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44"/>
  </p:notesMasterIdLst>
  <p:sldIdLst>
    <p:sldId id="312" r:id="rId5"/>
    <p:sldId id="304" r:id="rId6"/>
    <p:sldId id="337" r:id="rId7"/>
    <p:sldId id="269" r:id="rId8"/>
    <p:sldId id="338" r:id="rId9"/>
    <p:sldId id="313" r:id="rId10"/>
    <p:sldId id="270" r:id="rId11"/>
    <p:sldId id="340" r:id="rId12"/>
    <p:sldId id="339" r:id="rId13"/>
    <p:sldId id="271" r:id="rId14"/>
    <p:sldId id="298" r:id="rId15"/>
    <p:sldId id="272" r:id="rId16"/>
    <p:sldId id="274" r:id="rId17"/>
    <p:sldId id="317" r:id="rId18"/>
    <p:sldId id="291" r:id="rId19"/>
    <p:sldId id="293" r:id="rId20"/>
    <p:sldId id="308" r:id="rId21"/>
    <p:sldId id="318" r:id="rId22"/>
    <p:sldId id="319" r:id="rId23"/>
    <p:sldId id="294" r:id="rId24"/>
    <p:sldId id="276" r:id="rId25"/>
    <p:sldId id="341" r:id="rId26"/>
    <p:sldId id="277" r:id="rId27"/>
    <p:sldId id="320" r:id="rId28"/>
    <p:sldId id="279" r:id="rId29"/>
    <p:sldId id="296" r:id="rId30"/>
    <p:sldId id="284" r:id="rId31"/>
    <p:sldId id="289" r:id="rId32"/>
    <p:sldId id="321" r:id="rId33"/>
    <p:sldId id="322" r:id="rId34"/>
    <p:sldId id="323" r:id="rId35"/>
    <p:sldId id="325" r:id="rId36"/>
    <p:sldId id="326" r:id="rId37"/>
    <p:sldId id="327" r:id="rId38"/>
    <p:sldId id="328" r:id="rId39"/>
    <p:sldId id="329" r:id="rId40"/>
    <p:sldId id="330" r:id="rId41"/>
    <p:sldId id="331" r:id="rId42"/>
    <p:sldId id="333"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
      <p:font typeface="Palatino Linotype" panose="02040502050505030304" pitchFamily="18" charset="0"/>
      <p:regular r:id="rId53"/>
      <p:bold r:id="rId54"/>
      <p:italic r:id="rId55"/>
      <p:boldItalic r:id="rId56"/>
    </p:embeddedFont>
  </p:embeddedFontLst>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Miriam D Monte" initials="GMDM" lastIdx="32" clrIdx="0"/>
  <p:cmAuthor id="2" name="Suchitra Krishna" initials="SK"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96237" autoAdjust="0"/>
  </p:normalViewPr>
  <p:slideViewPr>
    <p:cSldViewPr snapToGrid="0">
      <p:cViewPr varScale="1">
        <p:scale>
          <a:sx n="141" d="100"/>
          <a:sy n="141" d="100"/>
        </p:scale>
        <p:origin x="10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5D900AB-2044-41D6-8E15-F2EB04FC8E53}" type="slidenum">
              <a:rPr lang="en-US"/>
              <a:pPr>
                <a:defRPr/>
              </a:pPr>
              <a:t>‹#›</a:t>
            </a:fld>
            <a:endParaRPr lang="en-US"/>
          </a:p>
        </p:txBody>
      </p:sp>
    </p:spTree>
    <p:extLst>
      <p:ext uri="{BB962C8B-B14F-4D97-AF65-F5344CB8AC3E}">
        <p14:creationId xmlns:p14="http://schemas.microsoft.com/office/powerpoint/2010/main" val="365092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18200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dirty="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807D18-51C5-4FE2-8C7E-892A02124A9A}" type="slidenum">
              <a:rPr lang="en-US" altLang="en-US" smtClean="0"/>
              <a:pPr eaLnBrk="1" hangingPunct="1">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632096-00E5-4BFB-ABCD-244B1983A190}" type="slidenum">
              <a:rPr lang="en-US" altLang="en-US" smtClean="0"/>
              <a:pPr eaLnBrk="1" hangingPunct="1">
                <a:spcBef>
                  <a:spcPct val="0"/>
                </a:spcBef>
              </a:pPr>
              <a:t>12</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54BF35-12C9-448E-9245-D1C80E33C466}" type="slidenum">
              <a:rPr lang="en-US" altLang="en-US" smtClean="0"/>
              <a:pPr eaLnBrk="1" hangingPunct="1">
                <a:spcBef>
                  <a:spcPct val="0"/>
                </a:spcBef>
              </a:pPr>
              <a:t>13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54BF35-12C9-448E-9245-D1C80E33C466}" type="slidenum">
              <a:rPr lang="en-US" altLang="en-US" smtClean="0"/>
              <a:pPr eaLnBrk="1" hangingPunct="1">
                <a:spcBef>
                  <a:spcPct val="0"/>
                </a:spcBef>
              </a:pPr>
              <a:t>14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2897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0341DD-CE31-455C-8C0E-6AE43B6CD2E3}" type="slidenum">
              <a:rPr lang="en-US" altLang="en-US" smtClean="0"/>
              <a:pPr eaLnBrk="1" hangingPunct="1">
                <a:spcBef>
                  <a:spcPct val="0"/>
                </a:spcBef>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378B47-1072-4B59-9350-B5CEF3E67E78}" type="slidenum">
              <a:rPr lang="en-US" altLang="en-US" smtClean="0"/>
              <a:pPr eaLnBrk="1" hangingPunct="1">
                <a:spcBef>
                  <a:spcPct val="0"/>
                </a:spcBef>
              </a:pPr>
              <a:t>16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378B47-1072-4B59-9350-B5CEF3E67E78}" type="slidenum">
              <a:rPr lang="en-US" altLang="en-US" smtClean="0"/>
              <a:pPr eaLnBrk="1" hangingPunct="1">
                <a:spcBef>
                  <a:spcPct val="0"/>
                </a:spcBef>
              </a:pPr>
              <a:t>18</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t> </a:t>
            </a:r>
          </a:p>
        </p:txBody>
      </p:sp>
    </p:spTree>
    <p:extLst>
      <p:ext uri="{BB962C8B-B14F-4D97-AF65-F5344CB8AC3E}">
        <p14:creationId xmlns:p14="http://schemas.microsoft.com/office/powerpoint/2010/main" val="164564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19</a:t>
            </a:fld>
            <a:endParaRPr lang="en-US"/>
          </a:p>
        </p:txBody>
      </p:sp>
    </p:spTree>
    <p:extLst>
      <p:ext uri="{BB962C8B-B14F-4D97-AF65-F5344CB8AC3E}">
        <p14:creationId xmlns:p14="http://schemas.microsoft.com/office/powerpoint/2010/main" val="298512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3C73D3-E335-406E-AD50-71AEE7981638}" type="slidenum">
              <a:rPr lang="en-US" altLang="en-US" smtClean="0"/>
              <a:pPr eaLnBrk="1" hangingPunct="1">
                <a:spcBef>
                  <a:spcPct val="0"/>
                </a:spcBef>
              </a:pPr>
              <a:t>20</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EBD3E8-E809-450F-83EC-EC14CEC22D8C}" type="slidenum">
              <a:rPr lang="en-US" altLang="en-US" smtClean="0"/>
              <a:pPr eaLnBrk="1" hangingPunct="1">
                <a:spcBef>
                  <a:spcPct val="0"/>
                </a:spcBef>
              </a:pPr>
              <a:t>21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28B6F9-B40E-4C4E-8447-65379EAACE91}" type="slidenum">
              <a:rPr lang="en-US" altLang="en-US" smtClean="0"/>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EBD3E8-E809-450F-83EC-EC14CEC22D8C}" type="slidenum">
              <a:rPr lang="en-US" altLang="en-US" smtClean="0"/>
              <a:pPr eaLnBrk="1" hangingPunct="1">
                <a:spcBef>
                  <a:spcPct val="0"/>
                </a:spcBef>
              </a:pPr>
              <a:t>22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4111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CE66C9-4373-4D6C-BB90-9915721B5E67}" type="slidenum">
              <a:rPr lang="en-US" altLang="en-US" smtClean="0"/>
              <a:pPr eaLnBrk="1" hangingPunct="1">
                <a:spcBef>
                  <a:spcPct val="0"/>
                </a:spcBef>
              </a:pPr>
              <a:t>23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468E34-F948-44E3-AEC4-CD35B331EA55}" type="slidenum">
              <a:rPr lang="en-US" altLang="en-US" smtClean="0"/>
              <a:pPr eaLnBrk="1" hangingPunct="1">
                <a:spcBef>
                  <a:spcPct val="0"/>
                </a:spcBef>
              </a:pPr>
              <a:t>24</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6778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4397B-A2A5-4788-8C2D-D839040DACC9}" type="slidenum">
              <a:rPr lang="en-US" altLang="en-US" smtClean="0"/>
              <a:pPr eaLnBrk="1" hangingPunct="1">
                <a:spcBef>
                  <a:spcPct val="0"/>
                </a:spcBef>
              </a:pPr>
              <a:t>25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2D89F9-4B8F-42DE-9908-FBFF27BCE75B}" type="slidenum">
              <a:rPr lang="en-US" altLang="en-US" smtClean="0"/>
              <a:pPr eaLnBrk="1" hangingPunct="1">
                <a:spcBef>
                  <a:spcPct val="0"/>
                </a:spcBef>
              </a:pPr>
              <a:t>26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96A4AF-4920-4C1B-8A21-59638ED5D79F}" type="slidenum">
              <a:rPr lang="en-US" altLang="en-US" smtClean="0"/>
              <a:pPr eaLnBrk="1" hangingPunct="1">
                <a:spcBef>
                  <a:spcPct val="0"/>
                </a:spcBef>
              </a:pPr>
              <a:t>27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3C4404-6596-4396-96A4-4EACD4D73B2C}" type="slidenum">
              <a:rPr lang="en-US" altLang="en-US" smtClean="0"/>
              <a:pPr eaLnBrk="1" hangingPunct="1">
                <a:spcBef>
                  <a:spcPct val="0"/>
                </a:spcBef>
              </a:pPr>
              <a:t>28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5</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1510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6</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2083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D3F44-109D-4393-8B8E-B7486D07E33D}" type="slidenum">
              <a:rPr lang="en-US" altLang="en-US" smtClean="0"/>
              <a:pPr eaLnBrk="1" hangingPunct="1">
                <a:spcBef>
                  <a:spcPct val="0"/>
                </a:spcBef>
              </a:pPr>
              <a:t>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D3F44-109D-4393-8B8E-B7486D07E33D}" type="slidenum">
              <a:rPr lang="en-US" altLang="en-US" smtClean="0"/>
              <a:pPr eaLnBrk="1" hangingPunct="1">
                <a:spcBef>
                  <a:spcPct val="0"/>
                </a:spcBef>
              </a:pPr>
              <a:t>8</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0542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D3F44-109D-4393-8B8E-B7486D07E33D}" type="slidenum">
              <a:rPr lang="en-US" altLang="en-US" smtClean="0"/>
              <a:pPr eaLnBrk="1" hangingPunct="1">
                <a:spcBef>
                  <a:spcPct val="0"/>
                </a:spcBef>
              </a:pPr>
              <a:t>9</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15452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10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E9F113B3-BBBE-4959-9712-A50AE6393D68}" type="slidenum">
              <a:rPr lang="en-US" smtClean="0"/>
              <a:pPr>
                <a:defRPr/>
              </a:pPr>
              <a:t>‹#›</a:t>
            </a:fld>
            <a:endParaRPr lang="en-US"/>
          </a:p>
        </p:txBody>
      </p:sp>
    </p:spTree>
    <p:extLst>
      <p:ext uri="{BB962C8B-B14F-4D97-AF65-F5344CB8AC3E}">
        <p14:creationId xmlns:p14="http://schemas.microsoft.com/office/powerpoint/2010/main" val="400706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1D78027D-543B-46EE-A0DE-BB38725F77FC}" type="slidenum">
              <a:rPr lang="en-US" smtClean="0"/>
              <a:pPr>
                <a:defRPr/>
              </a:pPr>
              <a:t>‹#›</a:t>
            </a:fld>
            <a:endParaRPr lang="en-US"/>
          </a:p>
        </p:txBody>
      </p:sp>
    </p:spTree>
    <p:extLst>
      <p:ext uri="{BB962C8B-B14F-4D97-AF65-F5344CB8AC3E}">
        <p14:creationId xmlns:p14="http://schemas.microsoft.com/office/powerpoint/2010/main" val="4625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B8785777-9666-40FC-9023-03EDBDAE0982}" type="slidenum">
              <a:rPr lang="en-US" smtClean="0"/>
              <a:pPr>
                <a:defRPr/>
              </a:pPr>
              <a:t>‹#›</a:t>
            </a:fld>
            <a:endParaRPr lang="en-US" dirty="0"/>
          </a:p>
        </p:txBody>
      </p:sp>
    </p:spTree>
    <p:extLst>
      <p:ext uri="{BB962C8B-B14F-4D97-AF65-F5344CB8AC3E}">
        <p14:creationId xmlns:p14="http://schemas.microsoft.com/office/powerpoint/2010/main" val="10666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5F5C468F-C2AB-4EB0-8227-5764F5B0B2F2}" type="slidenum">
              <a:rPr lang="en-US" smtClean="0"/>
              <a:pPr>
                <a:defRPr/>
              </a:pPr>
              <a:t>‹#›</a:t>
            </a:fld>
            <a:endParaRPr lang="en-US"/>
          </a:p>
        </p:txBody>
      </p:sp>
      <p:sp>
        <p:nvSpPr>
          <p:cNvPr id="7" name="Content Placeholder 2"/>
          <p:cNvSpPr>
            <a:spLocks noGrp="1"/>
          </p:cNvSpPr>
          <p:nvPr>
            <p:ph idx="13"/>
          </p:nvPr>
        </p:nvSpPr>
        <p:spPr>
          <a:xfrm>
            <a:off x="465666" y="2827867"/>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57200" y="3843871"/>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609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37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atin typeface="Calibri" panose="020F0502020204030204" pitchFamily="34" charset="0"/>
              </a:defRPr>
            </a:lvl1pPr>
          </a:lstStyle>
          <a:p>
            <a:pPr>
              <a:defRPr/>
            </a:pPr>
            <a:fld id="{8989727C-D7BC-41C5-8E1C-76BD71AE2A3E}" type="slidenum">
              <a:rPr lang="en-US" smtClean="0"/>
              <a:pPr>
                <a:defRPr/>
              </a:pPr>
              <a:t>‹#›</a:t>
            </a:fld>
            <a:endParaRPr lang="en-US"/>
          </a:p>
        </p:txBody>
      </p:sp>
    </p:spTree>
    <p:extLst>
      <p:ext uri="{BB962C8B-B14F-4D97-AF65-F5344CB8AC3E}">
        <p14:creationId xmlns:p14="http://schemas.microsoft.com/office/powerpoint/2010/main" val="11476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atin typeface="Calibri" panose="020F0502020204030204" pitchFamily="34" charset="0"/>
              </a:defRPr>
            </a:lvl1pPr>
          </a:lstStyle>
          <a:p>
            <a:pPr>
              <a:defRPr/>
            </a:pPr>
            <a:fld id="{CCCD4CB0-F21D-4582-8EF6-C2DE097D7A78}" type="slidenum">
              <a:rPr lang="en-US" smtClean="0"/>
              <a:pPr>
                <a:defRPr/>
              </a:pPr>
              <a:t>‹#›</a:t>
            </a:fld>
            <a:endParaRPr lang="en-US"/>
          </a:p>
        </p:txBody>
      </p:sp>
    </p:spTree>
    <p:extLst>
      <p:ext uri="{BB962C8B-B14F-4D97-AF65-F5344CB8AC3E}">
        <p14:creationId xmlns:p14="http://schemas.microsoft.com/office/powerpoint/2010/main" val="162416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DBC895B4-B7CF-4E1D-81F4-386680AB4DF1}" type="slidenum">
              <a:rPr lang="en-US" smtClean="0"/>
              <a:pPr>
                <a:defRPr/>
              </a:pPr>
              <a:t>‹#›</a:t>
            </a:fld>
            <a:endParaRPr lang="en-US"/>
          </a:p>
        </p:txBody>
      </p:sp>
    </p:spTree>
    <p:extLst>
      <p:ext uri="{BB962C8B-B14F-4D97-AF65-F5344CB8AC3E}">
        <p14:creationId xmlns:p14="http://schemas.microsoft.com/office/powerpoint/2010/main" val="41140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A10EC1EE-2988-4478-9CE6-88B9C0175A27}" type="slidenum">
              <a:rPr lang="en-US"/>
              <a:pPr>
                <a:defRPr/>
              </a:pPr>
              <a:t>‹#›</a:t>
            </a:fld>
            <a:endParaRPr lang="en-US"/>
          </a:p>
        </p:txBody>
      </p:sp>
    </p:spTree>
    <p:extLst>
      <p:ext uri="{BB962C8B-B14F-4D97-AF65-F5344CB8AC3E}">
        <p14:creationId xmlns:p14="http://schemas.microsoft.com/office/powerpoint/2010/main" val="26720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BD786A7-F7B7-46F0-AA4B-F42B7E3A9B48}" type="slidenum">
              <a:rPr lang="en-US" smtClean="0"/>
              <a:pPr>
                <a:defRPr/>
              </a:pPr>
              <a:t>‹#›</a:t>
            </a:fld>
            <a:endParaRPr lang="en-US"/>
          </a:p>
        </p:txBody>
      </p:sp>
    </p:spTree>
    <p:extLst>
      <p:ext uri="{BB962C8B-B14F-4D97-AF65-F5344CB8AC3E}">
        <p14:creationId xmlns:p14="http://schemas.microsoft.com/office/powerpoint/2010/main" val="15375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A704070-E363-41F2-B948-97CC3B7DFDDA}" type="slidenum">
              <a:rPr lang="en-US" smtClean="0"/>
              <a:pPr>
                <a:defRPr/>
              </a:pPr>
              <a:t>‹#›</a:t>
            </a:fld>
            <a:endParaRPr lang="en-US"/>
          </a:p>
        </p:txBody>
      </p:sp>
    </p:spTree>
    <p:extLst>
      <p:ext uri="{BB962C8B-B14F-4D97-AF65-F5344CB8AC3E}">
        <p14:creationId xmlns:p14="http://schemas.microsoft.com/office/powerpoint/2010/main" val="4450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77936C9B-C4F6-46EE-A7E7-EC71FF160B9D}"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12-</a:t>
            </a:r>
            <a:fld id="{9C8FA909-FF43-456D-9BCF-AFF94F3E45D0}" type="slidenum">
              <a:rPr lang="en-US" sz="100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
        <p:nvSpPr>
          <p:cNvPr id="10" name="Text Placeholder 7"/>
          <p:cNvSpPr txBox="1">
            <a:spLocks/>
          </p:cNvSpPr>
          <p:nvPr userDrawn="1"/>
        </p:nvSpPr>
        <p:spPr>
          <a:xfrm>
            <a:off x="974035" y="6499225"/>
            <a:ext cx="7026965" cy="320675"/>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 kern="1200">
                <a:solidFill>
                  <a:schemeClr val="tx1"/>
                </a:solidFill>
                <a:effectLst/>
                <a:latin typeface="Calibri" panose="020F0502020204030204" pitchFamily="34" charset="0"/>
                <a:ea typeface="+mn-ea"/>
                <a:cs typeface="Arial" pitchFamily="34" charset="0"/>
              </a:rPr>
              <a:t>Copyright ©2022 McGraw-Hill Education. All rights reserved. No reproduction or distribution without the prior written consent of McGraw-Hill Education</a:t>
            </a:r>
            <a:r>
              <a:rPr lang="en-US" sz="900"/>
              <a:t>  </a:t>
            </a:r>
            <a:endParaRPr lang="en-US" sz="900"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20"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dt="0"/>
  <p:txStyles>
    <p:titleStyle>
      <a:lvl1pPr algn="ctr" rtl="0" eaLnBrk="0" fontAlgn="base" hangingPunct="0">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spcBef>
          <a:spcPct val="0"/>
        </a:spcBef>
        <a:spcAft>
          <a:spcPct val="0"/>
        </a:spcAft>
        <a:defRPr sz="4200">
          <a:solidFill>
            <a:schemeClr val="tx1"/>
          </a:solidFill>
          <a:latin typeface="Arial" charset="0"/>
          <a:cs typeface="Arial" charset="0"/>
        </a:defRPr>
      </a:lvl2pPr>
      <a:lvl3pPr algn="ctr" rtl="0" eaLnBrk="0" fontAlgn="base" hangingPunct="0">
        <a:spcBef>
          <a:spcPct val="0"/>
        </a:spcBef>
        <a:spcAft>
          <a:spcPct val="0"/>
        </a:spcAft>
        <a:defRPr sz="4200">
          <a:solidFill>
            <a:schemeClr val="tx1"/>
          </a:solidFill>
          <a:latin typeface="Arial" charset="0"/>
          <a:cs typeface="Arial" charset="0"/>
        </a:defRPr>
      </a:lvl3pPr>
      <a:lvl4pPr algn="ctr" rtl="0" eaLnBrk="0" fontAlgn="base" hangingPunct="0">
        <a:spcBef>
          <a:spcPct val="0"/>
        </a:spcBef>
        <a:spcAft>
          <a:spcPct val="0"/>
        </a:spcAft>
        <a:defRPr sz="4200">
          <a:solidFill>
            <a:schemeClr val="tx1"/>
          </a:solidFill>
          <a:latin typeface="Arial" charset="0"/>
          <a:cs typeface="Arial" charset="0"/>
        </a:defRPr>
      </a:lvl4pPr>
      <a:lvl5pPr algn="ctr" rtl="0" eaLnBrk="0" fontAlgn="base" hangingPunct="0">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254928"/>
            <a:ext cx="3345664" cy="1790423"/>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12</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Age Discrimination</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Text Placeholder 2"/>
          <p:cNvSpPr>
            <a:spLocks noGrp="1"/>
          </p:cNvSpPr>
          <p:nvPr>
            <p:ph type="body" idx="1"/>
          </p:nvPr>
        </p:nvSpPr>
        <p:spPr>
          <a:xfrm>
            <a:off x="665823" y="6426035"/>
            <a:ext cx="7820011" cy="319595"/>
          </a:xfrm>
          <a:ln>
            <a:noFill/>
          </a:ln>
        </p:spPr>
        <p:txBody>
          <a:bodyPr/>
          <a:lstStyle/>
          <a:p>
            <a:pPr lvl="0"/>
            <a:r>
              <a:rPr lang="en-IN" altLang="en-US" sz="900" dirty="0">
                <a:solidFill>
                  <a:prstClr val="black"/>
                </a:solidFill>
                <a:latin typeface="Calibri" panose="020F0502020204030204" pitchFamily="34" charset="0"/>
              </a:rPr>
              <a:t>2022  McGraw-Hill Education. All rights reserved. Authorized only for instructor use in the classroom. No reproduction or further distribution permitted without the prior written consent of McGraw-Hill Education.</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4CDDE886-FA22-42D9-9671-70AE4336B865}"/>
              </a:ext>
            </a:extLst>
          </p:cNvPr>
          <p:cNvPicPr>
            <a:picLocks noChangeAspect="1"/>
          </p:cNvPicPr>
          <p:nvPr/>
        </p:nvPicPr>
        <p:blipFill>
          <a:blip r:embed="rId4"/>
          <a:stretch>
            <a:fillRect/>
          </a:stretch>
        </p:blipFill>
        <p:spPr>
          <a:xfrm>
            <a:off x="278511" y="560120"/>
            <a:ext cx="4554107" cy="5663675"/>
          </a:xfrm>
          <a:prstGeom prst="rect">
            <a:avLst/>
          </a:prstGeom>
        </p:spPr>
      </p:pic>
    </p:spTree>
    <p:extLst>
      <p:ext uri="{BB962C8B-B14F-4D97-AF65-F5344CB8AC3E}">
        <p14:creationId xmlns:p14="http://schemas.microsoft.com/office/powerpoint/2010/main" val="210273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260350"/>
            <a:ext cx="8229600" cy="796290"/>
          </a:xfrm>
          <a:ln>
            <a:noFill/>
          </a:ln>
        </p:spPr>
        <p:txBody>
          <a:bodyPr/>
          <a:lstStyle/>
          <a:p>
            <a:pPr>
              <a:defRPr/>
            </a:pPr>
            <a:r>
              <a:rPr lang="en-IN" sz="3600" dirty="0">
                <a:effectLst/>
                <a:latin typeface="Calibri" panose="020F0502020204030204" pitchFamily="34" charset="0"/>
              </a:rPr>
              <a:t>Distinctions between A</a:t>
            </a:r>
            <a:r>
              <a:rPr lang="en-IN" sz="100" dirty="0">
                <a:effectLst/>
                <a:latin typeface="Calibri" panose="020F0502020204030204" pitchFamily="34" charset="0"/>
              </a:rPr>
              <a:t> </a:t>
            </a:r>
            <a:r>
              <a:rPr lang="en-IN" sz="3600" dirty="0">
                <a:effectLst/>
                <a:latin typeface="Calibri" panose="020F0502020204030204" pitchFamily="34" charset="0"/>
              </a:rPr>
              <a:t>D</a:t>
            </a:r>
            <a:r>
              <a:rPr lang="en-IN" sz="100" dirty="0">
                <a:effectLst/>
                <a:latin typeface="Calibri" panose="020F0502020204030204" pitchFamily="34" charset="0"/>
              </a:rPr>
              <a:t> </a:t>
            </a:r>
            <a:r>
              <a:rPr lang="en-IN" sz="3600" dirty="0">
                <a:effectLst/>
                <a:latin typeface="Calibri" panose="020F0502020204030204" pitchFamily="34" charset="0"/>
              </a:rPr>
              <a:t>E</a:t>
            </a:r>
            <a:r>
              <a:rPr lang="en-IN" sz="100" dirty="0">
                <a:effectLst/>
                <a:latin typeface="Calibri" panose="020F0502020204030204" pitchFamily="34" charset="0"/>
              </a:rPr>
              <a:t> </a:t>
            </a:r>
            <a:r>
              <a:rPr lang="en-IN" sz="3600" dirty="0">
                <a:effectLst/>
                <a:latin typeface="Calibri" panose="020F0502020204030204" pitchFamily="34" charset="0"/>
              </a:rPr>
              <a:t>A and Title VII </a:t>
            </a:r>
            <a:endParaRPr lang="en-US" sz="2400" dirty="0">
              <a:effectLst/>
              <a:latin typeface="Calibri" panose="020F0502020204030204" pitchFamily="34" charset="0"/>
            </a:endParaRPr>
          </a:p>
        </p:txBody>
      </p:sp>
      <p:sp>
        <p:nvSpPr>
          <p:cNvPr id="9219" name="Content Placeholder"/>
          <p:cNvSpPr>
            <a:spLocks noGrp="1" noChangeArrowheads="1"/>
          </p:cNvSpPr>
          <p:nvPr>
            <p:ph idx="1"/>
          </p:nvPr>
        </p:nvSpPr>
        <p:spPr>
          <a:xfrm>
            <a:off x="457200" y="1320800"/>
            <a:ext cx="8229600" cy="2536825"/>
          </a:xfrm>
          <a:ln>
            <a:noFill/>
          </a:ln>
        </p:spPr>
        <p:txBody>
          <a:bodyPr/>
          <a:lstStyle/>
          <a:p>
            <a:pPr eaLnBrk="1" hangingPunct="1">
              <a:spcBef>
                <a:spcPts val="800"/>
              </a:spcBef>
              <a:buFont typeface="+mj-lt"/>
              <a:buAutoNum type="arabicPeriod"/>
            </a:pPr>
            <a:r>
              <a:rPr lang="en-IN" altLang="en-US" sz="1800" dirty="0">
                <a:solidFill>
                  <a:srgbClr val="FF0000"/>
                </a:solidFill>
                <a:latin typeface="Calibri" panose="020F0502020204030204" pitchFamily="34" charset="0"/>
                <a:cs typeface="Calibri" panose="020F0502020204030204" pitchFamily="34" charset="0"/>
              </a:rPr>
              <a:t>ADEA is more lenient than Title VII regarding the latitude afforded employers’ reasons for adverse employment decisions</a:t>
            </a:r>
          </a:p>
          <a:p>
            <a:pPr lvl="1" eaLnBrk="1" hangingPunct="1">
              <a:spcBef>
                <a:spcPts val="800"/>
              </a:spcBef>
            </a:pPr>
            <a:r>
              <a:rPr lang="en-IN" altLang="en-US" sz="1800" i="1" dirty="0">
                <a:latin typeface="Calibri" panose="020F0502020204030204" pitchFamily="34" charset="0"/>
                <a:cs typeface="Calibri" panose="020F0502020204030204" pitchFamily="34" charset="0"/>
              </a:rPr>
              <a:t>ADEA allows an employer to rebut a prima facie case of age discrimination</a:t>
            </a:r>
          </a:p>
          <a:p>
            <a:pPr lvl="1" eaLnBrk="1" hangingPunct="1">
              <a:spcBef>
                <a:spcPts val="800"/>
              </a:spcBef>
            </a:pPr>
            <a:r>
              <a:rPr lang="en-IN" altLang="en-US" sz="1800" dirty="0">
                <a:latin typeface="Calibri" panose="020F0502020204030204" pitchFamily="34" charset="0"/>
                <a:cs typeface="Calibri" panose="020F0502020204030204" pitchFamily="34" charset="0"/>
              </a:rPr>
              <a:t>Employer needs to identify any </a:t>
            </a:r>
            <a:r>
              <a:rPr lang="en-IN" altLang="en-US" sz="1800" dirty="0">
                <a:solidFill>
                  <a:srgbClr val="0083C4"/>
                </a:solidFill>
                <a:latin typeface="Calibri" panose="020F0502020204030204" pitchFamily="34" charset="0"/>
                <a:cs typeface="Calibri" panose="020F0502020204030204" pitchFamily="34" charset="0"/>
              </a:rPr>
              <a:t>“reasonable factor other than age” </a:t>
            </a:r>
            <a:r>
              <a:rPr lang="en-IN" altLang="en-US" sz="1800" dirty="0">
                <a:latin typeface="Calibri" panose="020F0502020204030204" pitchFamily="34" charset="0"/>
                <a:cs typeface="Calibri" panose="020F0502020204030204" pitchFamily="34" charset="0"/>
              </a:rPr>
              <a:t>that motivated the decision</a:t>
            </a:r>
          </a:p>
          <a:p>
            <a:pPr eaLnBrk="1" hangingPunct="1">
              <a:spcBef>
                <a:spcPts val="800"/>
              </a:spcBef>
              <a:buFont typeface="+mj-lt"/>
              <a:buAutoNum type="arabicPeriod"/>
            </a:pPr>
            <a:r>
              <a:rPr lang="en-IN" altLang="en-US" sz="1800" dirty="0">
                <a:solidFill>
                  <a:srgbClr val="FF0000"/>
                </a:solidFill>
                <a:latin typeface="Calibri" panose="020F0502020204030204" pitchFamily="34" charset="0"/>
                <a:cs typeface="Calibri" panose="020F0502020204030204" pitchFamily="34" charset="0"/>
              </a:rPr>
              <a:t>Employee is not barred from pursuing a claim simply because the employer treated another older worker better</a:t>
            </a:r>
          </a:p>
          <a:p>
            <a:pPr lvl="1" eaLnBrk="1" hangingPunct="1">
              <a:spcBef>
                <a:spcPts val="800"/>
              </a:spcBef>
            </a:pPr>
            <a:r>
              <a:rPr lang="en-US" altLang="en-US" sz="1800" dirty="0">
                <a:latin typeface="Calibri" panose="020F0502020204030204" pitchFamily="34" charset="0"/>
                <a:cs typeface="Calibri" panose="020F0502020204030204" pitchFamily="34" charset="0"/>
              </a:rPr>
              <a:t>e.g. both workers may be &gt; 40, age gap preferred</a:t>
            </a:r>
            <a:endParaRPr lang="en-IN" altLang="en-US" sz="1800" dirty="0">
              <a:solidFill>
                <a:srgbClr val="FF0000"/>
              </a:solidFill>
              <a:latin typeface="Calibri" panose="020F0502020204030204" pitchFamily="34" charset="0"/>
              <a:cs typeface="Calibri" panose="020F0502020204030204" pitchFamily="34" charset="0"/>
            </a:endParaRPr>
          </a:p>
          <a:p>
            <a:pPr eaLnBrk="1" hangingPunct="1">
              <a:spcBef>
                <a:spcPts val="500"/>
              </a:spcBef>
              <a:buFont typeface="+mj-lt"/>
              <a:buAutoNum type="arabicPeriod"/>
            </a:pPr>
            <a:r>
              <a:rPr lang="en-US" altLang="en-US" sz="1800" dirty="0">
                <a:solidFill>
                  <a:srgbClr val="FF0000"/>
                </a:solidFill>
                <a:latin typeface="Calibri" panose="020F0502020204030204" pitchFamily="34" charset="0"/>
                <a:cs typeface="Calibri" panose="020F0502020204030204" pitchFamily="34" charset="0"/>
              </a:rPr>
              <a:t>ADEA</a:t>
            </a:r>
            <a:r>
              <a:rPr lang="en-IN" altLang="en-US" sz="1800" dirty="0">
                <a:solidFill>
                  <a:srgbClr val="FF0000"/>
                </a:solidFill>
                <a:latin typeface="Calibri" panose="020F0502020204030204" pitchFamily="34" charset="0"/>
                <a:cs typeface="Calibri" panose="020F0502020204030204" pitchFamily="34" charset="0"/>
              </a:rPr>
              <a:t> only protects employees over 40 from discrimination</a:t>
            </a:r>
            <a:endParaRPr lang="en-US" altLang="en-US" sz="1800" dirty="0">
              <a:solidFill>
                <a:srgbClr val="FF0000"/>
              </a:solidFill>
              <a:latin typeface="Calibri" panose="020F0502020204030204" pitchFamily="34" charset="0"/>
              <a:cs typeface="Calibri" panose="020F0502020204030204" pitchFamily="34" charset="0"/>
            </a:endParaRPr>
          </a:p>
          <a:p>
            <a:pPr lvl="1" eaLnBrk="1" hangingPunct="1">
              <a:spcBef>
                <a:spcPts val="500"/>
              </a:spcBef>
            </a:pPr>
            <a:r>
              <a:rPr lang="en-IN" altLang="en-US" sz="1800" dirty="0">
                <a:latin typeface="Calibri" panose="020F0502020204030204" pitchFamily="34" charset="0"/>
                <a:cs typeface="Calibri" panose="020F0502020204030204" pitchFamily="34" charset="0"/>
              </a:rPr>
              <a:t>No protection from “reverse” discrimination, which </a:t>
            </a:r>
            <a:r>
              <a:rPr lang="en-US" sz="1800" dirty="0">
                <a:latin typeface="Calibri" panose="020F0502020204030204" pitchFamily="34" charset="0"/>
                <a:cs typeface="Calibri" panose="020F0502020204030204" pitchFamily="34" charset="0"/>
              </a:rPr>
              <a:t>Title VII gives (thirty-somethings not protected)</a:t>
            </a:r>
            <a:endParaRPr lang="en-US" altLang="en-US" sz="1800" dirty="0">
              <a:latin typeface="Calibri" panose="020F0502020204030204" pitchFamily="34" charset="0"/>
              <a:cs typeface="Calibri" panose="020F0502020204030204" pitchFamily="34" charset="0"/>
            </a:endParaRPr>
          </a:p>
          <a:p>
            <a:pPr lvl="1" eaLnBrk="1" hangingPunct="1">
              <a:spcBef>
                <a:spcPts val="500"/>
              </a:spcBef>
            </a:pPr>
            <a:r>
              <a:rPr lang="en-IN" altLang="en-US" sz="1800" dirty="0">
                <a:latin typeface="Calibri" panose="020F0502020204030204" pitchFamily="34" charset="0"/>
                <a:cs typeface="Calibri" panose="020F0502020204030204" pitchFamily="34" charset="0"/>
              </a:rPr>
              <a:t>Addresses discrimination in the provision of benefits</a:t>
            </a:r>
          </a:p>
          <a:p>
            <a:pPr lvl="1" eaLnBrk="1" hangingPunct="1">
              <a:spcBef>
                <a:spcPts val="500"/>
              </a:spcBef>
            </a:pPr>
            <a:r>
              <a:rPr lang="en-IN" altLang="en-US" sz="1800" dirty="0">
                <a:latin typeface="Calibri" panose="020F0502020204030204" pitchFamily="34" charset="0"/>
                <a:cs typeface="Calibri" panose="020F0502020204030204" pitchFamily="34" charset="0"/>
              </a:rPr>
              <a:t>Holds employers to an equal-benefit/equal-cost rule</a:t>
            </a:r>
          </a:p>
          <a:p>
            <a:pPr lvl="1" eaLnBrk="1" hangingPunct="1">
              <a:spcBef>
                <a:spcPts val="500"/>
              </a:spcBef>
            </a:pPr>
            <a:r>
              <a:rPr lang="en-IN" altLang="en-US" sz="1800" dirty="0">
                <a:latin typeface="Calibri" panose="020F0502020204030204" pitchFamily="34" charset="0"/>
                <a:cs typeface="Calibri" panose="020F0502020204030204" pitchFamily="34" charset="0"/>
              </a:rPr>
              <a:t>Has specific record-keeping provisions for employers to ensure appropriate and adequate information exists as to age-related hiring practices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IN" dirty="0">
                <a:effectLst/>
                <a:latin typeface="Calibri" panose="020F0502020204030204" pitchFamily="34" charset="0"/>
              </a:rPr>
              <a:t>State Law Claims </a:t>
            </a:r>
            <a:endParaRPr lang="en-US" sz="2400" dirty="0">
              <a:effectLst/>
              <a:latin typeface="Calibri" panose="020F0502020204030204" pitchFamily="34" charset="0"/>
            </a:endParaRPr>
          </a:p>
        </p:txBody>
      </p:sp>
      <p:sp>
        <p:nvSpPr>
          <p:cNvPr id="3" name="Content Placeholder 2"/>
          <p:cNvSpPr>
            <a:spLocks noGrp="1"/>
          </p:cNvSpPr>
          <p:nvPr>
            <p:ph idx="1"/>
          </p:nvPr>
        </p:nvSpPr>
        <p:spPr>
          <a:xfrm>
            <a:off x="457200" y="1600200"/>
            <a:ext cx="8229600" cy="1800546"/>
          </a:xfrm>
          <a:ln>
            <a:noFill/>
          </a:ln>
        </p:spPr>
        <p:txBody>
          <a:bodyPr/>
          <a:lstStyle/>
          <a:p>
            <a:pPr eaLnBrk="1" hangingPunct="1"/>
            <a:r>
              <a:rPr lang="en-US" altLang="en-US" sz="1800" dirty="0">
                <a:solidFill>
                  <a:srgbClr val="FF0000"/>
                </a:solidFill>
                <a:latin typeface="Calibri" panose="020F0502020204030204" pitchFamily="34" charset="0"/>
                <a:cs typeface="Calibri" panose="020F0502020204030204" pitchFamily="34" charset="0"/>
              </a:rPr>
              <a:t>State laws on age discrimination varies widely</a:t>
            </a:r>
          </a:p>
          <a:p>
            <a:pPr lvl="1" eaLnBrk="1" hangingPunct="1"/>
            <a:r>
              <a:rPr lang="en-US" altLang="en-US" sz="1800" dirty="0">
                <a:solidFill>
                  <a:srgbClr val="0000FF"/>
                </a:solidFill>
                <a:latin typeface="Calibri" panose="020F0502020204030204" pitchFamily="34" charset="0"/>
                <a:cs typeface="Calibri" panose="020F0502020204030204" pitchFamily="34" charset="0"/>
              </a:rPr>
              <a:t>Some have no age discrimination laws (ex. AL and MS)</a:t>
            </a:r>
          </a:p>
          <a:p>
            <a:pPr lvl="1" eaLnBrk="1" hangingPunct="1"/>
            <a:r>
              <a:rPr lang="en-US" altLang="en-US" sz="1800" dirty="0">
                <a:solidFill>
                  <a:srgbClr val="0000FF"/>
                </a:solidFill>
                <a:latin typeface="Calibri" panose="020F0502020204030204" pitchFamily="34" charset="0"/>
                <a:cs typeface="Calibri" panose="020F0502020204030204" pitchFamily="34" charset="0"/>
              </a:rPr>
              <a:t>Other have laws that track the ADEA</a:t>
            </a:r>
          </a:p>
          <a:p>
            <a:pPr lvl="1" eaLnBrk="1" hangingPunct="1"/>
            <a:r>
              <a:rPr lang="en-US" altLang="en-US" sz="1800" dirty="0">
                <a:solidFill>
                  <a:srgbClr val="0000FF"/>
                </a:solidFill>
                <a:latin typeface="Calibri" panose="020F0502020204030204" pitchFamily="34" charset="0"/>
                <a:cs typeface="Calibri" panose="020F0502020204030204" pitchFamily="34" charset="0"/>
              </a:rPr>
              <a:t>A large number of states’ </a:t>
            </a:r>
            <a:r>
              <a:rPr lang="en-IN" altLang="en-US" sz="1800" dirty="0">
                <a:solidFill>
                  <a:srgbClr val="0000FF"/>
                </a:solidFill>
                <a:latin typeface="Calibri" panose="020F0502020204030204" pitchFamily="34" charset="0"/>
                <a:cs typeface="Calibri" panose="020F0502020204030204" pitchFamily="34" charset="0"/>
              </a:rPr>
              <a:t>laws provide greater protections than those afforded by the ADEA</a:t>
            </a:r>
          </a:p>
          <a:p>
            <a:pPr eaLnBrk="1" hangingPunct="1"/>
            <a:r>
              <a:rPr lang="en-US" altLang="en-US" sz="1800" dirty="0">
                <a:latin typeface="Calibri" panose="020F0502020204030204" pitchFamily="34" charset="0"/>
                <a:cs typeface="Calibri" panose="020F0502020204030204" pitchFamily="34" charset="0"/>
              </a:rPr>
              <a:t>Greater protection may include for following</a:t>
            </a:r>
          </a:p>
          <a:p>
            <a:pPr lvl="1" eaLnBrk="1" hangingPunct="1"/>
            <a:r>
              <a:rPr lang="en-IN" altLang="en-US" sz="1800" dirty="0">
                <a:latin typeface="Calibri" panose="020F0502020204030204" pitchFamily="34" charset="0"/>
                <a:cs typeface="Calibri" panose="020F0502020204030204" pitchFamily="34" charset="0"/>
              </a:rPr>
              <a:t>State age discrimination laws apply to a wider range of employers</a:t>
            </a:r>
          </a:p>
          <a:p>
            <a:pPr lvl="1" eaLnBrk="1" hangingPunct="1"/>
            <a:r>
              <a:rPr lang="en-IN" altLang="en-US" sz="1800" dirty="0">
                <a:latin typeface="Calibri" panose="020F0502020204030204" pitchFamily="34" charset="0"/>
                <a:cs typeface="Calibri" panose="020F0502020204030204" pitchFamily="34" charset="0"/>
              </a:rPr>
              <a:t>State age discrimination laws sometimes allow a wider range of damages (no </a:t>
            </a:r>
            <a:r>
              <a:rPr lang="en-IN" altLang="en-US" sz="1800" dirty="0" err="1">
                <a:latin typeface="Calibri" panose="020F0502020204030204" pitchFamily="34" charset="0"/>
                <a:cs typeface="Calibri" panose="020F0502020204030204" pitchFamily="34" charset="0"/>
              </a:rPr>
              <a:t>punitives</a:t>
            </a:r>
            <a:r>
              <a:rPr lang="en-IN" altLang="en-US" sz="1800" dirty="0">
                <a:latin typeface="Calibri" panose="020F0502020204030204" pitchFamily="34" charset="0"/>
                <a:cs typeface="Calibri" panose="020F0502020204030204" pitchFamily="34" charset="0"/>
              </a:rPr>
              <a:t> under ADEA)</a:t>
            </a:r>
          </a:p>
          <a:p>
            <a:pPr lvl="1" eaLnBrk="1" hangingPunct="1"/>
            <a:r>
              <a:rPr lang="en-IN" altLang="en-US" sz="1800" dirty="0">
                <a:latin typeface="Calibri" panose="020F0502020204030204" pitchFamily="34" charset="0"/>
                <a:cs typeface="Calibri" panose="020F0502020204030204" pitchFamily="34" charset="0"/>
              </a:rPr>
              <a:t>States often provide longer filing periods</a:t>
            </a:r>
          </a:p>
          <a:p>
            <a:pPr eaLnBrk="1" hangingPunct="1"/>
            <a:r>
              <a:rPr lang="en-IN" altLang="en-US" sz="1800" b="1" i="1" dirty="0">
                <a:solidFill>
                  <a:srgbClr val="FF0000"/>
                </a:solidFill>
                <a:latin typeface="Calibri" panose="020F0502020204030204" pitchFamily="34" charset="0"/>
                <a:cs typeface="Calibri" panose="020F0502020204030204" pitchFamily="34" charset="0"/>
              </a:rPr>
              <a:t>No state is permitted to extend the protection to someone younger than 40</a:t>
            </a:r>
            <a:endParaRPr lang="en-US" altLang="en-US" sz="1800" b="1" i="1"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p:cNvSpPr>
            <a:spLocks noGrp="1" noChangeArrowheads="1"/>
          </p:cNvSpPr>
          <p:nvPr>
            <p:ph type="title"/>
          </p:nvPr>
        </p:nvSpPr>
        <p:spPr>
          <a:xfrm>
            <a:off x="457200" y="260350"/>
            <a:ext cx="8229600" cy="775970"/>
          </a:xfrm>
          <a:ln>
            <a:noFill/>
          </a:ln>
        </p:spPr>
        <p:txBody>
          <a:bodyPr/>
          <a:lstStyle/>
          <a:p>
            <a:pPr>
              <a:defRPr/>
            </a:pPr>
            <a:r>
              <a:rPr lang="en-IN" dirty="0">
                <a:effectLst/>
                <a:latin typeface="Calibri" panose="020F0502020204030204" pitchFamily="34" charset="0"/>
              </a:rPr>
              <a:t>Employee’s Options</a:t>
            </a:r>
            <a:endParaRPr lang="en-US" dirty="0">
              <a:effectLst/>
              <a:latin typeface="Calibri" panose="020F0502020204030204" pitchFamily="34" charset="0"/>
            </a:endParaRPr>
          </a:p>
        </p:txBody>
      </p:sp>
      <p:sp>
        <p:nvSpPr>
          <p:cNvPr id="11267" name="Content Placeholder"/>
          <p:cNvSpPr>
            <a:spLocks noGrp="1" noChangeArrowheads="1"/>
          </p:cNvSpPr>
          <p:nvPr>
            <p:ph idx="1"/>
          </p:nvPr>
        </p:nvSpPr>
        <p:spPr>
          <a:xfrm>
            <a:off x="457200" y="1036320"/>
            <a:ext cx="8229600" cy="5138449"/>
          </a:xfrm>
          <a:ln>
            <a:noFill/>
          </a:ln>
        </p:spPr>
        <p:txBody>
          <a:bodyPr/>
          <a:lstStyle/>
          <a:p>
            <a:pPr eaLnBrk="1" hangingPunct="1"/>
            <a:r>
              <a:rPr lang="en-US" altLang="en-US" sz="1500" dirty="0">
                <a:solidFill>
                  <a:srgbClr val="FF0000"/>
                </a:solidFill>
                <a:latin typeface="Calibri" panose="020F0502020204030204" pitchFamily="34" charset="0"/>
                <a:cs typeface="Calibri" panose="020F0502020204030204" pitchFamily="34" charset="0"/>
              </a:rPr>
              <a:t>Internal</a:t>
            </a:r>
          </a:p>
          <a:p>
            <a:pPr lvl="1" eaLnBrk="1" hangingPunct="1"/>
            <a:r>
              <a:rPr lang="en-US" altLang="en-US" sz="1500" dirty="0">
                <a:latin typeface="Calibri" panose="020F0502020204030204" pitchFamily="34" charset="0"/>
                <a:cs typeface="Calibri" panose="020F0502020204030204" pitchFamily="34" charset="0"/>
              </a:rPr>
              <a:t>Employee may file</a:t>
            </a:r>
            <a:r>
              <a:rPr lang="en-IN" altLang="en-US" sz="1500" dirty="0">
                <a:latin typeface="Calibri" panose="020F0502020204030204" pitchFamily="34" charset="0"/>
                <a:cs typeface="Calibri" panose="020F0502020204030204" pitchFamily="34" charset="0"/>
              </a:rPr>
              <a:t> a complaint using the employer’s </a:t>
            </a:r>
            <a:r>
              <a:rPr lang="en-IN" altLang="en-US" sz="1500" dirty="0">
                <a:solidFill>
                  <a:srgbClr val="FF0000"/>
                </a:solidFill>
                <a:latin typeface="Calibri" panose="020F0502020204030204" pitchFamily="34" charset="0"/>
                <a:cs typeface="Calibri" panose="020F0502020204030204" pitchFamily="34" charset="0"/>
              </a:rPr>
              <a:t>internal grievance </a:t>
            </a:r>
            <a:r>
              <a:rPr lang="en-IN" altLang="en-US" sz="1500" dirty="0">
                <a:latin typeface="Calibri" panose="020F0502020204030204" pitchFamily="34" charset="0"/>
                <a:cs typeface="Calibri" panose="020F0502020204030204" pitchFamily="34" charset="0"/>
              </a:rPr>
              <a:t>procedures</a:t>
            </a:r>
          </a:p>
          <a:p>
            <a:pPr eaLnBrk="1" hangingPunct="1"/>
            <a:r>
              <a:rPr lang="en-IN" altLang="en-US" sz="1500" dirty="0">
                <a:solidFill>
                  <a:srgbClr val="FF0000"/>
                </a:solidFill>
                <a:latin typeface="Calibri" panose="020F0502020204030204" pitchFamily="34" charset="0"/>
                <a:cs typeface="Calibri" panose="020F0502020204030204" pitchFamily="34" charset="0"/>
              </a:rPr>
              <a:t>Legal options </a:t>
            </a:r>
          </a:p>
          <a:p>
            <a:pPr lvl="1" eaLnBrk="1" hangingPunct="1"/>
            <a:r>
              <a:rPr lang="en-IN" altLang="en-US" sz="1500" dirty="0">
                <a:latin typeface="Calibri" panose="020F0502020204030204" pitchFamily="34" charset="0"/>
                <a:cs typeface="Calibri" panose="020F0502020204030204" pitchFamily="34" charset="0"/>
              </a:rPr>
              <a:t>File a complaint with the federal </a:t>
            </a:r>
            <a:r>
              <a:rPr lang="en-IN" altLang="en-US" sz="1500" dirty="0">
                <a:solidFill>
                  <a:srgbClr val="FF0000"/>
                </a:solidFill>
                <a:latin typeface="Calibri" panose="020F0502020204030204" pitchFamily="34" charset="0"/>
                <a:cs typeface="Calibri" panose="020F0502020204030204" pitchFamily="34" charset="0"/>
              </a:rPr>
              <a:t>Equal Employment Opportunity Commission (EEOC)</a:t>
            </a:r>
          </a:p>
          <a:p>
            <a:pPr lvl="2" eaLnBrk="1" hangingPunct="1"/>
            <a:r>
              <a:rPr lang="en-IN" altLang="en-US" sz="1500" u="sng" dirty="0">
                <a:latin typeface="Calibri" panose="020F0502020204030204" pitchFamily="34" charset="0"/>
                <a:cs typeface="Calibri" panose="020F0502020204030204" pitchFamily="34" charset="0"/>
              </a:rPr>
              <a:t>180 days </a:t>
            </a:r>
            <a:r>
              <a:rPr lang="en-IN" altLang="en-US" sz="1500" dirty="0">
                <a:latin typeface="Calibri" panose="020F0502020204030204" pitchFamily="34" charset="0"/>
                <a:cs typeface="Calibri" panose="020F0502020204030204" pitchFamily="34" charset="0"/>
              </a:rPr>
              <a:t>from when the discrimination occurred</a:t>
            </a:r>
          </a:p>
          <a:p>
            <a:pPr lvl="2" eaLnBrk="1" hangingPunct="1"/>
            <a:r>
              <a:rPr lang="en-IN" altLang="en-US" sz="1500" dirty="0">
                <a:latin typeface="Calibri" panose="020F0502020204030204" pitchFamily="34" charset="0"/>
                <a:cs typeface="Calibri" panose="020F0502020204030204" pitchFamily="34" charset="0"/>
              </a:rPr>
              <a:t>Extended to 300 days if the state has age discrimination laws and an administrative agency to oversee age discrimination complaints</a:t>
            </a:r>
          </a:p>
          <a:p>
            <a:pPr lvl="1" eaLnBrk="1" hangingPunct="1"/>
            <a:r>
              <a:rPr lang="en-IN" altLang="en-US" sz="1500" dirty="0">
                <a:latin typeface="Calibri" panose="020F0502020204030204" pitchFamily="34" charset="0"/>
                <a:cs typeface="Calibri" panose="020F0502020204030204" pitchFamily="34" charset="0"/>
              </a:rPr>
              <a:t>Upon receiving the complaint, EEOC could:</a:t>
            </a:r>
          </a:p>
          <a:p>
            <a:pPr lvl="2" eaLnBrk="1" hangingPunct="1"/>
            <a:r>
              <a:rPr lang="en-IN" altLang="en-US" sz="1500" dirty="0">
                <a:latin typeface="Calibri" panose="020F0502020204030204" pitchFamily="34" charset="0"/>
                <a:cs typeface="Calibri" panose="020F0502020204030204" pitchFamily="34" charset="0"/>
              </a:rPr>
              <a:t>Dismiss the complaint if it believes that the charges have no merit</a:t>
            </a:r>
          </a:p>
          <a:p>
            <a:pPr lvl="2" eaLnBrk="1" hangingPunct="1"/>
            <a:r>
              <a:rPr lang="en-IN" altLang="en-US" sz="1500" dirty="0">
                <a:latin typeface="Calibri" panose="020F0502020204030204" pitchFamily="34" charset="0"/>
                <a:cs typeface="Calibri" panose="020F0502020204030204" pitchFamily="34" charset="0"/>
              </a:rPr>
              <a:t>Investigate the charges</a:t>
            </a:r>
          </a:p>
          <a:p>
            <a:pPr lvl="3" eaLnBrk="1" hangingPunct="1">
              <a:buFont typeface="Wingdings" pitchFamily="2" charset="2"/>
              <a:buChar char="§"/>
            </a:pPr>
            <a:r>
              <a:rPr lang="en-IN" altLang="en-US" sz="1500" dirty="0">
                <a:solidFill>
                  <a:schemeClr val="tx1"/>
                </a:solidFill>
                <a:latin typeface="Calibri" panose="020F0502020204030204" pitchFamily="34" charset="0"/>
                <a:cs typeface="Calibri" panose="020F0502020204030204" pitchFamily="34" charset="0"/>
              </a:rPr>
              <a:t>Issues a right-to-sue letter</a:t>
            </a:r>
          </a:p>
          <a:p>
            <a:pPr lvl="1" eaLnBrk="1" hangingPunct="1"/>
            <a:r>
              <a:rPr lang="en-IN" altLang="en-US" sz="1500" dirty="0">
                <a:latin typeface="Calibri" panose="020F0502020204030204" pitchFamily="34" charset="0"/>
                <a:cs typeface="Calibri" panose="020F0502020204030204" pitchFamily="34" charset="0"/>
              </a:rPr>
              <a:t>File a complaint with the </a:t>
            </a:r>
            <a:r>
              <a:rPr lang="en-IN" altLang="en-US" sz="1500" dirty="0">
                <a:solidFill>
                  <a:srgbClr val="FF0000"/>
                </a:solidFill>
                <a:latin typeface="Calibri" panose="020F0502020204030204" pitchFamily="34" charset="0"/>
                <a:cs typeface="Calibri" panose="020F0502020204030204" pitchFamily="34" charset="0"/>
              </a:rPr>
              <a:t>state equivalent of the EEOC</a:t>
            </a:r>
            <a:r>
              <a:rPr lang="en-IN" altLang="en-US" sz="1500" dirty="0">
                <a:latin typeface="Calibri" panose="020F0502020204030204" pitchFamily="34" charset="0"/>
                <a:cs typeface="Calibri" panose="020F0502020204030204" pitchFamily="34" charset="0"/>
              </a:rPr>
              <a:t> (if one exists)</a:t>
            </a:r>
          </a:p>
          <a:p>
            <a:pPr lvl="1" eaLnBrk="1" hangingPunct="1"/>
            <a:r>
              <a:rPr lang="en-IN" altLang="en-US" sz="1500" dirty="0">
                <a:latin typeface="Calibri" panose="020F0502020204030204" pitchFamily="34" charset="0"/>
                <a:cs typeface="Calibri" panose="020F0502020204030204" pitchFamily="34" charset="0"/>
              </a:rPr>
              <a:t>File a lawsuit in </a:t>
            </a:r>
            <a:r>
              <a:rPr lang="en-IN" altLang="en-US" sz="1500" dirty="0">
                <a:solidFill>
                  <a:srgbClr val="FF0000"/>
                </a:solidFill>
                <a:latin typeface="Calibri" panose="020F0502020204030204" pitchFamily="34" charset="0"/>
                <a:cs typeface="Calibri" panose="020F0502020204030204" pitchFamily="34" charset="0"/>
              </a:rPr>
              <a:t>federal court under the ADEA</a:t>
            </a:r>
          </a:p>
          <a:p>
            <a:pPr lvl="2" eaLnBrk="1" hangingPunct="1"/>
            <a:r>
              <a:rPr lang="en-IN" altLang="en-US" sz="1500" dirty="0">
                <a:latin typeface="Calibri" panose="020F0502020204030204" pitchFamily="34" charset="0"/>
                <a:cs typeface="Calibri" panose="020F0502020204030204" pitchFamily="34" charset="0"/>
              </a:rPr>
              <a:t>ADEA-based lawsuit may be filed any time after </a:t>
            </a:r>
            <a:r>
              <a:rPr lang="en-IN" altLang="en-US" sz="1500" u="sng" dirty="0">
                <a:latin typeface="Calibri" panose="020F0502020204030204" pitchFamily="34" charset="0"/>
                <a:cs typeface="Calibri" panose="020F0502020204030204" pitchFamily="34" charset="0"/>
              </a:rPr>
              <a:t>60 days </a:t>
            </a:r>
            <a:r>
              <a:rPr lang="en-IN" altLang="en-US" sz="1500" dirty="0">
                <a:latin typeface="Calibri" panose="020F0502020204030204" pitchFamily="34" charset="0"/>
                <a:cs typeface="Calibri" panose="020F0502020204030204" pitchFamily="34" charset="0"/>
              </a:rPr>
              <a:t>from filing claim</a:t>
            </a:r>
          </a:p>
          <a:p>
            <a:pPr lvl="2" eaLnBrk="1" hangingPunct="1"/>
            <a:r>
              <a:rPr lang="en-IN" altLang="en-US" sz="1500" dirty="0">
                <a:latin typeface="Calibri" panose="020F0502020204030204" pitchFamily="34" charset="0"/>
                <a:cs typeface="Calibri" panose="020F0502020204030204" pitchFamily="34" charset="0"/>
              </a:rPr>
              <a:t>Notice of Right-to-Sue </a:t>
            </a:r>
            <a:r>
              <a:rPr lang="en-IN" altLang="en-US" sz="1500" u="sng" dirty="0">
                <a:latin typeface="Calibri" panose="020F0502020204030204" pitchFamily="34" charset="0"/>
                <a:cs typeface="Calibri" panose="020F0502020204030204" pitchFamily="34" charset="0"/>
              </a:rPr>
              <a:t>not required</a:t>
            </a:r>
          </a:p>
          <a:p>
            <a:pPr lvl="1" eaLnBrk="1" hangingPunct="1"/>
            <a:r>
              <a:rPr lang="en-IN" altLang="en-US" sz="1500" dirty="0">
                <a:latin typeface="Calibri" panose="020F0502020204030204" pitchFamily="34" charset="0"/>
                <a:cs typeface="Calibri" panose="020F0502020204030204" pitchFamily="34" charset="0"/>
              </a:rPr>
              <a:t>File a lawsuit in </a:t>
            </a:r>
            <a:r>
              <a:rPr lang="en-IN" altLang="en-US" sz="1500" dirty="0">
                <a:solidFill>
                  <a:srgbClr val="FF0000"/>
                </a:solidFill>
                <a:latin typeface="Calibri" panose="020F0502020204030204" pitchFamily="34" charset="0"/>
                <a:cs typeface="Calibri" panose="020F0502020204030204" pitchFamily="34" charset="0"/>
              </a:rPr>
              <a:t>state court under state age discrimination laws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p:cNvSpPr>
            <a:spLocks noGrp="1" noChangeArrowheads="1"/>
          </p:cNvSpPr>
          <p:nvPr>
            <p:ph type="title"/>
          </p:nvPr>
        </p:nvSpPr>
        <p:spPr>
          <a:xfrm>
            <a:off x="457200" y="174661"/>
            <a:ext cx="8229600" cy="1211228"/>
          </a:xfrm>
          <a:ln>
            <a:noFill/>
          </a:ln>
        </p:spPr>
        <p:txBody>
          <a:bodyPr/>
          <a:lstStyle/>
          <a:p>
            <a:pPr eaLnBrk="1" hangingPunct="1">
              <a:defRPr/>
            </a:pPr>
            <a:r>
              <a:rPr lang="en-US" sz="3800" dirty="0">
                <a:effectLst/>
                <a:latin typeface="Calibri" panose="020F0502020204030204" pitchFamily="34" charset="0"/>
              </a:rPr>
              <a:t>Employee’s </a:t>
            </a:r>
            <a:r>
              <a:rPr lang="en-US" sz="3800" i="1" dirty="0">
                <a:effectLst/>
                <a:latin typeface="Calibri" panose="020F0502020204030204" pitchFamily="34" charset="0"/>
              </a:rPr>
              <a:t>Prima Facie</a:t>
            </a:r>
            <a:r>
              <a:rPr lang="en-US" sz="3800" dirty="0">
                <a:effectLst/>
                <a:latin typeface="Calibri" panose="020F0502020204030204" pitchFamily="34" charset="0"/>
              </a:rPr>
              <a:t> Case: Disparate Treatment</a:t>
            </a:r>
            <a:r>
              <a:rPr lang="en-US" sz="3600" dirty="0">
                <a:effectLst/>
                <a:latin typeface="Calibri" panose="020F0502020204030204" pitchFamily="34" charset="0"/>
              </a:rPr>
              <a:t> </a:t>
            </a:r>
            <a:r>
              <a:rPr lang="en-US" sz="2400" dirty="0">
                <a:effectLst/>
                <a:latin typeface="Calibri" panose="020F0502020204030204" pitchFamily="34" charset="0"/>
              </a:rPr>
              <a:t>1</a:t>
            </a:r>
          </a:p>
        </p:txBody>
      </p:sp>
      <p:sp>
        <p:nvSpPr>
          <p:cNvPr id="2" name="Content Placeholder 1"/>
          <p:cNvSpPr>
            <a:spLocks noGrp="1"/>
          </p:cNvSpPr>
          <p:nvPr>
            <p:ph idx="13"/>
          </p:nvPr>
        </p:nvSpPr>
        <p:spPr>
          <a:xfrm>
            <a:off x="465666" y="1564640"/>
            <a:ext cx="8229600" cy="4936172"/>
          </a:xfrm>
          <a:ln>
            <a:noFill/>
          </a:ln>
        </p:spPr>
        <p:txBody>
          <a:bodyPr/>
          <a:lstStyle/>
          <a:p>
            <a:pPr eaLnBrk="1" hangingPunct="1"/>
            <a:r>
              <a:rPr lang="en-IN" altLang="en-US" sz="1600" dirty="0">
                <a:latin typeface="Calibri" panose="020F0502020204030204" pitchFamily="34" charset="0"/>
                <a:cs typeface="Calibri" panose="020F0502020204030204" pitchFamily="34" charset="0"/>
              </a:rPr>
              <a:t>Two types of discrimination exist under the ADEA:</a:t>
            </a:r>
          </a:p>
          <a:p>
            <a:pPr lvl="1" eaLnBrk="1" hangingPunct="1">
              <a:buFont typeface="+mj-lt"/>
              <a:buAutoNum type="arabicPeriod"/>
            </a:pPr>
            <a:r>
              <a:rPr lang="en-IN" altLang="en-US" sz="1600" dirty="0">
                <a:latin typeface="Calibri" panose="020F0502020204030204" pitchFamily="34" charset="0"/>
                <a:cs typeface="Calibri" panose="020F0502020204030204" pitchFamily="34" charset="0"/>
              </a:rPr>
              <a:t>Disparate treatment</a:t>
            </a:r>
          </a:p>
          <a:p>
            <a:pPr lvl="1" eaLnBrk="1" hangingPunct="1">
              <a:buFont typeface="+mj-lt"/>
              <a:buAutoNum type="arabicPeriod"/>
            </a:pPr>
            <a:r>
              <a:rPr lang="en-IN" altLang="en-US" sz="1600" dirty="0">
                <a:latin typeface="Calibri" panose="020F0502020204030204" pitchFamily="34" charset="0"/>
                <a:cs typeface="Calibri" panose="020F0502020204030204" pitchFamily="34" charset="0"/>
              </a:rPr>
              <a:t>Disparate impact</a:t>
            </a:r>
          </a:p>
          <a:p>
            <a:pPr eaLnBrk="1" hangingPunct="1"/>
            <a:r>
              <a:rPr lang="en-IN" altLang="en-US" sz="1600" dirty="0">
                <a:latin typeface="Calibri" panose="020F0502020204030204" pitchFamily="34" charset="0"/>
                <a:cs typeface="Calibri" panose="020F0502020204030204" pitchFamily="34" charset="0"/>
              </a:rPr>
              <a:t>Four elements to persuade the court about a claim for age discrimination</a:t>
            </a:r>
          </a:p>
          <a:p>
            <a:pPr lvl="1" eaLnBrk="1" hangingPunct="1"/>
            <a:r>
              <a:rPr lang="en-IN" altLang="en-US" sz="1600" b="1" dirty="0">
                <a:latin typeface="Calibri" panose="020F0502020204030204" pitchFamily="34" charset="0"/>
                <a:cs typeface="Calibri" panose="020F0502020204030204" pitchFamily="34" charset="0"/>
              </a:rPr>
              <a:t>Employee is a member of the protected class</a:t>
            </a:r>
          </a:p>
          <a:p>
            <a:pPr lvl="2" eaLnBrk="1" hangingPunct="1"/>
            <a:r>
              <a:rPr lang="en-IN" altLang="en-US" sz="1600" i="1" dirty="0">
                <a:solidFill>
                  <a:srgbClr val="FF0000"/>
                </a:solidFill>
                <a:latin typeface="Calibri" panose="020F0502020204030204" pitchFamily="34" charset="0"/>
                <a:cs typeface="Calibri" panose="020F0502020204030204" pitchFamily="34" charset="0"/>
              </a:rPr>
              <a:t>Must show that she or he is 40 years old or older</a:t>
            </a:r>
          </a:p>
          <a:p>
            <a:pPr lvl="1" eaLnBrk="1" hangingPunct="1"/>
            <a:r>
              <a:rPr lang="en-IN" altLang="en-US" sz="1600" b="1" dirty="0">
                <a:latin typeface="Calibri" panose="020F0502020204030204" pitchFamily="34" charset="0"/>
                <a:cs typeface="Calibri" panose="020F0502020204030204" pitchFamily="34" charset="0"/>
              </a:rPr>
              <a:t>Employee is Qualified for the Position</a:t>
            </a:r>
          </a:p>
          <a:p>
            <a:pPr lvl="2" eaLnBrk="1" hangingPunct="1"/>
            <a:r>
              <a:rPr lang="en-IN" altLang="en-US" sz="1600" dirty="0">
                <a:latin typeface="Calibri" panose="020F0502020204030204" pitchFamily="34" charset="0"/>
                <a:cs typeface="Calibri" panose="020F0502020204030204" pitchFamily="34" charset="0"/>
              </a:rPr>
              <a:t> </a:t>
            </a:r>
            <a:r>
              <a:rPr lang="en-IN" altLang="en-US" sz="1600" i="1" dirty="0">
                <a:solidFill>
                  <a:srgbClr val="FF0000"/>
                </a:solidFill>
                <a:latin typeface="Calibri" panose="020F0502020204030204" pitchFamily="34" charset="0"/>
                <a:cs typeface="Calibri" panose="020F0502020204030204" pitchFamily="34" charset="0"/>
              </a:rPr>
              <a:t>Able to meet the employer’s legitimate job requirements</a:t>
            </a:r>
          </a:p>
          <a:p>
            <a:pPr lvl="1" eaLnBrk="1" hangingPunct="1"/>
            <a:r>
              <a:rPr lang="en-IN" altLang="en-US" sz="1600" b="1" dirty="0">
                <a:latin typeface="Calibri" panose="020F0502020204030204" pitchFamily="34" charset="0"/>
                <a:cs typeface="Calibri" panose="020F0502020204030204" pitchFamily="34" charset="0"/>
              </a:rPr>
              <a:t>Employee Suffered Adverse Employment Action</a:t>
            </a:r>
          </a:p>
          <a:p>
            <a:pPr lvl="2" eaLnBrk="1" hangingPunct="1"/>
            <a:r>
              <a:rPr lang="en-IN" altLang="en-US" sz="1600" dirty="0">
                <a:solidFill>
                  <a:srgbClr val="FF0000"/>
                </a:solidFill>
                <a:latin typeface="Calibri" panose="020F0502020204030204" pitchFamily="34" charset="0"/>
                <a:cs typeface="Calibri" panose="020F0502020204030204" pitchFamily="34" charset="0"/>
              </a:rPr>
              <a:t>May include a decision not to hire the applicant or to terminate the employee</a:t>
            </a:r>
          </a:p>
          <a:p>
            <a:pPr lvl="1" eaLnBrk="1" hangingPunct="1"/>
            <a:r>
              <a:rPr lang="en-IN" altLang="en-US" sz="1600" b="1" dirty="0">
                <a:latin typeface="Calibri" panose="020F0502020204030204" pitchFamily="34" charset="0"/>
                <a:cs typeface="Calibri" panose="020F0502020204030204" pitchFamily="34" charset="0"/>
              </a:rPr>
              <a:t>Employee Experienced Dissimilar Treatment</a:t>
            </a:r>
          </a:p>
          <a:p>
            <a:pPr lvl="2" eaLnBrk="1" hangingPunct="1"/>
            <a:r>
              <a:rPr lang="en-IN" altLang="en-US" sz="1600" i="1" dirty="0">
                <a:solidFill>
                  <a:srgbClr val="FF0000"/>
                </a:solidFill>
                <a:latin typeface="Calibri" panose="020F0502020204030204" pitchFamily="34" charset="0"/>
                <a:cs typeface="Calibri" panose="020F0502020204030204" pitchFamily="34" charset="0"/>
              </a:rPr>
              <a:t>Others not in the protected class were treated more </a:t>
            </a:r>
            <a:r>
              <a:rPr lang="en-US" altLang="en-US" sz="1600" i="1" dirty="0">
                <a:solidFill>
                  <a:srgbClr val="FF0000"/>
                </a:solidFill>
                <a:latin typeface="Calibri" panose="020F0502020204030204" pitchFamily="34" charset="0"/>
                <a:cs typeface="Calibri" panose="020F0502020204030204" pitchFamily="34" charset="0"/>
              </a:rPr>
              <a:t>favorably…usually very difficult for employees to prove</a:t>
            </a:r>
          </a:p>
          <a:p>
            <a:pPr marL="622800" lvl="2" indent="-320400" eaLnBrk="1" hangingPunct="1">
              <a:lnSpc>
                <a:spcPct val="90000"/>
              </a:lnSpc>
              <a:spcBef>
                <a:spcPts val="1000"/>
              </a:spcBef>
              <a:buFont typeface="Arial" panose="020B0604020202020204" pitchFamily="34" charset="0"/>
              <a:buChar char="•"/>
            </a:pPr>
            <a:endParaRPr lang="en-IN" altLang="en-US"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p:cNvSpPr>
            <a:spLocks noGrp="1" noChangeArrowheads="1"/>
          </p:cNvSpPr>
          <p:nvPr>
            <p:ph type="title"/>
          </p:nvPr>
        </p:nvSpPr>
        <p:spPr>
          <a:xfrm>
            <a:off x="457200" y="174661"/>
            <a:ext cx="8229600" cy="1211227"/>
          </a:xfrm>
          <a:ln>
            <a:noFill/>
          </a:ln>
        </p:spPr>
        <p:txBody>
          <a:bodyPr/>
          <a:lstStyle/>
          <a:p>
            <a:pPr eaLnBrk="1" hangingPunct="1">
              <a:defRPr/>
            </a:pPr>
            <a:r>
              <a:rPr lang="en-US" sz="3800" dirty="0">
                <a:effectLst/>
                <a:latin typeface="Calibri" panose="020F0502020204030204" pitchFamily="34" charset="0"/>
              </a:rPr>
              <a:t>Employee’s </a:t>
            </a:r>
            <a:r>
              <a:rPr lang="en-US" sz="3800" i="1" dirty="0">
                <a:effectLst/>
                <a:latin typeface="Calibri" panose="020F0502020204030204" pitchFamily="34" charset="0"/>
              </a:rPr>
              <a:t>Prima Facie</a:t>
            </a:r>
            <a:r>
              <a:rPr lang="en-US" sz="3800" dirty="0">
                <a:effectLst/>
                <a:latin typeface="Calibri" panose="020F0502020204030204" pitchFamily="34" charset="0"/>
              </a:rPr>
              <a:t> Case: Disparate Treatment</a:t>
            </a:r>
            <a:r>
              <a:rPr lang="en-US" sz="3600" dirty="0">
                <a:effectLst/>
                <a:latin typeface="Calibri" panose="020F0502020204030204" pitchFamily="34" charset="0"/>
              </a:rPr>
              <a:t> </a:t>
            </a:r>
            <a:endParaRPr lang="en-US" sz="2000" dirty="0">
              <a:effectLst/>
              <a:latin typeface="Calibri" panose="020F0502020204030204" pitchFamily="34" charset="0"/>
            </a:endParaRPr>
          </a:p>
        </p:txBody>
      </p:sp>
      <p:sp>
        <p:nvSpPr>
          <p:cNvPr id="13315" name="Content Placeholder"/>
          <p:cNvSpPr>
            <a:spLocks noGrp="1" noChangeArrowheads="1"/>
          </p:cNvSpPr>
          <p:nvPr>
            <p:ph idx="1"/>
          </p:nvPr>
        </p:nvSpPr>
        <p:spPr>
          <a:xfrm>
            <a:off x="457200" y="1600200"/>
            <a:ext cx="8229600" cy="4286892"/>
          </a:xfrm>
          <a:ln>
            <a:noFill/>
          </a:ln>
        </p:spPr>
        <p:txBody>
          <a:bodyPr/>
          <a:lstStyle/>
          <a:p>
            <a:pPr eaLnBrk="1" hangingPunct="1">
              <a:spcBef>
                <a:spcPts val="800"/>
              </a:spcBef>
              <a:defRPr/>
            </a:pPr>
            <a:r>
              <a:rPr lang="en-IN" sz="1600" dirty="0">
                <a:latin typeface="Calibri" panose="020F0502020204030204" pitchFamily="34" charset="0"/>
                <a:cs typeface="Calibri" panose="020F0502020204030204" pitchFamily="34" charset="0"/>
              </a:rPr>
              <a:t>Burden shifting prior to the summer of 2009</a:t>
            </a:r>
          </a:p>
          <a:p>
            <a:pPr lvl="1" eaLnBrk="1" hangingPunct="1">
              <a:spcBef>
                <a:spcPts val="800"/>
              </a:spcBef>
              <a:defRPr/>
            </a:pPr>
            <a:r>
              <a:rPr lang="en-IN" sz="1600" dirty="0">
                <a:latin typeface="Calibri" panose="020F0502020204030204" pitchFamily="34" charset="0"/>
                <a:cs typeface="Calibri" panose="020F0502020204030204" pitchFamily="34" charset="0"/>
              </a:rPr>
              <a:t>Once evidence of discrimination was presented, burden of proof shifted to the employer to present a legitimate </a:t>
            </a:r>
            <a:r>
              <a:rPr lang="en-IN" sz="1600" dirty="0" err="1">
                <a:latin typeface="Calibri" panose="020F0502020204030204" pitchFamily="34" charset="0"/>
                <a:cs typeface="Calibri" panose="020F0502020204030204" pitchFamily="34" charset="0"/>
              </a:rPr>
              <a:t>nondiscriminatory</a:t>
            </a:r>
            <a:r>
              <a:rPr lang="en-IN" sz="1600" dirty="0">
                <a:latin typeface="Calibri" panose="020F0502020204030204" pitchFamily="34" charset="0"/>
                <a:cs typeface="Calibri" panose="020F0502020204030204" pitchFamily="34" charset="0"/>
              </a:rPr>
              <a:t> reason (LNDR) for its actions</a:t>
            </a:r>
          </a:p>
          <a:p>
            <a:pPr lvl="1" eaLnBrk="1" hangingPunct="1">
              <a:spcBef>
                <a:spcPts val="800"/>
              </a:spcBef>
              <a:defRPr/>
            </a:pPr>
            <a:r>
              <a:rPr lang="en-IN" sz="1600" dirty="0">
                <a:latin typeface="Calibri" panose="020F0502020204030204" pitchFamily="34" charset="0"/>
                <a:cs typeface="Calibri" panose="020F0502020204030204" pitchFamily="34" charset="0"/>
              </a:rPr>
              <a:t>Employer (ER) in a mixed-motives case has always been given the opportunity to establish legitimate non-discriminatory motivation</a:t>
            </a:r>
          </a:p>
          <a:p>
            <a:pPr lvl="1" eaLnBrk="1" hangingPunct="1">
              <a:spcBef>
                <a:spcPts val="800"/>
              </a:spcBef>
              <a:defRPr/>
            </a:pPr>
            <a:r>
              <a:rPr lang="en-IN" sz="1600" dirty="0">
                <a:solidFill>
                  <a:srgbClr val="0083C4"/>
                </a:solidFill>
                <a:latin typeface="Calibri" panose="020F0502020204030204" pitchFamily="34" charset="0"/>
                <a:cs typeface="Calibri" panose="020F0502020204030204" pitchFamily="34" charset="0"/>
              </a:rPr>
              <a:t>Age discrimination cases under the ADEA require proof that age was the “but for” cause of the adverse employment action</a:t>
            </a:r>
          </a:p>
          <a:p>
            <a:pPr eaLnBrk="1" hangingPunct="1">
              <a:defRPr/>
            </a:pPr>
            <a:r>
              <a:rPr lang="en-IN" sz="1600" b="1" i="1" dirty="0">
                <a:solidFill>
                  <a:srgbClr val="0000FF"/>
                </a:solidFill>
                <a:latin typeface="Calibri" panose="020F0502020204030204" pitchFamily="34" charset="0"/>
                <a:cs typeface="Calibri" panose="020F0502020204030204" pitchFamily="34" charset="0"/>
              </a:rPr>
              <a:t>Burden on Claimant to establish absence of “Reasonable Factor Other than Age” (RFOA)</a:t>
            </a:r>
            <a:r>
              <a:rPr lang="mr-IN" sz="1600" b="1" i="1" dirty="0">
                <a:solidFill>
                  <a:srgbClr val="0000FF"/>
                </a:solidFill>
                <a:latin typeface="Calibri" panose="020F0502020204030204" pitchFamily="34" charset="0"/>
              </a:rPr>
              <a:t>…</a:t>
            </a:r>
            <a:r>
              <a:rPr lang="en-US" sz="1600" b="1" i="1" dirty="0">
                <a:solidFill>
                  <a:srgbClr val="0000FF"/>
                </a:solidFill>
                <a:latin typeface="Calibri" panose="020F0502020204030204" pitchFamily="34" charset="0"/>
                <a:cs typeface="Calibri" panose="020F0502020204030204" pitchFamily="34" charset="0"/>
              </a:rPr>
              <a:t>In other words, EE must show AGE was the “BUT FOR” cause of the adverse action </a:t>
            </a:r>
            <a:endParaRPr lang="en-IN" sz="1600" b="1" i="1" dirty="0">
              <a:solidFill>
                <a:srgbClr val="0000FF"/>
              </a:solidFill>
              <a:latin typeface="Calibri" panose="020F0502020204030204" pitchFamily="34" charset="0"/>
              <a:cs typeface="Calibri" panose="020F0502020204030204" pitchFamily="34" charset="0"/>
            </a:endParaRPr>
          </a:p>
          <a:p>
            <a:pPr lvl="1" eaLnBrk="1" hangingPunct="1">
              <a:defRPr/>
            </a:pPr>
            <a:r>
              <a:rPr lang="en-IN" sz="1600" dirty="0">
                <a:solidFill>
                  <a:srgbClr val="FF0000"/>
                </a:solidFill>
                <a:latin typeface="Calibri" panose="020F0502020204030204" pitchFamily="34" charset="0"/>
                <a:cs typeface="Calibri" panose="020F0502020204030204" pitchFamily="34" charset="0"/>
              </a:rPr>
              <a:t>contrast Title VII, where the burden is on the defendant to establish legitimate non-discriminatory motivation</a:t>
            </a:r>
          </a:p>
          <a:p>
            <a:pPr lvl="1" eaLnBrk="1" hangingPunct="1">
              <a:defRPr/>
            </a:pPr>
            <a:r>
              <a:rPr lang="en-IN" sz="1600" dirty="0">
                <a:latin typeface="Calibri" panose="020F0502020204030204" pitchFamily="34" charset="0"/>
                <a:cs typeface="Calibri" panose="020F0502020204030204" pitchFamily="34" charset="0"/>
              </a:rPr>
              <a:t>In mixed motive cases, “but-for” age discrimination, adverse action would not have been taken </a:t>
            </a:r>
          </a:p>
          <a:p>
            <a:pPr lvl="1" eaLnBrk="1" hangingPunct="1">
              <a:defRPr/>
            </a:pPr>
            <a:r>
              <a:rPr lang="en-US" sz="1600" i="1" dirty="0">
                <a:solidFill>
                  <a:srgbClr val="FF0000"/>
                </a:solidFill>
                <a:latin typeface="Calibri" panose="020F0502020204030204" pitchFamily="34" charset="0"/>
                <a:cs typeface="Calibri" panose="020F0502020204030204" pitchFamily="34" charset="0"/>
              </a:rPr>
              <a:t>This burden is more onerous than the burden of proof in cases of alleged discrimination under Title VII (on the basis of sex or race, for example), which requires only a showing that the protected trait or characteristic was a motivating factor. </a:t>
            </a:r>
            <a:endParaRPr lang="en-IN" sz="16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94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p:cNvSpPr>
            <a:spLocks noGrp="1" noChangeArrowheads="1"/>
          </p:cNvSpPr>
          <p:nvPr>
            <p:ph type="title"/>
          </p:nvPr>
        </p:nvSpPr>
        <p:spPr>
          <a:xfrm>
            <a:off x="457200" y="260350"/>
            <a:ext cx="7896687" cy="839788"/>
          </a:xfrm>
          <a:ln>
            <a:noFill/>
          </a:ln>
        </p:spPr>
        <p:txBody>
          <a:bodyPr/>
          <a:lstStyle/>
          <a:p>
            <a:pPr eaLnBrk="1" hangingPunct="1">
              <a:defRPr/>
            </a:pPr>
            <a:r>
              <a:rPr lang="en-US" dirty="0">
                <a:effectLst/>
                <a:latin typeface="Calibri" panose="020F0502020204030204" pitchFamily="34" charset="0"/>
              </a:rPr>
              <a:t>Burden Shifting No More: Gross</a:t>
            </a:r>
          </a:p>
        </p:txBody>
      </p:sp>
      <p:sp>
        <p:nvSpPr>
          <p:cNvPr id="14339" name="Content Placeholder"/>
          <p:cNvSpPr>
            <a:spLocks noGrp="1" noChangeArrowheads="1"/>
          </p:cNvSpPr>
          <p:nvPr>
            <p:ph idx="1"/>
          </p:nvPr>
        </p:nvSpPr>
        <p:spPr>
          <a:xfrm>
            <a:off x="142875" y="1314450"/>
            <a:ext cx="8543925" cy="5283199"/>
          </a:xfrm>
          <a:ln>
            <a:noFill/>
          </a:ln>
        </p:spPr>
        <p:txBody>
          <a:bodyPr/>
          <a:lstStyle/>
          <a:p>
            <a:pPr marL="0" indent="0" eaLnBrk="1" hangingPunct="1">
              <a:buNone/>
            </a:pPr>
            <a:r>
              <a:rPr lang="en-US" altLang="en-US" dirty="0">
                <a:latin typeface="Calibri" panose="020F0502020204030204" pitchFamily="34" charset="0"/>
                <a:cs typeface="Arial" charset="0"/>
              </a:rPr>
              <a:t>Case:</a:t>
            </a:r>
            <a:r>
              <a:rPr lang="en-US" altLang="en-US" i="1" dirty="0">
                <a:latin typeface="Calibri" panose="020F0502020204030204" pitchFamily="34" charset="0"/>
                <a:cs typeface="Arial" charset="0"/>
              </a:rPr>
              <a:t> Gross v. F</a:t>
            </a:r>
            <a:r>
              <a:rPr lang="en-US" altLang="en-US" sz="100" i="1" dirty="0">
                <a:latin typeface="Calibri" panose="020F0502020204030204" pitchFamily="34" charset="0"/>
                <a:cs typeface="Arial" charset="0"/>
              </a:rPr>
              <a:t> </a:t>
            </a:r>
            <a:r>
              <a:rPr lang="en-US" altLang="en-US" i="1" dirty="0">
                <a:latin typeface="Calibri" panose="020F0502020204030204" pitchFamily="34" charset="0"/>
                <a:cs typeface="Arial" charset="0"/>
              </a:rPr>
              <a:t>B</a:t>
            </a:r>
            <a:r>
              <a:rPr lang="en-US" altLang="en-US" sz="100" i="1" dirty="0">
                <a:latin typeface="Calibri" panose="020F0502020204030204" pitchFamily="34" charset="0"/>
                <a:cs typeface="Arial" charset="0"/>
              </a:rPr>
              <a:t> </a:t>
            </a:r>
            <a:r>
              <a:rPr lang="en-US" altLang="en-US" i="1" dirty="0">
                <a:latin typeface="Calibri" panose="020F0502020204030204" pitchFamily="34" charset="0"/>
                <a:cs typeface="Arial" charset="0"/>
              </a:rPr>
              <a:t>L Financial Services. Inc</a:t>
            </a:r>
            <a:r>
              <a:rPr lang="en-US" altLang="en-US" dirty="0">
                <a:latin typeface="Calibri" panose="020F0502020204030204" pitchFamily="34" charset="0"/>
                <a:cs typeface="Arial" charset="0"/>
              </a:rPr>
              <a:t>.</a:t>
            </a:r>
            <a:endParaRPr lang="en-IN" altLang="en-US" b="1"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No burden shifting occurs in A</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D</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E</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A cases: </a:t>
            </a:r>
            <a:r>
              <a:rPr lang="en-IN" altLang="en-US" dirty="0">
                <a:solidFill>
                  <a:srgbClr val="FF0000"/>
                </a:solidFill>
                <a:latin typeface="Calibri" panose="020F0502020204030204" pitchFamily="34" charset="0"/>
                <a:cs typeface="Arial" charset="0"/>
              </a:rPr>
              <a:t>plaintiff must prove age was the "but-for" factor.</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FF0000"/>
                </a:solidFill>
                <a:latin typeface="Calibri" panose="020F0502020204030204" pitchFamily="34" charset="0"/>
                <a:cs typeface="Arial" charset="0"/>
              </a:rPr>
              <a:t>Mixed-motives age discrimination claims do not exist under the A</a:t>
            </a:r>
            <a:r>
              <a:rPr lang="en-IN" altLang="en-US" sz="100" dirty="0">
                <a:solidFill>
                  <a:srgbClr val="FF0000"/>
                </a:solidFill>
                <a:latin typeface="Calibri" panose="020F0502020204030204" pitchFamily="34" charset="0"/>
                <a:cs typeface="Arial" charset="0"/>
              </a:rPr>
              <a:t> </a:t>
            </a:r>
            <a:r>
              <a:rPr lang="en-IN" altLang="en-US" dirty="0">
                <a:solidFill>
                  <a:srgbClr val="FF0000"/>
                </a:solidFill>
                <a:latin typeface="Calibri" panose="020F0502020204030204" pitchFamily="34" charset="0"/>
                <a:cs typeface="Arial" charset="0"/>
              </a:rPr>
              <a:t>D</a:t>
            </a:r>
            <a:r>
              <a:rPr lang="en-IN" altLang="en-US" sz="100" dirty="0">
                <a:solidFill>
                  <a:srgbClr val="FF0000"/>
                </a:solidFill>
                <a:latin typeface="Calibri" panose="020F0502020204030204" pitchFamily="34" charset="0"/>
                <a:cs typeface="Arial" charset="0"/>
              </a:rPr>
              <a:t> </a:t>
            </a:r>
            <a:r>
              <a:rPr lang="en-IN" altLang="en-US" dirty="0">
                <a:solidFill>
                  <a:srgbClr val="FF0000"/>
                </a:solidFill>
                <a:latin typeface="Calibri" panose="020F0502020204030204" pitchFamily="34" charset="0"/>
                <a:cs typeface="Arial" charset="0"/>
              </a:rPr>
              <a:t>E</a:t>
            </a:r>
            <a:r>
              <a:rPr lang="en-IN" altLang="en-US" sz="100" dirty="0">
                <a:solidFill>
                  <a:srgbClr val="FF0000"/>
                </a:solidFill>
                <a:latin typeface="Calibri" panose="020F0502020204030204" pitchFamily="34" charset="0"/>
                <a:cs typeface="Arial" charset="0"/>
              </a:rPr>
              <a:t> </a:t>
            </a:r>
            <a:r>
              <a:rPr lang="en-IN" altLang="en-US" dirty="0">
                <a:solidFill>
                  <a:srgbClr val="FF0000"/>
                </a:solidFill>
                <a:latin typeface="Calibri" panose="020F0502020204030204" pitchFamily="34" charset="0"/>
                <a:cs typeface="Arial" charset="0"/>
              </a:rPr>
              <a:t>A in disparate treatment cases.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Employee could recover </a:t>
            </a:r>
            <a:r>
              <a:rPr lang="en-IN" altLang="en-US" i="1" dirty="0">
                <a:latin typeface="Calibri" panose="020F0502020204030204" pitchFamily="34" charset="0"/>
                <a:cs typeface="Arial" charset="0"/>
              </a:rPr>
              <a:t>only if the employment action would not have taken place but for age discrimination</a:t>
            </a:r>
            <a:r>
              <a:rPr lang="en-IN" altLang="en-US" dirty="0">
                <a:latin typeface="Calibri" panose="020F0502020204030204" pitchFamily="34" charset="0"/>
                <a:cs typeface="Arial" charset="0"/>
              </a:rPr>
              <a:t>.</a:t>
            </a:r>
          </a:p>
          <a:p>
            <a:pPr marL="291600" lvl="1" indent="-291600" eaLnBrk="1" hangingPunct="1">
              <a:lnSpc>
                <a:spcPct val="90000"/>
              </a:lnSpc>
              <a:spcBef>
                <a:spcPts val="1000"/>
              </a:spcBef>
              <a:buFont typeface="Arial" panose="020B0604020202020204" pitchFamily="34" charset="0"/>
              <a:buChar char="•"/>
            </a:pPr>
            <a:r>
              <a:rPr lang="en-IN" altLang="en-US" i="1" dirty="0">
                <a:latin typeface="Calibri" panose="020F0502020204030204" pitchFamily="34" charset="0"/>
                <a:cs typeface="Arial" charset="0"/>
              </a:rPr>
              <a:t>Gross</a:t>
            </a:r>
            <a:r>
              <a:rPr lang="en-IN" altLang="en-US" dirty="0">
                <a:latin typeface="Calibri" panose="020F0502020204030204" pitchFamily="34" charset="0"/>
                <a:cs typeface="Arial" charset="0"/>
              </a:rPr>
              <a:t> has been difficult to apply: Courts of Appeal have since concluded: </a:t>
            </a:r>
          </a:p>
          <a:p>
            <a:pPr marL="691650" lvl="2"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Age need not be the Only factor, but Primary factor in employer decision </a:t>
            </a:r>
          </a:p>
          <a:p>
            <a:pPr marL="691650" lvl="2"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Burden of producing evidence has shifted to claimant, who has always borne the burden of persuasion in all discrimination cases.  </a:t>
            </a:r>
          </a:p>
          <a:p>
            <a:pPr marL="691650" lvl="2"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Public sector cases: mixed motives standard applies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xfrm>
            <a:off x="457200" y="260350"/>
            <a:ext cx="8229600" cy="839788"/>
          </a:xfrm>
          <a:ln>
            <a:noFill/>
          </a:ln>
        </p:spPr>
        <p:txBody>
          <a:bodyPr/>
          <a:lstStyle/>
          <a:p>
            <a:pPr>
              <a:defRPr/>
            </a:pPr>
            <a:r>
              <a:rPr lang="en-US" dirty="0">
                <a:effectLst/>
                <a:latin typeface="Calibri" panose="020F0502020204030204" pitchFamily="34" charset="0"/>
              </a:rPr>
              <a:t>Employer Defenses</a:t>
            </a:r>
          </a:p>
        </p:txBody>
      </p:sp>
      <p:sp>
        <p:nvSpPr>
          <p:cNvPr id="17411" name="Content Placeholder"/>
          <p:cNvSpPr>
            <a:spLocks noGrp="1" noChangeArrowheads="1"/>
          </p:cNvSpPr>
          <p:nvPr>
            <p:ph idx="1"/>
          </p:nvPr>
        </p:nvSpPr>
        <p:spPr>
          <a:xfrm>
            <a:off x="457199" y="1100138"/>
            <a:ext cx="8501063" cy="5163929"/>
          </a:xfrm>
          <a:ln>
            <a:noFill/>
          </a:ln>
        </p:spPr>
        <p:txBody>
          <a:bodyPr/>
          <a:lstStyle/>
          <a:p>
            <a:pPr marL="0" indent="0" eaLnBrk="1" hangingPunct="1">
              <a:buNone/>
            </a:pPr>
            <a:r>
              <a:rPr lang="en-US" altLang="en-US" dirty="0">
                <a:solidFill>
                  <a:srgbClr val="FF0000"/>
                </a:solidFill>
                <a:latin typeface="Calibri" panose="020F0502020204030204" pitchFamily="34" charset="0"/>
                <a:cs typeface="Arial" charset="0"/>
              </a:rPr>
              <a:t>Bona Fide Occupational Qualification (B</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F</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O</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Q).</a:t>
            </a:r>
          </a:p>
          <a:p>
            <a:pPr marL="291600" lvl="1" indent="-2916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Arial" charset="0"/>
              </a:rPr>
              <a:t>Age is one of the most consistently applied B</a:t>
            </a:r>
            <a:r>
              <a:rPr lang="en-IN" altLang="en-US" sz="100" dirty="0">
                <a:solidFill>
                  <a:srgbClr val="0083C4"/>
                </a:solidFill>
                <a:latin typeface="Calibri" panose="020F0502020204030204" pitchFamily="34" charset="0"/>
                <a:cs typeface="Arial" charset="0"/>
              </a:rPr>
              <a:t> </a:t>
            </a:r>
            <a:r>
              <a:rPr lang="en-IN" altLang="en-US" dirty="0">
                <a:solidFill>
                  <a:srgbClr val="0083C4"/>
                </a:solidFill>
                <a:latin typeface="Calibri" panose="020F0502020204030204" pitchFamily="34" charset="0"/>
                <a:cs typeface="Arial" charset="0"/>
              </a:rPr>
              <a:t>F</a:t>
            </a:r>
            <a:r>
              <a:rPr lang="en-IN" altLang="en-US" sz="100" dirty="0">
                <a:solidFill>
                  <a:srgbClr val="0083C4"/>
                </a:solidFill>
                <a:latin typeface="Calibri" panose="020F0502020204030204" pitchFamily="34" charset="0"/>
                <a:cs typeface="Arial" charset="0"/>
              </a:rPr>
              <a:t> </a:t>
            </a:r>
            <a:r>
              <a:rPr lang="en-IN" altLang="en-US" dirty="0">
                <a:solidFill>
                  <a:srgbClr val="0083C4"/>
                </a:solidFill>
                <a:latin typeface="Calibri" panose="020F0502020204030204" pitchFamily="34" charset="0"/>
                <a:cs typeface="Arial" charset="0"/>
              </a:rPr>
              <a:t>O</a:t>
            </a:r>
            <a:r>
              <a:rPr lang="en-IN" altLang="en-US" sz="100" dirty="0">
                <a:solidFill>
                  <a:srgbClr val="0083C4"/>
                </a:solidFill>
                <a:latin typeface="Calibri" panose="020F0502020204030204" pitchFamily="34" charset="0"/>
                <a:cs typeface="Arial" charset="0"/>
              </a:rPr>
              <a:t> </a:t>
            </a:r>
            <a:r>
              <a:rPr lang="en-IN" altLang="en-US" dirty="0">
                <a:solidFill>
                  <a:srgbClr val="0083C4"/>
                </a:solidFill>
                <a:latin typeface="Calibri" panose="020F0502020204030204" pitchFamily="34" charset="0"/>
                <a:cs typeface="Arial" charset="0"/>
              </a:rPr>
              <a:t>Q</a:t>
            </a:r>
            <a:r>
              <a:rPr lang="en-IN" altLang="en-US" sz="100" dirty="0">
                <a:solidFill>
                  <a:srgbClr val="0083C4"/>
                </a:solidFill>
                <a:latin typeface="Calibri" panose="020F0502020204030204" pitchFamily="34" charset="0"/>
                <a:cs typeface="Arial" charset="0"/>
              </a:rPr>
              <a:t> </a:t>
            </a:r>
            <a:r>
              <a:rPr lang="en-IN" altLang="en-US" dirty="0">
                <a:solidFill>
                  <a:srgbClr val="0083C4"/>
                </a:solidFill>
                <a:latin typeface="Calibri" panose="020F0502020204030204" pitchFamily="34" charset="0"/>
                <a:cs typeface="Arial" charset="0"/>
              </a:rPr>
              <a:t>s.</a:t>
            </a:r>
            <a:endParaRPr lang="en-US" altLang="en-US" dirty="0">
              <a:solidFill>
                <a:srgbClr val="0083C4"/>
              </a:solidFill>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C guidelines for employers in A</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D</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A</a:t>
            </a:r>
            <a:r>
              <a:rPr lang="en-IN" altLang="en-US" dirty="0">
                <a:latin typeface="Calibri" panose="020F0502020204030204" pitchFamily="34" charset="0"/>
                <a:cs typeface="Arial" charset="0"/>
              </a:rPr>
              <a:t> cases: </a:t>
            </a:r>
            <a:endParaRPr lang="en-US" altLang="en-US" dirty="0">
              <a:latin typeface="Calibri" panose="020F0502020204030204" pitchFamily="34" charset="0"/>
              <a:cs typeface="Arial" charset="0"/>
            </a:endParaRPr>
          </a:p>
          <a:p>
            <a:pPr marL="759600" lvl="2" indent="-457200" eaLnBrk="1" hangingPunct="1">
              <a:lnSpc>
                <a:spcPct val="90000"/>
              </a:lnSpc>
              <a:spcBef>
                <a:spcPts val="1000"/>
              </a:spcBef>
              <a:buFont typeface="+mj-lt"/>
              <a:buAutoNum type="arabicPeriod"/>
            </a:pPr>
            <a:r>
              <a:rPr lang="en-US" altLang="en-US" dirty="0">
                <a:solidFill>
                  <a:srgbClr val="FF0000"/>
                </a:solidFill>
                <a:latin typeface="Calibri" panose="020F0502020204030204" pitchFamily="34" charset="0"/>
                <a:cs typeface="Arial" charset="0"/>
              </a:rPr>
              <a:t>The age limit is reasonably necessary to the </a:t>
            </a:r>
            <a:r>
              <a:rPr lang="en-US" altLang="en-US" u="sng" dirty="0">
                <a:solidFill>
                  <a:srgbClr val="FF0000"/>
                </a:solidFill>
                <a:latin typeface="Calibri" panose="020F0502020204030204" pitchFamily="34" charset="0"/>
                <a:cs typeface="Arial" charset="0"/>
              </a:rPr>
              <a:t>essence of the employer’s business</a:t>
            </a:r>
            <a:r>
              <a:rPr lang="en-US" altLang="en-US" dirty="0">
                <a:solidFill>
                  <a:srgbClr val="FF0000"/>
                </a:solidFill>
                <a:latin typeface="Calibri" panose="020F0502020204030204" pitchFamily="34" charset="0"/>
                <a:cs typeface="Arial" charset="0"/>
              </a:rPr>
              <a:t>. </a:t>
            </a:r>
            <a:r>
              <a:rPr lang="en-US" altLang="en-US" dirty="0">
                <a:solidFill>
                  <a:srgbClr val="0083C4"/>
                </a:solidFill>
                <a:latin typeface="Calibri" panose="020F0502020204030204" pitchFamily="34" charset="0"/>
                <a:cs typeface="Arial" charset="0"/>
              </a:rPr>
              <a:t>(Same BFOQ justification under Title VII)</a:t>
            </a:r>
          </a:p>
          <a:p>
            <a:pPr marL="759600" lvl="2" indent="-457200" eaLnBrk="1" hangingPunct="1">
              <a:lnSpc>
                <a:spcPct val="90000"/>
              </a:lnSpc>
              <a:spcBef>
                <a:spcPts val="1000"/>
              </a:spcBef>
              <a:buFont typeface="+mj-lt"/>
              <a:buAutoNum type="arabicPeriod"/>
            </a:pPr>
            <a:r>
              <a:rPr lang="en-US" altLang="en-US" dirty="0">
                <a:solidFill>
                  <a:srgbClr val="FF0000"/>
                </a:solidFill>
                <a:latin typeface="Calibri" panose="020F0502020204030204" pitchFamily="34" charset="0"/>
                <a:cs typeface="Arial" charset="0"/>
              </a:rPr>
              <a:t>All or substantially all of the individuals over that age are unable to perform the job’s requirements adequately.</a:t>
            </a:r>
          </a:p>
          <a:p>
            <a:pPr marL="759600" lvl="2" indent="-457200" eaLnBrk="1" hangingPunct="1">
              <a:lnSpc>
                <a:spcPct val="90000"/>
              </a:lnSpc>
              <a:spcBef>
                <a:spcPts val="1000"/>
              </a:spcBef>
              <a:buFont typeface="+mj-lt"/>
              <a:buAutoNum type="arabicPeriod"/>
            </a:pPr>
            <a:r>
              <a:rPr lang="en-US" altLang="en-US" dirty="0">
                <a:solidFill>
                  <a:srgbClr val="FF0000"/>
                </a:solidFill>
                <a:latin typeface="Calibri" panose="020F0502020204030204" pitchFamily="34" charset="0"/>
                <a:cs typeface="Arial" charset="0"/>
              </a:rPr>
              <a:t>Some of the individuals over the age possess a disqualifying trait that cannot be ascertained </a:t>
            </a:r>
            <a:r>
              <a:rPr lang="en-US" altLang="en-US" i="1" dirty="0">
                <a:solidFill>
                  <a:srgbClr val="FF0000"/>
                </a:solidFill>
                <a:latin typeface="Calibri" panose="020F0502020204030204" pitchFamily="34" charset="0"/>
                <a:cs typeface="Arial" charset="0"/>
              </a:rPr>
              <a:t>except by reference to age </a:t>
            </a:r>
            <a:r>
              <a:rPr lang="en-US" altLang="en-US" dirty="0">
                <a:solidFill>
                  <a:srgbClr val="FF0000"/>
                </a:solidFill>
                <a:latin typeface="Calibri" panose="020F0502020204030204" pitchFamily="34" charset="0"/>
                <a:cs typeface="Arial" charset="0"/>
              </a:rPr>
              <a:t>(per competent expert evidence – perception is inadequate)</a:t>
            </a:r>
          </a:p>
          <a:p>
            <a:pPr marL="302400" lvl="2" indent="0" eaLnBrk="1" hangingPunct="1">
              <a:lnSpc>
                <a:spcPct val="90000"/>
              </a:lnSpc>
              <a:spcBef>
                <a:spcPts val="1000"/>
              </a:spcBef>
              <a:buNone/>
            </a:pPr>
            <a:r>
              <a:rPr lang="en-US" altLang="en-US" dirty="0">
                <a:latin typeface="Calibri" panose="020F0502020204030204" pitchFamily="34" charset="0"/>
                <a:cs typeface="Arial" charset="0"/>
              </a:rPr>
              <a:t>Case: </a:t>
            </a:r>
            <a:r>
              <a:rPr lang="en-US" altLang="en-US" i="1" dirty="0">
                <a:latin typeface="Calibri" panose="020F0502020204030204" pitchFamily="34" charset="0"/>
                <a:cs typeface="Arial" charset="0"/>
              </a:rPr>
              <a:t>Western Airlines v. Criswell  - </a:t>
            </a:r>
            <a:r>
              <a:rPr lang="en-US" altLang="en-US" dirty="0">
                <a:latin typeface="Calibri" panose="020F0502020204030204" pitchFamily="34" charset="0"/>
                <a:cs typeface="Arial" charset="0"/>
              </a:rPr>
              <a:t>individualized health assessments possible (note that EEOC requires individualized assessments re pandemic response</a:t>
            </a:r>
          </a:p>
          <a:p>
            <a:pPr marL="302400" lvl="2" indent="0" eaLnBrk="1" hangingPunct="1">
              <a:lnSpc>
                <a:spcPct val="90000"/>
              </a:lnSpc>
              <a:spcBef>
                <a:spcPts val="1000"/>
              </a:spcBef>
              <a:buNone/>
            </a:pPr>
            <a:r>
              <a:rPr lang="en-US" altLang="en-US" dirty="0">
                <a:latin typeface="Calibri" panose="020F0502020204030204" pitchFamily="34" charset="0"/>
                <a:cs typeface="Arial" charset="0"/>
              </a:rPr>
              <a:t>Employers may also observe terms of </a:t>
            </a:r>
            <a:r>
              <a:rPr lang="en-US" altLang="en-US" i="1" dirty="0">
                <a:latin typeface="Calibri" panose="020F0502020204030204" pitchFamily="34" charset="0"/>
                <a:cs typeface="Arial" charset="0"/>
              </a:rPr>
              <a:t>bona fide </a:t>
            </a:r>
            <a:r>
              <a:rPr lang="en-US" altLang="en-US" dirty="0">
                <a:latin typeface="Calibri" panose="020F0502020204030204" pitchFamily="34" charset="0"/>
                <a:cs typeface="Arial" charset="0"/>
              </a:rPr>
              <a:t>seniority system, voluntary retirement plans, and may discipline employees for good cause.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US" sz="3600" dirty="0">
                <a:latin typeface="Calibri" panose="020F0502020204030204" pitchFamily="34" charset="0"/>
              </a:rPr>
              <a:t>Summary: Employee’s </a:t>
            </a:r>
            <a:r>
              <a:rPr lang="en-US" sz="3600" i="1" dirty="0">
                <a:latin typeface="Calibri" panose="020F0502020204030204" pitchFamily="34" charset="0"/>
              </a:rPr>
              <a:t>Prima Facie </a:t>
            </a:r>
            <a:r>
              <a:rPr lang="en-US" sz="3600" dirty="0">
                <a:latin typeface="Calibri" panose="020F0502020204030204" pitchFamily="34" charset="0"/>
              </a:rPr>
              <a:t>Case  </a:t>
            </a:r>
            <a:br>
              <a:rPr lang="en-US" sz="3600" dirty="0">
                <a:latin typeface="Calibri" panose="020F0502020204030204" pitchFamily="34" charset="0"/>
              </a:rPr>
            </a:br>
            <a:r>
              <a:rPr lang="en-US" sz="3600" dirty="0">
                <a:latin typeface="Calibri" panose="020F0502020204030204" pitchFamily="34" charset="0"/>
              </a:rPr>
              <a:t>Disparate Treatment </a:t>
            </a:r>
            <a:endParaRPr lang="en-US" sz="3600" dirty="0">
              <a:effectLst/>
              <a:latin typeface="Calibri" panose="020F0502020204030204" pitchFamily="34" charset="0"/>
            </a:endParaRPr>
          </a:p>
        </p:txBody>
      </p:sp>
      <p:sp>
        <p:nvSpPr>
          <p:cNvPr id="3" name="Content Placeholder 2"/>
          <p:cNvSpPr>
            <a:spLocks noGrp="1"/>
          </p:cNvSpPr>
          <p:nvPr>
            <p:ph idx="1"/>
          </p:nvPr>
        </p:nvSpPr>
        <p:spPr>
          <a:xfrm>
            <a:off x="457200" y="1185861"/>
            <a:ext cx="8229600" cy="3005995"/>
          </a:xfrm>
          <a:ln>
            <a:noFill/>
          </a:ln>
        </p:spPr>
        <p:txBody>
          <a:bodyPr/>
          <a:lstStyle/>
          <a:p>
            <a:pPr marL="0" indent="0" algn="ctr">
              <a:buNone/>
            </a:pPr>
            <a:r>
              <a:rPr lang="en-US" altLang="en-US" sz="1800" dirty="0">
                <a:latin typeface="Calibri" panose="020F0502020204030204" pitchFamily="34" charset="0"/>
                <a:cs typeface="Arial" charset="0"/>
              </a:rPr>
              <a:t>Disparate Treatment</a:t>
            </a:r>
            <a:endParaRPr lang="en-US" sz="1800" dirty="0">
              <a:latin typeface="Calibri" panose="020F0502020204030204" pitchFamily="34" charset="0"/>
            </a:endParaRPr>
          </a:p>
          <a:p>
            <a:pPr marL="0" lvl="0" indent="0">
              <a:buNone/>
            </a:pPr>
            <a:r>
              <a:rPr lang="en-US" sz="1800" dirty="0">
                <a:latin typeface="Calibri" panose="020F0502020204030204" pitchFamily="34" charset="0"/>
              </a:rPr>
              <a:t>Step 1: Employee’s </a:t>
            </a:r>
            <a:r>
              <a:rPr lang="en-US" sz="1800" i="1" dirty="0">
                <a:latin typeface="Calibri" panose="020F0502020204030204" pitchFamily="34" charset="0"/>
              </a:rPr>
              <a:t>prima facie </a:t>
            </a:r>
            <a:r>
              <a:rPr lang="en-US" sz="1800" dirty="0">
                <a:latin typeface="Calibri" panose="020F0502020204030204" pitchFamily="34" charset="0"/>
              </a:rPr>
              <a:t>case</a:t>
            </a:r>
          </a:p>
          <a:p>
            <a:pPr marL="291600" lvl="0" indent="-291600">
              <a:lnSpc>
                <a:spcPct val="90000"/>
              </a:lnSpc>
              <a:spcBef>
                <a:spcPts val="1000"/>
              </a:spcBef>
              <a:buFont typeface="Arial" panose="020B0604020202020204" pitchFamily="34" charset="0"/>
              <a:buChar char="•"/>
            </a:pPr>
            <a:r>
              <a:rPr lang="en-IN" sz="1800" dirty="0">
                <a:latin typeface="Calibri" panose="020F0502020204030204" pitchFamily="34" charset="0"/>
              </a:rPr>
              <a:t>The employee is in the protected class </a:t>
            </a:r>
            <a:r>
              <a:rPr lang="en-IN" sz="1800" dirty="0">
                <a:solidFill>
                  <a:srgbClr val="FF0000"/>
                </a:solidFill>
                <a:latin typeface="Calibri" panose="020F0502020204030204" pitchFamily="34" charset="0"/>
              </a:rPr>
              <a:t>(i.e. employee is 40 years of age or older)</a:t>
            </a:r>
            <a:r>
              <a:rPr lang="en-IN" sz="1800" dirty="0">
                <a:latin typeface="Calibri" panose="020F0502020204030204" pitchFamily="34" charset="0"/>
              </a:rPr>
              <a:t>.</a:t>
            </a:r>
          </a:p>
          <a:p>
            <a:pPr marL="291600" lvl="0" indent="-291600">
              <a:lnSpc>
                <a:spcPct val="90000"/>
              </a:lnSpc>
              <a:spcBef>
                <a:spcPts val="1000"/>
              </a:spcBef>
              <a:buFont typeface="Arial" panose="020B0604020202020204" pitchFamily="34" charset="0"/>
              <a:buChar char="•"/>
            </a:pPr>
            <a:r>
              <a:rPr lang="en-IN" sz="1800" dirty="0">
                <a:latin typeface="Calibri" panose="020F0502020204030204" pitchFamily="34" charset="0"/>
              </a:rPr>
              <a:t>The employee is qualified for the position </a:t>
            </a:r>
            <a:r>
              <a:rPr lang="en-IN" sz="1800" dirty="0">
                <a:solidFill>
                  <a:srgbClr val="FF0000"/>
                </a:solidFill>
                <a:latin typeface="Calibri" panose="020F0502020204030204" pitchFamily="34" charset="0"/>
              </a:rPr>
              <a:t>(i.e. EE met ER’s legitimate job requirements)</a:t>
            </a:r>
          </a:p>
          <a:p>
            <a:pPr marL="291600" lvl="0" indent="-291600">
              <a:lnSpc>
                <a:spcPct val="90000"/>
              </a:lnSpc>
              <a:spcBef>
                <a:spcPts val="1000"/>
              </a:spcBef>
              <a:buFont typeface="Arial" panose="020B0604020202020204" pitchFamily="34" charset="0"/>
              <a:buChar char="•"/>
            </a:pPr>
            <a:r>
              <a:rPr lang="en-IN" sz="1800" dirty="0">
                <a:latin typeface="Calibri" panose="020F0502020204030204" pitchFamily="34" charset="0"/>
              </a:rPr>
              <a:t>The employee suffered adverse employment </a:t>
            </a:r>
            <a:r>
              <a:rPr lang="en-IN" sz="1800" dirty="0">
                <a:solidFill>
                  <a:srgbClr val="FF0000"/>
                </a:solidFill>
                <a:latin typeface="Calibri" panose="020F0502020204030204" pitchFamily="34" charset="0"/>
              </a:rPr>
              <a:t>action (i.e. she or he was not hired, terminated or demoted).</a:t>
            </a:r>
            <a:endParaRPr lang="en-US" sz="1800" dirty="0">
              <a:solidFill>
                <a:srgbClr val="FF0000"/>
              </a:solidFill>
              <a:latin typeface="Calibri" panose="020F0502020204030204" pitchFamily="34" charset="0"/>
            </a:endParaRPr>
          </a:p>
          <a:p>
            <a:pPr marL="291600" lvl="0" indent="-291600">
              <a:lnSpc>
                <a:spcPct val="90000"/>
              </a:lnSpc>
              <a:spcBef>
                <a:spcPts val="1000"/>
              </a:spcBef>
              <a:buFont typeface="Arial" panose="020B0604020202020204" pitchFamily="34" charset="0"/>
              <a:buChar char="•"/>
            </a:pPr>
            <a:r>
              <a:rPr lang="en-IN" sz="1800" dirty="0">
                <a:latin typeface="Calibri" panose="020F0502020204030204" pitchFamily="34" charset="0"/>
              </a:rPr>
              <a:t>Others not in the protected class were treated </a:t>
            </a:r>
            <a:r>
              <a:rPr lang="en-US" sz="1800" dirty="0">
                <a:latin typeface="Calibri" panose="020F0502020204030204" pitchFamily="34" charset="0"/>
              </a:rPr>
              <a:t>more favorably </a:t>
            </a:r>
            <a:r>
              <a:rPr lang="en-US" sz="1800" dirty="0">
                <a:solidFill>
                  <a:srgbClr val="FF0000"/>
                </a:solidFill>
                <a:latin typeface="Calibri" panose="020F0502020204030204" pitchFamily="34" charset="0"/>
              </a:rPr>
              <a:t>(this is usually difficult for EE’s to prove).</a:t>
            </a:r>
          </a:p>
          <a:p>
            <a:pPr marL="291600" lvl="0" indent="-291600">
              <a:lnSpc>
                <a:spcPct val="90000"/>
              </a:lnSpc>
              <a:spcBef>
                <a:spcPts val="1000"/>
              </a:spcBef>
              <a:buFont typeface="Arial" panose="020B0604020202020204" pitchFamily="34" charset="0"/>
              <a:buChar char="•"/>
            </a:pPr>
            <a:r>
              <a:rPr lang="en-US" sz="1800" dirty="0">
                <a:latin typeface="Calibri" panose="020F0502020204030204" pitchFamily="34" charset="0"/>
              </a:rPr>
              <a:t>Discrimination is ‘but-for’ factor in employer’s decision </a:t>
            </a:r>
            <a:r>
              <a:rPr lang="en-US" sz="1800" dirty="0">
                <a:solidFill>
                  <a:srgbClr val="FF0000"/>
                </a:solidFill>
                <a:latin typeface="Calibri" panose="020F0502020204030204" pitchFamily="34" charset="0"/>
              </a:rPr>
              <a:t>(i.e. when there is INDIRECT evidence or MIXED MOTIVE – one in which there is evidence of age discrimination together with some other motivation for job action)</a:t>
            </a:r>
          </a:p>
        </p:txBody>
      </p:sp>
      <p:sp>
        <p:nvSpPr>
          <p:cNvPr id="4" name="Content Placeholder 3"/>
          <p:cNvSpPr>
            <a:spLocks noGrp="1"/>
          </p:cNvSpPr>
          <p:nvPr>
            <p:ph idx="13"/>
          </p:nvPr>
        </p:nvSpPr>
        <p:spPr>
          <a:xfrm>
            <a:off x="457200" y="5117367"/>
            <a:ext cx="8229600" cy="1094520"/>
          </a:xfrm>
          <a:ln>
            <a:noFill/>
          </a:ln>
        </p:spPr>
        <p:txBody>
          <a:bodyPr/>
          <a:lstStyle/>
          <a:p>
            <a:pPr marL="0" lvl="0" indent="0">
              <a:buNone/>
            </a:pPr>
            <a:r>
              <a:rPr lang="en-US" sz="1800" dirty="0">
                <a:latin typeface="Calibri" panose="020F0502020204030204" pitchFamily="34" charset="0"/>
              </a:rPr>
              <a:t>Step 2: Employer defenses.</a:t>
            </a:r>
          </a:p>
          <a:p>
            <a:pPr marL="291600" indent="-291600">
              <a:lnSpc>
                <a:spcPct val="90000"/>
              </a:lnSpc>
              <a:spcBef>
                <a:spcPts val="1000"/>
              </a:spcBef>
              <a:buFont typeface="Arial" panose="020B0604020202020204" pitchFamily="34" charset="0"/>
              <a:buChar char="•"/>
            </a:pPr>
            <a:r>
              <a:rPr lang="en-US" sz="1800" dirty="0">
                <a:latin typeface="Calibri" panose="020F0502020204030204" pitchFamily="34" charset="0"/>
              </a:rPr>
              <a:t>Bona fide occupational qualification.</a:t>
            </a:r>
          </a:p>
        </p:txBody>
      </p:sp>
      <p:sp>
        <p:nvSpPr>
          <p:cNvPr id="5" name="Content Placeholder 4"/>
          <p:cNvSpPr>
            <a:spLocks noGrp="1"/>
          </p:cNvSpPr>
          <p:nvPr>
            <p:ph idx="14"/>
          </p:nvPr>
        </p:nvSpPr>
        <p:spPr>
          <a:xfrm>
            <a:off x="457200" y="5897561"/>
            <a:ext cx="8229600" cy="314326"/>
          </a:xfrm>
          <a:ln>
            <a:noFill/>
          </a:ln>
        </p:spPr>
        <p:txBody>
          <a:bodyPr/>
          <a:lstStyle/>
          <a:p>
            <a:pPr marL="0" lvl="0" indent="0">
              <a:buNone/>
            </a:pPr>
            <a:r>
              <a:rPr lang="en-US" sz="1800" dirty="0">
                <a:latin typeface="Calibri" panose="020F0502020204030204" pitchFamily="34" charset="0"/>
              </a:rPr>
              <a:t>Step 3: Employee may evidence pretext for employer actions</a:t>
            </a:r>
            <a:r>
              <a:rPr lang="en-IN" sz="1800" dirty="0">
                <a:latin typeface="Calibri" panose="020F0502020204030204" pitchFamily="34" charset="0"/>
              </a:rPr>
              <a:t>.</a:t>
            </a:r>
            <a:endParaRPr lang="en-US" sz="1800"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Mandatory Retirements</a:t>
            </a:r>
          </a:p>
        </p:txBody>
      </p:sp>
      <p:sp>
        <p:nvSpPr>
          <p:cNvPr id="2" name="Content Placeholder 1"/>
          <p:cNvSpPr>
            <a:spLocks noGrp="1"/>
          </p:cNvSpPr>
          <p:nvPr>
            <p:ph idx="1"/>
          </p:nvPr>
        </p:nvSpPr>
        <p:spPr>
          <a:xfrm>
            <a:off x="457200" y="1600200"/>
            <a:ext cx="8229600" cy="3516330"/>
          </a:xfrm>
          <a:ln>
            <a:noFill/>
          </a:ln>
        </p:spPr>
        <p:txBody>
          <a:bodyPr/>
          <a:lstStyle/>
          <a:p>
            <a:pPr marL="0" indent="0" eaLnBrk="1" hangingPunct="1">
              <a:spcBef>
                <a:spcPts val="1000"/>
              </a:spcBef>
              <a:buNone/>
            </a:pPr>
            <a:r>
              <a:rPr lang="en-US" altLang="en-US" b="1" dirty="0">
                <a:latin typeface="Calibri" panose="020F0502020204030204" pitchFamily="34" charset="0"/>
                <a:cs typeface="Arial" charset="0"/>
              </a:rPr>
              <a:t>Mandatory retirement</a:t>
            </a:r>
            <a:r>
              <a:rPr lang="en-US" altLang="en-US" dirty="0">
                <a:latin typeface="Calibri" panose="020F0502020204030204" pitchFamily="34" charset="0"/>
                <a:cs typeface="Arial" charset="0"/>
              </a:rPr>
              <a:t>: </a:t>
            </a:r>
            <a:r>
              <a:rPr lang="en-IN" altLang="en-US" dirty="0">
                <a:latin typeface="Calibri" panose="020F0502020204030204" pitchFamily="34" charset="0"/>
                <a:cs typeface="Arial" charset="0"/>
              </a:rPr>
              <a:t>Employee must retire upon reaching a specified age.</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Deemed illegal by the 19</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86 amendments to the A</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D</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E</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A, with few exceptions.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Limited to:</a:t>
            </a:r>
          </a:p>
          <a:p>
            <a:pPr marL="622800" lvl="2" indent="-3204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Arial" charset="0"/>
              </a:rPr>
              <a:t>Retirement at age 65 or beyond for </a:t>
            </a:r>
            <a:r>
              <a:rPr lang="en-IN" altLang="en-US" i="1" dirty="0">
                <a:solidFill>
                  <a:srgbClr val="0083C4"/>
                </a:solidFill>
                <a:latin typeface="Calibri" panose="020F0502020204030204" pitchFamily="34" charset="0"/>
                <a:cs typeface="Arial" charset="0"/>
              </a:rPr>
              <a:t>high-level executives </a:t>
            </a:r>
            <a:r>
              <a:rPr lang="en-IN" altLang="en-US" dirty="0">
                <a:solidFill>
                  <a:srgbClr val="0083C4"/>
                </a:solidFill>
                <a:latin typeface="Calibri" panose="020F0502020204030204" pitchFamily="34" charset="0"/>
                <a:cs typeface="Arial" charset="0"/>
              </a:rPr>
              <a:t>who receive a company pension of $44,000 or more.</a:t>
            </a:r>
          </a:p>
          <a:p>
            <a:pPr marL="622800" lvl="2" indent="-320400" eaLnBrk="1" hangingPunct="1">
              <a:lnSpc>
                <a:spcPct val="90000"/>
              </a:lnSpc>
              <a:spcBef>
                <a:spcPts val="1000"/>
              </a:spcBef>
              <a:buFont typeface="Arial" panose="020B0604020202020204" pitchFamily="34" charset="0"/>
              <a:buChar char="•"/>
            </a:pPr>
            <a:r>
              <a:rPr lang="en-IN" altLang="en-US" dirty="0">
                <a:solidFill>
                  <a:srgbClr val="0083C4"/>
                </a:solidFill>
                <a:latin typeface="Calibri" panose="020F0502020204030204" pitchFamily="34" charset="0"/>
                <a:cs typeface="Arial" charset="0"/>
              </a:rPr>
              <a:t>Police officers and firefighters.</a:t>
            </a:r>
          </a:p>
        </p:txBody>
      </p:sp>
      <p:sp>
        <p:nvSpPr>
          <p:cNvPr id="4" name="Content Placeholder 3"/>
          <p:cNvSpPr>
            <a:spLocks noGrp="1"/>
          </p:cNvSpPr>
          <p:nvPr>
            <p:ph idx="14"/>
          </p:nvPr>
        </p:nvSpPr>
        <p:spPr>
          <a:xfrm>
            <a:off x="457200" y="5220608"/>
            <a:ext cx="8229600" cy="892516"/>
          </a:xfrm>
          <a:ln>
            <a:noFill/>
          </a:ln>
        </p:spPr>
        <p:txBody>
          <a:bodyPr/>
          <a:lstStyle/>
          <a:p>
            <a:pPr marL="0" indent="0">
              <a:buNone/>
            </a:pPr>
            <a:r>
              <a:rPr lang="en-IN" altLang="en-US" dirty="0">
                <a:latin typeface="Calibri" panose="020F0502020204030204" pitchFamily="34" charset="0"/>
                <a:cs typeface="Arial" charset="0"/>
              </a:rPr>
              <a:t>Employer cannot base employment decisions on age-related stereotypes.</a:t>
            </a:r>
            <a:endParaRPr lang="en-IN" dirty="0">
              <a:latin typeface="Calibri" panose="020F0502020204030204" pitchFamily="34" charset="0"/>
            </a:endParaRPr>
          </a:p>
        </p:txBody>
      </p:sp>
    </p:spTree>
    <p:extLst>
      <p:ext uri="{BB962C8B-B14F-4D97-AF65-F5344CB8AC3E}">
        <p14:creationId xmlns:p14="http://schemas.microsoft.com/office/powerpoint/2010/main" val="28393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IN" sz="3800" dirty="0">
                <a:effectLst/>
                <a:latin typeface="Calibri" panose="020F0502020204030204" pitchFamily="34" charset="0"/>
              </a:rPr>
              <a:t>Proving </a:t>
            </a:r>
            <a:r>
              <a:rPr lang="en-IN" sz="3600" dirty="0">
                <a:effectLst/>
                <a:latin typeface="Calibri" panose="020F0502020204030204" pitchFamily="34" charset="0"/>
              </a:rPr>
              <a:t>a Case of Age Discrimination: </a:t>
            </a:r>
            <a:br>
              <a:rPr lang="en-IN" sz="3600" dirty="0">
                <a:effectLst/>
                <a:latin typeface="Calibri" panose="020F0502020204030204" pitchFamily="34" charset="0"/>
              </a:rPr>
            </a:br>
            <a:r>
              <a:rPr lang="en-US" altLang="en-US" sz="3600" dirty="0">
                <a:latin typeface="Calibri" panose="020F0502020204030204" pitchFamily="34" charset="0"/>
                <a:cs typeface="Arial" charset="0"/>
              </a:rPr>
              <a:t>Disparate Impact</a:t>
            </a:r>
            <a:endParaRPr lang="en-US" sz="2400" dirty="0">
              <a:effectLst/>
              <a:latin typeface="Calibri" panose="020F0502020204030204" pitchFamily="34" charset="0"/>
            </a:endParaRPr>
          </a:p>
        </p:txBody>
      </p:sp>
      <p:sp>
        <p:nvSpPr>
          <p:cNvPr id="3" name="Content Placeholder 2"/>
          <p:cNvSpPr>
            <a:spLocks noGrp="1"/>
          </p:cNvSpPr>
          <p:nvPr>
            <p:ph idx="1"/>
          </p:nvPr>
        </p:nvSpPr>
        <p:spPr>
          <a:xfrm>
            <a:off x="428625" y="1702940"/>
            <a:ext cx="8229600" cy="2180690"/>
          </a:xfrm>
          <a:ln>
            <a:noFill/>
          </a:ln>
        </p:spPr>
        <p:txBody>
          <a:bodyPr/>
          <a:lstStyle/>
          <a:p>
            <a:pPr marL="0" lvl="0" indent="0">
              <a:buNone/>
            </a:pPr>
            <a:r>
              <a:rPr lang="en-US" sz="2400" dirty="0">
                <a:latin typeface="Calibri" panose="020F0502020204030204" pitchFamily="34" charset="0"/>
              </a:rPr>
              <a:t>Step 1: Employee’s </a:t>
            </a:r>
            <a:r>
              <a:rPr lang="en-US" sz="2400" i="1" dirty="0">
                <a:latin typeface="Calibri" panose="020F0502020204030204" pitchFamily="34" charset="0"/>
              </a:rPr>
              <a:t>prima facie </a:t>
            </a:r>
            <a:r>
              <a:rPr lang="en-US" sz="2400" dirty="0">
                <a:latin typeface="Calibri" panose="020F0502020204030204" pitchFamily="34" charset="0"/>
              </a:rPr>
              <a:t>case</a:t>
            </a:r>
          </a:p>
          <a:p>
            <a:pPr marL="291600" lvl="0" indent="-291600">
              <a:lnSpc>
                <a:spcPct val="90000"/>
              </a:lnSpc>
              <a:spcBef>
                <a:spcPts val="1000"/>
              </a:spcBef>
              <a:buFont typeface="Arial" panose="020B0604020202020204" pitchFamily="34" charset="0"/>
              <a:buChar char="•"/>
            </a:pPr>
            <a:r>
              <a:rPr lang="en-IN" sz="2400" dirty="0">
                <a:latin typeface="Calibri" panose="020F0502020204030204" pitchFamily="34" charset="0"/>
              </a:rPr>
              <a:t>A facially neutral policy or rule is imposed by an </a:t>
            </a:r>
            <a:r>
              <a:rPr lang="en-US" sz="2400" dirty="0">
                <a:latin typeface="Calibri" panose="020F0502020204030204" pitchFamily="34" charset="0"/>
              </a:rPr>
              <a:t>employer.</a:t>
            </a:r>
          </a:p>
          <a:p>
            <a:pPr marL="291600" lvl="0" indent="-291600">
              <a:lnSpc>
                <a:spcPct val="90000"/>
              </a:lnSpc>
              <a:spcBef>
                <a:spcPts val="1000"/>
              </a:spcBef>
              <a:buFont typeface="Arial" panose="020B0604020202020204" pitchFamily="34" charset="0"/>
              <a:buChar char="•"/>
            </a:pPr>
            <a:r>
              <a:rPr lang="en-IN" sz="2400" dirty="0">
                <a:latin typeface="Calibri" panose="020F0502020204030204" pitchFamily="34" charset="0"/>
              </a:rPr>
              <a:t>Which has a different effect on an older group </a:t>
            </a:r>
            <a:r>
              <a:rPr lang="en-US" sz="2400" dirty="0">
                <a:latin typeface="Calibri" panose="020F0502020204030204" pitchFamily="34" charset="0"/>
              </a:rPr>
              <a:t>of workers.</a:t>
            </a:r>
          </a:p>
          <a:p>
            <a:pPr marL="291600" lvl="0" indent="-291600">
              <a:lnSpc>
                <a:spcPct val="90000"/>
              </a:lnSpc>
              <a:spcBef>
                <a:spcPts val="1000"/>
              </a:spcBef>
              <a:buFont typeface="Arial" panose="020B0604020202020204" pitchFamily="34" charset="0"/>
              <a:buChar char="•"/>
            </a:pPr>
            <a:r>
              <a:rPr lang="en-IN" sz="2400" dirty="0">
                <a:latin typeface="Calibri" panose="020F0502020204030204" pitchFamily="34" charset="0"/>
              </a:rPr>
              <a:t>No intent to discriminate is necessary.</a:t>
            </a:r>
            <a:endParaRPr lang="en-US" sz="2400" dirty="0">
              <a:latin typeface="Calibri" panose="020F0502020204030204" pitchFamily="34" charset="0"/>
            </a:endParaRPr>
          </a:p>
        </p:txBody>
      </p:sp>
      <p:sp>
        <p:nvSpPr>
          <p:cNvPr id="4" name="Content Placeholder 3"/>
          <p:cNvSpPr>
            <a:spLocks noGrp="1"/>
          </p:cNvSpPr>
          <p:nvPr>
            <p:ph idx="13"/>
          </p:nvPr>
        </p:nvSpPr>
        <p:spPr>
          <a:xfrm>
            <a:off x="457200" y="3698240"/>
            <a:ext cx="8229600" cy="1876850"/>
          </a:xfrm>
          <a:ln>
            <a:noFill/>
          </a:ln>
        </p:spPr>
        <p:txBody>
          <a:bodyPr/>
          <a:lstStyle/>
          <a:p>
            <a:pPr marL="0" lvl="0" indent="0">
              <a:buNone/>
            </a:pPr>
            <a:r>
              <a:rPr lang="en-US" sz="2400" dirty="0">
                <a:latin typeface="Calibri" panose="020F0502020204030204" pitchFamily="34" charset="0"/>
              </a:rPr>
              <a:t>Step 2: Employer defenses.</a:t>
            </a:r>
          </a:p>
          <a:p>
            <a:pPr marL="0" lvl="0" indent="0">
              <a:buNone/>
            </a:pPr>
            <a:r>
              <a:rPr lang="en-IN" sz="2400" dirty="0">
                <a:solidFill>
                  <a:srgbClr val="0083C4"/>
                </a:solidFill>
                <a:latin typeface="Calibri" panose="020F0502020204030204" pitchFamily="34" charset="0"/>
              </a:rPr>
              <a:t>Reasonable factor other than age (R F O A).</a:t>
            </a:r>
            <a:endParaRPr lang="en-US" sz="2400" dirty="0">
              <a:solidFill>
                <a:srgbClr val="0083C4"/>
              </a:solidFill>
              <a:latin typeface="Calibri" panose="020F0502020204030204" pitchFamily="34" charset="0"/>
            </a:endParaRPr>
          </a:p>
          <a:p>
            <a:pPr marL="291600" lvl="1" indent="-291600">
              <a:lnSpc>
                <a:spcPct val="90000"/>
              </a:lnSpc>
              <a:spcBef>
                <a:spcPts val="1000"/>
              </a:spcBef>
              <a:buFont typeface="Arial" panose="020B0604020202020204" pitchFamily="34" charset="0"/>
              <a:buChar char="•"/>
            </a:pPr>
            <a:r>
              <a:rPr lang="en-US" dirty="0">
                <a:latin typeface="Calibri" panose="020F0502020204030204" pitchFamily="34" charset="0"/>
              </a:rPr>
              <a:t>Economic concerns </a:t>
            </a:r>
            <a:r>
              <a:rPr lang="en-US" dirty="0">
                <a:solidFill>
                  <a:srgbClr val="FF0000"/>
                </a:solidFill>
                <a:latin typeface="Calibri" panose="020F0502020204030204" pitchFamily="34" charset="0"/>
              </a:rPr>
              <a:t>(i.e. cost cutting, if unrelated to age)</a:t>
            </a:r>
            <a:r>
              <a:rPr lang="en-US" dirty="0">
                <a:latin typeface="Calibri" panose="020F0502020204030204" pitchFamily="34" charset="0"/>
              </a:rPr>
              <a:t>.</a:t>
            </a:r>
          </a:p>
          <a:p>
            <a:pPr marL="291600" lvl="1" indent="-291600">
              <a:lnSpc>
                <a:spcPct val="90000"/>
              </a:lnSpc>
              <a:spcBef>
                <a:spcPts val="1000"/>
              </a:spcBef>
              <a:buFont typeface="Arial" panose="020B0604020202020204" pitchFamily="34" charset="0"/>
              <a:buChar char="•"/>
            </a:pPr>
            <a:r>
              <a:rPr lang="en-US" dirty="0">
                <a:latin typeface="Calibri" panose="020F0502020204030204" pitchFamily="34" charset="0"/>
              </a:rPr>
              <a:t>Seniority.</a:t>
            </a:r>
          </a:p>
        </p:txBody>
      </p:sp>
    </p:spTree>
    <p:extLst>
      <p:ext uri="{BB962C8B-B14F-4D97-AF65-F5344CB8AC3E}">
        <p14:creationId xmlns:p14="http://schemas.microsoft.com/office/powerpoint/2010/main" val="175755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0350"/>
            <a:ext cx="8229600" cy="911225"/>
          </a:xfrm>
          <a:ln>
            <a:noFill/>
          </a:ln>
        </p:spPr>
        <p:txBody>
          <a:bodyPr/>
          <a:lstStyle/>
          <a:p>
            <a:pPr>
              <a:defRPr/>
            </a:pPr>
            <a:r>
              <a:rPr lang="en-US" dirty="0">
                <a:effectLst/>
                <a:latin typeface="Calibri" panose="020F0502020204030204" pitchFamily="34" charset="0"/>
              </a:rPr>
              <a:t>Learning Objectives</a:t>
            </a:r>
            <a:endParaRPr lang="en-US" sz="2400" dirty="0">
              <a:effectLst/>
              <a:latin typeface="Calibri" panose="020F0502020204030204" pitchFamily="34" charset="0"/>
            </a:endParaRPr>
          </a:p>
        </p:txBody>
      </p:sp>
      <p:sp>
        <p:nvSpPr>
          <p:cNvPr id="5123" name="Content Placeholder 2"/>
          <p:cNvSpPr>
            <a:spLocks noGrp="1"/>
          </p:cNvSpPr>
          <p:nvPr>
            <p:ph idx="1"/>
          </p:nvPr>
        </p:nvSpPr>
        <p:spPr>
          <a:xfrm>
            <a:off x="457200" y="1343024"/>
            <a:ext cx="8229600" cy="5254625"/>
          </a:xfrm>
          <a:ln>
            <a:noFill/>
          </a:ln>
        </p:spPr>
        <p:txBody>
          <a:bodyPr/>
          <a:lstStyle/>
          <a:p>
            <a:pPr marL="29160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Differentiate the reality of the value that an older worker could bring to the workplace from the bias that permeates some of our perception of them.</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Describe the history of protection of older workers in the United States.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Distinguish the A D  E A and state-based age discrimination laws.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Identify the legal options available to an employee who believes that he or she is a victim of age discrimination.</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Articulate the </a:t>
            </a:r>
            <a:r>
              <a:rPr lang="en-IN" altLang="en-US" sz="1800" i="1" dirty="0">
                <a:latin typeface="Calibri" panose="020F0502020204030204" pitchFamily="34" charset="0"/>
                <a:cs typeface="Arial" charset="0"/>
              </a:rPr>
              <a:t>prima facie </a:t>
            </a:r>
            <a:r>
              <a:rPr lang="en-IN" altLang="en-US" sz="1800" dirty="0">
                <a:latin typeface="Calibri" panose="020F0502020204030204" pitchFamily="34" charset="0"/>
                <a:cs typeface="Arial" charset="0"/>
              </a:rPr>
              <a:t>case of discrimination based on age.</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Describe the bona fide occupational qualification</a:t>
            </a:r>
            <a:r>
              <a:rPr lang="en-IN" altLang="en-US" sz="1800" i="1" dirty="0">
                <a:latin typeface="Calibri" panose="020F0502020204030204" pitchFamily="34" charset="0"/>
                <a:cs typeface="Arial" charset="0"/>
              </a:rPr>
              <a:t> </a:t>
            </a:r>
            <a:r>
              <a:rPr lang="en-IN" altLang="en-US" sz="1800" dirty="0">
                <a:latin typeface="Calibri" panose="020F0502020204030204" pitchFamily="34" charset="0"/>
                <a:cs typeface="Arial" charset="0"/>
              </a:rPr>
              <a:t>defenses available to employers under the A D  E A.</a:t>
            </a:r>
          </a:p>
          <a:p>
            <a:pPr marL="29160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Explain the difference between situations where disparate impact and disparate treatment apply in connection with age discrimination.</a:t>
            </a:r>
          </a:p>
          <a:p>
            <a:pPr marL="291600" indent="-291600" eaLnBrk="1" hangingPunct="1">
              <a:lnSpc>
                <a:spcPct val="90000"/>
              </a:lnSpc>
              <a:spcBef>
                <a:spcPts val="1000"/>
              </a:spcBef>
              <a:buFont typeface="Arial" panose="020B0604020202020204" pitchFamily="34" charset="0"/>
              <a:buChar char="•"/>
            </a:pPr>
            <a:r>
              <a:rPr lang="en-IN" sz="1800" dirty="0" err="1">
                <a:latin typeface="Calibri" panose="020F0502020204030204" pitchFamily="34" charset="0"/>
              </a:rPr>
              <a:t>Analyze</a:t>
            </a:r>
            <a:r>
              <a:rPr lang="en-IN" sz="1800" dirty="0">
                <a:latin typeface="Calibri" panose="020F0502020204030204" pitchFamily="34" charset="0"/>
              </a:rPr>
              <a:t> factual circumstances when employer economic concerns may justify adverse action against particular groups of workers.</a:t>
            </a:r>
          </a:p>
          <a:p>
            <a:pPr marL="291600" indent="-291600" eaLnBrk="1" hangingPunct="1">
              <a:lnSpc>
                <a:spcPct val="90000"/>
              </a:lnSpc>
              <a:spcBef>
                <a:spcPts val="1000"/>
              </a:spcBef>
              <a:buFont typeface="Arial" panose="020B0604020202020204" pitchFamily="34" charset="0"/>
              <a:buChar char="•"/>
              <a:defRPr/>
            </a:pPr>
            <a:r>
              <a:rPr lang="en-IN" sz="1800" dirty="0">
                <a:latin typeface="Calibri" panose="020F0502020204030204" pitchFamily="34" charset="0"/>
              </a:rPr>
              <a:t>Recognize necessary elements to establish pretext under the </a:t>
            </a:r>
            <a:r>
              <a:rPr lang="en-IN" altLang="en-US" sz="1800" dirty="0">
                <a:latin typeface="Calibri" panose="020F0502020204030204" pitchFamily="34" charset="0"/>
                <a:cs typeface="Arial" charset="0"/>
              </a:rPr>
              <a:t>A D  E A</a:t>
            </a:r>
            <a:r>
              <a:rPr lang="en-IN" sz="1800" dirty="0">
                <a:latin typeface="Calibri" panose="020F0502020204030204" pitchFamily="34" charset="0"/>
              </a:rPr>
              <a:t>.</a:t>
            </a:r>
          </a:p>
          <a:p>
            <a:pPr marL="291600" indent="-291600" eaLnBrk="1" hangingPunct="1">
              <a:lnSpc>
                <a:spcPct val="90000"/>
              </a:lnSpc>
              <a:spcBef>
                <a:spcPts val="1000"/>
              </a:spcBef>
              <a:buFont typeface="Arial" panose="020B0604020202020204" pitchFamily="34" charset="0"/>
              <a:buChar char="•"/>
              <a:defRPr/>
            </a:pPr>
            <a:r>
              <a:rPr lang="en-IN" sz="1800" dirty="0">
                <a:latin typeface="Calibri" panose="020F0502020204030204" pitchFamily="34" charset="0"/>
              </a:rPr>
              <a:t>Define the parameters of a valid waiver of </a:t>
            </a:r>
            <a:r>
              <a:rPr lang="en-IN" altLang="en-US" sz="1800" dirty="0">
                <a:latin typeface="Calibri" panose="020F0502020204030204" pitchFamily="34" charset="0"/>
                <a:cs typeface="Arial" charset="0"/>
              </a:rPr>
              <a:t>A D  E A</a:t>
            </a:r>
            <a:r>
              <a:rPr lang="en-IN" sz="1800" dirty="0">
                <a:latin typeface="Calibri" panose="020F0502020204030204" pitchFamily="34" charset="0"/>
              </a:rPr>
              <a:t> rights.</a:t>
            </a:r>
            <a:endParaRPr lang="en-US" altLang="en-US" sz="1800" dirty="0">
              <a:latin typeface="Calibri" panose="020F0502020204030204" pitchFamily="34" charset="0"/>
              <a:cs typeface="Arial" charset="0"/>
            </a:endParaRPr>
          </a:p>
          <a:p>
            <a:pPr marL="291600" indent="-291600" eaLnBrk="1" hangingPunct="1">
              <a:lnSpc>
                <a:spcPct val="90000"/>
              </a:lnSpc>
              <a:spcBef>
                <a:spcPts val="1000"/>
              </a:spcBef>
              <a:buFont typeface="Arial" panose="020B0604020202020204" pitchFamily="34" charset="0"/>
              <a:buChar char="•"/>
            </a:pPr>
            <a:endParaRPr lang="en-IN" altLang="en-US" sz="1800" dirty="0">
              <a:latin typeface="Calibri" panose="020F0502020204030204" pitchFamily="34"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p:nvPr>
        </p:nvSpPr>
        <p:spPr>
          <a:xfrm>
            <a:off x="457200" y="260350"/>
            <a:ext cx="8229600" cy="674370"/>
          </a:xfrm>
          <a:ln>
            <a:noFill/>
          </a:ln>
        </p:spPr>
        <p:txBody>
          <a:bodyPr/>
          <a:lstStyle/>
          <a:p>
            <a:pPr eaLnBrk="1" hangingPunct="1">
              <a:defRPr/>
            </a:pPr>
            <a:r>
              <a:rPr lang="en-US" sz="3200" dirty="0">
                <a:effectLst/>
                <a:latin typeface="Calibri" panose="020F0502020204030204" pitchFamily="34" charset="0"/>
              </a:rPr>
              <a:t>Employee’s </a:t>
            </a:r>
            <a:r>
              <a:rPr lang="en-US" sz="3200" i="1" dirty="0">
                <a:effectLst/>
                <a:latin typeface="Calibri" panose="020F0502020204030204" pitchFamily="34" charset="0"/>
              </a:rPr>
              <a:t>Prima Facie</a:t>
            </a:r>
            <a:r>
              <a:rPr lang="en-US" sz="3200" dirty="0">
                <a:effectLst/>
                <a:latin typeface="Calibri" panose="020F0502020204030204" pitchFamily="34" charset="0"/>
              </a:rPr>
              <a:t> Case: Disparate Impact</a:t>
            </a:r>
            <a:endParaRPr lang="en-US" sz="3200" b="1" dirty="0">
              <a:effectLst/>
              <a:latin typeface="Calibri" panose="020F0502020204030204" pitchFamily="34" charset="0"/>
            </a:endParaRPr>
          </a:p>
        </p:txBody>
      </p:sp>
      <p:sp>
        <p:nvSpPr>
          <p:cNvPr id="15363" name="Content Placeholder"/>
          <p:cNvSpPr>
            <a:spLocks noGrp="1" noChangeArrowheads="1"/>
          </p:cNvSpPr>
          <p:nvPr>
            <p:ph idx="1"/>
          </p:nvPr>
        </p:nvSpPr>
        <p:spPr>
          <a:xfrm>
            <a:off x="457200" y="934720"/>
            <a:ext cx="8229600" cy="5923280"/>
          </a:xfrm>
          <a:ln>
            <a:noFill/>
          </a:ln>
        </p:spPr>
        <p:txBody>
          <a:bodyPr/>
          <a:lstStyle/>
          <a:p>
            <a:pPr eaLnBrk="1" hangingPunct="1"/>
            <a:r>
              <a:rPr lang="en-US" altLang="en-US" sz="1200" b="1" dirty="0">
                <a:solidFill>
                  <a:srgbClr val="FF0000"/>
                </a:solidFill>
                <a:latin typeface="Calibri" panose="020F0502020204030204" pitchFamily="34" charset="0"/>
                <a:cs typeface="Calibri" panose="020F0502020204030204" pitchFamily="34" charset="0"/>
              </a:rPr>
              <a:t>Reasonable factors other than age: </a:t>
            </a:r>
            <a:r>
              <a:rPr lang="en-IN" altLang="en-US" sz="1200" dirty="0">
                <a:latin typeface="Calibri" panose="020F0502020204030204" pitchFamily="34" charset="0"/>
                <a:cs typeface="Calibri" panose="020F0502020204030204" pitchFamily="34" charset="0"/>
              </a:rPr>
              <a:t>May include any requirement that does not have an adverse impact on older workers, as well as those factors that do adversely affect this protected class but are shown to be job-related</a:t>
            </a:r>
          </a:p>
          <a:p>
            <a:pPr eaLnBrk="1" hangingPunct="1"/>
            <a:r>
              <a:rPr lang="en-IN" altLang="en-US" sz="1200" dirty="0">
                <a:latin typeface="Calibri" panose="020F0502020204030204" pitchFamily="34" charset="0"/>
                <a:cs typeface="Calibri" panose="020F0502020204030204" pitchFamily="34" charset="0"/>
              </a:rPr>
              <a:t>There is no RFOA </a:t>
            </a:r>
            <a:r>
              <a:rPr lang="en-IN" altLang="en-US" sz="1200" dirty="0" err="1">
                <a:latin typeface="Calibri" panose="020F0502020204030204" pitchFamily="34" charset="0"/>
                <a:cs typeface="Calibri" panose="020F0502020204030204" pitchFamily="34" charset="0"/>
              </a:rPr>
              <a:t>defense</a:t>
            </a:r>
            <a:r>
              <a:rPr lang="en-IN" altLang="en-US" sz="1200" dirty="0">
                <a:latin typeface="Calibri" panose="020F0502020204030204" pitchFamily="34" charset="0"/>
                <a:cs typeface="Calibri" panose="020F0502020204030204" pitchFamily="34" charset="0"/>
              </a:rPr>
              <a:t> in Title VII</a:t>
            </a:r>
          </a:p>
          <a:p>
            <a:pPr lvl="1" eaLnBrk="1" hangingPunct="1"/>
            <a:r>
              <a:rPr lang="en-IN" altLang="en-US" sz="1200" dirty="0">
                <a:latin typeface="Calibri" panose="020F0502020204030204" pitchFamily="34" charset="0"/>
                <a:cs typeface="Calibri" panose="020F0502020204030204" pitchFamily="34" charset="0"/>
              </a:rPr>
              <a:t>Title VII </a:t>
            </a:r>
            <a:r>
              <a:rPr lang="en-IN" altLang="en-US" sz="1200" dirty="0" err="1">
                <a:latin typeface="Calibri" panose="020F0502020204030204" pitchFamily="34" charset="0"/>
                <a:cs typeface="Calibri" panose="020F0502020204030204" pitchFamily="34" charset="0"/>
              </a:rPr>
              <a:t>Defense</a:t>
            </a:r>
            <a:r>
              <a:rPr lang="mr-IN" altLang="en-US" sz="1200" dirty="0">
                <a:latin typeface="Calibri" panose="020F0502020204030204" pitchFamily="34" charset="0"/>
                <a:cs typeface="Arial" charset="0"/>
              </a:rPr>
              <a:t>–</a:t>
            </a:r>
            <a:r>
              <a:rPr lang="en-IN" altLang="en-US" sz="1200" dirty="0">
                <a:latin typeface="Calibri" panose="020F0502020204030204" pitchFamily="34" charset="0"/>
                <a:cs typeface="Calibri" panose="020F0502020204030204" pitchFamily="34" charset="0"/>
              </a:rPr>
              <a:t> ER </a:t>
            </a:r>
            <a:r>
              <a:rPr lang="en-US" sz="1200" dirty="0">
                <a:latin typeface="Calibri" panose="020F0502020204030204" pitchFamily="34" charset="0"/>
                <a:cs typeface="Calibri" panose="020F0502020204030204" pitchFamily="34" charset="0"/>
              </a:rPr>
              <a:t>justify a practice that has been shown to have a disparate impact by evidencing that it is </a:t>
            </a:r>
            <a:r>
              <a:rPr lang="en-US" sz="1200" u="sng" dirty="0">
                <a:latin typeface="Calibri" panose="020F0502020204030204" pitchFamily="34" charset="0"/>
                <a:cs typeface="Calibri" panose="020F0502020204030204" pitchFamily="34" charset="0"/>
              </a:rPr>
              <a:t>job-related </a:t>
            </a:r>
            <a:r>
              <a:rPr lang="en-US" sz="1200" dirty="0">
                <a:latin typeface="Calibri" panose="020F0502020204030204" pitchFamily="34" charset="0"/>
                <a:cs typeface="Calibri" panose="020F0502020204030204" pitchFamily="34" charset="0"/>
              </a:rPr>
              <a:t>and </a:t>
            </a:r>
            <a:r>
              <a:rPr lang="en-US" sz="1200" u="sng" dirty="0">
                <a:latin typeface="Calibri" panose="020F0502020204030204" pitchFamily="34" charset="0"/>
                <a:cs typeface="Calibri" panose="020F0502020204030204" pitchFamily="34" charset="0"/>
              </a:rPr>
              <a:t>consistent with business necessity</a:t>
            </a:r>
            <a:r>
              <a:rPr lang="en-US" sz="1200" dirty="0">
                <a:latin typeface="Calibri" panose="020F0502020204030204" pitchFamily="34" charset="0"/>
                <a:cs typeface="Calibri" panose="020F0502020204030204" pitchFamily="34" charset="0"/>
              </a:rPr>
              <a:t> (VERY SPECIFIC)</a:t>
            </a:r>
            <a:endParaRPr lang="en-US" sz="1200" u="sng" dirty="0">
              <a:latin typeface="Calibri" panose="020F0502020204030204" pitchFamily="34" charset="0"/>
              <a:cs typeface="Calibri" panose="020F0502020204030204" pitchFamily="34" charset="0"/>
            </a:endParaRPr>
          </a:p>
          <a:p>
            <a:pPr lvl="1"/>
            <a:r>
              <a:rPr lang="en-US" altLang="en-US" sz="1200" dirty="0">
                <a:latin typeface="Calibri" panose="020F0502020204030204" pitchFamily="34" charset="0"/>
                <a:cs typeface="Calibri" panose="020F0502020204030204" pitchFamily="34" charset="0"/>
              </a:rPr>
              <a:t>ADEA </a:t>
            </a:r>
            <a:r>
              <a:rPr lang="mr-IN" altLang="en-US" sz="1200" dirty="0">
                <a:latin typeface="Calibri" panose="020F0502020204030204" pitchFamily="34" charset="0"/>
                <a:cs typeface="Arial" charset="0"/>
              </a:rPr>
              <a:t>–</a:t>
            </a:r>
            <a:r>
              <a:rPr lang="en-US" altLang="en-US" sz="1200" dirty="0">
                <a:latin typeface="Calibri" panose="020F0502020204030204" pitchFamily="34" charset="0"/>
                <a:cs typeface="Calibri" panose="020F0502020204030204" pitchFamily="34" charset="0"/>
              </a:rPr>
              <a:t> A</a:t>
            </a:r>
            <a:r>
              <a:rPr lang="en-US" sz="1200" dirty="0">
                <a:latin typeface="Calibri" panose="020F0502020204030204" pitchFamily="34" charset="0"/>
                <a:cs typeface="Calibri" panose="020F0502020204030204" pitchFamily="34" charset="0"/>
              </a:rPr>
              <a:t>n employment practice is based on an RFOA when it was </a:t>
            </a:r>
            <a:r>
              <a:rPr lang="en-US" sz="1200" b="1" dirty="0">
                <a:latin typeface="Calibri" panose="020F0502020204030204" pitchFamily="34" charset="0"/>
                <a:cs typeface="Calibri" panose="020F0502020204030204" pitchFamily="34" charset="0"/>
              </a:rPr>
              <a:t>reasonably designed and administered to achieve a</a:t>
            </a:r>
            <a:r>
              <a:rPr lang="en-US" sz="1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legitimate business purpose</a:t>
            </a:r>
            <a:r>
              <a:rPr lang="en-US" sz="1200" dirty="0">
                <a:latin typeface="Calibri" panose="020F0502020204030204" pitchFamily="34" charset="0"/>
                <a:cs typeface="Calibri" panose="020F0502020204030204" pitchFamily="34" charset="0"/>
              </a:rPr>
              <a:t> in light of the circumstances, including its potential harm to older workers. </a:t>
            </a:r>
          </a:p>
          <a:p>
            <a:pPr lvl="1"/>
            <a:r>
              <a:rPr lang="en-US" sz="1200" b="1" dirty="0">
                <a:latin typeface="Calibri" panose="020F0502020204030204" pitchFamily="34" charset="0"/>
                <a:cs typeface="Calibri" panose="020F0502020204030204" pitchFamily="34" charset="0"/>
              </a:rPr>
              <a:t>Example:</a:t>
            </a:r>
            <a:r>
              <a:rPr lang="en-US" sz="1200" dirty="0">
                <a:latin typeface="Calibri" panose="020F0502020204030204" pitchFamily="34" charset="0"/>
                <a:cs typeface="Calibri" panose="020F0502020204030204" pitchFamily="34" charset="0"/>
              </a:rPr>
              <a:t>  If a police department decided to require applicants for patrol positions to pass a physical fitness test to be sure that the officers were physically able to pursue and apprehend suspects, it should know that such a test might exclude older workers more than younger ones.  Nevertheless, the department's actions would likely be based on an RFOA if it reasonably believed that the test measured the speed and strength appropriate to the job, and if it did not know, or should not have known, of steps that it could have taken to reduce harm to older workers without unduly burdening the department</a:t>
            </a:r>
          </a:p>
          <a:p>
            <a:pPr eaLnBrk="1" hangingPunct="1"/>
            <a:r>
              <a:rPr lang="en-IN" altLang="en-US" sz="1200" dirty="0">
                <a:latin typeface="Calibri" panose="020F0502020204030204" pitchFamily="34" charset="0"/>
                <a:cs typeface="Calibri" panose="020F0502020204030204" pitchFamily="34" charset="0"/>
              </a:rPr>
              <a:t>Cases</a:t>
            </a:r>
          </a:p>
          <a:p>
            <a:pPr lvl="1" eaLnBrk="1" hangingPunct="1"/>
            <a:r>
              <a:rPr lang="en-IN" altLang="en-US" sz="1200" i="1" dirty="0">
                <a:latin typeface="Calibri" panose="020F0502020204030204" pitchFamily="34" charset="0"/>
                <a:cs typeface="Calibri" panose="020F0502020204030204" pitchFamily="34" charset="0"/>
              </a:rPr>
              <a:t>Schuster v. Lucent Technologies</a:t>
            </a:r>
          </a:p>
          <a:p>
            <a:pPr lvl="1" eaLnBrk="1" hangingPunct="1"/>
            <a:r>
              <a:rPr lang="en-IN" altLang="en-US" sz="1200" i="1" dirty="0">
                <a:latin typeface="Calibri" panose="020F0502020204030204" pitchFamily="34" charset="0"/>
                <a:cs typeface="Calibri" panose="020F0502020204030204" pitchFamily="34" charset="0"/>
              </a:rPr>
              <a:t>Hazen Paper v. Biggins (pre-Gross disp. treatment)</a:t>
            </a:r>
          </a:p>
          <a:p>
            <a:pPr eaLnBrk="1" hangingPunct="1"/>
            <a:r>
              <a:rPr lang="en-US" altLang="en-US" sz="1200" b="1" dirty="0">
                <a:solidFill>
                  <a:srgbClr val="FF0000"/>
                </a:solidFill>
                <a:latin typeface="Calibri" panose="020F0502020204030204" pitchFamily="34" charset="0"/>
                <a:cs typeface="Calibri" panose="020F0502020204030204" pitchFamily="34" charset="0"/>
              </a:rPr>
              <a:t>RFOA and economic concerns, per EEOC </a:t>
            </a:r>
          </a:p>
          <a:p>
            <a:pPr lvl="1" eaLnBrk="1" hangingPunct="1"/>
            <a:r>
              <a:rPr lang="en-IN" altLang="en-US" sz="1200" dirty="0">
                <a:solidFill>
                  <a:srgbClr val="FF0000"/>
                </a:solidFill>
                <a:latin typeface="Calibri" panose="020F0502020204030204" pitchFamily="34" charset="0"/>
                <a:cs typeface="Calibri" panose="020F0502020204030204" pitchFamily="34" charset="0"/>
              </a:rPr>
              <a:t>Factor is related to the employer’s stated business purpose</a:t>
            </a:r>
          </a:p>
          <a:p>
            <a:pPr lvl="1" eaLnBrk="1" hangingPunct="1"/>
            <a:r>
              <a:rPr lang="en-IN" altLang="en-US" sz="1200" dirty="0">
                <a:solidFill>
                  <a:srgbClr val="FF0000"/>
                </a:solidFill>
                <a:latin typeface="Calibri" panose="020F0502020204030204" pitchFamily="34" charset="0"/>
                <a:cs typeface="Calibri" panose="020F0502020204030204" pitchFamily="34" charset="0"/>
              </a:rPr>
              <a:t>Factor was well defined and applied fairly and accurately</a:t>
            </a:r>
          </a:p>
          <a:p>
            <a:pPr lvl="1" eaLnBrk="1" hangingPunct="1"/>
            <a:r>
              <a:rPr lang="en-IN" altLang="en-US" sz="1200" dirty="0">
                <a:solidFill>
                  <a:srgbClr val="FF0000"/>
                </a:solidFill>
                <a:latin typeface="Calibri" panose="020F0502020204030204" pitchFamily="34" charset="0"/>
                <a:cs typeface="Calibri" panose="020F0502020204030204" pitchFamily="34" charset="0"/>
              </a:rPr>
              <a:t>Employer limited supervisors’ subjective discretion</a:t>
            </a:r>
          </a:p>
          <a:p>
            <a:pPr lvl="1" eaLnBrk="1" hangingPunct="1"/>
            <a:r>
              <a:rPr lang="en-IN" altLang="en-US" sz="1200" dirty="0">
                <a:solidFill>
                  <a:srgbClr val="FF0000"/>
                </a:solidFill>
                <a:latin typeface="Calibri" panose="020F0502020204030204" pitchFamily="34" charset="0"/>
                <a:cs typeface="Calibri" panose="020F0502020204030204" pitchFamily="34" charset="0"/>
              </a:rPr>
              <a:t>Employer assessed the effect of the employment practice on older workers </a:t>
            </a:r>
          </a:p>
          <a:p>
            <a:pPr lvl="1" eaLnBrk="1" hangingPunct="1"/>
            <a:r>
              <a:rPr lang="en-IN" altLang="en-US" sz="1200" dirty="0">
                <a:solidFill>
                  <a:srgbClr val="FF0000"/>
                </a:solidFill>
                <a:latin typeface="Calibri" panose="020F0502020204030204" pitchFamily="34" charset="0"/>
                <a:cs typeface="Calibri" panose="020F0502020204030204" pitchFamily="34" charset="0"/>
              </a:rPr>
              <a:t>Degree of the harm to individuals within the protected age group</a:t>
            </a:r>
          </a:p>
          <a:p>
            <a:pPr lvl="1" eaLnBrk="1" hangingPunct="1"/>
            <a:r>
              <a:rPr lang="en-US" altLang="en-US" sz="1200" dirty="0">
                <a:solidFill>
                  <a:srgbClr val="0083C4"/>
                </a:solidFill>
                <a:latin typeface="Calibri" panose="020F0502020204030204" pitchFamily="34" charset="0"/>
                <a:cs typeface="Calibri" panose="020F0502020204030204" pitchFamily="34" charset="0"/>
              </a:rPr>
              <a:t>RFOA standard  &lt; Title VII ‘business necessity’</a:t>
            </a:r>
          </a:p>
          <a:p>
            <a:pPr marL="0" indent="0" eaLnBrk="1" hangingPunct="1">
              <a:spcBef>
                <a:spcPts val="1200"/>
              </a:spcBef>
              <a:buNone/>
            </a:pPr>
            <a:endParaRPr lang="en-IN" altLang="en-US"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Employee’s </a:t>
            </a:r>
            <a:r>
              <a:rPr lang="en-US" sz="3600" i="1" dirty="0">
                <a:effectLst/>
                <a:latin typeface="Calibri" panose="020F0502020204030204" pitchFamily="34" charset="0"/>
              </a:rPr>
              <a:t>Prima Facie</a:t>
            </a:r>
            <a:r>
              <a:rPr lang="en-US" sz="3600" dirty="0">
                <a:effectLst/>
                <a:latin typeface="Calibri" panose="020F0502020204030204" pitchFamily="34" charset="0"/>
              </a:rPr>
              <a:t> Case: Disparate Impact - Economic concerns</a:t>
            </a:r>
          </a:p>
        </p:txBody>
      </p:sp>
      <p:sp>
        <p:nvSpPr>
          <p:cNvPr id="4" name="Content Placeholder 3"/>
          <p:cNvSpPr>
            <a:spLocks noGrp="1"/>
          </p:cNvSpPr>
          <p:nvPr>
            <p:ph idx="14"/>
          </p:nvPr>
        </p:nvSpPr>
        <p:spPr>
          <a:xfrm>
            <a:off x="457200" y="1625600"/>
            <a:ext cx="8229600" cy="4056009"/>
          </a:xfrm>
          <a:ln>
            <a:noFill/>
          </a:ln>
        </p:spPr>
        <p:txBody>
          <a:bodyPr/>
          <a:lstStyle/>
          <a:p>
            <a:r>
              <a:rPr lang="en-US" sz="2400" dirty="0">
                <a:latin typeface="Calibri" panose="020F0502020204030204" pitchFamily="34" charset="0"/>
                <a:cs typeface="Calibri" panose="020F0502020204030204" pitchFamily="34" charset="0"/>
              </a:rPr>
              <a:t>Even when a </a:t>
            </a:r>
            <a:r>
              <a:rPr lang="en-US" sz="2400" i="1" dirty="0">
                <a:latin typeface="Calibri" panose="020F0502020204030204" pitchFamily="34" charset="0"/>
                <a:cs typeface="Calibri" panose="020F0502020204030204" pitchFamily="34" charset="0"/>
              </a:rPr>
              <a:t>prima facie </a:t>
            </a:r>
            <a:r>
              <a:rPr lang="en-US" sz="2400" dirty="0">
                <a:latin typeface="Calibri" panose="020F0502020204030204" pitchFamily="34" charset="0"/>
                <a:cs typeface="Calibri" panose="020F0502020204030204" pitchFamily="34" charset="0"/>
              </a:rPr>
              <a:t>case can be established, few ADEA disparate-impact challenges in the aftermath of </a:t>
            </a:r>
            <a:r>
              <a:rPr lang="en-US" sz="2400" i="1" dirty="0">
                <a:latin typeface="Calibri" panose="020F0502020204030204" pitchFamily="34" charset="0"/>
                <a:cs typeface="Calibri" panose="020F0502020204030204" pitchFamily="34" charset="0"/>
              </a:rPr>
              <a:t>City of Jackson </a:t>
            </a:r>
            <a:r>
              <a:rPr lang="en-US" sz="2400" dirty="0">
                <a:latin typeface="Calibri" panose="020F0502020204030204" pitchFamily="34" charset="0"/>
                <a:cs typeface="Calibri" panose="020F0502020204030204" pitchFamily="34" charset="0"/>
              </a:rPr>
              <a:t>and </a:t>
            </a:r>
            <a:r>
              <a:rPr lang="en-US" sz="2400" i="1" dirty="0">
                <a:latin typeface="Calibri" panose="020F0502020204030204" pitchFamily="34" charset="0"/>
                <a:cs typeface="Calibri" panose="020F0502020204030204" pitchFamily="34" charset="0"/>
              </a:rPr>
              <a:t>Meacham </a:t>
            </a:r>
            <a:r>
              <a:rPr lang="en-US" sz="2400" dirty="0">
                <a:latin typeface="Calibri" panose="020F0502020204030204" pitchFamily="34" charset="0"/>
                <a:cs typeface="Calibri" panose="020F0502020204030204" pitchFamily="34" charset="0"/>
              </a:rPr>
              <a:t>have survived the RFOA analysis because defendants have established that their rationale for engaging in the challenged behavior was </a:t>
            </a:r>
            <a:r>
              <a:rPr lang="en-US" sz="2400" dirty="0">
                <a:solidFill>
                  <a:srgbClr val="FF0000"/>
                </a:solidFill>
                <a:latin typeface="Calibri" panose="020F0502020204030204" pitchFamily="34" charset="0"/>
                <a:cs typeface="Calibri" panose="020F0502020204030204" pitchFamily="34" charset="0"/>
              </a:rPr>
              <a:t>reasonable</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Unlike the </a:t>
            </a:r>
            <a:r>
              <a:rPr lang="en-US" sz="2400" dirty="0">
                <a:solidFill>
                  <a:srgbClr val="FF0000"/>
                </a:solidFill>
                <a:latin typeface="Calibri" panose="020F0502020204030204" pitchFamily="34" charset="0"/>
                <a:cs typeface="Calibri" panose="020F0502020204030204" pitchFamily="34" charset="0"/>
              </a:rPr>
              <a:t>business necessity </a:t>
            </a:r>
            <a:r>
              <a:rPr lang="en-US" sz="2400" dirty="0">
                <a:latin typeface="Calibri" panose="020F0502020204030204" pitchFamily="34" charset="0"/>
                <a:cs typeface="Calibri" panose="020F0502020204030204" pitchFamily="34" charset="0"/>
              </a:rPr>
              <a:t>defense used in Title VII defenses, the RFOA inquiry includes </a:t>
            </a:r>
            <a:r>
              <a:rPr lang="en-US" sz="2400" i="1" dirty="0">
                <a:solidFill>
                  <a:srgbClr val="0083C4"/>
                </a:solidFill>
                <a:latin typeface="Calibri" panose="020F0502020204030204" pitchFamily="34" charset="0"/>
                <a:cs typeface="Calibri" panose="020F0502020204030204" pitchFamily="34" charset="0"/>
              </a:rPr>
              <a:t>no requirement to ask whether there are other ways for the defendant to achieve its goals that do not result in a disparate impact on a protected class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Employee’s </a:t>
            </a:r>
            <a:r>
              <a:rPr lang="en-US" sz="3600" i="1" dirty="0">
                <a:effectLst/>
                <a:latin typeface="Calibri" panose="020F0502020204030204" pitchFamily="34" charset="0"/>
              </a:rPr>
              <a:t>Prima Facie</a:t>
            </a:r>
            <a:r>
              <a:rPr lang="en-US" sz="3600" dirty="0">
                <a:effectLst/>
                <a:latin typeface="Calibri" panose="020F0502020204030204" pitchFamily="34" charset="0"/>
              </a:rPr>
              <a:t> Case: Disparate Impact - Economic concerns</a:t>
            </a:r>
          </a:p>
        </p:txBody>
      </p:sp>
      <p:sp>
        <p:nvSpPr>
          <p:cNvPr id="2" name="Content Placeholder 1"/>
          <p:cNvSpPr>
            <a:spLocks noGrp="1"/>
          </p:cNvSpPr>
          <p:nvPr>
            <p:ph idx="1"/>
          </p:nvPr>
        </p:nvSpPr>
        <p:spPr>
          <a:xfrm>
            <a:off x="457200" y="1600200"/>
            <a:ext cx="8229600" cy="1810820"/>
          </a:xfrm>
          <a:ln>
            <a:noFill/>
          </a:ln>
        </p:spPr>
        <p:txBody>
          <a:bodyPr/>
          <a:lstStyle/>
          <a:p>
            <a:pPr marL="0" indent="0" eaLnBrk="1" hangingPunct="1">
              <a:spcBef>
                <a:spcPts val="1000"/>
              </a:spcBef>
              <a:buNone/>
            </a:pPr>
            <a:r>
              <a:rPr lang="en-IN" altLang="en-US" dirty="0">
                <a:latin typeface="Calibri" panose="020F0502020204030204" pitchFamily="34" charset="0"/>
                <a:cs typeface="Arial" charset="0"/>
              </a:rPr>
              <a:t>Firm may opt to reduce its workforce (</a:t>
            </a:r>
            <a:r>
              <a:rPr lang="en-IN" altLang="en-US" dirty="0" err="1">
                <a:latin typeface="Calibri" panose="020F0502020204030204" pitchFamily="34" charset="0"/>
                <a:cs typeface="Arial" charset="0"/>
              </a:rPr>
              <a:t>RiF</a:t>
            </a:r>
            <a:r>
              <a:rPr lang="en-IN" altLang="en-US" dirty="0">
                <a:latin typeface="Calibri" panose="020F0502020204030204" pitchFamily="34" charset="0"/>
                <a:cs typeface="Arial" charset="0"/>
              </a:rPr>
              <a:t>) based in part on salary amounts in order to have the greatest impact.</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Note: it is crucial to your credibility that discharges be made on the basis of an objective standard that serves the business.  </a:t>
            </a:r>
          </a:p>
        </p:txBody>
      </p:sp>
      <p:sp>
        <p:nvSpPr>
          <p:cNvPr id="4" name="Content Placeholder 3"/>
          <p:cNvSpPr>
            <a:spLocks noGrp="1"/>
          </p:cNvSpPr>
          <p:nvPr>
            <p:ph idx="14"/>
          </p:nvPr>
        </p:nvSpPr>
        <p:spPr>
          <a:xfrm>
            <a:off x="457200" y="3504824"/>
            <a:ext cx="8229600" cy="2176785"/>
          </a:xfrm>
          <a:ln>
            <a:noFill/>
          </a:ln>
        </p:spPr>
        <p:txBody>
          <a:bodyPr/>
          <a:lstStyle/>
          <a:p>
            <a:pPr marL="0" indent="0" eaLnBrk="1" hangingPunct="1">
              <a:spcBef>
                <a:spcPts val="1000"/>
              </a:spcBef>
              <a:buNone/>
            </a:pPr>
            <a:r>
              <a:rPr lang="en-IN" altLang="en-US" dirty="0">
                <a:latin typeface="Calibri" panose="020F0502020204030204" pitchFamily="34" charset="0"/>
                <a:cs typeface="Arial" charset="0"/>
              </a:rPr>
              <a:t>A</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D</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E</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A does not prohibit termination of protected employees for budgetary reasons.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Such terminations constitute impermissible discrimination when the economic reasons given serve as pretext for age discrimination motive.</a:t>
            </a:r>
            <a:endParaRPr lang="en-IN" dirty="0">
              <a:latin typeface="Calibri" panose="020F0502020204030204" pitchFamily="34" charset="0"/>
            </a:endParaRPr>
          </a:p>
        </p:txBody>
      </p:sp>
    </p:spTree>
    <p:extLst>
      <p:ext uri="{BB962C8B-B14F-4D97-AF65-F5344CB8AC3E}">
        <p14:creationId xmlns:p14="http://schemas.microsoft.com/office/powerpoint/2010/main" val="416336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p:cNvSpPr>
            <a:spLocks noGrp="1" noChangeArrowheads="1"/>
          </p:cNvSpPr>
          <p:nvPr>
            <p:ph type="title"/>
          </p:nvPr>
        </p:nvSpPr>
        <p:spPr>
          <a:xfrm>
            <a:off x="457200" y="260350"/>
            <a:ext cx="8131996" cy="751654"/>
          </a:xfrm>
          <a:ln>
            <a:noFill/>
          </a:ln>
        </p:spPr>
        <p:txBody>
          <a:bodyPr/>
          <a:lstStyle/>
          <a:p>
            <a:pPr>
              <a:defRPr/>
            </a:pPr>
            <a:r>
              <a:rPr lang="en-US" sz="3200" dirty="0">
                <a:effectLst/>
                <a:latin typeface="Calibri" panose="020F0502020204030204" pitchFamily="34" charset="0"/>
              </a:rPr>
              <a:t>Defenses Based on Economic Concerns</a:t>
            </a:r>
          </a:p>
        </p:txBody>
      </p:sp>
      <p:sp>
        <p:nvSpPr>
          <p:cNvPr id="20483" name="Content Placeholder"/>
          <p:cNvSpPr>
            <a:spLocks noGrp="1" noChangeArrowheads="1"/>
          </p:cNvSpPr>
          <p:nvPr>
            <p:ph idx="1"/>
          </p:nvPr>
        </p:nvSpPr>
        <p:spPr>
          <a:xfrm>
            <a:off x="457200" y="1503680"/>
            <a:ext cx="8229600" cy="4342316"/>
          </a:xfrm>
          <a:ln>
            <a:noFill/>
          </a:ln>
        </p:spPr>
        <p:txBody>
          <a:bodyPr/>
          <a:lstStyle/>
          <a:p>
            <a:pPr eaLnBrk="1" hangingPunct="1">
              <a:defRPr/>
            </a:pPr>
            <a:r>
              <a:rPr lang="en-IN" sz="1400" dirty="0">
                <a:latin typeface="Calibri" panose="020F0502020204030204" pitchFamily="34" charset="0"/>
                <a:cs typeface="Calibri" panose="020F0502020204030204" pitchFamily="34" charset="0"/>
              </a:rPr>
              <a:t>ADEA specifically allows for ER to make economic or cost concerns business decisions, even if disparately impacts older workers. However decision has to be purely based on economic concerns, and not age.</a:t>
            </a:r>
          </a:p>
          <a:p>
            <a:r>
              <a:rPr lang="en-US" sz="1200" b="1" dirty="0">
                <a:latin typeface="Calibri" panose="020F0502020204030204" pitchFamily="34" charset="0"/>
                <a:cs typeface="Calibri" panose="020F0502020204030204" pitchFamily="34" charset="0"/>
              </a:rPr>
              <a:t>Proper Example:</a:t>
            </a:r>
            <a:endParaRPr lang="en-US" sz="1200" dirty="0">
              <a:latin typeface="Calibri" panose="020F0502020204030204" pitchFamily="34" charset="0"/>
              <a:cs typeface="Calibri" panose="020F0502020204030204" pitchFamily="34" charset="0"/>
            </a:endParaRPr>
          </a:p>
          <a:p>
            <a:pPr lvl="1"/>
            <a:r>
              <a:rPr lang="en-US" sz="1200" dirty="0">
                <a:latin typeface="Calibri" panose="020F0502020204030204" pitchFamily="34" charset="0"/>
                <a:cs typeface="Calibri" panose="020F0502020204030204" pitchFamily="34" charset="0"/>
              </a:rPr>
              <a:t>A nursing home decided to reduce costs by terminating its highest paid and least productive employees.  To ensure that supervisors accurately assessed productivity and did not base evaluations on stereotypes, the employer instructed supervisors to evaluate productivity in light of objective factors such as the number of patients served, errors attributed to the employee, and patient outcomes.  Even if the practice did have a disparate impact on older employees, the employer could show that the practice was based on an RFOA because it was reasonably designed and administered to serve the goal of accurately assessing productivity while decreasing the potential impact on older workers. </a:t>
            </a:r>
          </a:p>
          <a:p>
            <a:r>
              <a:rPr lang="en-US" sz="1400" b="1" dirty="0">
                <a:latin typeface="Calibri" panose="020F0502020204030204" pitchFamily="34" charset="0"/>
                <a:cs typeface="Calibri" panose="020F0502020204030204" pitchFamily="34" charset="0"/>
              </a:rPr>
              <a:t>Bad Example:</a:t>
            </a:r>
            <a:endParaRPr lang="en-US" sz="1400" dirty="0">
              <a:latin typeface="Calibri" panose="020F0502020204030204" pitchFamily="34" charset="0"/>
              <a:cs typeface="Calibri" panose="020F0502020204030204" pitchFamily="34" charset="0"/>
            </a:endParaRPr>
          </a:p>
          <a:p>
            <a:pPr lvl="1"/>
            <a:r>
              <a:rPr lang="en-US" sz="1200" dirty="0">
                <a:latin typeface="Calibri" panose="020F0502020204030204" pitchFamily="34" charset="0"/>
                <a:cs typeface="Calibri" panose="020F0502020204030204" pitchFamily="34" charset="0"/>
              </a:rPr>
              <a:t>The same employer asked managers to identify the least productive employees without providing any guidance about how to do so.  As a result, older workers were disproportionately rated as least productive.  The design and administration of the practice was not reasonable because it decreased the likelihood that the employer's stated goal would be achieved and increased the likelihood that older workers would be disadvantaged.  Moreover, accuracy could have been improved and unfair harm decreased by taking a few steps, such as those discussed in the Example above.</a:t>
            </a:r>
          </a:p>
          <a:p>
            <a:pPr marL="622800" lvl="2" indent="-320400" eaLnBrk="1" hangingPunct="1">
              <a:lnSpc>
                <a:spcPct val="90000"/>
              </a:lnSpc>
              <a:spcBef>
                <a:spcPts val="1000"/>
              </a:spcBef>
              <a:buFont typeface="Arial" panose="020B0604020202020204" pitchFamily="34" charset="0"/>
              <a:buChar char="•"/>
            </a:pPr>
            <a:endParaRPr lang="en-IN" altLang="en-US"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p:cNvSpPr>
            <a:spLocks noGrp="1" noChangeArrowheads="1"/>
          </p:cNvSpPr>
          <p:nvPr>
            <p:ph type="title"/>
          </p:nvPr>
        </p:nvSpPr>
        <p:spPr>
          <a:ln>
            <a:noFill/>
          </a:ln>
        </p:spPr>
        <p:txBody>
          <a:bodyPr/>
          <a:lstStyle/>
          <a:p>
            <a:pPr>
              <a:defRPr/>
            </a:pPr>
            <a:r>
              <a:rPr lang="en-IN" sz="4400" dirty="0">
                <a:effectLst/>
                <a:latin typeface="Calibri" panose="020F0502020204030204" pitchFamily="34" charset="0"/>
              </a:rPr>
              <a:t>Reductions in Force (R</a:t>
            </a:r>
            <a:r>
              <a:rPr lang="en-IN" sz="100" dirty="0">
                <a:effectLst/>
                <a:latin typeface="Calibri" panose="020F0502020204030204" pitchFamily="34" charset="0"/>
              </a:rPr>
              <a:t> </a:t>
            </a:r>
            <a:r>
              <a:rPr lang="en-IN" sz="4400" dirty="0">
                <a:effectLst/>
                <a:latin typeface="Calibri" panose="020F0502020204030204" pitchFamily="34" charset="0"/>
              </a:rPr>
              <a:t>I</a:t>
            </a:r>
            <a:r>
              <a:rPr lang="en-IN" sz="100" dirty="0">
                <a:effectLst/>
                <a:latin typeface="Calibri" panose="020F0502020204030204" pitchFamily="34" charset="0"/>
              </a:rPr>
              <a:t> </a:t>
            </a:r>
            <a:r>
              <a:rPr lang="en-IN" sz="4400" dirty="0">
                <a:effectLst/>
                <a:latin typeface="Calibri" panose="020F0502020204030204" pitchFamily="34" charset="0"/>
              </a:rPr>
              <a:t>F</a:t>
            </a:r>
            <a:r>
              <a:rPr lang="en-IN" sz="100" dirty="0">
                <a:effectLst/>
                <a:latin typeface="Calibri" panose="020F0502020204030204" pitchFamily="34" charset="0"/>
              </a:rPr>
              <a:t> </a:t>
            </a:r>
            <a:r>
              <a:rPr lang="en-IN" sz="4400" dirty="0">
                <a:effectLst/>
                <a:latin typeface="Calibri" panose="020F0502020204030204" pitchFamily="34" charset="0"/>
              </a:rPr>
              <a:t>s)</a:t>
            </a:r>
            <a:endParaRPr lang="en-US" sz="2400" dirty="0">
              <a:effectLst/>
              <a:latin typeface="Calibri" panose="020F0502020204030204" pitchFamily="34" charset="0"/>
            </a:endParaRPr>
          </a:p>
        </p:txBody>
      </p:sp>
      <p:sp>
        <p:nvSpPr>
          <p:cNvPr id="2" name="Content Placeholder 1"/>
          <p:cNvSpPr>
            <a:spLocks noGrp="1"/>
          </p:cNvSpPr>
          <p:nvPr>
            <p:ph idx="1"/>
          </p:nvPr>
        </p:nvSpPr>
        <p:spPr>
          <a:xfrm>
            <a:off x="457200" y="1544320"/>
            <a:ext cx="8229600" cy="3161244"/>
          </a:xfrm>
          <a:ln>
            <a:noFill/>
          </a:ln>
        </p:spPr>
        <p:txBody>
          <a:bodyPr/>
          <a:lstStyle/>
          <a:p>
            <a:pPr marL="0" indent="0">
              <a:spcBef>
                <a:spcPts val="900"/>
              </a:spcBef>
              <a:buNone/>
              <a:defRPr/>
            </a:pPr>
            <a:r>
              <a:rPr lang="en-IN" altLang="en-US" sz="1600" dirty="0">
                <a:latin typeface="Calibri" panose="020F0502020204030204" pitchFamily="34" charset="0"/>
                <a:cs typeface="Arial" charset="0"/>
              </a:rPr>
              <a:t>Generally RFOA </a:t>
            </a:r>
            <a:r>
              <a:rPr lang="en-IN" altLang="en-US" sz="1600" dirty="0" err="1">
                <a:latin typeface="Calibri" panose="020F0502020204030204" pitchFamily="34" charset="0"/>
                <a:cs typeface="Arial" charset="0"/>
              </a:rPr>
              <a:t>defense</a:t>
            </a:r>
            <a:r>
              <a:rPr lang="en-IN" altLang="en-US" sz="1600" dirty="0">
                <a:latin typeface="Calibri" panose="020F0502020204030204" pitchFamily="34" charset="0"/>
                <a:cs typeface="Arial" charset="0"/>
              </a:rPr>
              <a:t> standard easier to meet that ‘business necessity’ </a:t>
            </a:r>
            <a:r>
              <a:rPr lang="en-IN" altLang="en-US" sz="1600" dirty="0" err="1">
                <a:latin typeface="Calibri" panose="020F0502020204030204" pitchFamily="34" charset="0"/>
                <a:cs typeface="Arial" charset="0"/>
              </a:rPr>
              <a:t>defense</a:t>
            </a:r>
            <a:r>
              <a:rPr lang="en-IN" altLang="en-US" sz="1600" dirty="0">
                <a:latin typeface="Calibri" panose="020F0502020204030204" pitchFamily="34" charset="0"/>
                <a:cs typeface="Arial" charset="0"/>
              </a:rPr>
              <a:t> under Title VII.  </a:t>
            </a:r>
          </a:p>
          <a:p>
            <a:pPr marL="0" indent="0">
              <a:spcBef>
                <a:spcPts val="900"/>
              </a:spcBef>
              <a:buNone/>
              <a:defRPr/>
            </a:pPr>
            <a:r>
              <a:rPr lang="en-US" sz="1600" dirty="0">
                <a:latin typeface="Calibri" panose="020F0502020204030204" pitchFamily="34" charset="0"/>
                <a:cs typeface="Arial" charset="0"/>
              </a:rPr>
              <a:t>Case: </a:t>
            </a:r>
            <a:r>
              <a:rPr lang="fr-FR" sz="1600" i="1" dirty="0" err="1">
                <a:latin typeface="Calibri" panose="020F0502020204030204" pitchFamily="34" charset="0"/>
                <a:cs typeface="Arial" charset="0"/>
              </a:rPr>
              <a:t>Meacham</a:t>
            </a:r>
            <a:r>
              <a:rPr lang="fr-FR" sz="1600" i="1" dirty="0">
                <a:latin typeface="Calibri" panose="020F0502020204030204" pitchFamily="34" charset="0"/>
                <a:cs typeface="Arial" charset="0"/>
              </a:rPr>
              <a:t> v. </a:t>
            </a:r>
            <a:r>
              <a:rPr lang="fr-FR" sz="1600" i="1" dirty="0" err="1">
                <a:latin typeface="Calibri" panose="020F0502020204030204" pitchFamily="34" charset="0"/>
                <a:cs typeface="Arial" charset="0"/>
              </a:rPr>
              <a:t>Knolls</a:t>
            </a:r>
            <a:r>
              <a:rPr lang="fr-FR" sz="1600" i="1" dirty="0">
                <a:latin typeface="Calibri" panose="020F0502020204030204" pitchFamily="34" charset="0"/>
                <a:cs typeface="Arial" charset="0"/>
              </a:rPr>
              <a:t> Atomic Power </a:t>
            </a:r>
            <a:r>
              <a:rPr lang="fr-FR" sz="1600" i="1" dirty="0" err="1">
                <a:latin typeface="Calibri" panose="020F0502020204030204" pitchFamily="34" charset="0"/>
                <a:cs typeface="Arial" charset="0"/>
              </a:rPr>
              <a:t>Lab</a:t>
            </a:r>
            <a:endParaRPr lang="fr-FR" sz="1600" i="1" dirty="0">
              <a:latin typeface="Calibri" panose="020F0502020204030204" pitchFamily="34" charset="0"/>
              <a:cs typeface="Arial" charset="0"/>
            </a:endParaRPr>
          </a:p>
          <a:p>
            <a:pPr marL="691650" lvl="2" indent="-291600">
              <a:lnSpc>
                <a:spcPct val="90000"/>
              </a:lnSpc>
              <a:spcBef>
                <a:spcPts val="1000"/>
              </a:spcBef>
              <a:buFont typeface="Arial" panose="020B0604020202020204" pitchFamily="34" charset="0"/>
              <a:buChar char="•"/>
              <a:defRPr/>
            </a:pPr>
            <a:r>
              <a:rPr lang="en-US" sz="1600" dirty="0">
                <a:latin typeface="Calibri" panose="020F0502020204030204" pitchFamily="34" charset="0"/>
                <a:cs typeface="Arial" charset="0"/>
              </a:rPr>
              <a:t>Employer burden to establish RFOA defense </a:t>
            </a:r>
          </a:p>
          <a:p>
            <a:pPr marL="291600" lvl="1" indent="-291600">
              <a:lnSpc>
                <a:spcPct val="90000"/>
              </a:lnSpc>
              <a:spcBef>
                <a:spcPts val="1000"/>
              </a:spcBef>
              <a:buFont typeface="Arial" panose="020B0604020202020204" pitchFamily="34" charset="0"/>
              <a:buChar char="•"/>
              <a:defRPr/>
            </a:pPr>
            <a:r>
              <a:rPr lang="en-US" sz="1600" dirty="0">
                <a:latin typeface="Calibri" panose="020F0502020204030204" pitchFamily="34" charset="0"/>
                <a:cs typeface="Arial" charset="0"/>
              </a:rPr>
              <a:t>Employer need not meet every factor in EEOC rule, but it has the burden of persuasion that defense is appropriate to case facts. </a:t>
            </a:r>
          </a:p>
          <a:p>
            <a:pPr marL="291600" lvl="1" indent="-291600">
              <a:lnSpc>
                <a:spcPct val="90000"/>
              </a:lnSpc>
              <a:spcBef>
                <a:spcPts val="1000"/>
              </a:spcBef>
              <a:buFont typeface="Arial" panose="020B0604020202020204" pitchFamily="34" charset="0"/>
              <a:buChar char="•"/>
              <a:defRPr/>
            </a:pPr>
            <a:r>
              <a:rPr lang="en-US" sz="1600" dirty="0">
                <a:latin typeface="Calibri" panose="020F0502020204030204" pitchFamily="34" charset="0"/>
                <a:cs typeface="Arial" charset="0"/>
              </a:rPr>
              <a:t>Note: may higher paid, older workers be offered lower wage terms to avoid lay-off?  No, per statute section 4(a)(3).   </a:t>
            </a:r>
          </a:p>
          <a:p>
            <a:pPr marL="800100" lvl="2" indent="-342900">
              <a:spcBef>
                <a:spcPts val="1200"/>
              </a:spcBef>
              <a:buFont typeface="Arial" panose="020B0604020202020204" pitchFamily="34" charset="0"/>
              <a:buChar char="•"/>
              <a:defRPr/>
            </a:pPr>
            <a:r>
              <a:rPr lang="en-IN" sz="1600" dirty="0">
                <a:latin typeface="Calibri" panose="020F0502020204030204" pitchFamily="34" charset="0"/>
                <a:cs typeface="Arial" charset="0"/>
              </a:rPr>
              <a:t>Some authority that failure to accept such an offer may lead to age discrimination if successor ultimately paid more.  </a:t>
            </a:r>
            <a:endParaRPr lang="en-US" sz="1600" dirty="0">
              <a:latin typeface="Calibri" panose="020F0502020204030204" pitchFamily="34" charset="0"/>
              <a:cs typeface="Arial" charset="0"/>
            </a:endParaRPr>
          </a:p>
          <a:p>
            <a:pPr marL="0" indent="0">
              <a:spcBef>
                <a:spcPts val="900"/>
              </a:spcBef>
              <a:buNone/>
              <a:defRPr/>
            </a:pPr>
            <a:r>
              <a:rPr lang="en-IN" sz="1600" dirty="0">
                <a:latin typeface="Calibri" panose="020F0502020204030204" pitchFamily="34" charset="0"/>
                <a:cs typeface="Arial" charset="0"/>
              </a:rPr>
              <a:t>In the event of an R I F, age discrimination may be proven where an employer:</a:t>
            </a:r>
          </a:p>
          <a:p>
            <a:pPr marL="291600" lvl="1" indent="-291600">
              <a:lnSpc>
                <a:spcPct val="90000"/>
              </a:lnSpc>
              <a:spcBef>
                <a:spcPts val="1000"/>
              </a:spcBef>
              <a:buFont typeface="Arial" panose="020B0604020202020204" pitchFamily="34" charset="0"/>
              <a:buChar char="•"/>
              <a:defRPr/>
            </a:pPr>
            <a:r>
              <a:rPr lang="en-IN" sz="1600" dirty="0">
                <a:latin typeface="Calibri" panose="020F0502020204030204" pitchFamily="34" charset="0"/>
                <a:cs typeface="Arial" charset="0"/>
              </a:rPr>
              <a:t>Refuses to allow the discharged (or demoted) employee to bump others with less seniority.</a:t>
            </a:r>
          </a:p>
          <a:p>
            <a:pPr marL="291600" lvl="1" indent="-291600">
              <a:lnSpc>
                <a:spcPct val="90000"/>
              </a:lnSpc>
              <a:spcBef>
                <a:spcPts val="1000"/>
              </a:spcBef>
              <a:buFont typeface="Arial" panose="020B0604020202020204" pitchFamily="34" charset="0"/>
              <a:buChar char="•"/>
              <a:defRPr/>
            </a:pPr>
            <a:r>
              <a:rPr lang="en-IN" sz="1600" dirty="0">
                <a:latin typeface="Calibri" panose="020F0502020204030204" pitchFamily="34" charset="0"/>
                <a:cs typeface="Arial" charset="0"/>
              </a:rPr>
              <a:t>Hires younger workers when the jobs become available after the employee was discharged (or demoted) at the prior salary of the older worker.</a:t>
            </a:r>
          </a:p>
        </p:txBody>
      </p:sp>
      <p:sp>
        <p:nvSpPr>
          <p:cNvPr id="4" name="Content Placeholder 3"/>
          <p:cNvSpPr>
            <a:spLocks noGrp="1"/>
          </p:cNvSpPr>
          <p:nvPr>
            <p:ph idx="14"/>
          </p:nvPr>
        </p:nvSpPr>
        <p:spPr>
          <a:xfrm>
            <a:off x="457200" y="5730239"/>
            <a:ext cx="8229600" cy="586999"/>
          </a:xfrm>
          <a:ln>
            <a:noFill/>
          </a:ln>
        </p:spPr>
        <p:txBody>
          <a:bodyPr/>
          <a:lstStyle/>
          <a:p>
            <a:pPr marL="0" indent="0">
              <a:spcBef>
                <a:spcPts val="900"/>
              </a:spcBef>
              <a:buNone/>
              <a:defRPr/>
            </a:pPr>
            <a:r>
              <a:rPr lang="en-IN" sz="1600" dirty="0">
                <a:latin typeface="Calibri" panose="020F0502020204030204" pitchFamily="34" charset="0"/>
                <a:cs typeface="Arial" charset="0"/>
              </a:rPr>
              <a:t>Section 4(a)(3) of the A D E A</a:t>
            </a:r>
          </a:p>
          <a:p>
            <a:pPr marL="291600" lvl="1" indent="-291600">
              <a:lnSpc>
                <a:spcPct val="90000"/>
              </a:lnSpc>
              <a:spcBef>
                <a:spcPts val="1000"/>
              </a:spcBef>
              <a:buFont typeface="Arial" panose="020B0604020202020204" pitchFamily="34" charset="0"/>
              <a:buChar char="•"/>
              <a:defRPr/>
            </a:pPr>
            <a:r>
              <a:rPr lang="en-IN" sz="1600" dirty="0">
                <a:latin typeface="Calibri" panose="020F0502020204030204" pitchFamily="34" charset="0"/>
                <a:cs typeface="Arial" charset="0"/>
              </a:rPr>
              <a:t>“unlawful for any employer . . . to reduce the wage rate of any employee in order to comply with this Act.”</a:t>
            </a:r>
            <a:endParaRPr lang="en-IN" sz="1600" dirty="0">
              <a:latin typeface="Calibri" panose="020F0502020204030204" pitchFamily="34" charset="0"/>
            </a:endParaRPr>
          </a:p>
        </p:txBody>
      </p:sp>
    </p:spTree>
    <p:extLst>
      <p:ext uri="{BB962C8B-B14F-4D97-AF65-F5344CB8AC3E}">
        <p14:creationId xmlns:p14="http://schemas.microsoft.com/office/powerpoint/2010/main" val="289100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p:cNvSpPr>
            <a:spLocks noGrp="1" noChangeArrowheads="1"/>
          </p:cNvSpPr>
          <p:nvPr>
            <p:ph type="title"/>
          </p:nvPr>
        </p:nvSpPr>
        <p:spPr>
          <a:ln>
            <a:noFill/>
          </a:ln>
        </p:spPr>
        <p:txBody>
          <a:bodyPr/>
          <a:lstStyle/>
          <a:p>
            <a:pPr>
              <a:defRPr/>
            </a:pPr>
            <a:r>
              <a:rPr lang="en-IN" sz="3400" dirty="0">
                <a:effectLst/>
                <a:latin typeface="Calibri" panose="020F0502020204030204" pitchFamily="34" charset="0"/>
              </a:rPr>
              <a:t>Defenses Based on Benefit Plans and Seniority Systems</a:t>
            </a:r>
            <a:endParaRPr lang="en-US" sz="3400" dirty="0">
              <a:effectLst/>
              <a:latin typeface="Calibri" panose="020F0502020204030204" pitchFamily="34" charset="0"/>
            </a:endParaRPr>
          </a:p>
        </p:txBody>
      </p:sp>
      <p:sp>
        <p:nvSpPr>
          <p:cNvPr id="23555" name="Content Placeholder"/>
          <p:cNvSpPr>
            <a:spLocks noGrp="1" noChangeArrowheads="1"/>
          </p:cNvSpPr>
          <p:nvPr>
            <p:ph idx="1"/>
          </p:nvPr>
        </p:nvSpPr>
        <p:spPr>
          <a:xfrm>
            <a:off x="457200" y="1600200"/>
            <a:ext cx="8229600" cy="3351944"/>
          </a:xfrm>
          <a:ln>
            <a:noFill/>
          </a:ln>
        </p:spPr>
        <p:txBody>
          <a:bodyPr/>
          <a:lstStyle/>
          <a:p>
            <a:pPr marL="0" indent="0" eaLnBrk="1" hangingPunct="1">
              <a:buNone/>
              <a:defRPr/>
            </a:pPr>
            <a:r>
              <a:rPr lang="en-IN" dirty="0">
                <a:latin typeface="Calibri" panose="020F0502020204030204" pitchFamily="34" charset="0"/>
              </a:rPr>
              <a:t>A</a:t>
            </a:r>
            <a:r>
              <a:rPr lang="en-IN" sz="100" dirty="0">
                <a:latin typeface="Calibri" panose="020F0502020204030204" pitchFamily="34" charset="0"/>
              </a:rPr>
              <a:t> </a:t>
            </a:r>
            <a:r>
              <a:rPr lang="en-IN" dirty="0">
                <a:latin typeface="Calibri" panose="020F0502020204030204" pitchFamily="34" charset="0"/>
              </a:rPr>
              <a:t>D</a:t>
            </a:r>
            <a:r>
              <a:rPr lang="en-IN" sz="100" dirty="0">
                <a:latin typeface="Calibri" panose="020F0502020204030204" pitchFamily="34" charset="0"/>
              </a:rPr>
              <a:t> </a:t>
            </a:r>
            <a:r>
              <a:rPr lang="en-IN" dirty="0">
                <a:latin typeface="Calibri" panose="020F0502020204030204" pitchFamily="34" charset="0"/>
              </a:rPr>
              <a:t>E</a:t>
            </a:r>
            <a:r>
              <a:rPr lang="en-IN" sz="100" dirty="0">
                <a:latin typeface="Calibri" panose="020F0502020204030204" pitchFamily="34" charset="0"/>
              </a:rPr>
              <a:t> </a:t>
            </a:r>
            <a:r>
              <a:rPr lang="en-IN" dirty="0">
                <a:latin typeface="Calibri" panose="020F0502020204030204" pitchFamily="34" charset="0"/>
              </a:rPr>
              <a:t>A specifically excludes bona fide</a:t>
            </a:r>
            <a:r>
              <a:rPr lang="en-IN" i="1" dirty="0">
                <a:latin typeface="Calibri" panose="020F0502020204030204" pitchFamily="34" charset="0"/>
              </a:rPr>
              <a:t> </a:t>
            </a:r>
            <a:r>
              <a:rPr lang="en-IN" dirty="0">
                <a:latin typeface="Calibri" panose="020F0502020204030204" pitchFamily="34" charset="0"/>
              </a:rPr>
              <a:t>retirement plans that distinguish based on age but are “not a subterfuge to evade the purpose of [the] Act.”</a:t>
            </a:r>
          </a:p>
          <a:p>
            <a:pPr marL="0" indent="0" eaLnBrk="1" hangingPunct="1">
              <a:buNone/>
              <a:defRPr/>
            </a:pPr>
            <a:r>
              <a:rPr lang="en-IN" dirty="0">
                <a:latin typeface="Calibri" panose="020F0502020204030204" pitchFamily="34" charset="0"/>
              </a:rPr>
              <a:t>Bona fide</a:t>
            </a:r>
            <a:r>
              <a:rPr lang="en-IN" i="1" dirty="0">
                <a:latin typeface="Calibri" panose="020F0502020204030204" pitchFamily="34" charset="0"/>
              </a:rPr>
              <a:t> </a:t>
            </a:r>
            <a:r>
              <a:rPr lang="en-IN" dirty="0">
                <a:latin typeface="Calibri" panose="020F0502020204030204" pitchFamily="34" charset="0"/>
              </a:rPr>
              <a:t>voluntary retirement options must be truly voluntary.</a:t>
            </a:r>
          </a:p>
          <a:p>
            <a:pPr marL="291600" lvl="1" indent="-291600" eaLnBrk="1" hangingPunct="1">
              <a:lnSpc>
                <a:spcPct val="90000"/>
              </a:lnSpc>
              <a:spcBef>
                <a:spcPts val="1000"/>
              </a:spcBef>
              <a:buFont typeface="Arial" panose="020B0604020202020204" pitchFamily="34" charset="0"/>
              <a:buChar char="•"/>
              <a:defRPr/>
            </a:pPr>
            <a:r>
              <a:rPr lang="en-IN" dirty="0">
                <a:latin typeface="Calibri" panose="020F0502020204030204" pitchFamily="34" charset="0"/>
              </a:rPr>
              <a:t>Reasonable person would not feel compelled to retire under similar circumstances.</a:t>
            </a:r>
            <a:endParaRPr lang="en-US" dirty="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“Same Actor” Defense</a:t>
            </a:r>
          </a:p>
        </p:txBody>
      </p:sp>
      <p:sp>
        <p:nvSpPr>
          <p:cNvPr id="24579" name="Content Placeholder"/>
          <p:cNvSpPr>
            <a:spLocks noGrp="1" noChangeArrowheads="1"/>
          </p:cNvSpPr>
          <p:nvPr>
            <p:ph idx="1"/>
          </p:nvPr>
        </p:nvSpPr>
        <p:spPr>
          <a:xfrm>
            <a:off x="457200" y="1600200"/>
            <a:ext cx="7577091" cy="2437544"/>
          </a:xfrm>
          <a:ln>
            <a:noFill/>
          </a:ln>
        </p:spPr>
        <p:txBody>
          <a:bodyPr/>
          <a:lstStyle/>
          <a:p>
            <a:pPr marL="291600" indent="-291600" eaLnBrk="1" hangingPunct="1">
              <a:lnSpc>
                <a:spcPct val="90000"/>
              </a:lnSpc>
              <a:spcBef>
                <a:spcPts val="1000"/>
              </a:spcBef>
              <a:buFont typeface="Arial" panose="020B0604020202020204" pitchFamily="34" charset="0"/>
              <a:buChar char="•"/>
              <a:defRPr/>
            </a:pPr>
            <a:r>
              <a:rPr lang="en-IN" dirty="0">
                <a:solidFill>
                  <a:srgbClr val="FF0000"/>
                </a:solidFill>
                <a:latin typeface="Calibri" panose="020F0502020204030204" pitchFamily="34" charset="0"/>
              </a:rPr>
              <a:t>When the same “actor” both hires and fires a worker protected by the A</a:t>
            </a:r>
            <a:r>
              <a:rPr lang="en-IN" sz="100" dirty="0">
                <a:solidFill>
                  <a:srgbClr val="FF0000"/>
                </a:solidFill>
                <a:latin typeface="Calibri" panose="020F0502020204030204" pitchFamily="34" charset="0"/>
              </a:rPr>
              <a:t> </a:t>
            </a:r>
            <a:r>
              <a:rPr lang="en-IN" dirty="0">
                <a:solidFill>
                  <a:srgbClr val="FF0000"/>
                </a:solidFill>
                <a:latin typeface="Calibri" panose="020F0502020204030204" pitchFamily="34" charset="0"/>
              </a:rPr>
              <a:t>D</a:t>
            </a:r>
            <a:r>
              <a:rPr lang="en-IN" sz="100" dirty="0">
                <a:solidFill>
                  <a:srgbClr val="FF0000"/>
                </a:solidFill>
                <a:latin typeface="Calibri" panose="020F0502020204030204" pitchFamily="34" charset="0"/>
              </a:rPr>
              <a:t> </a:t>
            </a:r>
            <a:r>
              <a:rPr lang="en-IN" dirty="0">
                <a:solidFill>
                  <a:srgbClr val="FF0000"/>
                </a:solidFill>
                <a:latin typeface="Calibri" panose="020F0502020204030204" pitchFamily="34" charset="0"/>
              </a:rPr>
              <a:t>E</a:t>
            </a:r>
            <a:r>
              <a:rPr lang="en-IN" sz="100" dirty="0">
                <a:solidFill>
                  <a:srgbClr val="FF0000"/>
                </a:solidFill>
                <a:latin typeface="Calibri" panose="020F0502020204030204" pitchFamily="34" charset="0"/>
              </a:rPr>
              <a:t> </a:t>
            </a:r>
            <a:r>
              <a:rPr lang="en-IN" dirty="0">
                <a:solidFill>
                  <a:srgbClr val="FF0000"/>
                </a:solidFill>
                <a:latin typeface="Calibri" panose="020F0502020204030204" pitchFamily="34" charset="0"/>
              </a:rPr>
              <a:t>A, there is a permissible inference that the employee’s age was not a motivating factor in the decision</a:t>
            </a:r>
            <a:r>
              <a:rPr lang="en-IN" dirty="0">
                <a:latin typeface="Calibri" panose="020F0502020204030204" pitchFamily="34" charset="0"/>
              </a:rPr>
              <a:t>.</a:t>
            </a:r>
            <a:endParaRPr lang="en-US" dirty="0">
              <a:latin typeface="Calibri" panose="020F0502020204030204" pitchFamily="34" charset="0"/>
            </a:endParaRPr>
          </a:p>
          <a:p>
            <a:pPr marL="291600" indent="-291600" eaLnBrk="1" hangingPunct="1">
              <a:lnSpc>
                <a:spcPct val="90000"/>
              </a:lnSpc>
              <a:spcBef>
                <a:spcPts val="1000"/>
              </a:spcBef>
              <a:buFont typeface="Arial" panose="020B0604020202020204" pitchFamily="34" charset="0"/>
              <a:buChar char="•"/>
              <a:defRPr/>
            </a:pPr>
            <a:r>
              <a:rPr lang="en-US" dirty="0">
                <a:latin typeface="Calibri" panose="020F0502020204030204" pitchFamily="34" charset="0"/>
              </a:rPr>
              <a:t>Case: </a:t>
            </a:r>
            <a:r>
              <a:rPr lang="en-IN" i="1" dirty="0">
                <a:latin typeface="Calibri" panose="020F0502020204030204" pitchFamily="34" charset="0"/>
              </a:rPr>
              <a:t>Lodis v. Corbis Holdings, Inc</a:t>
            </a:r>
            <a:r>
              <a:rPr lang="en-IN" dirty="0">
                <a:latin typeface="Calibri" panose="020F0502020204030204" pitchFamily="34" charset="0"/>
              </a:rPr>
              <a:t>.</a:t>
            </a:r>
          </a:p>
          <a:p>
            <a:pPr marL="291600" indent="-291600" eaLnBrk="1" hangingPunct="1">
              <a:lnSpc>
                <a:spcPct val="90000"/>
              </a:lnSpc>
              <a:spcBef>
                <a:spcPts val="1000"/>
              </a:spcBef>
              <a:buFont typeface="Arial" panose="020B0604020202020204" pitchFamily="34" charset="0"/>
              <a:buChar char="•"/>
              <a:defRPr/>
            </a:pPr>
            <a:r>
              <a:rPr lang="en-IN" dirty="0" err="1">
                <a:latin typeface="Calibri" panose="020F0502020204030204" pitchFamily="34" charset="0"/>
              </a:rPr>
              <a:t>Defense</a:t>
            </a:r>
            <a:r>
              <a:rPr lang="en-IN" dirty="0">
                <a:latin typeface="Calibri" panose="020F0502020204030204" pitchFamily="34" charset="0"/>
              </a:rPr>
              <a:t> may be subject to extenuating circumstances, including who ‘actually’ ordered the termination.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Retaliation</a:t>
            </a:r>
            <a:endParaRPr lang="en-US" sz="2400" dirty="0">
              <a:effectLst/>
              <a:latin typeface="Calibri" panose="020F0502020204030204" pitchFamily="34" charset="0"/>
            </a:endParaRPr>
          </a:p>
        </p:txBody>
      </p:sp>
      <p:sp>
        <p:nvSpPr>
          <p:cNvPr id="25603" name="Content Placeholder"/>
          <p:cNvSpPr>
            <a:spLocks noGrp="1" noChangeArrowheads="1"/>
          </p:cNvSpPr>
          <p:nvPr>
            <p:ph idx="1"/>
          </p:nvPr>
        </p:nvSpPr>
        <p:spPr>
          <a:xfrm>
            <a:off x="457200" y="1600200"/>
            <a:ext cx="8229600" cy="1810820"/>
          </a:xfrm>
          <a:ln>
            <a:noFill/>
          </a:ln>
        </p:spPr>
        <p:txBody>
          <a:bodyPr/>
          <a:lstStyle/>
          <a:p>
            <a:pPr marL="0" indent="0" eaLnBrk="1" hangingPunct="1">
              <a:spcBef>
                <a:spcPts val="800"/>
              </a:spcBef>
              <a:buNone/>
            </a:pPr>
            <a:r>
              <a:rPr lang="en-IN" dirty="0">
                <a:latin typeface="Calibri" panose="020F0502020204030204" pitchFamily="34" charset="0"/>
              </a:rPr>
              <a:t>A</a:t>
            </a:r>
            <a:r>
              <a:rPr lang="en-IN" sz="100" dirty="0">
                <a:latin typeface="Calibri" panose="020F0502020204030204" pitchFamily="34" charset="0"/>
              </a:rPr>
              <a:t> </a:t>
            </a:r>
            <a:r>
              <a:rPr lang="en-IN" dirty="0">
                <a:latin typeface="Calibri" panose="020F0502020204030204" pitchFamily="34" charset="0"/>
              </a:rPr>
              <a:t>D</a:t>
            </a:r>
            <a:r>
              <a:rPr lang="en-IN" sz="100" dirty="0">
                <a:latin typeface="Calibri" panose="020F0502020204030204" pitchFamily="34" charset="0"/>
              </a:rPr>
              <a:t> </a:t>
            </a:r>
            <a:r>
              <a:rPr lang="en-IN" dirty="0">
                <a:latin typeface="Calibri" panose="020F0502020204030204" pitchFamily="34" charset="0"/>
              </a:rPr>
              <a:t>E</a:t>
            </a:r>
            <a:r>
              <a:rPr lang="en-IN" sz="100" dirty="0">
                <a:latin typeface="Calibri" panose="020F0502020204030204" pitchFamily="34" charset="0"/>
              </a:rPr>
              <a:t> </a:t>
            </a:r>
            <a:r>
              <a:rPr lang="en-IN" dirty="0">
                <a:latin typeface="Calibri" panose="020F0502020204030204" pitchFamily="34" charset="0"/>
              </a:rPr>
              <a:t>A</a:t>
            </a:r>
            <a:r>
              <a:rPr lang="en-US" altLang="en-US" dirty="0">
                <a:latin typeface="Calibri" panose="020F0502020204030204" pitchFamily="34" charset="0"/>
                <a:cs typeface="Arial" charset="0"/>
              </a:rPr>
              <a:t> prohibits retaliation </a:t>
            </a:r>
            <a:r>
              <a:rPr lang="en-IN" altLang="en-US" dirty="0">
                <a:latin typeface="Calibri" panose="020F0502020204030204" pitchFamily="34" charset="0"/>
                <a:cs typeface="Arial" charset="0"/>
              </a:rPr>
              <a:t>in response to an age discrimination complaint filed.</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Protects </a:t>
            </a:r>
            <a:r>
              <a:rPr lang="en-IN" altLang="en-US" dirty="0">
                <a:latin typeface="Calibri" panose="020F0502020204030204" pitchFamily="34" charset="0"/>
                <a:cs typeface="Arial" charset="0"/>
              </a:rPr>
              <a:t>the person filing the complaint and any other employee who might have participated in the claim.</a:t>
            </a:r>
            <a:endParaRPr lang="en-US" altLang="en-US" sz="100" i="1" u="none" dirty="0">
              <a:solidFill>
                <a:schemeClr val="bg1"/>
              </a:solidFill>
              <a:latin typeface="Calibri" panose="020F0502020204030204" pitchFamily="34" charset="0"/>
              <a:cs typeface="Arial" charset="0"/>
            </a:endParaRPr>
          </a:p>
        </p:txBody>
      </p:sp>
      <p:sp>
        <p:nvSpPr>
          <p:cNvPr id="2" name="Content Placeholder 1"/>
          <p:cNvSpPr>
            <a:spLocks noGrp="1"/>
          </p:cNvSpPr>
          <p:nvPr>
            <p:ph idx="13"/>
          </p:nvPr>
        </p:nvSpPr>
        <p:spPr>
          <a:xfrm>
            <a:off x="457200" y="3462391"/>
            <a:ext cx="8229600" cy="2887038"/>
          </a:xfrm>
          <a:ln>
            <a:noFill/>
          </a:ln>
        </p:spPr>
        <p:txBody>
          <a:bodyPr/>
          <a:lstStyle/>
          <a:p>
            <a:pPr marL="0" indent="0" eaLnBrk="1" hangingPunct="1">
              <a:spcBef>
                <a:spcPts val="800"/>
              </a:spcBef>
              <a:buNone/>
            </a:pPr>
            <a:r>
              <a:rPr lang="en-IN" altLang="en-US" b="1" dirty="0">
                <a:latin typeface="Calibri" panose="020F0502020204030204" pitchFamily="34" charset="0"/>
                <a:cs typeface="Arial" charset="0"/>
              </a:rPr>
              <a:t>Punitive damages.</a:t>
            </a:r>
            <a:endParaRPr lang="en-IN"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Money over and above compensatory damages.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Imposed by a court to punish a defendant for </a:t>
            </a:r>
            <a:r>
              <a:rPr lang="en-US" altLang="en-US" dirty="0">
                <a:latin typeface="Calibri" panose="020F0502020204030204" pitchFamily="34" charset="0"/>
                <a:cs typeface="Arial" charset="0"/>
              </a:rPr>
              <a:t>willful</a:t>
            </a:r>
            <a:r>
              <a:rPr lang="en-IN" altLang="en-US" dirty="0">
                <a:latin typeface="Calibri" panose="020F0502020204030204" pitchFamily="34" charset="0"/>
                <a:cs typeface="Arial" charset="0"/>
              </a:rPr>
              <a:t> acts and to act as a deterrent.</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Designed to punish the employer.</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Available for retaliation claims.</a:t>
            </a:r>
            <a:endParaRPr lang="en-IN"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Employee’s Response: Proof of Pretext</a:t>
            </a:r>
          </a:p>
        </p:txBody>
      </p:sp>
      <p:sp>
        <p:nvSpPr>
          <p:cNvPr id="27651" name="Content Placeholder"/>
          <p:cNvSpPr>
            <a:spLocks noGrp="1" noChangeArrowheads="1"/>
          </p:cNvSpPr>
          <p:nvPr>
            <p:ph idx="1"/>
          </p:nvPr>
        </p:nvSpPr>
        <p:spPr>
          <a:xfrm>
            <a:off x="457200" y="1600199"/>
            <a:ext cx="8229600" cy="4060861"/>
          </a:xfrm>
          <a:ln>
            <a:noFill/>
          </a:ln>
        </p:spPr>
        <p:txBody>
          <a:bodyPr/>
          <a:lstStyle/>
          <a:p>
            <a:pPr marL="0" indent="0" eaLnBrk="1" hangingPunct="1">
              <a:spcBef>
                <a:spcPts val="800"/>
              </a:spcBef>
              <a:buNone/>
            </a:pPr>
            <a:r>
              <a:rPr lang="en-US" altLang="en-US" dirty="0">
                <a:latin typeface="Calibri" panose="020F0502020204030204" pitchFamily="34" charset="0"/>
                <a:cs typeface="Arial" charset="0"/>
              </a:rPr>
              <a:t>Where there is direct evidence of discrimination, proof of pretext is not required.</a:t>
            </a:r>
          </a:p>
          <a:p>
            <a:pPr marL="0" indent="0" eaLnBrk="1" hangingPunct="1">
              <a:spcBef>
                <a:spcPts val="800"/>
              </a:spcBef>
              <a:buNone/>
            </a:pPr>
            <a:r>
              <a:rPr lang="en-US" altLang="en-US" dirty="0">
                <a:latin typeface="Calibri" panose="020F0502020204030204" pitchFamily="34" charset="0"/>
                <a:cs typeface="Arial" charset="0"/>
              </a:rPr>
              <a:t>Showing pretext: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Offered reasons for the adverse employment action have no basis in fact.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Offered reasons did not actually motivate the adverse employment action.</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Offered reasons are insufficient to motivate the adverse action taken.</a:t>
            </a:r>
          </a:p>
        </p:txBody>
      </p:sp>
      <p:sp>
        <p:nvSpPr>
          <p:cNvPr id="3" name="Content Placeholder 2"/>
          <p:cNvSpPr>
            <a:spLocks noGrp="1"/>
          </p:cNvSpPr>
          <p:nvPr>
            <p:ph idx="14"/>
          </p:nvPr>
        </p:nvSpPr>
        <p:spPr>
          <a:xfrm>
            <a:off x="457200" y="5703493"/>
            <a:ext cx="8229600" cy="481550"/>
          </a:xfrm>
          <a:ln>
            <a:noFill/>
          </a:ln>
        </p:spPr>
        <p:txBody>
          <a:bodyPr/>
          <a:lstStyle/>
          <a:p>
            <a:pPr marL="0" indent="0">
              <a:buNone/>
            </a:pPr>
            <a:r>
              <a:rPr lang="en-US" altLang="en-US" dirty="0">
                <a:latin typeface="Calibri" panose="020F0502020204030204" pitchFamily="34" charset="0"/>
                <a:cs typeface="Arial" charset="0"/>
              </a:rPr>
              <a:t>Case: </a:t>
            </a:r>
            <a:r>
              <a:rPr lang="en-IN" altLang="en-US" i="1" dirty="0">
                <a:latin typeface="Calibri" panose="020F0502020204030204" pitchFamily="34" charset="0"/>
                <a:cs typeface="Arial" charset="0"/>
              </a:rPr>
              <a:t>Reeves v. Sanderson Plumbing Product</a:t>
            </a:r>
            <a:r>
              <a:rPr lang="en-IN" altLang="en-US" dirty="0">
                <a:latin typeface="Calibri" panose="020F0502020204030204" pitchFamily="34" charset="0"/>
                <a:cs typeface="Arial" charset="0"/>
              </a:rPr>
              <a:t>s.</a:t>
            </a:r>
            <a:endParaRPr lang="en-US" altLang="en-US" dirty="0">
              <a:latin typeface="Calibri" panose="020F0502020204030204"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3400" dirty="0">
                <a:effectLst/>
                <a:latin typeface="Calibri" panose="020F0502020204030204" pitchFamily="34" charset="0"/>
              </a:rPr>
              <a:t>Employee’s A</a:t>
            </a:r>
            <a:r>
              <a:rPr lang="en-US" sz="100" dirty="0">
                <a:effectLst/>
                <a:latin typeface="Calibri" panose="020F0502020204030204" pitchFamily="34" charset="0"/>
              </a:rPr>
              <a:t> </a:t>
            </a:r>
            <a:r>
              <a:rPr lang="en-US" sz="3400" dirty="0">
                <a:effectLst/>
                <a:latin typeface="Calibri" panose="020F0502020204030204" pitchFamily="34" charset="0"/>
              </a:rPr>
              <a:t>D</a:t>
            </a:r>
            <a:r>
              <a:rPr lang="en-US" sz="100" dirty="0">
                <a:effectLst/>
                <a:latin typeface="Calibri" panose="020F0502020204030204" pitchFamily="34" charset="0"/>
              </a:rPr>
              <a:t> </a:t>
            </a:r>
            <a:r>
              <a:rPr lang="en-US" sz="3400" dirty="0">
                <a:effectLst/>
                <a:latin typeface="Calibri" panose="020F0502020204030204" pitchFamily="34" charset="0"/>
              </a:rPr>
              <a:t>E</a:t>
            </a:r>
            <a:r>
              <a:rPr lang="en-US" sz="100" dirty="0">
                <a:effectLst/>
                <a:latin typeface="Calibri" panose="020F0502020204030204" pitchFamily="34" charset="0"/>
              </a:rPr>
              <a:t> </a:t>
            </a:r>
            <a:r>
              <a:rPr lang="en-US" sz="3400" dirty="0">
                <a:effectLst/>
                <a:latin typeface="Calibri" panose="020F0502020204030204" pitchFamily="34" charset="0"/>
              </a:rPr>
              <a:t>A </a:t>
            </a:r>
            <a:r>
              <a:rPr lang="en-US" sz="3400" i="1" dirty="0">
                <a:effectLst/>
                <a:latin typeface="Calibri" panose="020F0502020204030204" pitchFamily="34" charset="0"/>
              </a:rPr>
              <a:t>Prima Facie </a:t>
            </a:r>
            <a:r>
              <a:rPr lang="en-US" sz="3400" dirty="0">
                <a:effectLst/>
                <a:latin typeface="Calibri" panose="020F0502020204030204" pitchFamily="34" charset="0"/>
              </a:rPr>
              <a:t>Case: Hostile Environment Based on Age </a:t>
            </a:r>
            <a:r>
              <a:rPr lang="en-US" sz="2400" dirty="0">
                <a:solidFill>
                  <a:prstClr val="black"/>
                </a:solidFill>
                <a:effectLst/>
                <a:latin typeface="Calibri" panose="020F0502020204030204" pitchFamily="34" charset="0"/>
              </a:rPr>
              <a:t>1</a:t>
            </a:r>
            <a:endParaRPr lang="en-IN" sz="2400" dirty="0">
              <a:effectLst/>
              <a:latin typeface="Calibri" panose="020F0502020204030204" pitchFamily="34" charset="0"/>
            </a:endParaRPr>
          </a:p>
        </p:txBody>
      </p:sp>
      <p:sp>
        <p:nvSpPr>
          <p:cNvPr id="3" name="Content Placeholder 2"/>
          <p:cNvSpPr>
            <a:spLocks noGrp="1"/>
          </p:cNvSpPr>
          <p:nvPr>
            <p:ph idx="1"/>
          </p:nvPr>
        </p:nvSpPr>
        <p:spPr>
          <a:xfrm>
            <a:off x="457200" y="1600200"/>
            <a:ext cx="8229600" cy="2725220"/>
          </a:xfrm>
          <a:ln>
            <a:noFill/>
          </a:ln>
        </p:spPr>
        <p:txBody>
          <a:bodyPr/>
          <a:lstStyle/>
          <a:p>
            <a:pPr marL="0" indent="0" eaLnBrk="1" hangingPunct="1">
              <a:buNone/>
            </a:pPr>
            <a:r>
              <a:rPr lang="en-IN" altLang="en-US" dirty="0">
                <a:latin typeface="Calibri" panose="020F0502020204030204" pitchFamily="34" charset="0"/>
                <a:cs typeface="Arial" charset="0"/>
              </a:rPr>
              <a:t>Recognized by some circuit courts – no </a:t>
            </a:r>
            <a:r>
              <a:rPr lang="en-IN" altLang="en-US" dirty="0" err="1">
                <a:latin typeface="Calibri" panose="020F0502020204030204" pitchFamily="34" charset="0"/>
                <a:cs typeface="Arial" charset="0"/>
              </a:rPr>
              <a:t>USSCt</a:t>
            </a:r>
            <a:r>
              <a:rPr lang="en-IN" altLang="en-US" dirty="0">
                <a:latin typeface="Calibri" panose="020F0502020204030204" pitchFamily="34" charset="0"/>
                <a:cs typeface="Arial" charset="0"/>
              </a:rPr>
              <a:t> precedent yet.  </a:t>
            </a:r>
            <a:endParaRPr lang="en-US" altLang="en-US" dirty="0">
              <a:latin typeface="Calibri" panose="020F0502020204030204" pitchFamily="34" charset="0"/>
              <a:cs typeface="Arial" charset="0"/>
            </a:endParaRPr>
          </a:p>
          <a:p>
            <a:pPr marL="0" indent="0" eaLnBrk="1" hangingPunct="1">
              <a:buNone/>
            </a:pPr>
            <a:r>
              <a:rPr lang="en-IN" altLang="en-US" i="1" dirty="0">
                <a:latin typeface="Calibri" panose="020F0502020204030204" pitchFamily="34" charset="0"/>
                <a:cs typeface="Arial" charset="0"/>
              </a:rPr>
              <a:t>Prima facie</a:t>
            </a:r>
            <a:r>
              <a:rPr lang="en-IN" altLang="en-US" dirty="0">
                <a:latin typeface="Calibri" panose="020F0502020204030204" pitchFamily="34" charset="0"/>
                <a:cs typeface="Arial" charset="0"/>
              </a:rPr>
              <a:t> case for hostile environment under the act: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Employer is 40 years old or older.</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Employee was harassed, through words or actions, based on age.</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Harassment unreasonably interferes with employee’s work performance and creates objectively intimidating, hostile or offensive work environment.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Basis for inferring liability to employer (e.g., complaints not responded-to) </a:t>
            </a:r>
          </a:p>
        </p:txBody>
      </p:sp>
    </p:spTree>
    <p:extLst>
      <p:ext uri="{BB962C8B-B14F-4D97-AF65-F5344CB8AC3E}">
        <p14:creationId xmlns:p14="http://schemas.microsoft.com/office/powerpoint/2010/main" val="386759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DA0D-8B78-4321-BB9D-9FBCB72390F0}"/>
              </a:ext>
            </a:extLst>
          </p:cNvPr>
          <p:cNvSpPr>
            <a:spLocks noGrp="1"/>
          </p:cNvSpPr>
          <p:nvPr>
            <p:ph type="title"/>
          </p:nvPr>
        </p:nvSpPr>
        <p:spPr>
          <a:ln>
            <a:noFill/>
          </a:ln>
        </p:spPr>
        <p:txBody>
          <a:bodyPr/>
          <a:lstStyle/>
          <a:p>
            <a:r>
              <a:rPr lang="en-US" dirty="0">
                <a:effectLst/>
                <a:latin typeface="Calibri" panose="020F0502020204030204" pitchFamily="34" charset="0"/>
              </a:rPr>
              <a:t>Statutory Basis - ADEA</a:t>
            </a:r>
            <a:endParaRPr lang="en-US" sz="2400" dirty="0">
              <a:effectLst/>
              <a:latin typeface="Calibri" panose="020F0502020204030204" pitchFamily="34" charset="0"/>
            </a:endParaRPr>
          </a:p>
        </p:txBody>
      </p:sp>
      <p:sp>
        <p:nvSpPr>
          <p:cNvPr id="3" name="Content Placeholder 2">
            <a:extLst>
              <a:ext uri="{FF2B5EF4-FFF2-40B4-BE49-F238E27FC236}">
                <a16:creationId xmlns:a16="http://schemas.microsoft.com/office/drawing/2014/main" id="{F071B1AE-64A8-4916-878C-843BD9F08526}"/>
              </a:ext>
            </a:extLst>
          </p:cNvPr>
          <p:cNvSpPr>
            <a:spLocks noGrp="1"/>
          </p:cNvSpPr>
          <p:nvPr>
            <p:ph idx="1"/>
          </p:nvPr>
        </p:nvSpPr>
        <p:spPr>
          <a:xfrm>
            <a:off x="757238" y="5372101"/>
            <a:ext cx="7929562" cy="857249"/>
          </a:xfrm>
          <a:ln>
            <a:noFill/>
          </a:ln>
        </p:spPr>
        <p:txBody>
          <a:bodyPr/>
          <a:lstStyle/>
          <a:p>
            <a:pPr marL="291600"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This law is distinct from the Civil Rights Act of 1964, and its interpretations are not identical </a:t>
            </a:r>
          </a:p>
        </p:txBody>
      </p:sp>
      <p:pic>
        <p:nvPicPr>
          <p:cNvPr id="4" name="Picture 3">
            <a:extLst>
              <a:ext uri="{FF2B5EF4-FFF2-40B4-BE49-F238E27FC236}">
                <a16:creationId xmlns:a16="http://schemas.microsoft.com/office/drawing/2014/main" id="{87486625-9547-47A9-B88E-06E79A64C2F9}"/>
              </a:ext>
            </a:extLst>
          </p:cNvPr>
          <p:cNvPicPr>
            <a:picLocks noChangeAspect="1"/>
          </p:cNvPicPr>
          <p:nvPr/>
        </p:nvPicPr>
        <p:blipFill>
          <a:blip r:embed="rId2"/>
          <a:stretch>
            <a:fillRect/>
          </a:stretch>
        </p:blipFill>
        <p:spPr>
          <a:xfrm>
            <a:off x="757238" y="1664494"/>
            <a:ext cx="7929562" cy="3429000"/>
          </a:xfrm>
          <a:prstGeom prst="rect">
            <a:avLst/>
          </a:prstGeom>
        </p:spPr>
      </p:pic>
    </p:spTree>
    <p:extLst>
      <p:ext uri="{BB962C8B-B14F-4D97-AF65-F5344CB8AC3E}">
        <p14:creationId xmlns:p14="http://schemas.microsoft.com/office/powerpoint/2010/main" val="561138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38"/>
            <a:ext cx="8229600" cy="1242050"/>
          </a:xfrm>
          <a:ln>
            <a:noFill/>
          </a:ln>
        </p:spPr>
        <p:txBody>
          <a:bodyPr/>
          <a:lstStyle/>
          <a:p>
            <a:r>
              <a:rPr lang="en-US" sz="3400" dirty="0">
                <a:effectLst/>
                <a:latin typeface="Calibri" panose="020F0502020204030204" pitchFamily="34" charset="0"/>
              </a:rPr>
              <a:t>Waivers under the Older Workers’ Benefit Protection Act of 19</a:t>
            </a:r>
            <a:r>
              <a:rPr lang="en-US" sz="100" dirty="0">
                <a:effectLst/>
                <a:latin typeface="Calibri" panose="020F0502020204030204" pitchFamily="34" charset="0"/>
              </a:rPr>
              <a:t> </a:t>
            </a:r>
            <a:r>
              <a:rPr lang="en-US" sz="3400" dirty="0">
                <a:effectLst/>
                <a:latin typeface="Calibri" panose="020F0502020204030204" pitchFamily="34" charset="0"/>
              </a:rPr>
              <a:t>90 </a:t>
            </a:r>
            <a:r>
              <a:rPr lang="en-US" sz="2400" dirty="0">
                <a:solidFill>
                  <a:prstClr val="black"/>
                </a:solidFill>
                <a:effectLst/>
                <a:latin typeface="Calibri" panose="020F0502020204030204" pitchFamily="34" charset="0"/>
              </a:rPr>
              <a:t>1</a:t>
            </a:r>
            <a:endParaRPr lang="en-IN" sz="2400" dirty="0">
              <a:effectLst/>
              <a:latin typeface="Calibri" panose="020F0502020204030204" pitchFamily="34" charset="0"/>
            </a:endParaRPr>
          </a:p>
        </p:txBody>
      </p:sp>
      <p:sp>
        <p:nvSpPr>
          <p:cNvPr id="3" name="Content Placeholder 2"/>
          <p:cNvSpPr>
            <a:spLocks noGrp="1"/>
          </p:cNvSpPr>
          <p:nvPr>
            <p:ph idx="1"/>
          </p:nvPr>
        </p:nvSpPr>
        <p:spPr>
          <a:xfrm>
            <a:off x="457200" y="1600199"/>
            <a:ext cx="8229600" cy="4081409"/>
          </a:xfrm>
          <a:ln>
            <a:noFill/>
          </a:ln>
        </p:spPr>
        <p:txBody>
          <a:bodyPr/>
          <a:lstStyle/>
          <a:p>
            <a:pPr marL="0" indent="0" eaLnBrk="1" hangingPunct="1">
              <a:spcBef>
                <a:spcPts val="800"/>
              </a:spcBef>
              <a:buNone/>
            </a:pPr>
            <a:r>
              <a:rPr lang="en-US" altLang="en-US" b="1" dirty="0">
                <a:latin typeface="Calibri" panose="020F0502020204030204" pitchFamily="34" charset="0"/>
                <a:cs typeface="Arial" charset="0"/>
              </a:rPr>
              <a:t>Waiver</a:t>
            </a:r>
            <a:r>
              <a:rPr lang="en-US" altLang="en-US" dirty="0">
                <a:latin typeface="Calibri" panose="020F0502020204030204" pitchFamily="34" charset="0"/>
                <a:cs typeface="Arial" charset="0"/>
              </a:rPr>
              <a:t>: </a:t>
            </a:r>
            <a:r>
              <a:rPr lang="en-IN" altLang="en-US" dirty="0">
                <a:latin typeface="Calibri" panose="020F0502020204030204" pitchFamily="34" charset="0"/>
                <a:cs typeface="Arial" charset="0"/>
              </a:rPr>
              <a:t>Intentional relinquishment of a known right.</a:t>
            </a:r>
            <a:endParaRPr lang="en-US" altLang="en-US" b="1" dirty="0">
              <a:latin typeface="Calibri" panose="020F0502020204030204" pitchFamily="34" charset="0"/>
              <a:cs typeface="Arial" charset="0"/>
            </a:endParaRPr>
          </a:p>
          <a:p>
            <a:pPr marL="0" indent="0" eaLnBrk="1" hangingPunct="1">
              <a:spcBef>
                <a:spcPts val="800"/>
              </a:spcBef>
              <a:buNone/>
            </a:pPr>
            <a:r>
              <a:rPr lang="en-IN" altLang="en-US" dirty="0">
                <a:latin typeface="Calibri" panose="020F0502020204030204" pitchFamily="34" charset="0"/>
                <a:cs typeface="Arial" charset="0"/>
              </a:rPr>
              <a:t>Older Workers’ Benefit Protection Act (O</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W</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B</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P</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A) </a:t>
            </a:r>
            <a:r>
              <a:rPr lang="en-US" altLang="en-US" dirty="0">
                <a:latin typeface="Calibri" panose="020F0502020204030204" pitchFamily="34" charset="0"/>
                <a:cs typeface="Arial" charset="0"/>
              </a:rPr>
              <a:t>concerns the legality and enforceability of early retirement incentive programs and waivers of rights under the A</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D</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A.</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Prohibits age discrimination in the provision of employee benefits.</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Requires that every waiver must be ‘knowing and voluntary’ to be valid.</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Seven requirements met: checklist on pg. 655.  </a:t>
            </a:r>
          </a:p>
        </p:txBody>
      </p:sp>
    </p:spTree>
    <p:extLst>
      <p:ext uri="{BB962C8B-B14F-4D97-AF65-F5344CB8AC3E}">
        <p14:creationId xmlns:p14="http://schemas.microsoft.com/office/powerpoint/2010/main" val="1579150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3400" dirty="0">
                <a:effectLst/>
                <a:latin typeface="Calibri" panose="020F0502020204030204" pitchFamily="34" charset="0"/>
              </a:rPr>
              <a:t>Waivers under the Older Workers’ Benefit Protection Act of 19</a:t>
            </a:r>
            <a:r>
              <a:rPr lang="en-US" sz="100" dirty="0">
                <a:effectLst/>
                <a:latin typeface="Calibri" panose="020F0502020204030204" pitchFamily="34" charset="0"/>
              </a:rPr>
              <a:t> </a:t>
            </a:r>
            <a:r>
              <a:rPr lang="en-US" sz="3400" dirty="0">
                <a:effectLst/>
                <a:latin typeface="Calibri" panose="020F0502020204030204" pitchFamily="34" charset="0"/>
              </a:rPr>
              <a:t>90 </a:t>
            </a:r>
            <a:r>
              <a:rPr lang="en-US" sz="2400" dirty="0">
                <a:solidFill>
                  <a:prstClr val="black"/>
                </a:solidFill>
                <a:effectLst/>
                <a:latin typeface="Calibri" panose="020F0502020204030204" pitchFamily="34" charset="0"/>
              </a:rPr>
              <a:t>2</a:t>
            </a:r>
            <a:endParaRPr lang="en-IN" sz="2400" dirty="0"/>
          </a:p>
        </p:txBody>
      </p:sp>
      <p:sp>
        <p:nvSpPr>
          <p:cNvPr id="3" name="Content Placeholder 2"/>
          <p:cNvSpPr>
            <a:spLocks noGrp="1"/>
          </p:cNvSpPr>
          <p:nvPr>
            <p:ph idx="1"/>
          </p:nvPr>
        </p:nvSpPr>
        <p:spPr>
          <a:xfrm>
            <a:off x="457200" y="1600200"/>
            <a:ext cx="8229600" cy="2982074"/>
          </a:xfrm>
          <a:ln>
            <a:noFill/>
          </a:ln>
        </p:spPr>
        <p:txBody>
          <a:bodyPr/>
          <a:lstStyle/>
          <a:p>
            <a:pPr marL="0" indent="0" eaLnBrk="1" hangingPunct="1">
              <a:buNone/>
            </a:pPr>
            <a:r>
              <a:rPr lang="en-US" altLang="en-US" dirty="0">
                <a:latin typeface="Calibri" panose="020F0502020204030204" pitchFamily="34" charset="0"/>
                <a:cs typeface="Arial" charset="0"/>
              </a:rPr>
              <a:t>Waiver may not bar the employee from filing a claim with the 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C.</a:t>
            </a:r>
          </a:p>
          <a:p>
            <a:pPr marL="0" indent="0" eaLnBrk="1" hangingPunct="1">
              <a:buNone/>
            </a:pPr>
            <a:r>
              <a:rPr lang="en-US" altLang="en-US" dirty="0">
                <a:latin typeface="Calibri" panose="020F0502020204030204" pitchFamily="34" charset="0"/>
                <a:cs typeface="Arial" charset="0"/>
              </a:rPr>
              <a:t>If employee signs a defective waiver, the employee is not required to give back any benefits received under the waiver.</a:t>
            </a:r>
          </a:p>
          <a:p>
            <a:pPr marL="291600" lvl="1" indent="-291600" eaLnBrk="1" hangingPunct="1">
              <a:lnSpc>
                <a:spcPct val="90000"/>
              </a:lnSpc>
              <a:spcBef>
                <a:spcPts val="1000"/>
              </a:spcBef>
              <a:spcAft>
                <a:spcPts val="0"/>
              </a:spcAft>
              <a:buFont typeface="Arial" panose="020B0604020202020204" pitchFamily="34" charset="0"/>
              <a:buChar char="•"/>
            </a:pPr>
            <a:r>
              <a:rPr lang="en-US" altLang="en-US" dirty="0">
                <a:latin typeface="Calibri" panose="020F0502020204030204" pitchFamily="34" charset="0"/>
                <a:cs typeface="Arial" charset="0"/>
              </a:rPr>
              <a:t>Case: </a:t>
            </a:r>
            <a:r>
              <a:rPr lang="en-US" altLang="en-US" i="1" dirty="0">
                <a:latin typeface="Calibri" panose="020F0502020204030204" pitchFamily="34" charset="0"/>
                <a:cs typeface="Arial" charset="0"/>
              </a:rPr>
              <a:t>Oubre v. Entergy Operations</a:t>
            </a:r>
            <a:r>
              <a:rPr lang="en-US" altLang="en-US" dirty="0">
                <a:latin typeface="Calibri" panose="020F0502020204030204" pitchFamily="34" charset="0"/>
                <a:cs typeface="Arial" charset="0"/>
              </a:rPr>
              <a:t>.</a:t>
            </a:r>
          </a:p>
        </p:txBody>
      </p:sp>
      <p:sp>
        <p:nvSpPr>
          <p:cNvPr id="5" name="Content Placeholder 4"/>
          <p:cNvSpPr>
            <a:spLocks noGrp="1"/>
          </p:cNvSpPr>
          <p:nvPr>
            <p:ph idx="14"/>
          </p:nvPr>
        </p:nvSpPr>
        <p:spPr>
          <a:xfrm>
            <a:off x="457200" y="4696627"/>
            <a:ext cx="8229600" cy="923340"/>
          </a:xfrm>
          <a:ln>
            <a:noFill/>
          </a:ln>
        </p:spPr>
        <p:txBody>
          <a:bodyPr/>
          <a:lstStyle/>
          <a:p>
            <a:pPr marL="0" indent="0">
              <a:buNone/>
            </a:pPr>
            <a:r>
              <a:rPr lang="en-US" altLang="en-US"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W</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B</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P</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A also contains provisions in connection with early retirement plans.</a:t>
            </a:r>
            <a:endParaRPr lang="en-IN" dirty="0">
              <a:latin typeface="Calibri" panose="020F0502020204030204" pitchFamily="34" charset="0"/>
            </a:endParaRPr>
          </a:p>
        </p:txBody>
      </p:sp>
    </p:spTree>
    <p:extLst>
      <p:ext uri="{BB962C8B-B14F-4D97-AF65-F5344CB8AC3E}">
        <p14:creationId xmlns:p14="http://schemas.microsoft.com/office/powerpoint/2010/main" val="59509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Use of Statistical Evidence</a:t>
            </a:r>
            <a:endParaRPr lang="en-IN" dirty="0">
              <a:effectLst/>
              <a:latin typeface="Calibri" panose="020F0502020204030204" pitchFamily="34" charset="0"/>
            </a:endParaRPr>
          </a:p>
        </p:txBody>
      </p:sp>
      <p:sp>
        <p:nvSpPr>
          <p:cNvPr id="3" name="Content Placeholder 2"/>
          <p:cNvSpPr>
            <a:spLocks noGrp="1"/>
          </p:cNvSpPr>
          <p:nvPr>
            <p:ph idx="1"/>
          </p:nvPr>
        </p:nvSpPr>
        <p:spPr>
          <a:xfrm>
            <a:off x="457200" y="1600199"/>
            <a:ext cx="8229600" cy="4348537"/>
          </a:xfrm>
          <a:ln>
            <a:noFill/>
          </a:ln>
        </p:spPr>
        <p:txBody>
          <a:bodyPr/>
          <a:lstStyle/>
          <a:p>
            <a:pPr marL="0" indent="0" eaLnBrk="1" hangingPunct="1">
              <a:spcBef>
                <a:spcPts val="1200"/>
              </a:spcBef>
              <a:buNone/>
            </a:pPr>
            <a:r>
              <a:rPr lang="en-US" altLang="en-US" dirty="0">
                <a:latin typeface="Calibri" panose="020F0502020204030204" pitchFamily="34" charset="0"/>
                <a:cs typeface="Arial" charset="0"/>
              </a:rPr>
              <a:t>Generally more useful in disparate impact cases.</a:t>
            </a:r>
          </a:p>
          <a:p>
            <a:pPr marL="0" indent="0" eaLnBrk="1" hangingPunct="1">
              <a:spcBef>
                <a:spcPts val="1200"/>
              </a:spcBef>
              <a:buNone/>
            </a:pPr>
            <a:r>
              <a:rPr lang="en-US" altLang="en-US" dirty="0">
                <a:latin typeface="Calibri" panose="020F0502020204030204" pitchFamily="34" charset="0"/>
                <a:cs typeface="Arial" charset="0"/>
              </a:rPr>
              <a:t>Skepticism relating to statistical evidence in age discrimination cases because of normal attrition in the workforce.</a:t>
            </a:r>
          </a:p>
          <a:p>
            <a:pPr marL="0" indent="0" eaLnBrk="1" hangingPunct="1">
              <a:spcBef>
                <a:spcPts val="1200"/>
              </a:spcBef>
              <a:buNone/>
            </a:pPr>
            <a:r>
              <a:rPr lang="en-US" altLang="en-US" dirty="0">
                <a:latin typeface="Calibri" panose="020F0502020204030204" pitchFamily="34" charset="0"/>
                <a:cs typeface="Arial" charset="0"/>
              </a:rPr>
              <a:t>Supreme Court guidelines.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Difference of more than two or three standard deviations </a:t>
            </a:r>
            <a:r>
              <a:rPr lang="en-US" altLang="en-US" dirty="0">
                <a:latin typeface="Calibri" panose="020F0502020204030204" pitchFamily="34" charset="0"/>
                <a:cs typeface="Arial" charset="0"/>
              </a:rPr>
              <a:t>variation can be considered suspect.</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Context is crucial - </a:t>
            </a:r>
            <a:r>
              <a:rPr lang="en-IN" altLang="en-US" dirty="0">
                <a:latin typeface="Calibri" panose="020F0502020204030204" pitchFamily="34" charset="0"/>
                <a:cs typeface="Arial" charset="0"/>
              </a:rPr>
              <a:t>Statistical evidence depends on all of the surrounding facts and circumstances.</a:t>
            </a:r>
            <a:endParaRPr lang="en-US" altLang="en-US" dirty="0">
              <a:latin typeface="Calibri" panose="020F0502020204030204" pitchFamily="34" charset="0"/>
              <a:cs typeface="Arial" charset="0"/>
            </a:endParaRPr>
          </a:p>
        </p:txBody>
      </p:sp>
    </p:spTree>
    <p:extLst>
      <p:ext uri="{BB962C8B-B14F-4D97-AF65-F5344CB8AC3E}">
        <p14:creationId xmlns:p14="http://schemas.microsoft.com/office/powerpoint/2010/main" val="795768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54075"/>
          </a:xfrm>
          <a:ln>
            <a:noFill/>
          </a:ln>
        </p:spPr>
        <p:txBody>
          <a:bodyPr/>
          <a:lstStyle/>
          <a:p>
            <a:r>
              <a:rPr lang="en-US" dirty="0">
                <a:effectLst/>
                <a:latin typeface="Calibri" panose="020F0502020204030204" pitchFamily="34" charset="0"/>
              </a:rPr>
              <a:t>A</a:t>
            </a:r>
            <a:r>
              <a:rPr lang="en-US" sz="100" dirty="0">
                <a:effectLst/>
                <a:latin typeface="Calibri" panose="020F0502020204030204" pitchFamily="34" charset="0"/>
              </a:rPr>
              <a:t> </a:t>
            </a:r>
            <a:r>
              <a:rPr lang="en-US" dirty="0">
                <a:effectLst/>
                <a:latin typeface="Calibri" panose="020F0502020204030204" pitchFamily="34" charset="0"/>
              </a:rPr>
              <a:t>D</a:t>
            </a:r>
            <a:r>
              <a:rPr lang="en-US" sz="100" dirty="0">
                <a:effectLst/>
                <a:latin typeface="Calibri" panose="020F0502020204030204" pitchFamily="34" charset="0"/>
              </a:rPr>
              <a:t> </a:t>
            </a:r>
            <a:r>
              <a:rPr lang="en-US" dirty="0">
                <a:effectLst/>
                <a:latin typeface="Calibri" panose="020F0502020204030204" pitchFamily="34" charset="0"/>
              </a:rPr>
              <a:t>E</a:t>
            </a:r>
            <a:r>
              <a:rPr lang="en-US" sz="100" dirty="0">
                <a:effectLst/>
                <a:latin typeface="Calibri" panose="020F0502020204030204" pitchFamily="34" charset="0"/>
              </a:rPr>
              <a:t> </a:t>
            </a:r>
            <a:r>
              <a:rPr lang="en-US" dirty="0">
                <a:effectLst/>
                <a:latin typeface="Calibri" panose="020F0502020204030204" pitchFamily="34" charset="0"/>
              </a:rPr>
              <a:t>A Remedies</a:t>
            </a:r>
            <a:endParaRPr lang="en-IN" dirty="0">
              <a:effectLst/>
              <a:latin typeface="Calibri" panose="020F0502020204030204" pitchFamily="34" charset="0"/>
            </a:endParaRPr>
          </a:p>
        </p:txBody>
      </p:sp>
      <p:sp>
        <p:nvSpPr>
          <p:cNvPr id="3" name="Content Placeholder 2"/>
          <p:cNvSpPr>
            <a:spLocks noGrp="1"/>
          </p:cNvSpPr>
          <p:nvPr>
            <p:ph idx="1"/>
          </p:nvPr>
        </p:nvSpPr>
        <p:spPr>
          <a:xfrm>
            <a:off x="457200" y="1114426"/>
            <a:ext cx="8229600" cy="3755526"/>
          </a:xfrm>
          <a:ln>
            <a:noFill/>
          </a:ln>
        </p:spPr>
        <p:txBody>
          <a:bodyPr/>
          <a:lstStyle/>
          <a:p>
            <a:pPr marL="0" indent="0" eaLnBrk="1" hangingPunct="1">
              <a:spcBef>
                <a:spcPts val="1000"/>
              </a:spcBef>
              <a:buNone/>
            </a:pPr>
            <a:r>
              <a:rPr lang="en-US" altLang="en-US" b="1" dirty="0">
                <a:latin typeface="Calibri" panose="020F0502020204030204" pitchFamily="34" charset="0"/>
                <a:cs typeface="Arial" charset="0"/>
              </a:rPr>
              <a:t>Equitable relief</a:t>
            </a:r>
            <a:r>
              <a:rPr lang="en-US" altLang="en-US" dirty="0">
                <a:latin typeface="Calibri" panose="020F0502020204030204" pitchFamily="34" charset="0"/>
                <a:cs typeface="Arial" charset="0"/>
              </a:rPr>
              <a:t>: </a:t>
            </a:r>
            <a:r>
              <a:rPr lang="en-IN" altLang="en-US" dirty="0">
                <a:latin typeface="Calibri" panose="020F0502020204030204" pitchFamily="34" charset="0"/>
                <a:cs typeface="Arial" charset="0"/>
              </a:rPr>
              <a:t>Relief that is not in the form of money damages.</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Reinstatement, promotions, and injunctions.</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Not granted if adequate </a:t>
            </a:r>
            <a:r>
              <a:rPr lang="en-IN" altLang="en-US" dirty="0">
                <a:latin typeface="Calibri" panose="020F0502020204030204" pitchFamily="34" charset="0"/>
                <a:cs typeface="Arial" charset="0"/>
              </a:rPr>
              <a:t>money damages (back pay or front pay) have been given.</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Monetary damages for pain-and-suffering or emotional distress are </a:t>
            </a:r>
            <a:r>
              <a:rPr lang="en-IN" altLang="en-US" b="1" dirty="0">
                <a:latin typeface="Calibri" panose="020F0502020204030204" pitchFamily="34" charset="0"/>
                <a:cs typeface="Arial" charset="0"/>
              </a:rPr>
              <a:t>not</a:t>
            </a:r>
            <a:r>
              <a:rPr lang="en-IN" altLang="en-US" dirty="0">
                <a:latin typeface="Calibri" panose="020F0502020204030204" pitchFamily="34" charset="0"/>
                <a:cs typeface="Arial" charset="0"/>
              </a:rPr>
              <a:t> available under the A</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D</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E</a:t>
            </a:r>
            <a:r>
              <a:rPr lang="en-IN" altLang="en-US" sz="100" dirty="0">
                <a:latin typeface="Calibri" panose="020F0502020204030204" pitchFamily="34" charset="0"/>
                <a:cs typeface="Arial" charset="0"/>
              </a:rPr>
              <a:t> </a:t>
            </a:r>
            <a:r>
              <a:rPr lang="en-IN" altLang="en-US" dirty="0">
                <a:latin typeface="Calibri" panose="020F0502020204030204" pitchFamily="34" charset="0"/>
                <a:cs typeface="Arial" charset="0"/>
              </a:rPr>
              <a:t>A.</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endParaRPr lang="en-IN" altLang="en-US" dirty="0">
              <a:latin typeface="Calibri" panose="020F0502020204030204" pitchFamily="34" charset="0"/>
              <a:cs typeface="Arial" charset="0"/>
            </a:endParaRPr>
          </a:p>
        </p:txBody>
      </p:sp>
      <p:sp>
        <p:nvSpPr>
          <p:cNvPr id="5" name="Content Placeholder 4"/>
          <p:cNvSpPr>
            <a:spLocks noGrp="1"/>
          </p:cNvSpPr>
          <p:nvPr>
            <p:ph idx="14"/>
          </p:nvPr>
        </p:nvSpPr>
        <p:spPr>
          <a:xfrm>
            <a:off x="457200" y="4243388"/>
            <a:ext cx="8229600" cy="2000250"/>
          </a:xfrm>
          <a:ln>
            <a:noFill/>
          </a:ln>
        </p:spPr>
        <p:txBody>
          <a:bodyPr/>
          <a:lstStyle/>
          <a:p>
            <a:pPr>
              <a:buFont typeface="Arial" panose="020B0604020202020204" pitchFamily="34" charset="0"/>
              <a:buChar char="•"/>
            </a:pPr>
            <a:r>
              <a:rPr lang="en-US" altLang="en-US" b="1" dirty="0">
                <a:latin typeface="Calibri" panose="020F0502020204030204" pitchFamily="34" charset="0"/>
                <a:cs typeface="Arial" charset="0"/>
              </a:rPr>
              <a:t>Liquidated damages</a:t>
            </a:r>
            <a:r>
              <a:rPr lang="en-US" altLang="en-US" dirty="0">
                <a:latin typeface="Calibri" panose="020F0502020204030204" pitchFamily="34" charset="0"/>
                <a:cs typeface="Arial" charset="0"/>
              </a:rPr>
              <a:t>: </a:t>
            </a:r>
            <a:r>
              <a:rPr lang="en-IN" altLang="en-US" dirty="0">
                <a:latin typeface="Calibri" panose="020F0502020204030204" pitchFamily="34" charset="0"/>
                <a:cs typeface="Arial" charset="0"/>
              </a:rPr>
              <a:t>Predetermined amount of damages, equal to the unpaid wage liability.</a:t>
            </a:r>
          </a:p>
          <a:p>
            <a:pPr lvl="1">
              <a:buFont typeface="Arial" panose="020B0604020202020204" pitchFamily="34" charset="0"/>
              <a:buChar char="•"/>
            </a:pPr>
            <a:r>
              <a:rPr lang="en-IN" dirty="0">
                <a:latin typeface="Calibri" panose="020F0502020204030204" pitchFamily="34" charset="0"/>
                <a:cs typeface="Arial" charset="0"/>
              </a:rPr>
              <a:t>available in ‘willful’ cases (lack of training does not defeat </a:t>
            </a:r>
            <a:r>
              <a:rPr lang="en-IN" dirty="0" err="1">
                <a:latin typeface="Calibri" panose="020F0502020204030204" pitchFamily="34" charset="0"/>
                <a:cs typeface="Arial" charset="0"/>
              </a:rPr>
              <a:t>willfulness</a:t>
            </a:r>
            <a:r>
              <a:rPr lang="en-IN" dirty="0">
                <a:latin typeface="Calibri" panose="020F0502020204030204" pitchFamily="34" charset="0"/>
                <a:cs typeface="Arial" charset="0"/>
              </a:rPr>
              <a:t> claim </a:t>
            </a:r>
            <a:endParaRPr lang="en-IN" dirty="0">
              <a:latin typeface="Calibri" panose="020F0502020204030204" pitchFamily="34" charset="0"/>
            </a:endParaRPr>
          </a:p>
        </p:txBody>
      </p:sp>
    </p:spTree>
    <p:extLst>
      <p:ext uri="{BB962C8B-B14F-4D97-AF65-F5344CB8AC3E}">
        <p14:creationId xmlns:p14="http://schemas.microsoft.com/office/powerpoint/2010/main" val="346836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3600" dirty="0">
                <a:effectLst/>
                <a:latin typeface="Calibri" panose="020F0502020204030204" pitchFamily="34" charset="0"/>
              </a:rPr>
              <a:t>Employee Retirement Income Security Act (E</a:t>
            </a:r>
            <a:r>
              <a:rPr lang="en-US" sz="100" dirty="0">
                <a:effectLst/>
                <a:latin typeface="Calibri" panose="020F0502020204030204" pitchFamily="34" charset="0"/>
              </a:rPr>
              <a:t> </a:t>
            </a:r>
            <a:r>
              <a:rPr lang="en-US" sz="3600" dirty="0">
                <a:effectLst/>
                <a:latin typeface="Calibri" panose="020F0502020204030204" pitchFamily="34" charset="0"/>
              </a:rPr>
              <a:t>R</a:t>
            </a:r>
            <a:r>
              <a:rPr lang="en-US" sz="100" dirty="0">
                <a:effectLst/>
                <a:latin typeface="Calibri" panose="020F0502020204030204" pitchFamily="34" charset="0"/>
              </a:rPr>
              <a:t> </a:t>
            </a:r>
            <a:r>
              <a:rPr lang="en-US" sz="3600" dirty="0">
                <a:effectLst/>
                <a:latin typeface="Calibri" panose="020F0502020204030204" pitchFamily="34" charset="0"/>
              </a:rPr>
              <a:t>I</a:t>
            </a:r>
            <a:r>
              <a:rPr lang="en-US" sz="100" dirty="0">
                <a:effectLst/>
                <a:latin typeface="Calibri" panose="020F0502020204030204" pitchFamily="34" charset="0"/>
              </a:rPr>
              <a:t> </a:t>
            </a:r>
            <a:r>
              <a:rPr lang="en-US" sz="3600" dirty="0">
                <a:effectLst/>
                <a:latin typeface="Calibri" panose="020F0502020204030204" pitchFamily="34" charset="0"/>
              </a:rPr>
              <a:t>S</a:t>
            </a:r>
            <a:r>
              <a:rPr lang="en-US" sz="100" dirty="0">
                <a:effectLst/>
                <a:latin typeface="Calibri" panose="020F0502020204030204" pitchFamily="34" charset="0"/>
              </a:rPr>
              <a:t> </a:t>
            </a:r>
            <a:r>
              <a:rPr lang="en-US" sz="3600" dirty="0">
                <a:effectLst/>
                <a:latin typeface="Calibri" panose="020F0502020204030204" pitchFamily="34" charset="0"/>
              </a:rPr>
              <a:t>A)</a:t>
            </a:r>
            <a:endParaRPr lang="en-IN" sz="3600" dirty="0">
              <a:effectLst/>
              <a:latin typeface="Calibri" panose="020F0502020204030204" pitchFamily="34" charset="0"/>
            </a:endParaRPr>
          </a:p>
        </p:txBody>
      </p:sp>
      <p:sp>
        <p:nvSpPr>
          <p:cNvPr id="3" name="Content Placeholder 2"/>
          <p:cNvSpPr>
            <a:spLocks noGrp="1"/>
          </p:cNvSpPr>
          <p:nvPr>
            <p:ph idx="1"/>
          </p:nvPr>
        </p:nvSpPr>
        <p:spPr>
          <a:xfrm>
            <a:off x="457200" y="1600200"/>
            <a:ext cx="8229600" cy="3259476"/>
          </a:xfrm>
          <a:ln>
            <a:noFill/>
          </a:ln>
        </p:spPr>
        <p:txBody>
          <a:bodyPr/>
          <a:lstStyle/>
          <a:p>
            <a:pPr marL="0" indent="0" eaLnBrk="1" hangingPunct="1">
              <a:spcBef>
                <a:spcPts val="1400"/>
              </a:spcBef>
              <a:buNone/>
            </a:pPr>
            <a:r>
              <a:rPr lang="en-US" altLang="en-US" dirty="0">
                <a:latin typeface="Calibri" panose="020F0502020204030204" pitchFamily="34" charset="0"/>
                <a:cs typeface="Arial" charset="0"/>
              </a:rPr>
              <a:t>Regulates private employee benefit plans, including </a:t>
            </a:r>
            <a:r>
              <a:rPr lang="en-IN" altLang="en-US" dirty="0">
                <a:latin typeface="Calibri" panose="020F0502020204030204" pitchFamily="34" charset="0"/>
                <a:cs typeface="Arial" charset="0"/>
              </a:rPr>
              <a:t>retirement plan provisions and other benefits.</a:t>
            </a:r>
            <a:endParaRPr lang="en-US" altLang="en-US" dirty="0">
              <a:latin typeface="Calibri" panose="020F0502020204030204" pitchFamily="34" charset="0"/>
              <a:cs typeface="Arial" charset="0"/>
            </a:endParaRPr>
          </a:p>
          <a:p>
            <a:pPr marL="0" indent="0" eaLnBrk="1" hangingPunct="1">
              <a:spcBef>
                <a:spcPts val="1400"/>
              </a:spcBef>
              <a:buNone/>
            </a:pPr>
            <a:r>
              <a:rPr lang="en-US" altLang="en-US" dirty="0">
                <a:latin typeface="Calibri" panose="020F0502020204030204" pitchFamily="34" charset="0"/>
                <a:cs typeface="Arial" charset="0"/>
              </a:rPr>
              <a:t>Protects employees from wrongful denial of all types of benefits.</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No denial based on employee age, </a:t>
            </a:r>
            <a:r>
              <a:rPr lang="en-IN" altLang="en-US" dirty="0">
                <a:latin typeface="Calibri" panose="020F0502020204030204" pitchFamily="34" charset="0"/>
                <a:cs typeface="Arial" charset="0"/>
              </a:rPr>
              <a:t>as long as she or he is at least 21 years of age and is a full-time employee with at least one year of service</a:t>
            </a:r>
            <a:r>
              <a:rPr lang="en-IN" altLang="en-US" dirty="0">
                <a:latin typeface="Calibri" panose="020F0502020204030204" pitchFamily="34" charset="0"/>
              </a:rPr>
              <a:t>.</a:t>
            </a:r>
            <a:endParaRPr lang="en-US" altLang="en-US" dirty="0">
              <a:latin typeface="Calibri" panose="020F0502020204030204" pitchFamily="34" charset="0"/>
              <a:cs typeface="Arial" charset="0"/>
            </a:endParaRPr>
          </a:p>
        </p:txBody>
      </p:sp>
    </p:spTree>
    <p:extLst>
      <p:ext uri="{BB962C8B-B14F-4D97-AF65-F5344CB8AC3E}">
        <p14:creationId xmlns:p14="http://schemas.microsoft.com/office/powerpoint/2010/main" val="2631512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Management Considerations </a:t>
            </a:r>
            <a:r>
              <a:rPr lang="en-US" sz="2400" dirty="0">
                <a:effectLst/>
                <a:latin typeface="Calibri" panose="020F0502020204030204" pitchFamily="34" charset="0"/>
              </a:rPr>
              <a:t>1</a:t>
            </a:r>
            <a:endParaRPr lang="en-IN" dirty="0">
              <a:effectLst/>
              <a:latin typeface="Calibri" panose="020F0502020204030204" pitchFamily="34" charset="0"/>
            </a:endParaRPr>
          </a:p>
        </p:txBody>
      </p:sp>
      <p:sp>
        <p:nvSpPr>
          <p:cNvPr id="3" name="Content Placeholder 2"/>
          <p:cNvSpPr>
            <a:spLocks noGrp="1"/>
          </p:cNvSpPr>
          <p:nvPr>
            <p:ph idx="1"/>
          </p:nvPr>
        </p:nvSpPr>
        <p:spPr>
          <a:xfrm>
            <a:off x="457200" y="1600200"/>
            <a:ext cx="8229600" cy="3906748"/>
          </a:xfrm>
          <a:ln>
            <a:noFill/>
          </a:ln>
        </p:spPr>
        <p:txBody>
          <a:bodyPr/>
          <a:lstStyle/>
          <a:p>
            <a:pPr marL="0" indent="0" eaLnBrk="1" hangingPunct="1">
              <a:buNone/>
            </a:pPr>
            <a:r>
              <a:rPr lang="en-US" altLang="en-US" dirty="0">
                <a:latin typeface="Calibri" panose="020F0502020204030204" pitchFamily="34" charset="0"/>
                <a:cs typeface="Arial" charset="0"/>
              </a:rPr>
              <a:t>Employers should:</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Evaluate the true requirements of a position.</a:t>
            </a:r>
          </a:p>
          <a:p>
            <a:pPr marL="622800" lvl="2" indent="-3204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Test for those characteristics.</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Locate those workers who are the most qualified for the position, while not excluding an older worker based on preconceived ideas.</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Pay attention to the basis for decision making and selection in connection with training and development opportunities</a:t>
            </a:r>
            <a:r>
              <a:rPr lang="en-IN" altLang="en-US" dirty="0">
                <a:latin typeface="Calibri" panose="020F0502020204030204" pitchFamily="34" charset="0"/>
              </a:rPr>
              <a:t>.</a:t>
            </a:r>
            <a:endParaRPr lang="en-US" altLang="en-US" dirty="0">
              <a:latin typeface="Calibri" panose="020F0502020204030204" pitchFamily="34" charset="0"/>
              <a:cs typeface="Arial" charset="0"/>
            </a:endParaRPr>
          </a:p>
        </p:txBody>
      </p:sp>
    </p:spTree>
    <p:extLst>
      <p:ext uri="{BB962C8B-B14F-4D97-AF65-F5344CB8AC3E}">
        <p14:creationId xmlns:p14="http://schemas.microsoft.com/office/powerpoint/2010/main" val="255258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Management Considerations </a:t>
            </a:r>
            <a:r>
              <a:rPr lang="en-US" sz="2400" dirty="0">
                <a:effectLst/>
                <a:latin typeface="Calibri" panose="020F0502020204030204" pitchFamily="34" charset="0"/>
              </a:rPr>
              <a:t>2</a:t>
            </a:r>
            <a:endParaRPr lang="en-IN" dirty="0"/>
          </a:p>
        </p:txBody>
      </p:sp>
      <p:sp>
        <p:nvSpPr>
          <p:cNvPr id="3" name="Content Placeholder 2"/>
          <p:cNvSpPr>
            <a:spLocks noGrp="1"/>
          </p:cNvSpPr>
          <p:nvPr>
            <p:ph idx="1"/>
          </p:nvPr>
        </p:nvSpPr>
        <p:spPr>
          <a:xfrm>
            <a:off x="457200" y="1600200"/>
            <a:ext cx="8229600" cy="3657600"/>
          </a:xfrm>
          <a:ln>
            <a:noFill/>
          </a:ln>
        </p:spPr>
        <p:txBody>
          <a:bodyPr/>
          <a:lstStyle/>
          <a:p>
            <a:pPr marL="0" indent="0" eaLnBrk="1" hangingPunct="1">
              <a:buNone/>
            </a:pPr>
            <a:r>
              <a:rPr lang="en-US" altLang="en-US" dirty="0">
                <a:latin typeface="Calibri" panose="020F0502020204030204" pitchFamily="34" charset="0"/>
                <a:cs typeface="Arial" charset="0"/>
              </a:rPr>
              <a:t>Problems with R</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I</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F</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s:</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Employers may not have retained adequate written analyses of performance.</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Managers and supervisors will likely evaluate an employee as compared to other employees – record that all are good or better may undercut performance-based RiF.</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RiF defense should describe processes and decision rules.  </a:t>
            </a:r>
          </a:p>
          <a:p>
            <a:pPr marL="291600" lvl="1" indent="-291600" eaLnBrk="1" hangingPunct="1">
              <a:lnSpc>
                <a:spcPct val="90000"/>
              </a:lnSpc>
              <a:spcBef>
                <a:spcPts val="1000"/>
              </a:spcBef>
              <a:buFont typeface="Arial" panose="020B0604020202020204" pitchFamily="34" charset="0"/>
              <a:buChar char="•"/>
            </a:pPr>
            <a:r>
              <a:rPr lang="en-US" altLang="en-US" dirty="0">
                <a:latin typeface="Calibri" panose="020F0502020204030204" pitchFamily="34" charset="0"/>
                <a:cs typeface="Arial" charset="0"/>
              </a:rPr>
              <a:t>Defense has holes if process makes choices based on other factors, even humanitarian ones.  </a:t>
            </a:r>
            <a:endParaRPr lang="en-IN" dirty="0">
              <a:latin typeface="Calibri" panose="020F0502020204030204" pitchFamily="34" charset="0"/>
            </a:endParaRPr>
          </a:p>
        </p:txBody>
      </p:sp>
      <p:sp>
        <p:nvSpPr>
          <p:cNvPr id="5" name="Content Placeholder 4"/>
          <p:cNvSpPr>
            <a:spLocks noGrp="1"/>
          </p:cNvSpPr>
          <p:nvPr>
            <p:ph idx="14"/>
          </p:nvPr>
        </p:nvSpPr>
        <p:spPr>
          <a:xfrm>
            <a:off x="457200" y="5257800"/>
            <a:ext cx="8229600" cy="985837"/>
          </a:xfrm>
          <a:ln>
            <a:noFill/>
          </a:ln>
        </p:spPr>
        <p:txBody>
          <a:bodyPr/>
          <a:lstStyle/>
          <a:p>
            <a:pPr marL="0" indent="0">
              <a:buNone/>
            </a:pPr>
            <a:r>
              <a:rPr lang="en-US" altLang="en-US" dirty="0">
                <a:latin typeface="Calibri" panose="020F0502020204030204" pitchFamily="34" charset="0"/>
                <a:cs typeface="Arial" charset="0"/>
              </a:rPr>
              <a:t>Be sure all employees periodically receive an objective, detailed, documented performance appraisal.</a:t>
            </a:r>
            <a:endParaRPr lang="en-IN" dirty="0">
              <a:latin typeface="Calibri" panose="020F0502020204030204" pitchFamily="34" charset="0"/>
            </a:endParaRPr>
          </a:p>
        </p:txBody>
      </p:sp>
    </p:spTree>
    <p:extLst>
      <p:ext uri="{BB962C8B-B14F-4D97-AF65-F5344CB8AC3E}">
        <p14:creationId xmlns:p14="http://schemas.microsoft.com/office/powerpoint/2010/main" val="271103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Management Tips </a:t>
            </a:r>
            <a:r>
              <a:rPr lang="en-US" sz="2400" dirty="0">
                <a:effectLst/>
                <a:latin typeface="Calibri" panose="020F0502020204030204" pitchFamily="34" charset="0"/>
              </a:rPr>
              <a:t>1</a:t>
            </a:r>
            <a:endParaRPr lang="en-IN" dirty="0">
              <a:effectLst/>
              <a:latin typeface="Calibri" panose="020F0502020204030204" pitchFamily="34" charset="0"/>
            </a:endParaRPr>
          </a:p>
        </p:txBody>
      </p:sp>
      <p:sp>
        <p:nvSpPr>
          <p:cNvPr id="3" name="Content Placeholder 2"/>
          <p:cNvSpPr>
            <a:spLocks noGrp="1"/>
          </p:cNvSpPr>
          <p:nvPr>
            <p:ph idx="1"/>
          </p:nvPr>
        </p:nvSpPr>
        <p:spPr>
          <a:xfrm>
            <a:off x="457200" y="1600200"/>
            <a:ext cx="8229600" cy="4586288"/>
          </a:xfrm>
          <a:ln>
            <a:noFill/>
          </a:ln>
        </p:spPr>
        <p:txBody>
          <a:bodyPr/>
          <a:lstStyle/>
          <a:p>
            <a:pPr marL="0" indent="0">
              <a:spcBef>
                <a:spcPts val="1700"/>
              </a:spcBef>
              <a:buNone/>
            </a:pPr>
            <a:r>
              <a:rPr lang="en-US" altLang="en-US" sz="2400" dirty="0">
                <a:latin typeface="Calibri" panose="020F0502020204030204" pitchFamily="34" charset="0"/>
                <a:cs typeface="Arial" charset="0"/>
              </a:rPr>
              <a:t>Any job requirement on the basis of age must be subject to your highest scrutiny.</a:t>
            </a:r>
          </a:p>
          <a:p>
            <a:pPr marL="0" indent="0">
              <a:spcBef>
                <a:spcPts val="1700"/>
              </a:spcBef>
              <a:buNone/>
            </a:pPr>
            <a:r>
              <a:rPr lang="en-US" altLang="en-US" sz="2400" dirty="0">
                <a:latin typeface="Calibri" panose="020F0502020204030204" pitchFamily="34" charset="0"/>
                <a:cs typeface="Arial" charset="0"/>
              </a:rPr>
              <a:t>Review all termination decisions carefully in order to ensure fair procedures, balanced across workforce.</a:t>
            </a:r>
          </a:p>
          <a:p>
            <a:pPr marL="0" indent="0">
              <a:spcBef>
                <a:spcPts val="1700"/>
              </a:spcBef>
              <a:buNone/>
            </a:pPr>
            <a:r>
              <a:rPr lang="en-US" altLang="en-US" sz="2400" dirty="0">
                <a:latin typeface="Calibri" panose="020F0502020204030204" pitchFamily="34" charset="0"/>
                <a:cs typeface="Arial" charset="0"/>
              </a:rPr>
              <a:t>RiFs are prone to problems on salary economics.  Create objective system and work it.  </a:t>
            </a:r>
          </a:p>
          <a:p>
            <a:pPr marL="0" indent="0">
              <a:spcBef>
                <a:spcPts val="1700"/>
              </a:spcBef>
              <a:buNone/>
            </a:pPr>
            <a:r>
              <a:rPr lang="en-US" altLang="en-US" sz="2400" dirty="0">
                <a:latin typeface="Calibri" panose="020F0502020204030204" pitchFamily="34" charset="0"/>
                <a:cs typeface="Arial" charset="0"/>
              </a:rPr>
              <a:t>Terminating an older worker and replacing her or him with another worker who is over 40 does not protect you from a charge of age discrimination.</a:t>
            </a:r>
          </a:p>
          <a:p>
            <a:pPr marL="0" indent="0">
              <a:spcBef>
                <a:spcPts val="1700"/>
              </a:spcBef>
              <a:buNone/>
            </a:pPr>
            <a:r>
              <a:rPr lang="en-IN" altLang="en-US" sz="2400" dirty="0">
                <a:latin typeface="Calibri" panose="020F0502020204030204" pitchFamily="34" charset="0"/>
                <a:cs typeface="Arial" charset="0"/>
              </a:rPr>
              <a:t>Train managers to consider possible accommodations to age.</a:t>
            </a:r>
          </a:p>
          <a:p>
            <a:pPr marL="0" indent="0">
              <a:spcBef>
                <a:spcPts val="1700"/>
              </a:spcBef>
              <a:buNone/>
            </a:pPr>
            <a:endParaRPr lang="en-US" altLang="en-US" sz="2400" dirty="0">
              <a:latin typeface="Calibri" panose="020F0502020204030204" pitchFamily="34" charset="0"/>
              <a:cs typeface="Arial" charset="0"/>
            </a:endParaRPr>
          </a:p>
          <a:p>
            <a:pPr marL="0" indent="0">
              <a:spcBef>
                <a:spcPts val="1700"/>
              </a:spcBef>
              <a:buNone/>
            </a:pPr>
            <a:endParaRPr lang="en-US" altLang="en-US" sz="2600" dirty="0">
              <a:latin typeface="Calibri" panose="020F0502020204030204" pitchFamily="34" charset="0"/>
              <a:cs typeface="Arial" charset="0"/>
            </a:endParaRPr>
          </a:p>
          <a:p>
            <a:pPr marL="0" indent="0">
              <a:spcBef>
                <a:spcPts val="1700"/>
              </a:spcBef>
              <a:buNone/>
            </a:pPr>
            <a:endParaRPr lang="en-US" altLang="en-US" sz="2600" dirty="0">
              <a:latin typeface="Calibri" panose="020F0502020204030204" pitchFamily="34" charset="0"/>
              <a:cs typeface="Arial" charset="0"/>
            </a:endParaRPr>
          </a:p>
          <a:p>
            <a:pPr marL="0" indent="0">
              <a:spcBef>
                <a:spcPts val="1700"/>
              </a:spcBef>
              <a:buNone/>
            </a:pPr>
            <a:endParaRPr lang="en-US" altLang="en-US" sz="2600" dirty="0">
              <a:latin typeface="Calibri" panose="020F0502020204030204" pitchFamily="34" charset="0"/>
              <a:cs typeface="Arial" charset="0"/>
            </a:endParaRPr>
          </a:p>
          <a:p>
            <a:pPr marL="291600" lvl="1" indent="-291600">
              <a:lnSpc>
                <a:spcPct val="90000"/>
              </a:lnSpc>
              <a:spcBef>
                <a:spcPts val="1000"/>
              </a:spcBef>
              <a:buFont typeface="Arial" panose="020B0604020202020204" pitchFamily="34" charset="0"/>
              <a:buChar char="•"/>
            </a:pPr>
            <a:endParaRPr lang="en-US" altLang="en-US" sz="2200" dirty="0">
              <a:latin typeface="Calibri" panose="020F0502020204030204" pitchFamily="34" charset="0"/>
              <a:cs typeface="Arial" charset="0"/>
            </a:endParaRPr>
          </a:p>
        </p:txBody>
      </p:sp>
    </p:spTree>
    <p:extLst>
      <p:ext uri="{BB962C8B-B14F-4D97-AF65-F5344CB8AC3E}">
        <p14:creationId xmlns:p14="http://schemas.microsoft.com/office/powerpoint/2010/main" val="207897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Management Tips </a:t>
            </a:r>
            <a:r>
              <a:rPr lang="en-US" sz="2400" dirty="0">
                <a:effectLst/>
                <a:latin typeface="Calibri" panose="020F0502020204030204" pitchFamily="34" charset="0"/>
              </a:rPr>
              <a:t>2</a:t>
            </a:r>
            <a:endParaRPr lang="en-IN" dirty="0"/>
          </a:p>
        </p:txBody>
      </p:sp>
      <p:sp>
        <p:nvSpPr>
          <p:cNvPr id="3" name="Content Placeholder 2"/>
          <p:cNvSpPr>
            <a:spLocks noGrp="1"/>
          </p:cNvSpPr>
          <p:nvPr>
            <p:ph idx="1"/>
          </p:nvPr>
        </p:nvSpPr>
        <p:spPr>
          <a:xfrm>
            <a:off x="457200" y="1600200"/>
            <a:ext cx="8229600" cy="3896474"/>
          </a:xfrm>
          <a:ln>
            <a:noFill/>
          </a:ln>
        </p:spPr>
        <p:txBody>
          <a:bodyPr/>
          <a:lstStyle/>
          <a:p>
            <a:pPr marL="291600"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Review all recruiting literature to remove all age-based classifications</a:t>
            </a:r>
            <a:r>
              <a:rPr lang="en-IN" altLang="en-US" sz="2400" dirty="0">
                <a:latin typeface="Calibri" panose="020F0502020204030204" pitchFamily="34" charset="0"/>
              </a:rPr>
              <a:t>.</a:t>
            </a:r>
          </a:p>
          <a:p>
            <a:pPr marL="291600"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You may not terminate an older worker on the basis of age.</a:t>
            </a:r>
          </a:p>
          <a:p>
            <a:pPr marL="291600" indent="-291600">
              <a:lnSpc>
                <a:spcPct val="90000"/>
              </a:lnSpc>
              <a:spcBef>
                <a:spcPts val="1000"/>
              </a:spcBef>
              <a:buFont typeface="Arial" panose="020B0604020202020204" pitchFamily="34" charset="0"/>
              <a:buChar char="•"/>
            </a:pPr>
            <a:r>
              <a:rPr lang="en-IN" altLang="en-US" sz="2400" dirty="0">
                <a:latin typeface="Calibri" panose="020F0502020204030204" pitchFamily="34" charset="0"/>
                <a:cs typeface="Arial" charset="0"/>
              </a:rPr>
              <a:t>Review the waiver of discrimination to ensure compliance with the OWBPA.</a:t>
            </a:r>
            <a:endParaRPr lang="en-US" altLang="en-US" sz="24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Employers should neither encourage nor permit age-based remarks, comments, or jokes to avoid liability under the A D E A for age-related harassment</a:t>
            </a:r>
            <a:r>
              <a:rPr lang="en-IN" altLang="en-US" sz="2400" dirty="0">
                <a:latin typeface="Calibri" panose="020F0502020204030204" pitchFamily="34" charset="0"/>
              </a:rPr>
              <a:t>.</a:t>
            </a:r>
          </a:p>
          <a:p>
            <a:pPr marL="291600" indent="-291600">
              <a:lnSpc>
                <a:spcPct val="90000"/>
              </a:lnSpc>
              <a:spcBef>
                <a:spcPts val="1000"/>
              </a:spcBef>
              <a:buFont typeface="Arial" panose="020B0604020202020204" pitchFamily="34" charset="0"/>
              <a:buChar char="•"/>
            </a:pPr>
            <a:r>
              <a:rPr lang="en-US" altLang="en-US" sz="2400" dirty="0">
                <a:latin typeface="Calibri" panose="020F0502020204030204" pitchFamily="34" charset="0"/>
                <a:cs typeface="Arial" charset="0"/>
              </a:rPr>
              <a:t>Employers should be sensitive about the inclination in the past to single out workers over 40 for medical exams.</a:t>
            </a:r>
          </a:p>
          <a:p>
            <a:pPr marL="291600" indent="-291600">
              <a:lnSpc>
                <a:spcPct val="90000"/>
              </a:lnSpc>
              <a:spcBef>
                <a:spcPts val="1000"/>
              </a:spcBef>
              <a:buFont typeface="Arial" panose="020B0604020202020204" pitchFamily="34" charset="0"/>
              <a:buChar char="•"/>
            </a:pPr>
            <a:endParaRPr lang="en-US" altLang="en-US" sz="24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endParaRPr lang="en-US" altLang="en-US" dirty="0">
              <a:latin typeface="Calibri" panose="020F0502020204030204" pitchFamily="34" charset="0"/>
              <a:cs typeface="Arial" charset="0"/>
            </a:endParaRPr>
          </a:p>
        </p:txBody>
      </p:sp>
    </p:spTree>
    <p:extLst>
      <p:ext uri="{BB962C8B-B14F-4D97-AF65-F5344CB8AC3E}">
        <p14:creationId xmlns:p14="http://schemas.microsoft.com/office/powerpoint/2010/main" val="3033741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Management Tips </a:t>
            </a:r>
            <a:r>
              <a:rPr lang="en-US" sz="2400" dirty="0">
                <a:effectLst/>
                <a:latin typeface="Calibri" panose="020F0502020204030204" pitchFamily="34" charset="0"/>
              </a:rPr>
              <a:t>3</a:t>
            </a:r>
            <a:endParaRPr lang="en-IN" dirty="0"/>
          </a:p>
        </p:txBody>
      </p:sp>
      <p:sp>
        <p:nvSpPr>
          <p:cNvPr id="3" name="Content Placeholder 2"/>
          <p:cNvSpPr>
            <a:spLocks noGrp="1"/>
          </p:cNvSpPr>
          <p:nvPr>
            <p:ph idx="1"/>
          </p:nvPr>
        </p:nvSpPr>
        <p:spPr>
          <a:xfrm>
            <a:off x="457200" y="1600200"/>
            <a:ext cx="8229600" cy="3382766"/>
          </a:xfrm>
          <a:ln>
            <a:noFill/>
          </a:ln>
        </p:spPr>
        <p:txBody>
          <a:bodyPr/>
          <a:lstStyle/>
          <a:p>
            <a:pPr marL="291600" indent="-291600">
              <a:lnSpc>
                <a:spcPct val="90000"/>
              </a:lnSpc>
              <a:spcBef>
                <a:spcPts val="1000"/>
              </a:spcBef>
              <a:buFont typeface="Arial" panose="020B0604020202020204" pitchFamily="34" charset="0"/>
              <a:buChar char="•"/>
            </a:pPr>
            <a:r>
              <a:rPr lang="en-IN" altLang="en-US" sz="2400" dirty="0">
                <a:latin typeface="Calibri" panose="020F0502020204030204" pitchFamily="34" charset="0"/>
                <a:cs typeface="Arial" charset="0"/>
              </a:rPr>
              <a:t>Beware the situation where an older worker laid off for economic reasons offers to take a pay cut, especially if the offered pay cut is less than what would be paid to a younger replacement.</a:t>
            </a:r>
          </a:p>
          <a:p>
            <a:pPr marL="291600" lvl="0" indent="-291600">
              <a:lnSpc>
                <a:spcPct val="90000"/>
              </a:lnSpc>
              <a:spcBef>
                <a:spcPts val="1000"/>
              </a:spcBef>
              <a:buFont typeface="Arial" panose="020B0604020202020204" pitchFamily="34" charset="0"/>
              <a:buChar char="•"/>
            </a:pPr>
            <a:r>
              <a:rPr lang="en-IN" altLang="en-US" sz="2400" dirty="0">
                <a:latin typeface="Calibri" panose="020F0502020204030204" pitchFamily="34" charset="0"/>
                <a:cs typeface="Arial" charset="0"/>
              </a:rPr>
              <a:t>Remember that retaliation for filing a claim of age discrimination is forbidden.</a:t>
            </a:r>
          </a:p>
          <a:p>
            <a:pPr marL="291600" lvl="0" indent="-291600">
              <a:lnSpc>
                <a:spcPct val="90000"/>
              </a:lnSpc>
              <a:spcBef>
                <a:spcPts val="1000"/>
              </a:spcBef>
              <a:buFont typeface="Arial" panose="020B0604020202020204" pitchFamily="34" charset="0"/>
              <a:buChar char="•"/>
            </a:pPr>
            <a:r>
              <a:rPr lang="en-US" sz="2400" dirty="0">
                <a:latin typeface="Calibri" panose="020F0502020204030204" pitchFamily="34" charset="0"/>
              </a:rPr>
              <a:t>The chances of retaliation occurring can be reduced by proper management training and by making sure that all employee handbooks adequately address the issue. </a:t>
            </a:r>
            <a:endParaRPr lang="en-US" altLang="en-US" sz="24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IN" altLang="en-US" sz="2400" dirty="0">
                <a:latin typeface="Calibri" panose="020F0502020204030204" pitchFamily="34" charset="0"/>
                <a:cs typeface="Arial" charset="0"/>
              </a:rPr>
              <a:t>Make sure that all employee handbooks adequately address the issue of age discrimination</a:t>
            </a:r>
            <a:r>
              <a:rPr lang="en-IN" altLang="en-US" sz="2400" dirty="0">
                <a:latin typeface="Calibri" panose="020F0502020204030204" pitchFamily="34" charset="0"/>
              </a:rPr>
              <a:t>.</a:t>
            </a:r>
            <a:endParaRPr lang="en-US" altLang="en-US" sz="24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endParaRPr lang="en-IN" altLang="en-US" dirty="0">
              <a:latin typeface="Calibri" panose="020F0502020204030204" pitchFamily="34" charset="0"/>
              <a:cs typeface="Arial" charset="0"/>
            </a:endParaRPr>
          </a:p>
        </p:txBody>
      </p:sp>
    </p:spTree>
    <p:extLst>
      <p:ext uri="{BB962C8B-B14F-4D97-AF65-F5344CB8AC3E}">
        <p14:creationId xmlns:p14="http://schemas.microsoft.com/office/powerpoint/2010/main" val="80897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Age Discrimination: Statutory Basis</a:t>
            </a:r>
          </a:p>
        </p:txBody>
      </p:sp>
      <p:sp>
        <p:nvSpPr>
          <p:cNvPr id="3" name="Content Placeholder 2"/>
          <p:cNvSpPr>
            <a:spLocks noGrp="1"/>
          </p:cNvSpPr>
          <p:nvPr>
            <p:ph idx="14"/>
          </p:nvPr>
        </p:nvSpPr>
        <p:spPr>
          <a:xfrm>
            <a:off x="457200" y="1544320"/>
            <a:ext cx="8229600" cy="4373597"/>
          </a:xfrm>
          <a:ln>
            <a:noFill/>
          </a:ln>
        </p:spPr>
        <p:txBody>
          <a:bodyPr/>
          <a:lstStyle/>
          <a:p>
            <a:r>
              <a:rPr lang="en-US" sz="1800" b="1" dirty="0">
                <a:solidFill>
                  <a:srgbClr val="FF0000"/>
                </a:solidFill>
                <a:latin typeface="Calibri" panose="020F0502020204030204" pitchFamily="34" charset="0"/>
                <a:cs typeface="Calibri" panose="020F0502020204030204" pitchFamily="34" charset="0"/>
              </a:rPr>
              <a:t>Age Discrimination in Employment Act (ADEA) </a:t>
            </a:r>
            <a:r>
              <a:rPr lang="en-US" sz="1800" dirty="0">
                <a:solidFill>
                  <a:srgbClr val="FF0000"/>
                </a:solidFill>
                <a:latin typeface="Calibri" panose="020F0502020204030204" pitchFamily="34" charset="0"/>
                <a:cs typeface="Calibri" panose="020F0502020204030204" pitchFamily="34" charset="0"/>
              </a:rPr>
              <a:t>(1967)</a:t>
            </a:r>
          </a:p>
          <a:p>
            <a:pPr lvl="1"/>
            <a:r>
              <a:rPr lang="en-US" sz="1800" dirty="0">
                <a:latin typeface="Calibri" panose="020F0502020204030204" pitchFamily="34" charset="0"/>
                <a:cs typeface="Calibri" panose="020F0502020204030204" pitchFamily="34" charset="0"/>
              </a:rPr>
              <a:t>Sec. 4(a). It shall be unlawful for an employer:</a:t>
            </a:r>
          </a:p>
          <a:p>
            <a:pPr marL="914400" lvl="1" indent="-457200">
              <a:buFont typeface="+mj-lt"/>
              <a:buAutoNum type="arabicPeriod"/>
            </a:pPr>
            <a:r>
              <a:rPr lang="en-US" sz="1800" dirty="0">
                <a:latin typeface="Calibri" panose="020F0502020204030204" pitchFamily="34" charset="0"/>
                <a:cs typeface="Calibri" panose="020F0502020204030204" pitchFamily="34" charset="0"/>
              </a:rPr>
              <a:t>To fail or refuse to hire or to discharge any individual or otherwise discriminate against any individual with respect to his compensation, terms, conditions, or privileges of employment, because of such individual’s age;</a:t>
            </a:r>
          </a:p>
          <a:p>
            <a:pPr marL="914400" lvl="1" indent="-457200">
              <a:buFont typeface="+mj-lt"/>
              <a:buAutoNum type="arabicPeriod"/>
            </a:pPr>
            <a:r>
              <a:rPr lang="en-US" sz="1800" dirty="0">
                <a:latin typeface="Calibri" panose="020F0502020204030204" pitchFamily="34" charset="0"/>
                <a:cs typeface="Calibri" panose="020F0502020204030204" pitchFamily="34" charset="0"/>
              </a:rPr>
              <a:t>To limit, segregate, classify his employees in any way which would deprive or tend to deprive any individual of employment opportunity or otherwise adversely affect his status as an employee, because of such individual’s age; or</a:t>
            </a:r>
          </a:p>
          <a:p>
            <a:pPr marL="914400" lvl="1" indent="-457200">
              <a:buFont typeface="+mj-lt"/>
              <a:buAutoNum type="arabicPeriod"/>
            </a:pPr>
            <a:r>
              <a:rPr lang="en-US" sz="1800" dirty="0">
                <a:latin typeface="Calibri" panose="020F0502020204030204" pitchFamily="34" charset="0"/>
                <a:cs typeface="Calibri" panose="020F0502020204030204" pitchFamily="34" charset="0"/>
              </a:rPr>
              <a:t>To reduce the wage rate of any employee in order to comply with this chapter.</a:t>
            </a:r>
          </a:p>
          <a:p>
            <a:r>
              <a:rPr lang="en-US" sz="1800" i="1" dirty="0">
                <a:solidFill>
                  <a:srgbClr val="FF0000"/>
                </a:solidFill>
                <a:latin typeface="Calibri" panose="020F0502020204030204" pitchFamily="34" charset="0"/>
                <a:cs typeface="Calibri" panose="020F0502020204030204" pitchFamily="34" charset="0"/>
              </a:rPr>
              <a:t>ADEA prohibits discrimination in employment on the basis of age; applies to individuals who are at least 40 years old.  Individuals who are not yet 40 years old are not protected by ADEA and may be discriminated against on the basis of their 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Age Discrimination Context </a:t>
            </a:r>
            <a:r>
              <a:rPr lang="en-US" sz="2400" dirty="0">
                <a:effectLst/>
                <a:latin typeface="Calibri" panose="020F0502020204030204" pitchFamily="34" charset="0"/>
              </a:rPr>
              <a:t>1</a:t>
            </a:r>
            <a:endParaRPr lang="en-US" dirty="0">
              <a:effectLst/>
              <a:latin typeface="Calibri" panose="020F0502020204030204" pitchFamily="34" charset="0"/>
            </a:endParaRPr>
          </a:p>
        </p:txBody>
      </p:sp>
      <p:sp>
        <p:nvSpPr>
          <p:cNvPr id="6147" name="Content Placeholder"/>
          <p:cNvSpPr>
            <a:spLocks noGrp="1" noChangeArrowheads="1"/>
          </p:cNvSpPr>
          <p:nvPr>
            <p:ph idx="1"/>
          </p:nvPr>
        </p:nvSpPr>
        <p:spPr>
          <a:xfrm>
            <a:off x="457199" y="1600200"/>
            <a:ext cx="8372475" cy="1529728"/>
          </a:xfrm>
          <a:ln>
            <a:noFill/>
          </a:ln>
        </p:spPr>
        <p:txBody>
          <a:bodyPr/>
          <a:lstStyle/>
          <a:p>
            <a:pPr marL="0" indent="0" eaLnBrk="1" hangingPunct="1">
              <a:spcBef>
                <a:spcPts val="900"/>
              </a:spcBef>
              <a:buNone/>
            </a:pPr>
            <a:r>
              <a:rPr lang="en-IN" altLang="en-US" dirty="0">
                <a:solidFill>
                  <a:srgbClr val="FF0000"/>
                </a:solidFill>
                <a:latin typeface="Calibri" panose="020F0502020204030204" pitchFamily="34" charset="0"/>
                <a:cs typeface="Arial" charset="0"/>
              </a:rPr>
              <a:t>American culture values youth</a:t>
            </a:r>
            <a:r>
              <a:rPr lang="en-IN" altLang="en-US" dirty="0">
                <a:latin typeface="Calibri" panose="020F0502020204030204" pitchFamily="34" charset="0"/>
                <a:cs typeface="Arial" charset="0"/>
              </a:rPr>
              <a:t>.  </a:t>
            </a:r>
            <a:endParaRPr lang="en-US" altLang="en-US" dirty="0">
              <a:latin typeface="Calibri" panose="020F0502020204030204" pitchFamily="34" charset="0"/>
              <a:cs typeface="Arial" charset="0"/>
            </a:endParaRPr>
          </a:p>
          <a:p>
            <a:pPr marL="0" indent="0" eaLnBrk="1" hangingPunct="1">
              <a:spcBef>
                <a:spcPts val="900"/>
              </a:spcBef>
              <a:buNone/>
            </a:pPr>
            <a:r>
              <a:rPr lang="en-IN" altLang="en-US" dirty="0">
                <a:solidFill>
                  <a:srgbClr val="FF0000"/>
                </a:solidFill>
                <a:latin typeface="Calibri" panose="020F0502020204030204" pitchFamily="34" charset="0"/>
                <a:cs typeface="Arial" charset="0"/>
              </a:rPr>
              <a:t>Ageist stereotypes regarding energy, innovation, interest and productivity declines.</a:t>
            </a:r>
            <a:endParaRPr lang="en-US" altLang="en-US" dirty="0">
              <a:solidFill>
                <a:srgbClr val="FF0000"/>
              </a:solidFill>
              <a:latin typeface="Calibri" panose="020F0502020204030204" pitchFamily="34" charset="0"/>
              <a:cs typeface="Arial" charset="0"/>
            </a:endParaRPr>
          </a:p>
        </p:txBody>
      </p:sp>
      <p:sp>
        <p:nvSpPr>
          <p:cNvPr id="3" name="Content Placeholder 2"/>
          <p:cNvSpPr>
            <a:spLocks noGrp="1"/>
          </p:cNvSpPr>
          <p:nvPr>
            <p:ph idx="14"/>
          </p:nvPr>
        </p:nvSpPr>
        <p:spPr>
          <a:xfrm>
            <a:off x="457200" y="3129929"/>
            <a:ext cx="8229600" cy="2787988"/>
          </a:xfrm>
          <a:ln>
            <a:noFill/>
          </a:ln>
        </p:spPr>
        <p:txBody>
          <a:bodyPr/>
          <a:lstStyle/>
          <a:p>
            <a:pPr marL="0" indent="0" eaLnBrk="1" hangingPunct="1">
              <a:spcBef>
                <a:spcPts val="900"/>
              </a:spcBef>
              <a:buNone/>
            </a:pPr>
            <a:r>
              <a:rPr lang="en-IN" altLang="en-US" dirty="0">
                <a:latin typeface="Calibri" panose="020F0502020204030204" pitchFamily="34" charset="0"/>
                <a:cs typeface="Arial" charset="0"/>
              </a:rPr>
              <a:t>Information technology industry in particular faces challenges to its ageist culture.</a:t>
            </a:r>
            <a:endParaRPr lang="en-US" altLang="en-US"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pPr>
            <a:r>
              <a:rPr lang="en-IN" altLang="en-US" b="1" dirty="0">
                <a:latin typeface="Calibri" panose="020F0502020204030204" pitchFamily="34" charset="0"/>
                <a:cs typeface="Arial" charset="0"/>
              </a:rPr>
              <a:t>Examples</a:t>
            </a:r>
            <a:r>
              <a:rPr lang="en-IN" altLang="en-US" dirty="0">
                <a:latin typeface="Calibri" panose="020F0502020204030204" pitchFamily="34" charset="0"/>
                <a:cs typeface="Arial" charset="0"/>
              </a:rPr>
              <a:t>: Zuckerberg’s speech to Stanford University audience and Google settlement with 54 year old former executive Brian Reid</a:t>
            </a:r>
            <a:r>
              <a:rPr lang="en-IN" altLang="en-US" dirty="0">
                <a:latin typeface="Calibri" panose="020F0502020204030204" pitchFamily="34" charset="0"/>
              </a:rPr>
              <a:t>.</a:t>
            </a:r>
          </a:p>
          <a:p>
            <a:pPr marL="291600" lvl="1" indent="-291600" eaLnBrk="1" hangingPunct="1">
              <a:lnSpc>
                <a:spcPct val="90000"/>
              </a:lnSpc>
              <a:spcBef>
                <a:spcPts val="1000"/>
              </a:spcBef>
              <a:buFont typeface="Arial" panose="020B0604020202020204" pitchFamily="34" charset="0"/>
              <a:buChar char="•"/>
            </a:pPr>
            <a:r>
              <a:rPr lang="en-IN" altLang="en-US" b="1" dirty="0">
                <a:latin typeface="Calibri" panose="020F0502020204030204" pitchFamily="34" charset="0"/>
                <a:cs typeface="Arial" charset="0"/>
              </a:rPr>
              <a:t>EEOC</a:t>
            </a:r>
            <a:r>
              <a:rPr lang="en-IN" altLang="en-US" dirty="0">
                <a:latin typeface="Calibri" panose="020F0502020204030204" pitchFamily="34" charset="0"/>
                <a:cs typeface="Arial" charset="0"/>
              </a:rPr>
              <a:t>: “</a:t>
            </a:r>
            <a:r>
              <a:rPr lang="en-US" dirty="0">
                <a:latin typeface="Calibri" panose="020F0502020204030204" pitchFamily="34" charset="0"/>
              </a:rPr>
              <a:t>Despite decades of research finding that age does not predict ability or performance, employers often fall back on precisely the ageist stereotypes the ADEA was enacted [in the 1960s] to prohibit.”</a:t>
            </a:r>
            <a:endParaRPr lang="en-US" altLang="en-US" dirty="0">
              <a:latin typeface="Calibri" panose="020F0502020204030204" pitchFamily="34" charset="0"/>
              <a:cs typeface="Arial" charset="0"/>
            </a:endParaRPr>
          </a:p>
        </p:txBody>
      </p:sp>
    </p:spTree>
    <p:extLst>
      <p:ext uri="{BB962C8B-B14F-4D97-AF65-F5344CB8AC3E}">
        <p14:creationId xmlns:p14="http://schemas.microsoft.com/office/powerpoint/2010/main" val="310303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xfrm>
            <a:off x="457200" y="260350"/>
            <a:ext cx="8229600" cy="907854"/>
          </a:xfrm>
          <a:ln>
            <a:noFill/>
          </a:ln>
        </p:spPr>
        <p:txBody>
          <a:bodyPr/>
          <a:lstStyle/>
          <a:p>
            <a:pPr>
              <a:defRPr/>
            </a:pPr>
            <a:r>
              <a:rPr lang="en-US" dirty="0">
                <a:effectLst/>
                <a:latin typeface="Calibri" panose="020F0502020204030204" pitchFamily="34" charset="0"/>
              </a:rPr>
              <a:t>Age Discrimination Context </a:t>
            </a:r>
            <a:r>
              <a:rPr lang="en-US" sz="2400" dirty="0">
                <a:effectLst/>
                <a:latin typeface="Calibri" panose="020F0502020204030204" pitchFamily="34" charset="0"/>
              </a:rPr>
              <a:t>2</a:t>
            </a:r>
            <a:endParaRPr lang="en-US" dirty="0">
              <a:effectLst/>
              <a:latin typeface="Calibri" panose="020F0502020204030204" pitchFamily="34" charset="0"/>
            </a:endParaRPr>
          </a:p>
        </p:txBody>
      </p:sp>
      <p:sp>
        <p:nvSpPr>
          <p:cNvPr id="6147" name="Content Placeholder"/>
          <p:cNvSpPr>
            <a:spLocks noGrp="1" noChangeArrowheads="1"/>
          </p:cNvSpPr>
          <p:nvPr>
            <p:ph idx="1"/>
          </p:nvPr>
        </p:nvSpPr>
        <p:spPr>
          <a:xfrm>
            <a:off x="457200" y="1271588"/>
            <a:ext cx="8229600" cy="5057775"/>
          </a:xfrm>
          <a:ln>
            <a:noFill/>
          </a:ln>
        </p:spPr>
        <p:txBody>
          <a:bodyPr/>
          <a:lstStyle/>
          <a:p>
            <a:pPr marL="0" indent="0" eaLnBrk="1" hangingPunct="1">
              <a:spcBef>
                <a:spcPts val="900"/>
              </a:spcBef>
              <a:buNone/>
            </a:pPr>
            <a:r>
              <a:rPr lang="en-US" altLang="en-US" dirty="0">
                <a:latin typeface="Calibri" panose="020F0502020204030204" pitchFamily="34" charset="0"/>
                <a:cs typeface="Arial" charset="0"/>
              </a:rPr>
              <a:t>Concurrently, </a:t>
            </a:r>
            <a:r>
              <a:rPr lang="en-US" altLang="en-US" dirty="0">
                <a:solidFill>
                  <a:srgbClr val="FF0000"/>
                </a:solidFill>
                <a:latin typeface="Calibri" panose="020F0502020204030204" pitchFamily="34" charset="0"/>
                <a:cs typeface="Arial" charset="0"/>
              </a:rPr>
              <a:t>older workers are tending to stay on the job longer </a:t>
            </a:r>
          </a:p>
          <a:p>
            <a:pPr eaLnBrk="1" hangingPunct="1">
              <a:spcBef>
                <a:spcPts val="900"/>
              </a:spcBef>
              <a:buFont typeface="Arial" panose="020B0604020202020204" pitchFamily="34" charset="0"/>
              <a:buChar char="•"/>
            </a:pPr>
            <a:r>
              <a:rPr lang="en-US" altLang="en-US" sz="2400" dirty="0">
                <a:latin typeface="Calibri" panose="020F0502020204030204" pitchFamily="34" charset="0"/>
                <a:cs typeface="Arial" charset="0"/>
              </a:rPr>
              <a:t>Better health</a:t>
            </a:r>
          </a:p>
          <a:p>
            <a:pPr eaLnBrk="1" hangingPunct="1">
              <a:spcBef>
                <a:spcPts val="900"/>
              </a:spcBef>
              <a:buFont typeface="Arial" panose="020B0604020202020204" pitchFamily="34" charset="0"/>
              <a:buChar char="•"/>
            </a:pPr>
            <a:r>
              <a:rPr lang="en-US" altLang="en-US" sz="2400" dirty="0">
                <a:latin typeface="Calibri" panose="020F0502020204030204" pitchFamily="34" charset="0"/>
                <a:cs typeface="Arial" charset="0"/>
              </a:rPr>
              <a:t>Lingering economic/savings effects of Great Recession</a:t>
            </a:r>
          </a:p>
        </p:txBody>
      </p:sp>
      <p:sp>
        <p:nvSpPr>
          <p:cNvPr id="3" name="Content Placeholder 2"/>
          <p:cNvSpPr>
            <a:spLocks noGrp="1"/>
          </p:cNvSpPr>
          <p:nvPr>
            <p:ph idx="14"/>
          </p:nvPr>
        </p:nvSpPr>
        <p:spPr>
          <a:xfrm>
            <a:off x="185738" y="3228975"/>
            <a:ext cx="8629650" cy="3203772"/>
          </a:xfrm>
          <a:ln>
            <a:noFill/>
          </a:ln>
        </p:spPr>
        <p:txBody>
          <a:bodyPr/>
          <a:lstStyle/>
          <a:p>
            <a:pPr eaLnBrk="1" hangingPunct="1">
              <a:buFont typeface="Arial" panose="020B0604020202020204" pitchFamily="34" charset="0"/>
              <a:buChar char="•"/>
            </a:pPr>
            <a:r>
              <a:rPr lang="en-IN" altLang="en-US" dirty="0">
                <a:latin typeface="Calibri" panose="020F0502020204030204" pitchFamily="34" charset="0"/>
                <a:cs typeface="Arial" charset="0"/>
              </a:rPr>
              <a:t>Older employees may be perceived as more expensive because of greater experience, seniority.</a:t>
            </a:r>
          </a:p>
          <a:p>
            <a:pPr lvl="1" eaLnBrk="1" hangingPunct="1">
              <a:buFont typeface="Arial" panose="020B0604020202020204" pitchFamily="34" charset="0"/>
              <a:buChar char="•"/>
            </a:pPr>
            <a:r>
              <a:rPr lang="en-IN" altLang="en-US" dirty="0">
                <a:latin typeface="Calibri" panose="020F0502020204030204" pitchFamily="34" charset="0"/>
                <a:cs typeface="Arial" charset="0"/>
              </a:rPr>
              <a:t>Research suggests experience may be under-valued, and Switching costs and effects not fully accounted-for   </a:t>
            </a:r>
            <a:endParaRPr lang="en-US" altLang="en-US" dirty="0">
              <a:latin typeface="Calibri" panose="020F0502020204030204" pitchFamily="34" charset="0"/>
              <a:cs typeface="Arial" charset="0"/>
            </a:endParaRPr>
          </a:p>
          <a:p>
            <a:pPr marL="0" indent="0" eaLnBrk="1" hangingPunct="1">
              <a:buNone/>
            </a:pPr>
            <a:r>
              <a:rPr lang="en-US" altLang="en-US" dirty="0">
                <a:latin typeface="Calibri" panose="020F0502020204030204" pitchFamily="34" charset="0"/>
                <a:cs typeface="Arial" charset="0"/>
              </a:rPr>
              <a:t>As always, </a:t>
            </a:r>
            <a:r>
              <a:rPr lang="en-US" altLang="en-US" i="1" dirty="0">
                <a:solidFill>
                  <a:srgbClr val="FF0000"/>
                </a:solidFill>
                <a:latin typeface="Calibri" panose="020F0502020204030204" pitchFamily="34" charset="0"/>
                <a:cs typeface="Arial" charset="0"/>
              </a:rPr>
              <a:t>generalizations</a:t>
            </a:r>
            <a:r>
              <a:rPr lang="en-US" altLang="en-US" dirty="0">
                <a:solidFill>
                  <a:srgbClr val="FF0000"/>
                </a:solidFill>
                <a:latin typeface="Calibri" panose="020F0502020204030204" pitchFamily="34" charset="0"/>
                <a:cs typeface="Arial" charset="0"/>
              </a:rPr>
              <a:t> lead to wrongful discrimination</a:t>
            </a:r>
            <a:r>
              <a:rPr lang="en-US" altLang="en-US" dirty="0">
                <a:latin typeface="Calibri" panose="020F0502020204030204" pitchFamily="34" charset="0"/>
                <a:cs typeface="Arial" charset="0"/>
              </a:rPr>
              <a:t> </a:t>
            </a:r>
          </a:p>
          <a:p>
            <a:pPr marL="291600" lvl="1" indent="-291600" eaLnBrk="1" hangingPunct="1">
              <a:lnSpc>
                <a:spcPct val="90000"/>
              </a:lnSpc>
              <a:spcBef>
                <a:spcPts val="1000"/>
              </a:spcBef>
              <a:buFont typeface="Arial" panose="020B0604020202020204" pitchFamily="34" charset="0"/>
              <a:buChar char="•"/>
            </a:pPr>
            <a:r>
              <a:rPr lang="en-US" altLang="en-US" i="1" dirty="0">
                <a:latin typeface="Calibri" panose="020F0502020204030204" pitchFamily="34" charset="0"/>
                <a:cs typeface="Arial" charset="0"/>
              </a:rPr>
              <a:t>Individualized </a:t>
            </a:r>
            <a:r>
              <a:rPr lang="en-US" altLang="en-US" dirty="0">
                <a:latin typeface="Calibri" panose="020F0502020204030204" pitchFamily="34" charset="0"/>
                <a:cs typeface="Arial" charset="0"/>
              </a:rPr>
              <a:t>consideration, conclusions required.  </a:t>
            </a:r>
          </a:p>
        </p:txBody>
      </p:sp>
    </p:spTree>
    <p:extLst>
      <p:ext uri="{BB962C8B-B14F-4D97-AF65-F5344CB8AC3E}">
        <p14:creationId xmlns:p14="http://schemas.microsoft.com/office/powerpoint/2010/main" val="203827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Realities About Older Workers and Age Discrimination</a:t>
            </a:r>
            <a:endParaRPr lang="en-US" sz="2400" dirty="0">
              <a:effectLst/>
              <a:latin typeface="Calibri" panose="020F0502020204030204" pitchFamily="34" charset="0"/>
            </a:endParaRPr>
          </a:p>
        </p:txBody>
      </p:sp>
      <p:sp>
        <p:nvSpPr>
          <p:cNvPr id="8195" name="Content Placeholder"/>
          <p:cNvSpPr>
            <a:spLocks noGrp="1" noChangeArrowheads="1"/>
          </p:cNvSpPr>
          <p:nvPr>
            <p:ph idx="1"/>
          </p:nvPr>
        </p:nvSpPr>
        <p:spPr>
          <a:xfrm>
            <a:off x="457200" y="1600200"/>
            <a:ext cx="8229600" cy="2686050"/>
          </a:xfrm>
          <a:ln>
            <a:noFill/>
          </a:ln>
        </p:spPr>
        <p:txBody>
          <a:bodyPr/>
          <a:lstStyle/>
          <a:p>
            <a:r>
              <a:rPr lang="en-IN" altLang="en-US" dirty="0">
                <a:solidFill>
                  <a:srgbClr val="FF0000"/>
                </a:solidFill>
                <a:latin typeface="Calibri" panose="020F0502020204030204" pitchFamily="34" charset="0"/>
                <a:cs typeface="Calibri" panose="020F0502020204030204" pitchFamily="34" charset="0"/>
              </a:rPr>
              <a:t>Employers need to be cognizant of the impact of terminations based on salary</a:t>
            </a:r>
            <a:r>
              <a:rPr lang="en-IN" altLang="en-US" dirty="0">
                <a:latin typeface="Calibri" panose="020F0502020204030204" pitchFamily="34" charset="0"/>
                <a:cs typeface="Calibri" panose="020F0502020204030204" pitchFamily="34" charset="0"/>
              </a:rPr>
              <a:t>, since older workers may be higher paid (per seniority)</a:t>
            </a:r>
          </a:p>
          <a:p>
            <a:r>
              <a:rPr lang="en-IN" altLang="en-US" dirty="0">
                <a:latin typeface="Calibri" panose="020F0502020204030204" pitchFamily="34" charset="0"/>
                <a:cs typeface="Calibri" panose="020F0502020204030204" pitchFamily="34" charset="0"/>
              </a:rPr>
              <a:t>There is </a:t>
            </a:r>
            <a:r>
              <a:rPr lang="en-IN" altLang="en-US" dirty="0">
                <a:solidFill>
                  <a:srgbClr val="FF0000"/>
                </a:solidFill>
                <a:latin typeface="Calibri" panose="020F0502020204030204" pitchFamily="34" charset="0"/>
                <a:cs typeface="Calibri" panose="020F0502020204030204" pitchFamily="34" charset="0"/>
              </a:rPr>
              <a:t>no ‘reverse discrimination’ </a:t>
            </a:r>
            <a:r>
              <a:rPr lang="en-IN" altLang="en-US" dirty="0">
                <a:latin typeface="Calibri" panose="020F0502020204030204" pitchFamily="34" charset="0"/>
                <a:cs typeface="Calibri" panose="020F0502020204030204" pitchFamily="34" charset="0"/>
              </a:rPr>
              <a:t>cause of action available to younger workers ineligible because of minimum-age restrictions</a:t>
            </a:r>
          </a:p>
          <a:p>
            <a:r>
              <a:rPr lang="en-IN" altLang="en-US" dirty="0">
                <a:latin typeface="Calibri" panose="020F0502020204030204" pitchFamily="34" charset="0"/>
                <a:cs typeface="Calibri" panose="020F0502020204030204" pitchFamily="34" charset="0"/>
              </a:rPr>
              <a:t>Most mandatory retirement ages (e.g., 65) have been eliminated in U.S. economy </a:t>
            </a:r>
            <a:endParaRPr lang="en-US" altLang="en-US" dirty="0">
              <a:latin typeface="Calibri" panose="020F0502020204030204" pitchFamily="34" charset="0"/>
              <a:cs typeface="Calibri" panose="020F0502020204030204" pitchFamily="34" charset="0"/>
            </a:endParaRPr>
          </a:p>
          <a:p>
            <a:pPr marL="291600" lvl="1" indent="-291600">
              <a:lnSpc>
                <a:spcPct val="90000"/>
              </a:lnSpc>
              <a:spcBef>
                <a:spcPts val="10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No upper age limit for coverage under A</a:t>
            </a:r>
            <a:r>
              <a:rPr lang="en-IN" altLang="en-US" sz="100" dirty="0">
                <a:latin typeface="Calibri" panose="020F0502020204030204" pitchFamily="34" charset="0"/>
                <a:cs typeface="Calibri" panose="020F0502020204030204" pitchFamily="34" charset="0"/>
              </a:rPr>
              <a:t> </a:t>
            </a:r>
            <a:r>
              <a:rPr lang="en-IN" altLang="en-US" dirty="0">
                <a:latin typeface="Calibri" panose="020F0502020204030204" pitchFamily="34" charset="0"/>
                <a:cs typeface="Calibri" panose="020F0502020204030204" pitchFamily="34" charset="0"/>
              </a:rPr>
              <a:t>D</a:t>
            </a:r>
            <a:r>
              <a:rPr lang="en-IN" altLang="en-US" sz="100" dirty="0">
                <a:latin typeface="Calibri" panose="020F0502020204030204" pitchFamily="34" charset="0"/>
                <a:cs typeface="Calibri" panose="020F0502020204030204" pitchFamily="34" charset="0"/>
              </a:rPr>
              <a:t> </a:t>
            </a:r>
            <a:r>
              <a:rPr lang="en-IN" altLang="en-US" dirty="0">
                <a:latin typeface="Calibri" panose="020F0502020204030204" pitchFamily="34" charset="0"/>
                <a:cs typeface="Calibri" panose="020F0502020204030204" pitchFamily="34" charset="0"/>
              </a:rPr>
              <a:t>E</a:t>
            </a:r>
            <a:r>
              <a:rPr lang="en-IN" altLang="en-US" sz="100" dirty="0">
                <a:latin typeface="Calibri" panose="020F0502020204030204" pitchFamily="34" charset="0"/>
                <a:cs typeface="Calibri" panose="020F0502020204030204" pitchFamily="34" charset="0"/>
              </a:rPr>
              <a:t> </a:t>
            </a:r>
            <a:r>
              <a:rPr lang="en-IN" altLang="en-US" dirty="0">
                <a:latin typeface="Calibri" panose="020F0502020204030204" pitchFamily="34" charset="0"/>
                <a:cs typeface="Calibri" panose="020F0502020204030204" pitchFamily="34" charset="0"/>
              </a:rPr>
              <a:t>A.</a:t>
            </a:r>
          </a:p>
          <a:p>
            <a:pPr marL="291600" lvl="1" indent="-291600">
              <a:lnSpc>
                <a:spcPct val="90000"/>
              </a:lnSpc>
              <a:spcBef>
                <a:spcPts val="1000"/>
              </a:spcBef>
              <a:buFont typeface="Arial" panose="020B0604020202020204" pitchFamily="34" charset="0"/>
              <a:buChar char="•"/>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What is Same/Different About Age?</a:t>
            </a:r>
            <a:endParaRPr lang="en-US" sz="2400" dirty="0">
              <a:effectLst/>
              <a:latin typeface="Calibri" panose="020F0502020204030204" pitchFamily="34" charset="0"/>
            </a:endParaRPr>
          </a:p>
        </p:txBody>
      </p:sp>
      <p:sp>
        <p:nvSpPr>
          <p:cNvPr id="8195" name="Content Placeholder"/>
          <p:cNvSpPr>
            <a:spLocks noGrp="1" noChangeArrowheads="1"/>
          </p:cNvSpPr>
          <p:nvPr>
            <p:ph idx="1"/>
          </p:nvPr>
        </p:nvSpPr>
        <p:spPr>
          <a:xfrm>
            <a:off x="457200" y="1600200"/>
            <a:ext cx="8229600" cy="2686050"/>
          </a:xfrm>
          <a:ln>
            <a:noFill/>
          </a:ln>
        </p:spPr>
        <p:txBody>
          <a:bodyPr/>
          <a:lstStyle/>
          <a:p>
            <a:pPr lvl="1" eaLnBrk="1" hangingPunct="1"/>
            <a:r>
              <a:rPr lang="en-US" altLang="en-US" sz="2800" dirty="0">
                <a:latin typeface="Calibri" panose="020F0502020204030204" pitchFamily="34" charset="0"/>
                <a:cs typeface="Calibri" panose="020F0502020204030204" pitchFamily="34" charset="0"/>
              </a:rPr>
              <a:t>Same</a:t>
            </a:r>
          </a:p>
          <a:p>
            <a:pPr lvl="2" eaLnBrk="1" hangingPunct="1"/>
            <a:r>
              <a:rPr lang="en-US" altLang="en-US" sz="2400" dirty="0">
                <a:latin typeface="Calibri" panose="020F0502020204030204" pitchFamily="34" charset="0"/>
                <a:cs typeface="Calibri" panose="020F0502020204030204" pitchFamily="34" charset="0"/>
              </a:rPr>
              <a:t>Broad inclusion in protected group: </a:t>
            </a:r>
            <a:r>
              <a:rPr lang="en-US" altLang="en-US" sz="2400" dirty="0">
                <a:solidFill>
                  <a:srgbClr val="FF0000"/>
                </a:solidFill>
                <a:latin typeface="Calibri" panose="020F0502020204030204" pitchFamily="34" charset="0"/>
                <a:cs typeface="Calibri" panose="020F0502020204030204" pitchFamily="34" charset="0"/>
              </a:rPr>
              <a:t>everyone lucky enough to reach 40 years of age can qualify</a:t>
            </a:r>
          </a:p>
          <a:p>
            <a:pPr lvl="1" eaLnBrk="1" hangingPunct="1"/>
            <a:r>
              <a:rPr lang="en-US" altLang="en-US" sz="2800" dirty="0">
                <a:latin typeface="Calibri" panose="020F0502020204030204" pitchFamily="34" charset="0"/>
                <a:cs typeface="Calibri" panose="020F0502020204030204" pitchFamily="34" charset="0"/>
              </a:rPr>
              <a:t>Different</a:t>
            </a:r>
          </a:p>
          <a:p>
            <a:pPr lvl="2" eaLnBrk="1" hangingPunct="1"/>
            <a:r>
              <a:rPr lang="en-US" altLang="en-US" sz="2400" dirty="0">
                <a:latin typeface="Calibri" panose="020F0502020204030204" pitchFamily="34" charset="0"/>
                <a:cs typeface="Calibri" panose="020F0502020204030204" pitchFamily="34" charset="0"/>
              </a:rPr>
              <a:t>Aging process: </a:t>
            </a:r>
            <a:r>
              <a:rPr lang="en-US" altLang="en-US" sz="2400" dirty="0">
                <a:solidFill>
                  <a:srgbClr val="FF0000"/>
                </a:solidFill>
                <a:latin typeface="Calibri" panose="020F0502020204030204" pitchFamily="34" charset="0"/>
                <a:cs typeface="Calibri" panose="020F0502020204030204" pitchFamily="34" charset="0"/>
              </a:rPr>
              <a:t>sooner or later, every worker is no longer ‘qualified’ for the job</a:t>
            </a:r>
          </a:p>
          <a:p>
            <a:pPr lvl="2" eaLnBrk="1" hangingPunct="1"/>
            <a:r>
              <a:rPr lang="en-US" altLang="en-US" sz="2400" dirty="0">
                <a:solidFill>
                  <a:srgbClr val="FF0000"/>
                </a:solidFill>
                <a:latin typeface="Calibri" panose="020F0502020204030204" pitchFamily="34" charset="0"/>
                <a:cs typeface="Calibri" panose="020F0502020204030204" pitchFamily="34" charset="0"/>
              </a:rPr>
              <a:t>‘older’ workers still under 40 are not protected</a:t>
            </a:r>
          </a:p>
          <a:p>
            <a:pPr marL="291600" lvl="1" indent="-291600">
              <a:lnSpc>
                <a:spcPct val="90000"/>
              </a:lnSpc>
              <a:spcBef>
                <a:spcPts val="1000"/>
              </a:spcBef>
              <a:buFont typeface="Arial" panose="020B0604020202020204" pitchFamily="34" charset="0"/>
              <a:buChar char="•"/>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206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ln>
            <a:noFill/>
          </a:ln>
        </p:spPr>
        <p:txBody>
          <a:bodyPr/>
          <a:lstStyle/>
          <a:p>
            <a:pPr eaLnBrk="1" hangingPunct="1">
              <a:defRPr/>
            </a:pPr>
            <a:r>
              <a:rPr lang="en-IN" sz="3600" dirty="0">
                <a:effectLst/>
                <a:latin typeface="Calibri" panose="020F0502020204030204" pitchFamily="34" charset="0"/>
              </a:rPr>
              <a:t>Regulation: Age Discrimination in Employment Act </a:t>
            </a:r>
            <a:r>
              <a:rPr lang="en-US" sz="3600" dirty="0">
                <a:solidFill>
                  <a:prstClr val="black"/>
                </a:solidFill>
                <a:effectLst/>
                <a:latin typeface="Calibri" panose="020F0502020204030204" pitchFamily="34" charset="0"/>
              </a:rPr>
              <a:t>(A</a:t>
            </a:r>
            <a:r>
              <a:rPr lang="en-US" sz="100" dirty="0">
                <a:solidFill>
                  <a:prstClr val="black"/>
                </a:solidFill>
                <a:effectLst/>
                <a:latin typeface="Calibri" panose="020F0502020204030204" pitchFamily="34" charset="0"/>
              </a:rPr>
              <a:t> </a:t>
            </a:r>
            <a:r>
              <a:rPr lang="en-US" sz="3600" dirty="0">
                <a:solidFill>
                  <a:prstClr val="black"/>
                </a:solidFill>
                <a:effectLst/>
                <a:latin typeface="Calibri" panose="020F0502020204030204" pitchFamily="34" charset="0"/>
              </a:rPr>
              <a:t>D</a:t>
            </a:r>
            <a:r>
              <a:rPr lang="en-US" sz="100" dirty="0">
                <a:solidFill>
                  <a:prstClr val="black"/>
                </a:solidFill>
                <a:effectLst/>
                <a:latin typeface="Calibri" panose="020F0502020204030204" pitchFamily="34" charset="0"/>
              </a:rPr>
              <a:t> </a:t>
            </a:r>
            <a:r>
              <a:rPr lang="en-US" sz="3600" dirty="0">
                <a:solidFill>
                  <a:prstClr val="black"/>
                </a:solidFill>
                <a:effectLst/>
                <a:latin typeface="Calibri" panose="020F0502020204030204" pitchFamily="34" charset="0"/>
              </a:rPr>
              <a:t>E</a:t>
            </a:r>
            <a:r>
              <a:rPr lang="en-US" sz="100" dirty="0">
                <a:solidFill>
                  <a:prstClr val="black"/>
                </a:solidFill>
                <a:effectLst/>
                <a:latin typeface="Calibri" panose="020F0502020204030204" pitchFamily="34" charset="0"/>
              </a:rPr>
              <a:t> </a:t>
            </a:r>
            <a:r>
              <a:rPr lang="en-US" sz="3600" dirty="0">
                <a:solidFill>
                  <a:prstClr val="black"/>
                </a:solidFill>
                <a:effectLst/>
                <a:latin typeface="Calibri" panose="020F0502020204030204" pitchFamily="34" charset="0"/>
              </a:rPr>
              <a:t>A)</a:t>
            </a:r>
            <a:endParaRPr lang="en-US" sz="2400" dirty="0">
              <a:effectLst/>
              <a:latin typeface="Calibri" panose="020F0502020204030204" pitchFamily="34" charset="0"/>
            </a:endParaRPr>
          </a:p>
        </p:txBody>
      </p:sp>
      <p:sp>
        <p:nvSpPr>
          <p:cNvPr id="8195" name="Content Placeholder"/>
          <p:cNvSpPr>
            <a:spLocks noGrp="1" noChangeArrowheads="1"/>
          </p:cNvSpPr>
          <p:nvPr>
            <p:ph idx="1"/>
          </p:nvPr>
        </p:nvSpPr>
        <p:spPr>
          <a:xfrm>
            <a:off x="457200" y="1600200"/>
            <a:ext cx="8229600" cy="2686050"/>
          </a:xfrm>
          <a:ln>
            <a:noFill/>
          </a:ln>
        </p:spPr>
        <p:txBody>
          <a:bodyPr/>
          <a:lstStyle/>
          <a:p>
            <a:pPr marL="0" indent="0">
              <a:spcBef>
                <a:spcPts val="1000"/>
              </a:spcBef>
              <a:buNone/>
            </a:pPr>
            <a:r>
              <a:rPr lang="en-IN" altLang="en-US" sz="2000" b="1" dirty="0">
                <a:latin typeface="Calibri" panose="020F0502020204030204" pitchFamily="34" charset="0"/>
                <a:cs typeface="Calibri" panose="020F0502020204030204" pitchFamily="34" charset="0"/>
              </a:rPr>
              <a:t>Age Discrimination in Employment Act</a:t>
            </a:r>
          </a:p>
          <a:p>
            <a:pPr lvl="1" eaLnBrk="1" hangingPunct="1"/>
            <a:r>
              <a:rPr lang="en-US" altLang="en-US" sz="2000" dirty="0">
                <a:solidFill>
                  <a:srgbClr val="FF0000"/>
                </a:solidFill>
                <a:latin typeface="Calibri" panose="020F0502020204030204" pitchFamily="34" charset="0"/>
                <a:cs typeface="Calibri" panose="020F0502020204030204" pitchFamily="34" charset="0"/>
              </a:rPr>
              <a:t>Prohibits discrimination in employment on the basis of age &gt; 40 (can legally discriminate on basis of age for candidates aged &lt; 40)</a:t>
            </a:r>
          </a:p>
          <a:p>
            <a:pPr lvl="1" eaLnBrk="1" hangingPunct="1"/>
            <a:r>
              <a:rPr lang="en-US" altLang="en-US" sz="2000" dirty="0">
                <a:solidFill>
                  <a:srgbClr val="FF0000"/>
                </a:solidFill>
                <a:latin typeface="Calibri" panose="020F0502020204030204" pitchFamily="34" charset="0"/>
                <a:cs typeface="Calibri" panose="020F0502020204030204" pitchFamily="34" charset="0"/>
              </a:rPr>
              <a:t>Applies to individuals who are at least 40 years old, </a:t>
            </a:r>
            <a:r>
              <a:rPr lang="en-US" altLang="en-US" sz="2000" u="sng" dirty="0">
                <a:solidFill>
                  <a:srgbClr val="FF0000"/>
                </a:solidFill>
                <a:latin typeface="Calibri" panose="020F0502020204030204" pitchFamily="34" charset="0"/>
                <a:cs typeface="Calibri" panose="020F0502020204030204" pitchFamily="34" charset="0"/>
              </a:rPr>
              <a:t>with no upper age limit</a:t>
            </a:r>
          </a:p>
          <a:p>
            <a:pPr lvl="1" eaLnBrk="1" hangingPunct="1"/>
            <a:r>
              <a:rPr lang="en-US" altLang="en-US" sz="2000" dirty="0">
                <a:solidFill>
                  <a:srgbClr val="FF0000"/>
                </a:solidFill>
                <a:latin typeface="Calibri" panose="020F0502020204030204" pitchFamily="34" charset="0"/>
                <a:cs typeface="Calibri" panose="020F0502020204030204" pitchFamily="34" charset="0"/>
              </a:rPr>
              <a:t>Applies to both </a:t>
            </a:r>
            <a:r>
              <a:rPr lang="en-US" altLang="en-US" sz="2000" u="sng" dirty="0">
                <a:solidFill>
                  <a:srgbClr val="FF0000"/>
                </a:solidFill>
                <a:latin typeface="Calibri" panose="020F0502020204030204" pitchFamily="34" charset="0"/>
                <a:cs typeface="Calibri" panose="020F0502020204030204" pitchFamily="34" charset="0"/>
              </a:rPr>
              <a:t>PUBLIC</a:t>
            </a:r>
            <a:r>
              <a:rPr lang="en-US" altLang="en-US" sz="2000" dirty="0">
                <a:solidFill>
                  <a:srgbClr val="FF0000"/>
                </a:solidFill>
                <a:latin typeface="Calibri" panose="020F0502020204030204" pitchFamily="34" charset="0"/>
                <a:cs typeface="Calibri" panose="020F0502020204030204" pitchFamily="34" charset="0"/>
              </a:rPr>
              <a:t> and </a:t>
            </a:r>
            <a:r>
              <a:rPr lang="en-US" altLang="en-US" sz="2000" u="sng" dirty="0">
                <a:solidFill>
                  <a:srgbClr val="FF0000"/>
                </a:solidFill>
                <a:latin typeface="Calibri" panose="020F0502020204030204" pitchFamily="34" charset="0"/>
                <a:cs typeface="Calibri" panose="020F0502020204030204" pitchFamily="34" charset="0"/>
              </a:rPr>
              <a:t>PRIVATE ER</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u="sng" dirty="0">
                <a:solidFill>
                  <a:srgbClr val="FF0000"/>
                </a:solidFill>
                <a:latin typeface="Calibri" panose="020F0502020204030204" pitchFamily="34" charset="0"/>
                <a:cs typeface="Calibri" panose="020F0502020204030204" pitchFamily="34" charset="0"/>
              </a:rPr>
              <a:t>unions</a:t>
            </a:r>
            <a:r>
              <a:rPr lang="en-US" altLang="en-US" sz="2000" dirty="0">
                <a:solidFill>
                  <a:srgbClr val="FF0000"/>
                </a:solidFill>
                <a:latin typeface="Calibri" panose="020F0502020204030204" pitchFamily="34" charset="0"/>
                <a:cs typeface="Calibri" panose="020F0502020204030204" pitchFamily="34" charset="0"/>
              </a:rPr>
              <a:t>, and by </a:t>
            </a:r>
            <a:r>
              <a:rPr lang="en-US" altLang="en-US" sz="2000" u="sng" dirty="0">
                <a:solidFill>
                  <a:srgbClr val="FF0000"/>
                </a:solidFill>
                <a:latin typeface="Calibri" panose="020F0502020204030204" pitchFamily="34" charset="0"/>
                <a:cs typeface="Calibri" panose="020F0502020204030204" pitchFamily="34" charset="0"/>
              </a:rPr>
              <a:t>foreign companies operating in US with at least 20 EE</a:t>
            </a:r>
          </a:p>
          <a:p>
            <a:pPr lvl="1" eaLnBrk="1" hangingPunct="1"/>
            <a:r>
              <a:rPr lang="en-US" altLang="en-US" sz="2000" dirty="0">
                <a:solidFill>
                  <a:srgbClr val="FF0000"/>
                </a:solidFill>
                <a:latin typeface="Calibri" panose="020F0502020204030204" pitchFamily="34" charset="0"/>
                <a:cs typeface="Calibri" panose="020F0502020204030204" pitchFamily="34" charset="0"/>
              </a:rPr>
              <a:t>ER must be engaged in </a:t>
            </a:r>
            <a:r>
              <a:rPr lang="en-US" altLang="en-US" sz="2000" u="sng" dirty="0">
                <a:solidFill>
                  <a:srgbClr val="FF0000"/>
                </a:solidFill>
                <a:latin typeface="Calibri" panose="020F0502020204030204" pitchFamily="34" charset="0"/>
                <a:cs typeface="Calibri" panose="020F0502020204030204" pitchFamily="34" charset="0"/>
              </a:rPr>
              <a:t>industry affecting commerce </a:t>
            </a:r>
            <a:r>
              <a:rPr lang="en-US" altLang="en-US" sz="2000" dirty="0">
                <a:solidFill>
                  <a:srgbClr val="FF0000"/>
                </a:solidFill>
                <a:latin typeface="Calibri" panose="020F0502020204030204" pitchFamily="34" charset="0"/>
                <a:cs typeface="Calibri" panose="020F0502020204030204" pitchFamily="34" charset="0"/>
              </a:rPr>
              <a:t>and have </a:t>
            </a:r>
            <a:r>
              <a:rPr lang="en-US" altLang="en-US" sz="2000" u="sng" dirty="0">
                <a:solidFill>
                  <a:srgbClr val="FF0000"/>
                </a:solidFill>
                <a:latin typeface="Calibri" panose="020F0502020204030204" pitchFamily="34" charset="0"/>
                <a:cs typeface="Calibri" panose="020F0502020204030204" pitchFamily="34" charset="0"/>
              </a:rPr>
              <a:t>20 or more EE</a:t>
            </a:r>
          </a:p>
          <a:p>
            <a:pPr marL="291600" lvl="1" indent="-291600">
              <a:lnSpc>
                <a:spcPct val="90000"/>
              </a:lnSpc>
              <a:spcBef>
                <a:spcPts val="1000"/>
              </a:spcBef>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p:txBody>
      </p:sp>
      <p:sp>
        <p:nvSpPr>
          <p:cNvPr id="3" name="Content Placeholder 2"/>
          <p:cNvSpPr>
            <a:spLocks noGrp="1"/>
          </p:cNvSpPr>
          <p:nvPr>
            <p:ph idx="14"/>
          </p:nvPr>
        </p:nvSpPr>
        <p:spPr>
          <a:xfrm>
            <a:off x="457200" y="5100320"/>
            <a:ext cx="8229600" cy="1272868"/>
          </a:xfrm>
          <a:ln>
            <a:noFill/>
          </a:ln>
        </p:spPr>
        <p:txBody>
          <a:bodyPr/>
          <a:lstStyle/>
          <a:p>
            <a:pPr marL="0" indent="0">
              <a:buNone/>
            </a:pPr>
            <a:r>
              <a:rPr lang="en-IN" altLang="en-US" sz="2000" dirty="0">
                <a:latin typeface="Calibri" panose="020F0502020204030204" pitchFamily="34" charset="0"/>
                <a:cs typeface="Arial" charset="0"/>
              </a:rPr>
              <a:t>Claims increased around Great Recession</a:t>
            </a:r>
          </a:p>
          <a:p>
            <a:pPr lvl="1">
              <a:buFont typeface="Arial" panose="020B0604020202020204" pitchFamily="34" charset="0"/>
              <a:buChar char="•"/>
            </a:pPr>
            <a:r>
              <a:rPr lang="en-IN" altLang="en-US" sz="2000" dirty="0">
                <a:latin typeface="Calibri" panose="020F0502020204030204" pitchFamily="34" charset="0"/>
                <a:cs typeface="Arial" charset="0"/>
              </a:rPr>
              <a:t>Claims decreased recently, likely based on economic conditions and arbitration effects.  </a:t>
            </a:r>
          </a:p>
        </p:txBody>
      </p:sp>
    </p:spTree>
    <p:extLst>
      <p:ext uri="{BB962C8B-B14F-4D97-AF65-F5344CB8AC3E}">
        <p14:creationId xmlns:p14="http://schemas.microsoft.com/office/powerpoint/2010/main" val="2169742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3&amp;#x0D;&amp;#x0A;Title VII of the Civil Rights Act of 1964&amp;quot;&quot;/&gt;&lt;property id=&quot;20307&quot; value=&quot;303&quot;/&gt;&lt;/object&gt;&lt;object type=&quot;3&quot; unique_id=&quot;10004&quot;&gt;&lt;property id=&quot;20148&quot; value=&quot;5&quot;/&gt;&lt;property id=&quot;20300&quot; value=&quot;Slide 2 - &amp;quot;Learning Objectives&amp;quot;&quot;/&gt;&lt;property id=&quot;20307&quot; value=&quot;292&quot;/&gt;&lt;/object&gt;&lt;object type=&quot;3&quot; unique_id=&quot;10005&quot;&gt;&lt;property id=&quot;20148&quot; value=&quot;5&quot;/&gt;&lt;property id=&quot;20300&quot; value=&quot;Slide 3 - &amp;quot;Learning Objectives&amp;quot;&quot;/&gt;&lt;property id=&quot;20307&quot; value=&quot;304&quot;/&gt;&lt;/object&gt;&lt;object type=&quot;3&quot; unique_id=&quot;10006&quot;&gt;&lt;property id=&quot;20148&quot; value=&quot;5&quot;/&gt;&lt;property id=&quot;20300&quot; value=&quot;Slide 4 - &amp;quot;Learning Objectives&amp;quot;&quot;/&gt;&lt;property id=&quot;20307&quot; value=&quot;305&quot;/&gt;&lt;/object&gt;&lt;object type=&quot;3&quot; unique_id=&quot;10007&quot;&gt;&lt;property id=&quot;20148&quot; value=&quot;5&quot;/&gt;&lt;property id=&quot;20300&quot; value=&quot;Slide 5 - &amp;quot;A Historic Rights Act&amp;quot;&quot;/&gt;&lt;property id=&quot;20307&quot; value=&quot;269&quot;/&gt;&lt;/object&gt;&lt;object type=&quot;3&quot; unique_id=&quot;10008&quot;&gt;&lt;property id=&quot;20148&quot; value=&quot;5&quot;/&gt;&lt;property id=&quot;20300&quot; value=&quot;Slide 6 - &amp;quot;Title VII of the &amp;#x0D;&amp;#x0A;Civil Rights Act of 1964&amp;quot;&quot;/&gt;&lt;property id=&quot;20307&quot; value=&quot;297&quot;/&gt;&lt;/object&gt;&lt;object type=&quot;3&quot; unique_id=&quot;10009&quot;&gt;&lt;property id=&quot;20148&quot; value=&quot;5&quot;/&gt;&lt;property id=&quot;20300&quot; value=&quot;Slide 7 - &amp;quot;Title VII of the &amp;#x0D;&amp;#x0A;Civil Rights Act of 1964&amp;quot;&quot;/&gt;&lt;property id=&quot;20307&quot; value=&quot;270&quot;/&gt;&lt;/object&gt;&lt;object type=&quot;3&quot; unique_id=&quot;10010&quot;&gt;&lt;property id=&quot;20148&quot; value=&quot;5&quot;/&gt;&lt;property id=&quot;20300&quot; value=&quot;Slide 8 - &amp;quot;Title VII Provisions&amp;quot;&quot;/&gt;&lt;property id=&quot;20307&quot; value=&quot;271&quot;/&gt;&lt;/object&gt;&lt;object type=&quot;3&quot; unique_id=&quot;10011&quot;&gt;&lt;property id=&quot;20148&quot; value=&quot;5&quot;/&gt;&lt;property id=&quot;20300&quot; value=&quot;Slide 9 - &amp;quot;Title VII Provisions&amp;quot;&quot;/&gt;&lt;property id=&quot;20307&quot; value=&quot;298&quot;/&gt;&lt;/object&gt;&lt;object type=&quot;3&quot; unique_id=&quot;10012&quot;&gt;&lt;property id=&quot;20148&quot; value=&quot;5&quot;/&gt;&lt;property id=&quot;20300&quot; value=&quot;Slide 10 - &amp;quot;Who Must Comply with Title VII?&amp;quot;&quot;/&gt;&lt;property id=&quot;20307&quot; value=&quot;272&quot;/&gt;&lt;/object&gt;&lt;object type=&quot;3&quot; unique_id=&quot;10013&quot;&gt;&lt;property id=&quot;20148&quot; value=&quot;5&quot;/&gt;&lt;property id=&quot;20300&quot; value=&quot;Slide 11 - &amp;quot;Who Must Comply with Title VII?&amp;quot;&quot;/&gt;&lt;property id=&quot;20307&quot; value=&quot;299&quot;/&gt;&lt;/object&gt;&lt;object type=&quot;3&quot; unique_id=&quot;10014&quot;&gt;&lt;property id=&quot;20148&quot; value=&quot;5&quot;/&gt;&lt;property id=&quot;20300&quot; value=&quot;Slide 12 - &amp;quot;Who is Covered by Title VII&amp;quot;&quot;/&gt;&lt;property id=&quot;20307&quot; value=&quot;273&quot;/&gt;&lt;/object&gt;&lt;object type=&quot;3&quot; unique_id=&quot;10015&quot;&gt;&lt;property id=&quot;20148&quot; value=&quot;5&quot;/&gt;&lt;property id=&quot;20300&quot; value=&quot;Slide 13 - &amp;quot;Employees Who Are Not Covered by Title VII&amp;quot;&quot;/&gt;&lt;property id=&quot;20307&quot; value=&quot;274&quot;/&gt;&lt;/object&gt;&lt;object type=&quot;3&quot; unique_id=&quot;10016&quot;&gt;&lt;property id=&quot;20148&quot; value=&quot;5&quot;/&gt;&lt;property id=&quot;20300&quot; value=&quot;Slide 14 - &amp;quot;Employees Who Are Not Covered by Title VII&amp;quot;&quot;/&gt;&lt;property id=&quot;20307&quot; value=&quot;291&quot;/&gt;&lt;/object&gt;&lt;object type=&quot;3&quot; unique_id=&quot;10017&quot;&gt;&lt;property id=&quot;20148&quot; value=&quot;5&quot;/&gt;&lt;property id=&quot;20300&quot; value=&quot;Slide 15 - &amp;quot;Filing Claims under Title VII&amp;quot;&quot;/&gt;&lt;property id=&quot;20307&quot; value=&quot;293&quot;/&gt;&lt;/object&gt;&lt;object type=&quot;3&quot; unique_id=&quot;10018&quot;&gt;&lt;property id=&quot;20148&quot; value=&quot;5&quot;/&gt;&lt;property id=&quot;20300&quot; value=&quot;Slide 16 - &amp;quot;Filing Claims under Title VII&amp;quot;&quot;/&gt;&lt;property id=&quot;20307&quot; value=&quot;300&quot;/&gt;&lt;/object&gt;&lt;object type=&quot;3&quot; unique_id=&quot;10019&quot;&gt;&lt;property id=&quot;20148&quot; value=&quot;5&quot;/&gt;&lt;property id=&quot;20300&quot; value=&quot;Slide 17 - &amp;quot;State Law Interface in the Filing Process&amp;quot;&quot;/&gt;&lt;property id=&quot;20307&quot; value=&quot;294&quot;/&gt;&lt;/object&gt;&lt;object type=&quot;3&quot; unique_id=&quot;10020&quot;&gt;&lt;property id=&quot;20148&quot; value=&quot;5&quot;/&gt;&lt;property id=&quot;20300&quot; value=&quot;Slide 18 - &amp;quot;Proceeding Through the EEOC&amp;quot;&quot;/&gt;&lt;property id=&quot;20307&quot; value=&quot;276&quot;/&gt;&lt;/object&gt;&lt;object type=&quot;3&quot; unique_id=&quot;10021&quot;&gt;&lt;property id=&quot;20148&quot; value=&quot;5&quot;/&gt;&lt;property id=&quot;20300&quot; value=&quot;Slide 19 - &amp;quot;Mediation&amp;quot;&quot;/&gt;&lt;property id=&quot;20307&quot; value=&quot;277&quot;/&gt;&lt;/object&gt;&lt;object type=&quot;3&quot; unique_id=&quot;10022&quot;&gt;&lt;property id=&quot;20148&quot; value=&quot;5&quot;/&gt;&lt;property id=&quot;20300&quot; value=&quot;Slide 20 - &amp;quot;EEOC Investigation&amp;quot;&quot;/&gt;&lt;property id=&quot;20307&quot; value=&quot;278&quot;/&gt;&lt;/object&gt;&lt;object type=&quot;3&quot; unique_id=&quot;10023&quot;&gt;&lt;property id=&quot;20148&quot; value=&quot;5&quot;/&gt;&lt;property id=&quot;20300&quot; value=&quot;Slide 21 - &amp;quot;EEOC Investigation&amp;quot;&quot;/&gt;&lt;property id=&quot;20307&quot; value=&quot;306&quot;/&gt;&lt;/object&gt;&lt;object type=&quot;3&quot; unique_id=&quot;10024&quot;&gt;&lt;property id=&quot;20148&quot; value=&quot;5&quot;/&gt;&lt;property id=&quot;20300&quot; value=&quot;Slide 22 - &amp;quot;Judicial Review&amp;quot;&quot;/&gt;&lt;property id=&quot;20307&quot; value=&quot;279&quot;/&gt;&lt;/object&gt;&lt;object type=&quot;3&quot; unique_id=&quot;10025&quot;&gt;&lt;property id=&quot;20148&quot; value=&quot;5&quot;/&gt;&lt;property id=&quot;20300&quot; value=&quot;Slide 23 - &amp;quot;Judicial Review&amp;quot;&quot;/&gt;&lt;property id=&quot;20307&quot; value=&quot;295&quot;/&gt;&lt;/object&gt;&lt;object type=&quot;3&quot; unique_id=&quot;10026&quot;&gt;&lt;property id=&quot;20148&quot; value=&quot;5&quot;/&gt;&lt;property id=&quot;20300&quot; value=&quot;Slide 24 - &amp;quot;The Reconstruction Civil Rights Acts&amp;quot;&quot;/&gt;&lt;property id=&quot;20307&quot; value=&quot;296&quot;/&gt;&lt;/object&gt;&lt;object type=&quot;3&quot; unique_id=&quot;10027&quot;&gt;&lt;property id=&quot;20148&quot; value=&quot;5&quot;/&gt;&lt;property id=&quot;20300&quot; value=&quot;Slide 25 - &amp;quot;An Important Note&amp;quot;&quot;/&gt;&lt;property id=&quot;20307&quot; value=&quot;284&quot;/&gt;&lt;/object&gt;&lt;object type=&quot;3&quot; unique_id=&quot;10028&quot;&gt;&lt;property id=&quot;20148&quot; value=&quot;5&quot;/&gt;&lt;property id=&quot;20300&quot; value=&quot;Slide 26 - &amp;quot;An Important Note&amp;quot;&quot;/&gt;&lt;property id=&quot;20307&quot; value=&quot;301&quot;/&gt;&lt;/object&gt;&lt;object type=&quot;3&quot; unique_id=&quot;10029&quot;&gt;&lt;property id=&quot;20148&quot; value=&quot;5&quot;/&gt;&lt;property id=&quot;20300&quot; value=&quot;Slide 27 - &amp;quot;Management Tips&amp;quot;&quot;/&gt;&lt;property id=&quot;20307&quot; value=&quot;289&quot;/&gt;&lt;/object&gt;&lt;object type=&quot;3&quot; unique_id=&quot;10030&quot;&gt;&lt;property id=&quot;20148&quot; value=&quot;5&quot;/&gt;&lt;property id=&quot;20300&quot; value=&quot;Slide 28 - &amp;quot;Management Tips&amp;quot;&quot;/&gt;&lt;property id=&quot;20307&quot; value=&quot;302&quot;/&gt;&lt;/object&gt;&lt;/object&gt;&lt;object type=&quot;8&quot; unique_id=&quot;10060&quot;&gt;&lt;/object&gt;&lt;/object&gt;&lt;/database&gt;"/>
  <p:tag name="MMPROD_NEXTUNIQUEID" val="10009"/>
  <p:tag name="SECTOMILLISECCONVERTED" val="1"/>
  <p:tag name="ISPRING_RESOURCE_PATHS_HASH_2" val="b811a1a169180f0ce287281222a8f682b134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30263BC6-62DE-4E5A-9998-4BD784D2E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6CEFB1-77E0-416F-8953-C0E54FDC16F7}">
  <ds:schemaRefs>
    <ds:schemaRef ds:uri="http://schemas.microsoft.com/sharepoint/v3/contenttype/forms"/>
  </ds:schemaRefs>
</ds:datastoreItem>
</file>

<file path=customXml/itemProps3.xml><?xml version="1.0" encoding="utf-8"?>
<ds:datastoreItem xmlns:ds="http://schemas.openxmlformats.org/officeDocument/2006/customXml" ds:itemID="{734D8012-74E9-46D9-A901-0243AC9DCF4D}">
  <ds:schemaRefs>
    <ds:schemaRef ds:uri="3b891efd-a537-4e57-a9a6-7bde74ae8a20"/>
    <ds:schemaRef ds:uri="http://purl.org/dc/terms/"/>
    <ds:schemaRef ds:uri="aa4f5ada-9d1d-46d6-b705-f2cf90d05a9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Template>
  <TotalTime>10011</TotalTime>
  <Words>4254</Words>
  <Application>Microsoft Macintosh PowerPoint</Application>
  <PresentationFormat>On-screen Show (4:3)</PresentationFormat>
  <Paragraphs>322</Paragraphs>
  <Slides>39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Palatino Linotype</vt:lpstr>
      <vt:lpstr>Wingdings</vt:lpstr>
      <vt:lpstr>Arial</vt:lpstr>
      <vt:lpstr>Courier New</vt:lpstr>
      <vt:lpstr>Century Gothic</vt:lpstr>
      <vt:lpstr>Chapter Number</vt:lpstr>
      <vt:lpstr>Chapter 12 Age Discrimination</vt:lpstr>
      <vt:lpstr>Learning Objectives</vt:lpstr>
      <vt:lpstr>Statutory Basis - ADEA</vt:lpstr>
      <vt:lpstr>Age Discrimination: Statutory Basis</vt:lpstr>
      <vt:lpstr>Age Discrimination Context 1</vt:lpstr>
      <vt:lpstr>Age Discrimination Context 2</vt:lpstr>
      <vt:lpstr>Realities About Older Workers and Age Discrimination</vt:lpstr>
      <vt:lpstr>What is Same/Different About Age?</vt:lpstr>
      <vt:lpstr>Regulation: Age Discrimination in Employment Act (A D E A)</vt:lpstr>
      <vt:lpstr>Distinctions between A D E A and Title VII </vt:lpstr>
      <vt:lpstr>State Law Claims </vt:lpstr>
      <vt:lpstr>Employee’s Options</vt:lpstr>
      <vt:lpstr>Employee’s Prima Facie Case: Disparate Treatment 1</vt:lpstr>
      <vt:lpstr>Employee’s Prima Facie Case: Disparate Treatment </vt:lpstr>
      <vt:lpstr>Burden Shifting No More: Gross</vt:lpstr>
      <vt:lpstr>Employer Defenses</vt:lpstr>
      <vt:lpstr>Summary: Employee’s Prima Facie Case   Disparate Treatment </vt:lpstr>
      <vt:lpstr>Mandatory Retirements</vt:lpstr>
      <vt:lpstr>Proving a Case of Age Discrimination:  Disparate Impact</vt:lpstr>
      <vt:lpstr>Employee’s Prima Facie Case: Disparate Impact</vt:lpstr>
      <vt:lpstr>Employee’s Prima Facie Case: Disparate Impact - Economic concerns</vt:lpstr>
      <vt:lpstr>Employee’s Prima Facie Case: Disparate Impact - Economic concerns</vt:lpstr>
      <vt:lpstr>Defenses Based on Economic Concerns</vt:lpstr>
      <vt:lpstr>Reductions in Force (R I F s)</vt:lpstr>
      <vt:lpstr>Defenses Based on Benefit Plans and Seniority Systems</vt:lpstr>
      <vt:lpstr>“Same Actor” Defense</vt:lpstr>
      <vt:lpstr>Retaliation</vt:lpstr>
      <vt:lpstr>Employee’s Response: Proof of Pretext</vt:lpstr>
      <vt:lpstr>Employee’s A D E A Prima Facie Case: Hostile Environment Based on Age 1</vt:lpstr>
      <vt:lpstr>Waivers under the Older Workers’ Benefit Protection Act of 19 90 1</vt:lpstr>
      <vt:lpstr>Waivers under the Older Workers’ Benefit Protection Act of 19 90 2</vt:lpstr>
      <vt:lpstr>Use of Statistical Evidence</vt:lpstr>
      <vt:lpstr>A D E A Remedies</vt:lpstr>
      <vt:lpstr>Employee Retirement Income Security Act (E R I S A)</vt:lpstr>
      <vt:lpstr>Management Considerations 1</vt:lpstr>
      <vt:lpstr>Management Considerations 2</vt:lpstr>
      <vt:lpstr>Management Tips 1</vt:lpstr>
      <vt:lpstr>Management Tips 2</vt:lpstr>
      <vt:lpstr>Management Tips 3</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435</cp:revision>
  <dcterms:created xsi:type="dcterms:W3CDTF">2005-08-04T17:31:30Z</dcterms:created>
  <dcterms:modified xsi:type="dcterms:W3CDTF">2021-10-25T23:11:00Z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