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30"/>
  </p:notesMasterIdLst>
  <p:sldIdLst>
    <p:sldId id="312" r:id="rId5"/>
    <p:sldId id="304" r:id="rId6"/>
    <p:sldId id="324" r:id="rId7"/>
    <p:sldId id="297" r:id="rId8"/>
    <p:sldId id="270" r:id="rId9"/>
    <p:sldId id="269" r:id="rId10"/>
    <p:sldId id="325" r:id="rId11"/>
    <p:sldId id="313" r:id="rId12"/>
    <p:sldId id="314" r:id="rId13"/>
    <p:sldId id="315" r:id="rId14"/>
    <p:sldId id="326" r:id="rId15"/>
    <p:sldId id="316" r:id="rId16"/>
    <p:sldId id="317" r:id="rId17"/>
    <p:sldId id="272" r:id="rId18"/>
    <p:sldId id="318" r:id="rId19"/>
    <p:sldId id="273" r:id="rId20"/>
    <p:sldId id="274" r:id="rId21"/>
    <p:sldId id="291" r:id="rId22"/>
    <p:sldId id="293" r:id="rId23"/>
    <p:sldId id="294" r:id="rId24"/>
    <p:sldId id="276" r:id="rId25"/>
    <p:sldId id="277" r:id="rId26"/>
    <p:sldId id="319" r:id="rId27"/>
    <p:sldId id="279" r:id="rId28"/>
    <p:sldId id="320"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Palatino Linotype" panose="02040502050505030304" pitchFamily="18" charset="0"/>
      <p:regular r:id="rId39"/>
      <p:bold r:id="rId40"/>
      <p:italic r:id="rId41"/>
      <p:boldItalic r:id="rId42"/>
    </p:embeddedFont>
  </p:embeddedFontLst>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Miriam D Monte" initials="GMDM" lastIdx="32" clrIdx="0"/>
  <p:cmAuthor id="2" name="Suchitra Krishna" initials="SK" lastIdx="18" clrIdx="1"/>
  <p:cmAuthor id="3" name="CGR" initials="C" lastIdx="1" clrIdx="2">
    <p:extLst>
      <p:ext uri="{19B8F6BF-5375-455C-9EA6-DF929625EA0E}">
        <p15:presenceInfo xmlns:p15="http://schemas.microsoft.com/office/powerpoint/2012/main" userId="C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0" autoAdjust="0"/>
    <p:restoredTop sz="86406" autoAdjust="0"/>
  </p:normalViewPr>
  <p:slideViewPr>
    <p:cSldViewPr snapToGrid="0">
      <p:cViewPr varScale="1">
        <p:scale>
          <a:sx n="129" d="100"/>
          <a:sy n="129" d="100"/>
        </p:scale>
        <p:origin x="17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5D900AB-2044-41D6-8E15-F2EB04FC8E53}" type="slidenum">
              <a:rPr lang="en-US"/>
              <a:pPr>
                <a:defRPr/>
              </a:pPr>
              <a:t>‹#›</a:t>
            </a:fld>
            <a:endParaRPr lang="en-US"/>
          </a:p>
        </p:txBody>
      </p:sp>
    </p:spTree>
    <p:extLst>
      <p:ext uri="{BB962C8B-B14F-4D97-AF65-F5344CB8AC3E}">
        <p14:creationId xmlns:p14="http://schemas.microsoft.com/office/powerpoint/2010/main" val="365092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182009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10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5531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11</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2125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807D18-51C5-4FE2-8C7E-892A02124A9A}" type="slidenum">
              <a:rPr lang="en-US" altLang="en-US" smtClean="0"/>
              <a:pPr eaLnBrk="1" hangingPunct="1">
                <a:spcBef>
                  <a:spcPct val="0"/>
                </a:spcBef>
              </a:pPr>
              <a:t>12</a:t>
            </a:fld>
            <a:endParaRPr lang="en-US" altLang="en-US"/>
          </a:p>
        </p:txBody>
      </p:sp>
    </p:spTree>
    <p:extLst>
      <p:ext uri="{BB962C8B-B14F-4D97-AF65-F5344CB8AC3E}">
        <p14:creationId xmlns:p14="http://schemas.microsoft.com/office/powerpoint/2010/main" val="210660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dirty="0"/>
          </a:p>
        </p:txBody>
      </p:sp>
      <p:sp>
        <p:nvSpPr>
          <p:cNvPr id="358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807D18-51C5-4FE2-8C7E-892A02124A9A}" type="slidenum">
              <a:rPr lang="en-US" altLang="en-US" smtClean="0"/>
              <a:pPr eaLnBrk="1" hangingPunct="1">
                <a:spcBef>
                  <a:spcPct val="0"/>
                </a:spcBef>
              </a:pPr>
              <a:t>13</a:t>
            </a:fld>
            <a:endParaRPr lang="en-US" altLang="en-US"/>
          </a:p>
        </p:txBody>
      </p:sp>
    </p:spTree>
    <p:extLst>
      <p:ext uri="{BB962C8B-B14F-4D97-AF65-F5344CB8AC3E}">
        <p14:creationId xmlns:p14="http://schemas.microsoft.com/office/powerpoint/2010/main" val="251886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32096-00E5-4BFB-ABCD-244B1983A190}" type="slidenum">
              <a:rPr lang="en-US" altLang="en-US" smtClean="0"/>
              <a:pPr eaLnBrk="1" hangingPunct="1">
                <a:spcBef>
                  <a:spcPct val="0"/>
                </a:spcBef>
              </a:pPr>
              <a:t>14</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0870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32096-00E5-4BFB-ABCD-244B1983A190}" type="slidenum">
              <a:rPr lang="en-US" altLang="en-US" smtClean="0"/>
              <a:pPr eaLnBrk="1" hangingPunct="1">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1774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EA65D7-2087-4B87-9AFA-E78D12291AB7}" type="slidenum">
              <a:rPr lang="en-US" altLang="en-US" smtClean="0"/>
              <a:pPr eaLnBrk="1" hangingPunct="1">
                <a:spcBef>
                  <a:spcPct val="0"/>
                </a:spcBef>
              </a:pPr>
              <a:t>16</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11186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54BF35-12C9-448E-9245-D1C80E33C466}" type="slidenum">
              <a:rPr lang="en-US" altLang="en-US" smtClean="0"/>
              <a:pPr eaLnBrk="1" hangingPunct="1">
                <a:spcBef>
                  <a:spcPct val="0"/>
                </a:spcBef>
              </a:pPr>
              <a:t>17</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3686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0341DD-CE31-455C-8C0E-6AE43B6CD2E3}" type="slidenum">
              <a:rPr lang="en-US" altLang="en-US" smtClean="0"/>
              <a:pPr eaLnBrk="1" hangingPunct="1">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05019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378B47-1072-4B59-9350-B5CEF3E67E78}" type="slidenum">
              <a:rPr lang="en-US" altLang="en-US" smtClean="0"/>
              <a:pPr eaLnBrk="1" hangingPunct="1">
                <a:spcBef>
                  <a:spcPct val="0"/>
                </a:spcBef>
              </a:pPr>
              <a:t>19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eaLnBrk="1" hangingPunct="1"/>
            <a:r>
              <a:rPr lang="en-US" altLang="en-US" dirty="0"/>
              <a:t> </a:t>
            </a:r>
          </a:p>
        </p:txBody>
      </p:sp>
    </p:spTree>
    <p:extLst>
      <p:ext uri="{BB962C8B-B14F-4D97-AF65-F5344CB8AC3E}">
        <p14:creationId xmlns:p14="http://schemas.microsoft.com/office/powerpoint/2010/main" val="38584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28B6F9-B40E-4C4E-8447-65379EAACE91}"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101515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3C73D3-E335-406E-AD50-71AEE7981638}" type="slidenum">
              <a:rPr lang="en-US" altLang="en-US" smtClean="0"/>
              <a:pPr eaLnBrk="1" hangingPunct="1">
                <a:spcBef>
                  <a:spcPct val="0"/>
                </a:spcBef>
              </a:pPr>
              <a:t>20</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52653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EBD3E8-E809-450F-83EC-EC14CEC22D8C}" type="slidenum">
              <a:rPr lang="en-US" altLang="en-US" smtClean="0"/>
              <a:pPr eaLnBrk="1" hangingPunct="1">
                <a:spcBef>
                  <a:spcPct val="0"/>
                </a:spcBef>
              </a:pPr>
              <a:t>21</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05064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E66C9-4373-4D6C-BB90-9915721B5E67}" type="slidenum">
              <a:rPr lang="en-US" altLang="en-US" smtClean="0"/>
              <a:pPr eaLnBrk="1" hangingPunct="1">
                <a:spcBef>
                  <a:spcPct val="0"/>
                </a:spcBef>
              </a:pPr>
              <a:t>22</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9619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7CE66C9-4373-4D6C-BB90-9915721B5E67}" type="slidenum">
              <a:rPr lang="en-US" altLang="en-US" smtClean="0"/>
              <a:pPr eaLnBrk="1" hangingPunct="1">
                <a:spcBef>
                  <a:spcPct val="0"/>
                </a:spcBef>
              </a:pPr>
              <a:t>23</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19917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04397B-A2A5-4788-8C2D-D839040DACC9}" type="slidenum">
              <a:rPr lang="en-US" altLang="en-US" smtClean="0"/>
              <a:pPr eaLnBrk="1" hangingPunct="1">
                <a:spcBef>
                  <a:spcPct val="0"/>
                </a:spcBef>
              </a:pPr>
              <a:t>24</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47251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2D89F9-4B8F-42DE-9908-FBFF27BCE75B}" type="slidenum">
              <a:rPr lang="en-US" altLang="en-US" smtClean="0"/>
              <a:pPr eaLnBrk="1" hangingPunct="1">
                <a:spcBef>
                  <a:spcPct val="0"/>
                </a:spcBef>
              </a:pPr>
              <a:t>25</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2018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28B6F9-B40E-4C4E-8447-65379EAACE91}" type="slidenum">
              <a:rPr lang="en-US" altLang="en-US" smtClean="0"/>
              <a:pPr eaLnBrk="1" hangingPunct="1">
                <a:spcBef>
                  <a:spcPct val="0"/>
                </a:spcBef>
              </a:pPr>
              <a:t>3</a:t>
            </a:fld>
            <a:endParaRPr lang="en-US" altLang="en-US"/>
          </a:p>
        </p:txBody>
      </p:sp>
    </p:spTree>
    <p:extLst>
      <p:ext uri="{BB962C8B-B14F-4D97-AF65-F5344CB8AC3E}">
        <p14:creationId xmlns:p14="http://schemas.microsoft.com/office/powerpoint/2010/main" val="187673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D821D8-4DFC-4DC4-9CE9-4A78575A3DDF}" type="slidenum">
              <a:rPr lang="en-US" altLang="en-US" smtClean="0"/>
              <a:pPr eaLnBrk="1" hangingPunct="1">
                <a:spcBef>
                  <a:spcPct val="0"/>
                </a:spcBef>
              </a:pPr>
              <a:t>4</a:t>
            </a:fld>
            <a:endParaRPr lang="en-US" altLang="en-US"/>
          </a:p>
        </p:txBody>
      </p:sp>
    </p:spTree>
    <p:extLst>
      <p:ext uri="{BB962C8B-B14F-4D97-AF65-F5344CB8AC3E}">
        <p14:creationId xmlns:p14="http://schemas.microsoft.com/office/powerpoint/2010/main" val="338129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8D3F44-109D-4393-8B8E-B7486D07E33D}" type="slidenum">
              <a:rPr lang="en-US" altLang="en-US" smtClean="0"/>
              <a:pPr eaLnBrk="1" hangingPunct="1">
                <a:spcBef>
                  <a:spcPct val="0"/>
                </a:spcBef>
              </a:pPr>
              <a:t>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0303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8AF525-9B77-4BE8-91DD-1D01EE6DA481}" type="slidenum">
              <a:rPr lang="en-US" altLang="en-US" smtClean="0"/>
              <a:pPr eaLnBrk="1" hangingPunct="1">
                <a:spcBef>
                  <a:spcPct val="0"/>
                </a:spcBef>
              </a:pPr>
              <a:t>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6557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7</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5710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1516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B4996F-C869-4D02-9FAC-7935FAD08A64}" type="slidenum">
              <a:rPr lang="en-US" altLang="en-US" smtClean="0"/>
              <a:pPr eaLnBrk="1" hangingPunct="1">
                <a:spcBef>
                  <a:spcPct val="0"/>
                </a:spcBef>
              </a:pPr>
              <a:t>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217531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E9F113B3-BBBE-4959-9712-A50AE6393D68}" type="slidenum">
              <a:rPr lang="en-US" smtClean="0"/>
              <a:pPr>
                <a:defRPr/>
              </a:pPr>
              <a:t>‹#›</a:t>
            </a:fld>
            <a:endParaRPr lang="en-US"/>
          </a:p>
        </p:txBody>
      </p:sp>
    </p:spTree>
    <p:extLst>
      <p:ext uri="{BB962C8B-B14F-4D97-AF65-F5344CB8AC3E}">
        <p14:creationId xmlns:p14="http://schemas.microsoft.com/office/powerpoint/2010/main" val="400706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1D78027D-543B-46EE-A0DE-BB38725F77FC}" type="slidenum">
              <a:rPr lang="en-US" smtClean="0"/>
              <a:pPr>
                <a:defRPr/>
              </a:pPr>
              <a:t>‹#›</a:t>
            </a:fld>
            <a:endParaRPr lang="en-US"/>
          </a:p>
        </p:txBody>
      </p:sp>
    </p:spTree>
    <p:extLst>
      <p:ext uri="{BB962C8B-B14F-4D97-AF65-F5344CB8AC3E}">
        <p14:creationId xmlns:p14="http://schemas.microsoft.com/office/powerpoint/2010/main" val="46252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B8785777-9666-40FC-9023-03EDBDAE0982}" type="slidenum">
              <a:rPr lang="en-US" smtClean="0"/>
              <a:pPr>
                <a:defRPr/>
              </a:pPr>
              <a:t>‹#›</a:t>
            </a:fld>
            <a:endParaRPr lang="en-US" dirty="0"/>
          </a:p>
        </p:txBody>
      </p:sp>
    </p:spTree>
    <p:extLst>
      <p:ext uri="{BB962C8B-B14F-4D97-AF65-F5344CB8AC3E}">
        <p14:creationId xmlns:p14="http://schemas.microsoft.com/office/powerpoint/2010/main" val="10666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457200" y="1600200"/>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5F5C468F-C2AB-4EB0-8227-5764F5B0B2F2}" type="slidenum">
              <a:rPr lang="en-US" smtClean="0"/>
              <a:pPr>
                <a:defRPr/>
              </a:pPr>
              <a:t>‹#›</a:t>
            </a:fld>
            <a:endParaRPr lang="en-US"/>
          </a:p>
        </p:txBody>
      </p:sp>
      <p:sp>
        <p:nvSpPr>
          <p:cNvPr id="7" name="Content Placeholder 2"/>
          <p:cNvSpPr>
            <a:spLocks noGrp="1"/>
          </p:cNvSpPr>
          <p:nvPr>
            <p:ph idx="13"/>
          </p:nvPr>
        </p:nvSpPr>
        <p:spPr>
          <a:xfrm>
            <a:off x="465666" y="2827867"/>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57200" y="3843871"/>
            <a:ext cx="8229600" cy="821267"/>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609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937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atin typeface="Calibri" panose="020F0502020204030204" pitchFamily="34" charset="0"/>
              </a:defRPr>
            </a:lvl1pPr>
          </a:lstStyle>
          <a:p>
            <a:pPr>
              <a:defRPr/>
            </a:pPr>
            <a:fld id="{8989727C-D7BC-41C5-8E1C-76BD71AE2A3E}" type="slidenum">
              <a:rPr lang="en-US" smtClean="0"/>
              <a:pPr>
                <a:defRPr/>
              </a:pPr>
              <a:t>‹#›</a:t>
            </a:fld>
            <a:endParaRPr lang="en-US"/>
          </a:p>
        </p:txBody>
      </p:sp>
    </p:spTree>
    <p:extLst>
      <p:ext uri="{BB962C8B-B14F-4D97-AF65-F5344CB8AC3E}">
        <p14:creationId xmlns:p14="http://schemas.microsoft.com/office/powerpoint/2010/main" val="11476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atin typeface="Calibri" panose="020F0502020204030204" pitchFamily="34" charset="0"/>
              </a:defRPr>
            </a:lvl1pPr>
          </a:lstStyle>
          <a:p>
            <a:pPr>
              <a:defRPr/>
            </a:pPr>
            <a:fld id="{CCCD4CB0-F21D-4582-8EF6-C2DE097D7A78}" type="slidenum">
              <a:rPr lang="en-US" smtClean="0"/>
              <a:pPr>
                <a:defRPr/>
              </a:pPr>
              <a:t>‹#›</a:t>
            </a:fld>
            <a:endParaRPr lang="en-US"/>
          </a:p>
        </p:txBody>
      </p:sp>
    </p:spTree>
    <p:extLst>
      <p:ext uri="{BB962C8B-B14F-4D97-AF65-F5344CB8AC3E}">
        <p14:creationId xmlns:p14="http://schemas.microsoft.com/office/powerpoint/2010/main" val="162416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DBC895B4-B7CF-4E1D-81F4-386680AB4DF1}" type="slidenum">
              <a:rPr lang="en-US" smtClean="0"/>
              <a:pPr>
                <a:defRPr/>
              </a:pPr>
              <a:t>‹#›</a:t>
            </a:fld>
            <a:endParaRPr lang="en-US"/>
          </a:p>
        </p:txBody>
      </p:sp>
    </p:spTree>
    <p:extLst>
      <p:ext uri="{BB962C8B-B14F-4D97-AF65-F5344CB8AC3E}">
        <p14:creationId xmlns:p14="http://schemas.microsoft.com/office/powerpoint/2010/main" val="41140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A10EC1EE-2988-4478-9CE6-88B9C0175A27}" type="slidenum">
              <a:rPr lang="en-US"/>
              <a:pPr>
                <a:defRPr/>
              </a:pPr>
              <a:t>‹#›</a:t>
            </a:fld>
            <a:endParaRPr lang="en-US"/>
          </a:p>
        </p:txBody>
      </p:sp>
    </p:spTree>
    <p:extLst>
      <p:ext uri="{BB962C8B-B14F-4D97-AF65-F5344CB8AC3E}">
        <p14:creationId xmlns:p14="http://schemas.microsoft.com/office/powerpoint/2010/main" val="26720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BD786A7-F7B7-46F0-AA4B-F42B7E3A9B48}" type="slidenum">
              <a:rPr lang="en-US" smtClean="0"/>
              <a:pPr>
                <a:defRPr/>
              </a:pPr>
              <a:t>‹#›</a:t>
            </a:fld>
            <a:endParaRPr lang="en-US"/>
          </a:p>
        </p:txBody>
      </p:sp>
    </p:spTree>
    <p:extLst>
      <p:ext uri="{BB962C8B-B14F-4D97-AF65-F5344CB8AC3E}">
        <p14:creationId xmlns:p14="http://schemas.microsoft.com/office/powerpoint/2010/main" val="15375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8A704070-E363-41F2-B948-97CC3B7DFDDA}" type="slidenum">
              <a:rPr lang="en-US" smtClean="0"/>
              <a:pPr>
                <a:defRPr/>
              </a:pPr>
              <a:t>‹#›</a:t>
            </a:fld>
            <a:endParaRPr lang="en-US"/>
          </a:p>
        </p:txBody>
      </p:sp>
    </p:spTree>
    <p:extLst>
      <p:ext uri="{BB962C8B-B14F-4D97-AF65-F5344CB8AC3E}">
        <p14:creationId xmlns:p14="http://schemas.microsoft.com/office/powerpoint/2010/main" val="4450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77936C9B-C4F6-46EE-A7E7-EC71FF160B9D}"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defRPr/>
            </a:pPr>
            <a:r>
              <a:rPr lang="en-US" sz="1000" dirty="0">
                <a:effectLst>
                  <a:outerShdw blurRad="38100" dist="38100" dir="2700000" algn="tl">
                    <a:srgbClr val="C0C0C0"/>
                  </a:outerShdw>
                </a:effectLst>
                <a:latin typeface="Calibri" panose="020F0502020204030204" pitchFamily="34" charset="0"/>
              </a:rPr>
              <a:t>11-</a:t>
            </a:r>
            <a:fld id="{9C8FA909-FF43-456D-9BCF-AFF94F3E45D0}" type="slidenum">
              <a:rPr lang="en-US" sz="1000">
                <a:effectLst>
                  <a:outerShdw blurRad="38100" dist="38100" dir="2700000" algn="tl">
                    <a:srgbClr val="C0C0C0"/>
                  </a:outerShdw>
                </a:effectLst>
                <a:latin typeface="Calibri" panose="020F0502020204030204" pitchFamily="34" charset="0"/>
              </a:rPr>
              <a:pPr algn="r">
                <a:defRPr/>
              </a:pPr>
              <a:t>‹#›</a:t>
            </a:fld>
            <a:endParaRPr lang="en-US" sz="1000" dirty="0">
              <a:effectLst>
                <a:outerShdw blurRad="38100" dist="38100" dir="2700000" algn="tl">
                  <a:srgbClr val="C0C0C0"/>
                </a:outerShdw>
              </a:effectLst>
              <a:latin typeface="Calibri" panose="020F0502020204030204" pitchFamily="34" charset="0"/>
            </a:endParaRPr>
          </a:p>
        </p:txBody>
      </p:sp>
      <p:sp>
        <p:nvSpPr>
          <p:cNvPr id="10" name="Text Placeholder 7"/>
          <p:cNvSpPr txBox="1">
            <a:spLocks/>
          </p:cNvSpPr>
          <p:nvPr userDrawn="1"/>
        </p:nvSpPr>
        <p:spPr>
          <a:xfrm>
            <a:off x="781878" y="6499225"/>
            <a:ext cx="7390088" cy="222250"/>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800" kern="1200">
                <a:solidFill>
                  <a:schemeClr val="tx1"/>
                </a:solidFill>
                <a:effectLst/>
                <a:latin typeface="Calibri" panose="020F0502020204030204" pitchFamily="34" charset="0"/>
                <a:ea typeface="+mn-ea"/>
                <a:cs typeface="Arial" pitchFamily="34" charset="0"/>
              </a:rPr>
              <a:t>Copyright ©2022 McGraw-Hill Education. All rights reserved. No reproduction or distribution without the prior written consent of McGraw-Hill Education</a:t>
            </a:r>
            <a:r>
              <a:rPr lang="en-US" sz="900"/>
              <a:t>  </a:t>
            </a:r>
            <a:endParaRPr lang="en-US" sz="900" dirty="0"/>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2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dt="0"/>
  <p:txStyles>
    <p:titleStyle>
      <a:lvl1pPr algn="ctr" rtl="0" eaLnBrk="0" fontAlgn="base" hangingPunct="0">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spcBef>
          <a:spcPct val="0"/>
        </a:spcBef>
        <a:spcAft>
          <a:spcPct val="0"/>
        </a:spcAft>
        <a:defRPr sz="4200">
          <a:solidFill>
            <a:schemeClr val="tx1"/>
          </a:solidFill>
          <a:latin typeface="Arial" charset="0"/>
          <a:cs typeface="Arial" charset="0"/>
        </a:defRPr>
      </a:lvl2pPr>
      <a:lvl3pPr algn="ctr" rtl="0" eaLnBrk="0" fontAlgn="base" hangingPunct="0">
        <a:spcBef>
          <a:spcPct val="0"/>
        </a:spcBef>
        <a:spcAft>
          <a:spcPct val="0"/>
        </a:spcAft>
        <a:defRPr sz="4200">
          <a:solidFill>
            <a:schemeClr val="tx1"/>
          </a:solidFill>
          <a:latin typeface="Arial" charset="0"/>
          <a:cs typeface="Arial" charset="0"/>
        </a:defRPr>
      </a:lvl3pPr>
      <a:lvl4pPr algn="ctr" rtl="0" eaLnBrk="0" fontAlgn="base" hangingPunct="0">
        <a:spcBef>
          <a:spcPct val="0"/>
        </a:spcBef>
        <a:spcAft>
          <a:spcPct val="0"/>
        </a:spcAft>
        <a:defRPr sz="4200">
          <a:solidFill>
            <a:schemeClr val="tx1"/>
          </a:solidFill>
          <a:latin typeface="Arial" charset="0"/>
          <a:cs typeface="Arial" charset="0"/>
        </a:defRPr>
      </a:lvl4pPr>
      <a:lvl5pPr algn="ctr" rtl="0" eaLnBrk="0" fontAlgn="base" hangingPunct="0">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049" y="2254928"/>
            <a:ext cx="3345664" cy="1790423"/>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11</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Religious Discrimination</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665823" y="6426035"/>
            <a:ext cx="7820011" cy="319595"/>
          </a:xfrm>
          <a:ln>
            <a:noFill/>
          </a:ln>
        </p:spPr>
        <p:txBody>
          <a:bodyPr/>
          <a:lstStyle/>
          <a:p>
            <a:pPr lvl="0"/>
            <a:r>
              <a:rPr lang="en-US" sz="900" dirty="0"/>
              <a:t>Copyright ©2022 McGraw-Hill Education. All rights reserved. No reproduction or distribution without the prior written consent of McGraw-Hill Education  </a:t>
            </a:r>
            <a:endParaRPr lang="en-IN" sz="900" dirty="0">
              <a:latin typeface="Calibri" panose="020F0502020204030204" pitchFamily="34" charset="0"/>
            </a:endParaRPr>
          </a:p>
        </p:txBody>
      </p:sp>
      <p:cxnSp>
        <p:nvCxnSpPr>
          <p:cNvPr id="5" name="Straight Arrow Connector 4">
            <a:extLst>
              <a:ext uri="{FF2B5EF4-FFF2-40B4-BE49-F238E27FC236}">
                <a16:creationId xmlns:a16="http://schemas.microsoft.com/office/drawing/2014/main" id="{2D491669-CBBB-4F18-B9DB-1E8FFF357E02}"/>
              </a:ext>
            </a:extLst>
          </p:cNvPr>
          <p:cNvCxnSpPr/>
          <p:nvPr/>
        </p:nvCxnSpPr>
        <p:spPr>
          <a:xfrm>
            <a:off x="2569779" y="294815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6779C23-00EB-476C-B1CD-6388D4367217}"/>
              </a:ext>
            </a:extLst>
          </p:cNvPr>
          <p:cNvPicPr>
            <a:picLocks noChangeAspect="1"/>
          </p:cNvPicPr>
          <p:nvPr/>
        </p:nvPicPr>
        <p:blipFill>
          <a:blip r:embed="rId4"/>
          <a:stretch>
            <a:fillRect/>
          </a:stretch>
        </p:blipFill>
        <p:spPr>
          <a:xfrm>
            <a:off x="278511" y="681338"/>
            <a:ext cx="4480948" cy="5584420"/>
          </a:xfrm>
          <a:prstGeom prst="rect">
            <a:avLst/>
          </a:prstGeom>
        </p:spPr>
      </p:pic>
    </p:spTree>
    <p:extLst>
      <p:ext uri="{BB962C8B-B14F-4D97-AF65-F5344CB8AC3E}">
        <p14:creationId xmlns:p14="http://schemas.microsoft.com/office/powerpoint/2010/main" val="210273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152400"/>
            <a:ext cx="8497614" cy="1233488"/>
          </a:xfrm>
          <a:ln>
            <a:noFill/>
          </a:ln>
        </p:spPr>
        <p:txBody>
          <a:bodyPr/>
          <a:lstStyle/>
          <a:p>
            <a:pPr>
              <a:defRPr/>
            </a:pPr>
            <a:r>
              <a:rPr lang="en-US" sz="3600" dirty="0">
                <a:effectLst/>
                <a:latin typeface="Calibri" panose="020F0502020204030204" pitchFamily="34" charset="0"/>
              </a:rPr>
              <a:t>Not Your Parent’s Religious Discrimination</a:t>
            </a:r>
            <a:r>
              <a:rPr lang="en-US" sz="4400" dirty="0">
                <a:effectLst/>
                <a:latin typeface="Calibri" panose="020F0502020204030204" pitchFamily="34" charset="0"/>
              </a:rPr>
              <a:t> </a:t>
            </a:r>
            <a:r>
              <a:rPr lang="en-US" sz="2400" dirty="0">
                <a:effectLst/>
                <a:latin typeface="Calibri" panose="020F0502020204030204" pitchFamily="34" charset="0"/>
              </a:rPr>
              <a:t>5</a:t>
            </a:r>
          </a:p>
        </p:txBody>
      </p:sp>
      <p:sp>
        <p:nvSpPr>
          <p:cNvPr id="9219" name="Content Placeholder"/>
          <p:cNvSpPr>
            <a:spLocks noGrp="1" noChangeArrowheads="1"/>
          </p:cNvSpPr>
          <p:nvPr>
            <p:ph idx="1"/>
          </p:nvPr>
        </p:nvSpPr>
        <p:spPr>
          <a:xfrm>
            <a:off x="457200" y="1600201"/>
            <a:ext cx="8229600" cy="4910958"/>
          </a:xfrm>
          <a:ln>
            <a:noFill/>
          </a:ln>
        </p:spPr>
        <p:txBody>
          <a:bodyPr/>
          <a:lstStyle/>
          <a:p>
            <a:pPr marL="0" indent="0" eaLnBrk="1" hangingPunct="1">
              <a:buNone/>
              <a:defRPr/>
            </a:pPr>
            <a:r>
              <a:rPr lang="en-IN" altLang="en-US" sz="2400" b="1" dirty="0">
                <a:solidFill>
                  <a:srgbClr val="FF0000"/>
                </a:solidFill>
                <a:latin typeface="Calibri" panose="020F0502020204030204" pitchFamily="34" charset="0"/>
                <a:cs typeface="Arial" charset="0"/>
              </a:rPr>
              <a:t>‘Ministerial exception’</a:t>
            </a:r>
            <a:r>
              <a:rPr lang="en-IN" altLang="en-US" sz="2400" dirty="0">
                <a:solidFill>
                  <a:srgbClr val="FF0000"/>
                </a:solidFill>
                <a:latin typeface="Calibri" panose="020F0502020204030204" pitchFamily="34" charset="0"/>
                <a:cs typeface="Arial" charset="0"/>
              </a:rPr>
              <a:t>: </a:t>
            </a:r>
            <a:r>
              <a:rPr lang="en-US" sz="2400" dirty="0"/>
              <a:t>religious organizations have full authority to determine who their religious leaders are, and to apply their religious dictates even when those dictates conflict with workplace antidiscrimination laws. </a:t>
            </a:r>
            <a:endParaRPr lang="en-IN" altLang="en-US" sz="2400" dirty="0">
              <a:latin typeface="Calibri" panose="020F0502020204030204" pitchFamily="34" charset="0"/>
              <a:cs typeface="Arial" charset="0"/>
            </a:endParaRPr>
          </a:p>
          <a:p>
            <a:pPr eaLnBrk="1" hangingPunct="1">
              <a:buFont typeface="Arial" panose="020B0604020202020204" pitchFamily="34" charset="0"/>
              <a:buChar char="•"/>
              <a:defRPr/>
            </a:pPr>
            <a:r>
              <a:rPr lang="en-IN" altLang="en-US" sz="2000" dirty="0">
                <a:latin typeface="Calibri" panose="020F0502020204030204" pitchFamily="34" charset="0"/>
                <a:cs typeface="Arial" charset="0"/>
              </a:rPr>
              <a:t>Case: </a:t>
            </a:r>
            <a:r>
              <a:rPr lang="en-IN" altLang="en-US" sz="2000" i="1" dirty="0">
                <a:latin typeface="Calibri" panose="020F0502020204030204" pitchFamily="34" charset="0"/>
                <a:cs typeface="Arial" charset="0"/>
              </a:rPr>
              <a:t>Hosana-Tabor Evangelical Lutheran Church v. EEOC.  </a:t>
            </a:r>
            <a:r>
              <a:rPr lang="en-IN" altLang="en-US" sz="2000" dirty="0">
                <a:latin typeface="Calibri" panose="020F0502020204030204" pitchFamily="34" charset="0"/>
                <a:cs typeface="Arial" charset="0"/>
              </a:rPr>
              <a:t>‘Called’ teacher terminated after taking leave to treat narcolepsy.  US Supreme Court upheld firing, but did not closely define to whom exception extends.   </a:t>
            </a:r>
          </a:p>
          <a:p>
            <a:pPr marL="0" indent="0" eaLnBrk="1" hangingPunct="1">
              <a:buNone/>
              <a:defRPr/>
            </a:pPr>
            <a:r>
              <a:rPr lang="en-IN" altLang="en-US" sz="2400" dirty="0">
                <a:latin typeface="Calibri" panose="020F0502020204030204" pitchFamily="34" charset="0"/>
                <a:cs typeface="Arial" charset="0"/>
              </a:rPr>
              <a:t>Out of respect for ‘free exercise’ clause, courts reluctant to insert selves into inner workings of religious institutions, even regarding secular activities</a:t>
            </a:r>
          </a:p>
          <a:p>
            <a:pPr eaLnBrk="1" hangingPunct="1">
              <a:buFont typeface="Arial" panose="020B0604020202020204" pitchFamily="34" charset="0"/>
              <a:buChar char="•"/>
              <a:defRPr/>
            </a:pPr>
            <a:r>
              <a:rPr lang="en-IN" altLang="en-US" sz="2000" dirty="0">
                <a:latin typeface="Calibri" panose="020F0502020204030204" pitchFamily="34" charset="0"/>
                <a:cs typeface="Arial" charset="0"/>
              </a:rPr>
              <a:t>Case: </a:t>
            </a:r>
            <a:r>
              <a:rPr lang="en-IN" altLang="en-US" sz="2000" i="1" dirty="0">
                <a:latin typeface="Calibri" panose="020F0502020204030204" pitchFamily="34" charset="0"/>
                <a:cs typeface="Arial" charset="0"/>
              </a:rPr>
              <a:t>Church of Jesus Christ of Latter Day Saints v. Amos </a:t>
            </a:r>
            <a:r>
              <a:rPr lang="en-IN" altLang="en-US" sz="2000" dirty="0">
                <a:latin typeface="Calibri" panose="020F0502020204030204" pitchFamily="34" charset="0"/>
                <a:cs typeface="Arial" charset="0"/>
              </a:rPr>
              <a:t>– janitor at church-sponsored gym fired for failure to pay dues </a:t>
            </a:r>
          </a:p>
          <a:p>
            <a:pPr marL="0" indent="0" eaLnBrk="1" hangingPunct="1">
              <a:buNone/>
              <a:defRPr/>
            </a:pPr>
            <a:endParaRPr lang="en-IN" altLang="en-US" dirty="0">
              <a:latin typeface="Calibri" panose="020F0502020204030204" pitchFamily="34" charset="0"/>
              <a:cs typeface="Arial" charset="0"/>
            </a:endParaRPr>
          </a:p>
        </p:txBody>
      </p:sp>
    </p:spTree>
    <p:extLst>
      <p:ext uri="{BB962C8B-B14F-4D97-AF65-F5344CB8AC3E}">
        <p14:creationId xmlns:p14="http://schemas.microsoft.com/office/powerpoint/2010/main" val="217982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152400"/>
            <a:ext cx="8497614" cy="1233488"/>
          </a:xfrm>
          <a:ln>
            <a:noFill/>
          </a:ln>
        </p:spPr>
        <p:txBody>
          <a:bodyPr/>
          <a:lstStyle/>
          <a:p>
            <a:pPr>
              <a:defRPr/>
            </a:pPr>
            <a:r>
              <a:rPr lang="en-US" sz="3600" dirty="0">
                <a:effectLst/>
                <a:latin typeface="Calibri" panose="020F0502020204030204" pitchFamily="34" charset="0"/>
              </a:rPr>
              <a:t>Not Your Parent’s Religious Discrimination</a:t>
            </a:r>
            <a:r>
              <a:rPr lang="en-US" sz="4400" dirty="0">
                <a:effectLst/>
                <a:latin typeface="Calibri" panose="020F0502020204030204" pitchFamily="34" charset="0"/>
              </a:rPr>
              <a:t> </a:t>
            </a:r>
            <a:r>
              <a:rPr lang="en-US" sz="2400" dirty="0">
                <a:effectLst/>
                <a:latin typeface="Calibri" panose="020F0502020204030204" pitchFamily="34" charset="0"/>
              </a:rPr>
              <a:t>6</a:t>
            </a:r>
          </a:p>
        </p:txBody>
      </p:sp>
      <p:sp>
        <p:nvSpPr>
          <p:cNvPr id="9219" name="Content Placeholder"/>
          <p:cNvSpPr>
            <a:spLocks noGrp="1" noChangeArrowheads="1"/>
          </p:cNvSpPr>
          <p:nvPr>
            <p:ph idx="1"/>
          </p:nvPr>
        </p:nvSpPr>
        <p:spPr>
          <a:xfrm>
            <a:off x="457200" y="1600201"/>
            <a:ext cx="8229600" cy="4910958"/>
          </a:xfrm>
          <a:ln>
            <a:noFill/>
          </a:ln>
        </p:spPr>
        <p:txBody>
          <a:bodyPr/>
          <a:lstStyle/>
          <a:p>
            <a:pPr eaLnBrk="1" hangingPunct="1">
              <a:defRPr/>
            </a:pPr>
            <a:r>
              <a:rPr lang="en-US" dirty="0">
                <a:solidFill>
                  <a:srgbClr val="FF0000"/>
                </a:solidFill>
                <a:latin typeface="Calibri" panose="020F0502020204030204" pitchFamily="34" charset="0"/>
                <a:cs typeface="Calibri" panose="020F0502020204030204" pitchFamily="34" charset="0"/>
              </a:rPr>
              <a:t>Two Key </a:t>
            </a:r>
            <a:r>
              <a:rPr lang="en-US" u="sng" dirty="0">
                <a:solidFill>
                  <a:srgbClr val="FF0000"/>
                </a:solidFill>
                <a:latin typeface="Calibri" panose="020F0502020204030204" pitchFamily="34" charset="0"/>
                <a:cs typeface="Calibri" panose="020F0502020204030204" pitchFamily="34" charset="0"/>
              </a:rPr>
              <a:t>Private </a:t>
            </a:r>
            <a:r>
              <a:rPr lang="en-US" dirty="0">
                <a:solidFill>
                  <a:srgbClr val="FF0000"/>
                </a:solidFill>
                <a:latin typeface="Calibri" panose="020F0502020204030204" pitchFamily="34" charset="0"/>
                <a:cs typeface="Calibri" panose="020F0502020204030204" pitchFamily="34" charset="0"/>
              </a:rPr>
              <a:t>Sector Concepts:</a:t>
            </a:r>
          </a:p>
          <a:p>
            <a:pPr lvl="1" eaLnBrk="1" hangingPunct="1">
              <a:defRPr/>
            </a:pPr>
            <a:r>
              <a:rPr lang="en-US" b="1" dirty="0">
                <a:solidFill>
                  <a:srgbClr val="FF0000"/>
                </a:solidFill>
                <a:latin typeface="Calibri" panose="020F0502020204030204" pitchFamily="34" charset="0"/>
                <a:cs typeface="Calibri" panose="020F0502020204030204" pitchFamily="34" charset="0"/>
              </a:rPr>
              <a:t>Duty to reasonably accommodate</a:t>
            </a:r>
            <a:r>
              <a:rPr lang="en-US" dirty="0">
                <a:solidFill>
                  <a:srgbClr val="FF0000"/>
                </a:solidFill>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Employer’s Title VII duty to try to find a way to avoid conflict between workplace policies and an employee’s religious practices or beliefs</a:t>
            </a:r>
            <a:endParaRPr lang="en-US" dirty="0">
              <a:latin typeface="Calibri" panose="020F0502020204030204" pitchFamily="34" charset="0"/>
              <a:cs typeface="Calibri" panose="020F0502020204030204" pitchFamily="34" charset="0"/>
            </a:endParaRPr>
          </a:p>
          <a:p>
            <a:pPr lvl="1" eaLnBrk="1" hangingPunct="1">
              <a:defRPr/>
            </a:pPr>
            <a:r>
              <a:rPr lang="en-US" b="1" dirty="0">
                <a:solidFill>
                  <a:srgbClr val="FF0000"/>
                </a:solidFill>
                <a:latin typeface="Calibri" panose="020F0502020204030204" pitchFamily="34" charset="0"/>
                <a:cs typeface="Calibri" panose="020F0502020204030204" pitchFamily="34" charset="0"/>
              </a:rPr>
              <a:t>Undue hardship</a:t>
            </a:r>
            <a:r>
              <a:rPr lang="en-US" dirty="0">
                <a:solidFill>
                  <a:srgbClr val="FF0000"/>
                </a:solidFill>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Burden imposed on an employer, by accommodating an employee’s religious conflict  too onerous for the employer to bear</a:t>
            </a:r>
          </a:p>
          <a:p>
            <a:pPr eaLnBrk="1" hangingPunct="1">
              <a:defRPr/>
            </a:pPr>
            <a:r>
              <a:rPr lang="en-IN" dirty="0">
                <a:latin typeface="Calibri" panose="020F0502020204030204" pitchFamily="34" charset="0"/>
                <a:cs typeface="Calibri" panose="020F0502020204030204" pitchFamily="34" charset="0"/>
              </a:rPr>
              <a:t>Case: </a:t>
            </a:r>
            <a:r>
              <a:rPr lang="en-IN" i="1" dirty="0">
                <a:latin typeface="Calibri" panose="020F0502020204030204" pitchFamily="34" charset="0"/>
                <a:cs typeface="Calibri" panose="020F0502020204030204" pitchFamily="34" charset="0"/>
              </a:rPr>
              <a:t>Tyson v. Clarian Health Partners, Inc.</a:t>
            </a:r>
          </a:p>
          <a:p>
            <a:pPr marL="0" indent="0" eaLnBrk="1" hangingPunct="1">
              <a:buNone/>
              <a:defRPr/>
            </a:pPr>
            <a:endParaRPr lang="en-I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23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1"/>
            <a:ext cx="8229600" cy="544322"/>
          </a:xfrm>
          <a:ln>
            <a:noFill/>
          </a:ln>
        </p:spPr>
        <p:txBody>
          <a:bodyPr/>
          <a:lstStyle/>
          <a:p>
            <a:pPr>
              <a:defRPr/>
            </a:pPr>
            <a:r>
              <a:rPr lang="en-US" dirty="0">
                <a:effectLst/>
                <a:latin typeface="Calibri" panose="020F0502020204030204" pitchFamily="34" charset="0"/>
              </a:rPr>
              <a:t>What Is Religion? </a:t>
            </a:r>
            <a:r>
              <a:rPr lang="en-US" sz="2400" dirty="0">
                <a:effectLst/>
                <a:latin typeface="Calibri" panose="020F0502020204030204" pitchFamily="34" charset="0"/>
              </a:rPr>
              <a:t>1</a:t>
            </a:r>
          </a:p>
        </p:txBody>
      </p:sp>
      <p:sp>
        <p:nvSpPr>
          <p:cNvPr id="10243" name="Content Placeholder 2"/>
          <p:cNvSpPr>
            <a:spLocks noGrp="1"/>
          </p:cNvSpPr>
          <p:nvPr>
            <p:ph idx="1"/>
          </p:nvPr>
        </p:nvSpPr>
        <p:spPr>
          <a:xfrm>
            <a:off x="182880" y="804674"/>
            <a:ext cx="8778240" cy="5792976"/>
          </a:xfrm>
          <a:ln>
            <a:noFill/>
          </a:ln>
        </p:spPr>
        <p:txBody>
          <a:bodyPr/>
          <a:lstStyle/>
          <a:p>
            <a:pPr eaLnBrk="1" hangingPunct="1">
              <a:spcBef>
                <a:spcPts val="1700"/>
              </a:spcBef>
            </a:pPr>
            <a:r>
              <a:rPr lang="en-US" altLang="en-US" sz="1600" b="1" dirty="0">
                <a:solidFill>
                  <a:srgbClr val="0083C4"/>
                </a:solidFill>
                <a:latin typeface="Calibri" panose="020F0502020204030204" pitchFamily="34" charset="0"/>
                <a:cs typeface="Calibri" panose="020F0502020204030204" pitchFamily="34" charset="0"/>
              </a:rPr>
              <a:t>Exceptionally broad definition, interpreted broadly.</a:t>
            </a:r>
          </a:p>
          <a:p>
            <a:pPr eaLnBrk="1" hangingPunct="1">
              <a:spcBef>
                <a:spcPts val="1700"/>
              </a:spcBef>
            </a:pPr>
            <a:r>
              <a:rPr lang="en-US" altLang="en-US" sz="1600" dirty="0">
                <a:latin typeface="Calibri" panose="020F0502020204030204" pitchFamily="34" charset="0"/>
                <a:cs typeface="Calibri" panose="020F0502020204030204" pitchFamily="34" charset="0"/>
              </a:rPr>
              <a:t>Section 701, </a:t>
            </a:r>
            <a:r>
              <a:rPr lang="en-IN" altLang="en-US" sz="1600" dirty="0">
                <a:latin typeface="Calibri" panose="020F0502020204030204" pitchFamily="34" charset="0"/>
                <a:cs typeface="Calibri" panose="020F0502020204030204" pitchFamily="34" charset="0"/>
              </a:rPr>
              <a:t>Title VII, section (j)</a:t>
            </a:r>
          </a:p>
          <a:p>
            <a:pPr lvl="1" eaLnBrk="1" hangingPunct="1">
              <a:spcBef>
                <a:spcPts val="1700"/>
              </a:spcBef>
            </a:pPr>
            <a:r>
              <a:rPr lang="en-IN" altLang="en-US" sz="1600" dirty="0">
                <a:solidFill>
                  <a:srgbClr val="FF0000"/>
                </a:solidFill>
                <a:latin typeface="Calibri" panose="020F0502020204030204" pitchFamily="34" charset="0"/>
                <a:cs typeface="Calibri" panose="020F0502020204030204" pitchFamily="34" charset="0"/>
              </a:rPr>
              <a:t>Term "religion" includes </a:t>
            </a:r>
            <a:r>
              <a:rPr lang="en-IN" altLang="en-US" sz="1600" u="sng" dirty="0">
                <a:solidFill>
                  <a:srgbClr val="FF0000"/>
                </a:solidFill>
                <a:latin typeface="Calibri" panose="020F0502020204030204" pitchFamily="34" charset="0"/>
                <a:cs typeface="Calibri" panose="020F0502020204030204" pitchFamily="34" charset="0"/>
              </a:rPr>
              <a:t>all aspects of religious observance and practice, as well as belief</a:t>
            </a:r>
          </a:p>
          <a:p>
            <a:pPr lvl="2" eaLnBrk="1" hangingPunct="1">
              <a:spcBef>
                <a:spcPts val="1700"/>
              </a:spcBef>
            </a:pPr>
            <a:r>
              <a:rPr lang="en-IN" altLang="en-US" sz="1600" i="1" dirty="0">
                <a:solidFill>
                  <a:srgbClr val="0432FF"/>
                </a:solidFill>
                <a:latin typeface="Calibri" panose="020F0502020204030204" pitchFamily="34" charset="0"/>
                <a:cs typeface="Calibri" panose="020F0502020204030204" pitchFamily="34" charset="0"/>
              </a:rPr>
              <a:t>Unless an employer demonstrates that he or she is unable to reasonably accommodate an employee’s or prospective employee’s religious observance or practice without undue hardship on the conduct of the employer’s business</a:t>
            </a:r>
            <a:endParaRPr lang="en-US" altLang="en-US" sz="1600" i="1" dirty="0">
              <a:solidFill>
                <a:srgbClr val="0432FF"/>
              </a:solidFill>
              <a:latin typeface="Calibri" panose="020F0502020204030204" pitchFamily="34" charset="0"/>
              <a:cs typeface="Calibri" panose="020F0502020204030204" pitchFamily="34" charset="0"/>
            </a:endParaRPr>
          </a:p>
          <a:p>
            <a:pPr eaLnBrk="1" hangingPunct="1">
              <a:spcBef>
                <a:spcPts val="1700"/>
              </a:spcBef>
            </a:pPr>
            <a:r>
              <a:rPr lang="en-IN" altLang="en-US" sz="1600" b="1" dirty="0">
                <a:solidFill>
                  <a:srgbClr val="0432FF"/>
                </a:solidFill>
                <a:latin typeface="Calibri" panose="020F0502020204030204" pitchFamily="34" charset="0"/>
                <a:cs typeface="Calibri" panose="020F0502020204030204" pitchFamily="34" charset="0"/>
              </a:rPr>
              <a:t>Two Key considerations</a:t>
            </a:r>
            <a:r>
              <a:rPr lang="en-IN" altLang="en-US" sz="1600" dirty="0">
                <a:solidFill>
                  <a:srgbClr val="0432FF"/>
                </a:solidFill>
                <a:latin typeface="Calibri" panose="020F0502020204030204" pitchFamily="34" charset="0"/>
                <a:cs typeface="Calibri" panose="020F0502020204030204" pitchFamily="34" charset="0"/>
              </a:rPr>
              <a:t> </a:t>
            </a:r>
            <a:r>
              <a:rPr lang="en-IN" altLang="en-US" sz="1600" dirty="0">
                <a:latin typeface="Calibri" panose="020F0502020204030204" pitchFamily="34" charset="0"/>
                <a:cs typeface="Calibri" panose="020F0502020204030204" pitchFamily="34" charset="0"/>
              </a:rPr>
              <a:t>for determining whether an employee's religion must be accommodated by an employer</a:t>
            </a:r>
            <a:endParaRPr lang="en-US" altLang="en-US" sz="1600" dirty="0">
              <a:latin typeface="Calibri" panose="020F0502020204030204" pitchFamily="34" charset="0"/>
              <a:cs typeface="Calibri" panose="020F0502020204030204" pitchFamily="34" charset="0"/>
            </a:endParaRPr>
          </a:p>
          <a:p>
            <a:pPr marL="800100" lvl="1" indent="-342900" eaLnBrk="1" hangingPunct="1">
              <a:spcBef>
                <a:spcPts val="1700"/>
              </a:spcBef>
              <a:buFont typeface="+mj-lt"/>
              <a:buAutoNum type="arabicPeriod"/>
            </a:pPr>
            <a:r>
              <a:rPr lang="en-US" altLang="en-US" sz="1600" dirty="0">
                <a:solidFill>
                  <a:srgbClr val="FF0000"/>
                </a:solidFill>
                <a:latin typeface="Calibri" panose="020F0502020204030204" pitchFamily="34" charset="0"/>
                <a:cs typeface="Calibri" panose="020F0502020204030204" pitchFamily="34" charset="0"/>
              </a:rPr>
              <a:t>Belief must be sincere and closely held </a:t>
            </a:r>
            <a:r>
              <a:rPr lang="en-US" altLang="en-US" sz="1600" dirty="0">
                <a:latin typeface="Calibri" panose="020F0502020204030204" pitchFamily="34" charset="0"/>
                <a:cs typeface="Calibri" panose="020F0502020204030204" pitchFamily="34" charset="0"/>
              </a:rPr>
              <a:t>by the employee</a:t>
            </a:r>
          </a:p>
          <a:p>
            <a:pPr marL="800100" lvl="1" indent="-342900" eaLnBrk="1" hangingPunct="1">
              <a:spcBef>
                <a:spcPts val="1700"/>
              </a:spcBef>
              <a:buFont typeface="+mj-lt"/>
              <a:buAutoNum type="arabicPeriod"/>
            </a:pPr>
            <a:r>
              <a:rPr lang="en-IN" altLang="en-US" sz="1600" dirty="0">
                <a:solidFill>
                  <a:srgbClr val="FF0000"/>
                </a:solidFill>
                <a:latin typeface="Calibri" panose="020F0502020204030204" pitchFamily="34" charset="0"/>
                <a:cs typeface="Calibri" panose="020F0502020204030204" pitchFamily="34" charset="0"/>
              </a:rPr>
              <a:t>Takes the place of religion </a:t>
            </a:r>
            <a:r>
              <a:rPr lang="en-IN" altLang="en-US" sz="1600" dirty="0">
                <a:latin typeface="Calibri" panose="020F0502020204030204" pitchFamily="34" charset="0"/>
                <a:cs typeface="Calibri" panose="020F0502020204030204" pitchFamily="34" charset="0"/>
              </a:rPr>
              <a:t>in the employee’s life</a:t>
            </a:r>
          </a:p>
          <a:p>
            <a:pPr lvl="2" eaLnBrk="1" hangingPunct="1">
              <a:spcBef>
                <a:spcPts val="1700"/>
              </a:spcBef>
            </a:pPr>
            <a:r>
              <a:rPr lang="en-IN" altLang="en-US" sz="1600" i="1" dirty="0">
                <a:solidFill>
                  <a:srgbClr val="0432FF"/>
                </a:solidFill>
                <a:latin typeface="Calibri" panose="020F0502020204030204" pitchFamily="34" charset="0"/>
                <a:cs typeface="Calibri" panose="020F0502020204030204" pitchFamily="34" charset="0"/>
              </a:rPr>
              <a:t>No particular beliefs or organizations or attendance</a:t>
            </a:r>
          </a:p>
          <a:p>
            <a:pPr lvl="2" eaLnBrk="1" hangingPunct="1">
              <a:spcBef>
                <a:spcPts val="1700"/>
              </a:spcBef>
            </a:pPr>
            <a:r>
              <a:rPr lang="en-IN" altLang="en-US" sz="1600" i="1" dirty="0">
                <a:solidFill>
                  <a:srgbClr val="0432FF"/>
                </a:solidFill>
                <a:latin typeface="Calibri" panose="020F0502020204030204" pitchFamily="34" charset="0"/>
                <a:cs typeface="Calibri" panose="020F0502020204030204" pitchFamily="34" charset="0"/>
              </a:rPr>
              <a:t>Atheism has been considered a “religion” for Title VII purposes</a:t>
            </a:r>
          </a:p>
          <a:p>
            <a:pPr lvl="2" eaLnBrk="1" hangingPunct="1">
              <a:spcBef>
                <a:spcPts val="1700"/>
              </a:spcBef>
            </a:pPr>
            <a:r>
              <a:rPr lang="en-IN" altLang="en-US" sz="1600" dirty="0">
                <a:latin typeface="Calibri" panose="020F0502020204030204" pitchFamily="34" charset="0"/>
                <a:cs typeface="Calibri" panose="020F0502020204030204" pitchFamily="34" charset="0"/>
              </a:rPr>
              <a:t>Church of FSM…maybe not so much (then again)</a:t>
            </a:r>
          </a:p>
          <a:p>
            <a:pPr eaLnBrk="1" hangingPunct="1">
              <a:spcBef>
                <a:spcPts val="1700"/>
              </a:spcBef>
            </a:pPr>
            <a:r>
              <a:rPr lang="en-IN" altLang="en-US" sz="1600" dirty="0">
                <a:latin typeface="Calibri" panose="020F0502020204030204" pitchFamily="34" charset="0"/>
                <a:cs typeface="Calibri" panose="020F0502020204030204" pitchFamily="34" charset="0"/>
              </a:rPr>
              <a:t>Case: </a:t>
            </a:r>
            <a:r>
              <a:rPr lang="en-IN" altLang="en-US" sz="1600" i="1" dirty="0">
                <a:latin typeface="Calibri" panose="020F0502020204030204" pitchFamily="34" charset="0"/>
                <a:cs typeface="Calibri" panose="020F0502020204030204" pitchFamily="34" charset="0"/>
              </a:rPr>
              <a:t>Frazee v. Illinois Department of Employment Security, Peterson v. </a:t>
            </a:r>
            <a:r>
              <a:rPr lang="en-IN" altLang="en-US" sz="1600" i="1" dirty="0" err="1">
                <a:latin typeface="Calibri" panose="020F0502020204030204" pitchFamily="34" charset="0"/>
                <a:cs typeface="Calibri" panose="020F0502020204030204" pitchFamily="34" charset="0"/>
              </a:rPr>
              <a:t>Wilmur</a:t>
            </a:r>
            <a:r>
              <a:rPr lang="en-IN" altLang="en-US" sz="1600" i="1" dirty="0">
                <a:latin typeface="Calibri" panose="020F0502020204030204" pitchFamily="34" charset="0"/>
                <a:cs typeface="Calibri" panose="020F0502020204030204" pitchFamily="34" charset="0"/>
              </a:rPr>
              <a:t> Communications, Inc.</a:t>
            </a:r>
            <a:endParaRPr lang="en-US" altLang="en-US"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066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780174"/>
          </a:xfrm>
          <a:ln>
            <a:noFill/>
          </a:ln>
        </p:spPr>
        <p:txBody>
          <a:bodyPr/>
          <a:lstStyle/>
          <a:p>
            <a:pPr>
              <a:defRPr/>
            </a:pPr>
            <a:r>
              <a:rPr lang="en-US" dirty="0">
                <a:effectLst/>
                <a:latin typeface="Calibri" panose="020F0502020204030204" pitchFamily="34" charset="0"/>
              </a:rPr>
              <a:t>What Is Religion? </a:t>
            </a:r>
            <a:r>
              <a:rPr lang="en-US" sz="2400" dirty="0">
                <a:effectLst/>
                <a:latin typeface="Calibri" panose="020F0502020204030204" pitchFamily="34" charset="0"/>
              </a:rPr>
              <a:t>2</a:t>
            </a:r>
          </a:p>
        </p:txBody>
      </p:sp>
      <p:sp>
        <p:nvSpPr>
          <p:cNvPr id="10243" name="Content Placeholder 2"/>
          <p:cNvSpPr>
            <a:spLocks noGrp="1"/>
          </p:cNvSpPr>
          <p:nvPr>
            <p:ph idx="1"/>
          </p:nvPr>
        </p:nvSpPr>
        <p:spPr>
          <a:xfrm>
            <a:off x="457200" y="1040525"/>
            <a:ext cx="8229600" cy="5423338"/>
          </a:xfrm>
          <a:ln>
            <a:noFill/>
          </a:ln>
        </p:spPr>
        <p:txBody>
          <a:bodyPr/>
          <a:lstStyle/>
          <a:p>
            <a:pPr marL="0" indent="0" eaLnBrk="1" hangingPunct="1">
              <a:buNone/>
            </a:pPr>
            <a:r>
              <a:rPr lang="en-US" altLang="en-US" sz="1800" dirty="0">
                <a:solidFill>
                  <a:srgbClr val="FF0000"/>
                </a:solidFill>
                <a:latin typeface="Calibri" panose="020F0502020204030204" pitchFamily="34" charset="0"/>
                <a:cs typeface="Arial" charset="0"/>
              </a:rPr>
              <a:t>Employer's duty to ‘reasonably accommodate.’</a:t>
            </a:r>
          </a:p>
          <a:p>
            <a:pPr marL="0" lvl="1" indent="0" eaLnBrk="1" hangingPunct="1">
              <a:spcBef>
                <a:spcPts val="1680"/>
              </a:spcBef>
              <a:buNone/>
            </a:pPr>
            <a:r>
              <a:rPr lang="en-US" altLang="en-US" sz="1800" i="1" dirty="0">
                <a:latin typeface="Calibri" panose="020F0502020204030204" pitchFamily="34" charset="0"/>
                <a:cs typeface="Arial" charset="0"/>
              </a:rPr>
              <a:t>Attaches to the conflict itself, not to when the conflict arises.  Take employee as currently found, including later conversions, rebirths, etc.  (after-hire conversions are protected)</a:t>
            </a:r>
          </a:p>
          <a:p>
            <a:pPr marL="0" lvl="1" indent="0" eaLnBrk="1" hangingPunct="1">
              <a:spcBef>
                <a:spcPts val="1680"/>
              </a:spcBef>
              <a:buNone/>
            </a:pPr>
            <a:r>
              <a:rPr lang="en-US" altLang="en-US" sz="1800" dirty="0">
                <a:solidFill>
                  <a:srgbClr val="FF0000"/>
                </a:solidFill>
                <a:latin typeface="Calibri" panose="020F0502020204030204" pitchFamily="34" charset="0"/>
                <a:cs typeface="Arial" charset="0"/>
              </a:rPr>
              <a:t>Applies to religious </a:t>
            </a:r>
            <a:r>
              <a:rPr lang="en-US" altLang="en-US" sz="1800" u="sng" dirty="0">
                <a:solidFill>
                  <a:srgbClr val="FF0000"/>
                </a:solidFill>
                <a:latin typeface="Calibri" panose="020F0502020204030204" pitchFamily="34" charset="0"/>
                <a:cs typeface="Arial" charset="0"/>
              </a:rPr>
              <a:t>practices</a:t>
            </a:r>
            <a:r>
              <a:rPr lang="en-US" altLang="en-US" sz="1800" dirty="0">
                <a:solidFill>
                  <a:srgbClr val="FF0000"/>
                </a:solidFill>
                <a:latin typeface="Calibri" panose="020F0502020204030204" pitchFamily="34" charset="0"/>
                <a:cs typeface="Arial" charset="0"/>
              </a:rPr>
              <a:t>, not religious </a:t>
            </a:r>
            <a:r>
              <a:rPr lang="en-US" altLang="en-US" sz="1800" u="sng" dirty="0">
                <a:solidFill>
                  <a:srgbClr val="FF0000"/>
                </a:solidFill>
                <a:latin typeface="Calibri" panose="020F0502020204030204" pitchFamily="34" charset="0"/>
                <a:cs typeface="Arial" charset="0"/>
              </a:rPr>
              <a:t>beliefs</a:t>
            </a:r>
            <a:r>
              <a:rPr lang="en-US" altLang="en-US" sz="1800" dirty="0">
                <a:solidFill>
                  <a:srgbClr val="FF0000"/>
                </a:solidFill>
                <a:latin typeface="Calibri" panose="020F0502020204030204" pitchFamily="34" charset="0"/>
                <a:cs typeface="Arial" charset="0"/>
              </a:rPr>
              <a:t>. </a:t>
            </a:r>
            <a:r>
              <a:rPr lang="en-US" altLang="en-US" sz="1800" dirty="0">
                <a:solidFill>
                  <a:srgbClr val="0083C4"/>
                </a:solidFill>
                <a:latin typeface="Calibri" panose="020F0502020204030204" pitchFamily="34" charset="0"/>
                <a:cs typeface="Arial" charset="0"/>
              </a:rPr>
              <a:t>(Remember you can’t discrimination against one’s religious belief with respect to employment decisions; we are talking about ER reasonably accommodating religious practices in the workplace)</a:t>
            </a:r>
            <a:endParaRPr lang="en-US" altLang="en-US" sz="1800" dirty="0">
              <a:solidFill>
                <a:srgbClr val="FF0000"/>
              </a:solidFill>
              <a:latin typeface="Calibri" panose="020F0502020204030204" pitchFamily="34" charset="0"/>
              <a:cs typeface="Arial" charset="0"/>
            </a:endParaRPr>
          </a:p>
          <a:p>
            <a:pPr marL="457200" lvl="1" indent="-457200" eaLnBrk="1" hangingPunct="1">
              <a:spcBef>
                <a:spcPts val="1680"/>
              </a:spcBef>
              <a:buFont typeface="Arial" panose="020B0604020202020204" pitchFamily="34" charset="0"/>
              <a:buChar char="•"/>
            </a:pPr>
            <a:r>
              <a:rPr lang="en-US" altLang="en-US" sz="1800" dirty="0">
                <a:latin typeface="Calibri" panose="020F0502020204030204" pitchFamily="34" charset="0"/>
                <a:cs typeface="Arial" charset="0"/>
              </a:rPr>
              <a:t>Requires a good faith attempt, via an ‘iterative process’ (discussion) to find an accommodation between the practice and business needs.</a:t>
            </a:r>
          </a:p>
          <a:p>
            <a:pPr marL="857250" lvl="2" indent="-457200" eaLnBrk="1" hangingPunct="1">
              <a:spcBef>
                <a:spcPts val="1680"/>
              </a:spcBef>
              <a:buFont typeface="Arial" panose="020B0604020202020204" pitchFamily="34" charset="0"/>
              <a:buChar char="•"/>
            </a:pPr>
            <a:r>
              <a:rPr lang="en-US" altLang="en-US" sz="1800" dirty="0">
                <a:latin typeface="Calibri" panose="020F0502020204030204" pitchFamily="34" charset="0"/>
                <a:cs typeface="Arial" charset="0"/>
              </a:rPr>
              <a:t>Example: conversion of janitorial closet to allow employee foot ‘ablutions’ (i.e. worship rituals), proselytizing at work, attire/grooming codes, etc.  </a:t>
            </a:r>
          </a:p>
          <a:p>
            <a:pPr marL="0" lvl="1" indent="0" eaLnBrk="1" hangingPunct="1">
              <a:lnSpc>
                <a:spcPct val="90000"/>
              </a:lnSpc>
              <a:spcBef>
                <a:spcPts val="1000"/>
              </a:spcBef>
              <a:buNone/>
              <a:defRPr/>
            </a:pPr>
            <a:r>
              <a:rPr lang="en-IN" altLang="en-US" sz="1800" i="1" dirty="0">
                <a:solidFill>
                  <a:srgbClr val="0083C4"/>
                </a:solidFill>
                <a:latin typeface="Calibri" panose="020F0502020204030204" pitchFamily="34" charset="0"/>
                <a:cs typeface="Arial" charset="0"/>
              </a:rPr>
              <a:t>Limit of Reasonable Accommodation duty is at the point it presents an ‘undue burden’ or hardship to the business. </a:t>
            </a:r>
          </a:p>
          <a:p>
            <a:pPr marL="0" lvl="1" indent="0" eaLnBrk="1" hangingPunct="1">
              <a:lnSpc>
                <a:spcPct val="90000"/>
              </a:lnSpc>
              <a:spcBef>
                <a:spcPts val="1000"/>
              </a:spcBef>
              <a:buNone/>
              <a:defRPr/>
            </a:pPr>
            <a:r>
              <a:rPr lang="en-IN" altLang="en-US" sz="1800" dirty="0">
                <a:solidFill>
                  <a:srgbClr val="FF0000"/>
                </a:solidFill>
                <a:latin typeface="Calibri" panose="020F0502020204030204" pitchFamily="34" charset="0"/>
                <a:cs typeface="Arial" charset="0"/>
              </a:rPr>
              <a:t>Note: the Undue Burden limit is ‘</a:t>
            </a:r>
            <a:r>
              <a:rPr lang="en-IN" altLang="en-US" sz="1800" i="1" dirty="0">
                <a:solidFill>
                  <a:srgbClr val="FF0000"/>
                </a:solidFill>
                <a:latin typeface="Calibri" panose="020F0502020204030204" pitchFamily="34" charset="0"/>
                <a:cs typeface="Arial" charset="0"/>
              </a:rPr>
              <a:t>de minimis</a:t>
            </a:r>
            <a:r>
              <a:rPr lang="en-IN" altLang="en-US" sz="1800" dirty="0">
                <a:solidFill>
                  <a:srgbClr val="FF0000"/>
                </a:solidFill>
                <a:latin typeface="Calibri" panose="020F0502020204030204" pitchFamily="34" charset="0"/>
                <a:cs typeface="Arial" charset="0"/>
              </a:rPr>
              <a:t>’ – employer doesn’t have to do much to satisfy the duty, but must make a good faith attempt.     </a:t>
            </a:r>
            <a:endParaRPr lang="en-US" altLang="en-US" sz="1800" dirty="0">
              <a:solidFill>
                <a:srgbClr val="FF0000"/>
              </a:solidFill>
              <a:latin typeface="Calibri" panose="020F0502020204030204" pitchFamily="34" charset="0"/>
              <a:cs typeface="Arial" charset="0"/>
            </a:endParaRPr>
          </a:p>
        </p:txBody>
      </p:sp>
    </p:spTree>
    <p:extLst>
      <p:ext uri="{BB962C8B-B14F-4D97-AF65-F5344CB8AC3E}">
        <p14:creationId xmlns:p14="http://schemas.microsoft.com/office/powerpoint/2010/main" val="65722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p:cNvSpPr>
            <a:spLocks noGrp="1" noChangeArrowheads="1"/>
          </p:cNvSpPr>
          <p:nvPr>
            <p:ph type="title"/>
          </p:nvPr>
        </p:nvSpPr>
        <p:spPr>
          <a:xfrm>
            <a:off x="457200" y="260350"/>
            <a:ext cx="8229600" cy="843236"/>
          </a:xfrm>
          <a:ln>
            <a:noFill/>
          </a:ln>
        </p:spPr>
        <p:txBody>
          <a:bodyPr/>
          <a:lstStyle/>
          <a:p>
            <a:pPr>
              <a:defRPr/>
            </a:pPr>
            <a:r>
              <a:rPr lang="en-US" sz="3600" dirty="0">
                <a:effectLst/>
                <a:latin typeface="Calibri" panose="020F0502020204030204" pitchFamily="34" charset="0"/>
              </a:rPr>
              <a:t>Religious Conflicts: </a:t>
            </a:r>
            <a:r>
              <a:rPr lang="en-US" sz="3600" i="1" dirty="0">
                <a:effectLst/>
                <a:latin typeface="Calibri" panose="020F0502020204030204" pitchFamily="34" charset="0"/>
              </a:rPr>
              <a:t>prima facie</a:t>
            </a:r>
            <a:r>
              <a:rPr lang="en-US" sz="3600" dirty="0">
                <a:effectLst/>
                <a:latin typeface="Calibri" panose="020F0502020204030204" pitchFamily="34" charset="0"/>
              </a:rPr>
              <a:t> case </a:t>
            </a:r>
          </a:p>
        </p:txBody>
      </p:sp>
      <p:sp>
        <p:nvSpPr>
          <p:cNvPr id="6" name="Content Placeholder 5"/>
          <p:cNvSpPr>
            <a:spLocks noGrp="1"/>
          </p:cNvSpPr>
          <p:nvPr>
            <p:ph idx="14"/>
          </p:nvPr>
        </p:nvSpPr>
        <p:spPr>
          <a:xfrm>
            <a:off x="457200" y="1280160"/>
            <a:ext cx="8229600" cy="5152171"/>
          </a:xfrm>
          <a:ln>
            <a:noFill/>
          </a:ln>
        </p:spPr>
        <p:txBody>
          <a:bodyPr/>
          <a:lstStyle/>
          <a:p>
            <a:pPr eaLnBrk="1" hangingPunct="1">
              <a:spcBef>
                <a:spcPts val="1000"/>
              </a:spcBef>
            </a:pPr>
            <a:r>
              <a:rPr lang="en-US" altLang="en-US" dirty="0">
                <a:solidFill>
                  <a:srgbClr val="FF0000"/>
                </a:solidFill>
                <a:latin typeface="Calibri" panose="020F0502020204030204" pitchFamily="34" charset="0"/>
                <a:cs typeface="Calibri" panose="020F0502020204030204" pitchFamily="34" charset="0"/>
              </a:rPr>
              <a:t>Requirements for a </a:t>
            </a:r>
            <a:r>
              <a:rPr lang="en-US" altLang="en-US" i="1" dirty="0">
                <a:solidFill>
                  <a:srgbClr val="FF0000"/>
                </a:solidFill>
                <a:latin typeface="Calibri" panose="020F0502020204030204" pitchFamily="34" charset="0"/>
                <a:cs typeface="Calibri" panose="020F0502020204030204" pitchFamily="34" charset="0"/>
              </a:rPr>
              <a:t>prima facie </a:t>
            </a:r>
            <a:r>
              <a:rPr lang="en-US" altLang="en-US" dirty="0">
                <a:solidFill>
                  <a:srgbClr val="FF0000"/>
                </a:solidFill>
                <a:latin typeface="Calibri" panose="020F0502020204030204" pitchFamily="34" charset="0"/>
                <a:cs typeface="Calibri" panose="020F0502020204030204" pitchFamily="34" charset="0"/>
              </a:rPr>
              <a:t>case</a:t>
            </a:r>
          </a:p>
          <a:p>
            <a:pPr marL="914400" lvl="1" indent="-457200" eaLnBrk="1" hangingPunct="1">
              <a:spcBef>
                <a:spcPts val="1000"/>
              </a:spcBef>
              <a:buFont typeface="+mj-lt"/>
              <a:buAutoNum type="arabicPeriod"/>
            </a:pPr>
            <a:r>
              <a:rPr lang="en-IN" altLang="en-US" dirty="0">
                <a:solidFill>
                  <a:srgbClr val="0432FF"/>
                </a:solidFill>
                <a:latin typeface="Calibri" panose="020F0502020204030204" pitchFamily="34" charset="0"/>
                <a:cs typeface="Calibri" panose="020F0502020204030204" pitchFamily="34" charset="0"/>
              </a:rPr>
              <a:t>Employee holds a sincere religious belief that conflicts with an employment requirement</a:t>
            </a:r>
          </a:p>
          <a:p>
            <a:pPr marL="914400" lvl="1" indent="-457200" eaLnBrk="1" hangingPunct="1">
              <a:spcBef>
                <a:spcPts val="1000"/>
              </a:spcBef>
              <a:buFont typeface="+mj-lt"/>
              <a:buAutoNum type="arabicPeriod"/>
            </a:pPr>
            <a:r>
              <a:rPr lang="en-IN" altLang="en-US" dirty="0">
                <a:solidFill>
                  <a:srgbClr val="0432FF"/>
                </a:solidFill>
                <a:latin typeface="Calibri" panose="020F0502020204030204" pitchFamily="34" charset="0"/>
                <a:cs typeface="Calibri" panose="020F0502020204030204" pitchFamily="34" charset="0"/>
              </a:rPr>
              <a:t>Employee has informed the employer of the conflict</a:t>
            </a:r>
          </a:p>
          <a:p>
            <a:pPr marL="914400" lvl="1" indent="-457200" eaLnBrk="1" hangingPunct="1">
              <a:spcBef>
                <a:spcPts val="1000"/>
              </a:spcBef>
              <a:buFont typeface="+mj-lt"/>
              <a:buAutoNum type="arabicPeriod"/>
            </a:pPr>
            <a:r>
              <a:rPr lang="en-IN" altLang="en-US" dirty="0">
                <a:solidFill>
                  <a:srgbClr val="0432FF"/>
                </a:solidFill>
                <a:latin typeface="Calibri" panose="020F0502020204030204" pitchFamily="34" charset="0"/>
                <a:cs typeface="Calibri" panose="020F0502020204030204" pitchFamily="34" charset="0"/>
              </a:rPr>
              <a:t>Employee was discharged or disciplined for failing to comply with the conflicting employment requirement</a:t>
            </a:r>
          </a:p>
          <a:p>
            <a:pPr lvl="2" eaLnBrk="1" hangingPunct="1">
              <a:spcBef>
                <a:spcPts val="1000"/>
              </a:spcBef>
            </a:pPr>
            <a:r>
              <a:rPr lang="en-US" altLang="en-US" dirty="0">
                <a:latin typeface="Calibri" panose="020F0502020204030204" pitchFamily="34" charset="0"/>
                <a:cs typeface="Calibri" panose="020F0502020204030204" pitchFamily="34" charset="0"/>
              </a:rPr>
              <a:t>Case: </a:t>
            </a:r>
            <a:r>
              <a:rPr lang="en-US" altLang="en-US" i="1" dirty="0">
                <a:latin typeface="Calibri" panose="020F0502020204030204" pitchFamily="34" charset="0"/>
                <a:cs typeface="Calibri" panose="020F0502020204030204" pitchFamily="34" charset="0"/>
              </a:rPr>
              <a:t>Goldman v. Weinberger</a:t>
            </a:r>
            <a:endParaRPr lang="en-IN" altLang="en-US" i="1" dirty="0">
              <a:latin typeface="Calibri" panose="020F0502020204030204" pitchFamily="34" charset="0"/>
              <a:cs typeface="Calibri" panose="020F0502020204030204" pitchFamily="34" charset="0"/>
            </a:endParaRPr>
          </a:p>
          <a:p>
            <a:pPr eaLnBrk="1" hangingPunct="1">
              <a:spcBef>
                <a:spcPts val="1000"/>
              </a:spcBef>
            </a:pPr>
            <a:r>
              <a:rPr lang="en-US" altLang="en-US" dirty="0">
                <a:latin typeface="Calibri" panose="020F0502020204030204" pitchFamily="34" charset="0"/>
                <a:cs typeface="Calibri" panose="020F0502020204030204" pitchFamily="34" charset="0"/>
              </a:rPr>
              <a:t>Once </a:t>
            </a:r>
            <a:r>
              <a:rPr lang="en-US" altLang="en-US" i="1" dirty="0">
                <a:latin typeface="Calibri" panose="020F0502020204030204" pitchFamily="34" charset="0"/>
                <a:cs typeface="Calibri" panose="020F0502020204030204" pitchFamily="34" charset="0"/>
              </a:rPr>
              <a:t>prima facie </a:t>
            </a:r>
            <a:r>
              <a:rPr lang="en-US" altLang="en-US" dirty="0">
                <a:latin typeface="Calibri" panose="020F0502020204030204" pitchFamily="34" charset="0"/>
                <a:cs typeface="Calibri" panose="020F0502020204030204" pitchFamily="34" charset="0"/>
              </a:rPr>
              <a:t>case is established, </a:t>
            </a:r>
            <a:r>
              <a:rPr lang="en-US" altLang="en-US" dirty="0">
                <a:solidFill>
                  <a:srgbClr val="FF0000"/>
                </a:solidFill>
                <a:latin typeface="Calibri" panose="020F0502020204030204" pitchFamily="34" charset="0"/>
                <a:cs typeface="Calibri" panose="020F0502020204030204" pitchFamily="34" charset="0"/>
              </a:rPr>
              <a:t>the burden shifts to the employer to prove </a:t>
            </a:r>
            <a:r>
              <a:rPr lang="en-US" altLang="en-US" u="sng" dirty="0">
                <a:solidFill>
                  <a:srgbClr val="FF0000"/>
                </a:solidFill>
                <a:latin typeface="Calibri" panose="020F0502020204030204" pitchFamily="34" charset="0"/>
                <a:cs typeface="Calibri" panose="020F0502020204030204" pitchFamily="34" charset="0"/>
              </a:rPr>
              <a:t>reasonable accommodation was offered </a:t>
            </a:r>
            <a:r>
              <a:rPr lang="en-US" altLang="en-US" dirty="0">
                <a:solidFill>
                  <a:srgbClr val="FF0000"/>
                </a:solidFill>
                <a:latin typeface="Calibri" panose="020F0502020204030204" pitchFamily="34" charset="0"/>
                <a:cs typeface="Calibri" panose="020F0502020204030204" pitchFamily="34" charset="0"/>
              </a:rPr>
              <a:t>OR </a:t>
            </a:r>
            <a:r>
              <a:rPr lang="en-US" altLang="en-US" u="sng" dirty="0">
                <a:solidFill>
                  <a:srgbClr val="FF0000"/>
                </a:solidFill>
                <a:latin typeface="Calibri" panose="020F0502020204030204" pitchFamily="34" charset="0"/>
                <a:cs typeface="Calibri" panose="020F0502020204030204" pitchFamily="34" charset="0"/>
              </a:rPr>
              <a:t>undue hardship</a:t>
            </a:r>
          </a:p>
          <a:p>
            <a:pPr>
              <a:buFont typeface="Arial" panose="020B0604020202020204" pitchFamily="34" charset="0"/>
              <a:buChar char="•"/>
            </a:pPr>
            <a:r>
              <a:rPr lang="en-IN" altLang="en-US" sz="2400" dirty="0">
                <a:latin typeface="Calibri" panose="020F0502020204030204" pitchFamily="34" charset="0"/>
                <a:cs typeface="Calibri" panose="020F0502020204030204" pitchFamily="34" charset="0"/>
              </a:rPr>
              <a:t>Case: </a:t>
            </a:r>
            <a:r>
              <a:rPr lang="en-IN" altLang="en-US" sz="2400" i="1" dirty="0">
                <a:latin typeface="Calibri" panose="020F0502020204030204" pitchFamily="34" charset="0"/>
                <a:cs typeface="Calibri" panose="020F0502020204030204" pitchFamily="34" charset="0"/>
              </a:rPr>
              <a:t>Wilson v. US West Communications </a:t>
            </a:r>
            <a:r>
              <a:rPr lang="en-IN" altLang="en-US" sz="2400" dirty="0">
                <a:latin typeface="Calibri" panose="020F0502020204030204" pitchFamily="34" charset="0"/>
                <a:cs typeface="Calibri" panose="020F0502020204030204" pitchFamily="34" charset="0"/>
              </a:rPr>
              <a:t>	(fetus button)</a:t>
            </a:r>
            <a:endParaRPr lang="en-US" altLang="en-US" sz="24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p:cNvSpPr>
            <a:spLocks noGrp="1" noChangeArrowheads="1"/>
          </p:cNvSpPr>
          <p:nvPr>
            <p:ph type="title"/>
          </p:nvPr>
        </p:nvSpPr>
        <p:spPr>
          <a:xfrm>
            <a:off x="457200" y="260350"/>
            <a:ext cx="8229600" cy="690626"/>
          </a:xfrm>
          <a:ln>
            <a:noFill/>
          </a:ln>
        </p:spPr>
        <p:txBody>
          <a:bodyPr/>
          <a:lstStyle/>
          <a:p>
            <a:pPr>
              <a:defRPr/>
            </a:pPr>
            <a:r>
              <a:rPr lang="en-US" dirty="0">
                <a:effectLst/>
                <a:latin typeface="Calibri" panose="020F0502020204030204" pitchFamily="34" charset="0"/>
              </a:rPr>
              <a:t>Religious Conflicts - Process</a:t>
            </a:r>
          </a:p>
        </p:txBody>
      </p:sp>
      <p:sp>
        <p:nvSpPr>
          <p:cNvPr id="11267" name="Content Placeholder"/>
          <p:cNvSpPr>
            <a:spLocks noGrp="1" noChangeArrowheads="1"/>
          </p:cNvSpPr>
          <p:nvPr>
            <p:ph idx="1"/>
          </p:nvPr>
        </p:nvSpPr>
        <p:spPr>
          <a:xfrm>
            <a:off x="457200" y="1133856"/>
            <a:ext cx="8229600" cy="3612805"/>
          </a:xfrm>
          <a:ln>
            <a:noFill/>
          </a:ln>
        </p:spPr>
        <p:txBody>
          <a:bodyPr/>
          <a:lstStyle/>
          <a:p>
            <a:pPr eaLnBrk="1" hangingPunct="1">
              <a:spcBef>
                <a:spcPts val="1200"/>
              </a:spcBef>
            </a:pPr>
            <a:r>
              <a:rPr lang="en-US" altLang="en-US" dirty="0">
                <a:latin typeface="Calibri" panose="020F0502020204030204" pitchFamily="34" charset="0"/>
                <a:cs typeface="Calibri" panose="020F0502020204030204" pitchFamily="34" charset="0"/>
              </a:rPr>
              <a:t>Employer considerations</a:t>
            </a:r>
          </a:p>
          <a:p>
            <a:pPr lvl="1" eaLnBrk="1" hangingPunct="1">
              <a:spcBef>
                <a:spcPts val="1200"/>
              </a:spcBef>
            </a:pPr>
            <a:r>
              <a:rPr lang="en-US" altLang="en-US" dirty="0">
                <a:solidFill>
                  <a:srgbClr val="FF0000"/>
                </a:solidFill>
                <a:latin typeface="Calibri" panose="020F0502020204030204" pitchFamily="34" charset="0"/>
                <a:cs typeface="Calibri" panose="020F0502020204030204" pitchFamily="34" charset="0"/>
              </a:rPr>
              <a:t>Make sure the basis for conflict is a religious one</a:t>
            </a:r>
          </a:p>
          <a:p>
            <a:pPr lvl="1" eaLnBrk="1" hangingPunct="1">
              <a:spcBef>
                <a:spcPts val="1200"/>
              </a:spcBef>
            </a:pPr>
            <a:r>
              <a:rPr lang="en-IN" altLang="en-US" dirty="0">
                <a:solidFill>
                  <a:srgbClr val="FF0000"/>
                </a:solidFill>
                <a:latin typeface="Calibri" panose="020F0502020204030204" pitchFamily="34" charset="0"/>
                <a:cs typeface="Calibri" panose="020F0502020204030204" pitchFamily="34" charset="0"/>
              </a:rPr>
              <a:t>Attempt a good-faith accommodation of the religious conflict</a:t>
            </a:r>
          </a:p>
          <a:p>
            <a:pPr lvl="1" eaLnBrk="1" hangingPunct="1">
              <a:spcBef>
                <a:spcPts val="1200"/>
              </a:spcBef>
            </a:pPr>
            <a:r>
              <a:rPr lang="en-IN" altLang="en-US" dirty="0">
                <a:solidFill>
                  <a:srgbClr val="FF0000"/>
                </a:solidFill>
                <a:latin typeface="Calibri" panose="020F0502020204030204" pitchFamily="34" charset="0"/>
                <a:cs typeface="Calibri" panose="020F0502020204030204" pitchFamily="34" charset="0"/>
              </a:rPr>
              <a:t>Understand the limit of employer duty</a:t>
            </a:r>
          </a:p>
          <a:p>
            <a:pPr lvl="2" eaLnBrk="1" hangingPunct="1">
              <a:spcBef>
                <a:spcPts val="1200"/>
              </a:spcBef>
            </a:pPr>
            <a:r>
              <a:rPr lang="en-IN" altLang="en-US" i="1" dirty="0">
                <a:latin typeface="Calibri" panose="020F0502020204030204" pitchFamily="34" charset="0"/>
                <a:cs typeface="Calibri" panose="020F0502020204030204" pitchFamily="34" charset="0"/>
              </a:rPr>
              <a:t>If the employer has tried everything available that does not present an undue hardship, he or she has fulfilled their Title VII obligation and there is no liability</a:t>
            </a:r>
          </a:p>
          <a:p>
            <a:pPr lvl="2" eaLnBrk="1" hangingPunct="1">
              <a:spcBef>
                <a:spcPts val="1200"/>
              </a:spcBef>
            </a:pPr>
            <a:r>
              <a:rPr lang="en-IN" altLang="en-US" sz="1600" dirty="0">
                <a:latin typeface="Calibri" panose="020F0502020204030204" pitchFamily="34" charset="0"/>
                <a:cs typeface="Calibri" panose="020F0502020204030204" pitchFamily="34" charset="0"/>
              </a:rPr>
              <a:t>Case: </a:t>
            </a:r>
            <a:r>
              <a:rPr lang="en-IN" altLang="en-US" sz="1600" i="1" dirty="0">
                <a:latin typeface="Calibri" panose="020F0502020204030204" pitchFamily="34" charset="0"/>
                <a:cs typeface="Calibri" panose="020F0502020204030204" pitchFamily="34" charset="0"/>
              </a:rPr>
              <a:t>Chalmers v. </a:t>
            </a:r>
            <a:r>
              <a:rPr lang="en-IN" altLang="en-US" sz="1600" i="1" dirty="0" err="1">
                <a:latin typeface="Calibri" panose="020F0502020204030204" pitchFamily="34" charset="0"/>
                <a:cs typeface="Calibri" panose="020F0502020204030204" pitchFamily="34" charset="0"/>
              </a:rPr>
              <a:t>Tulon</a:t>
            </a:r>
            <a:r>
              <a:rPr lang="en-IN" altLang="en-US" sz="1600" i="1" dirty="0">
                <a:latin typeface="Calibri" panose="020F0502020204030204" pitchFamily="34" charset="0"/>
                <a:cs typeface="Calibri" panose="020F0502020204030204" pitchFamily="34" charset="0"/>
              </a:rPr>
              <a:t> Company of Richmond </a:t>
            </a:r>
          </a:p>
          <a:p>
            <a:pPr lvl="2" eaLnBrk="1" hangingPunct="1">
              <a:spcBef>
                <a:spcPts val="1200"/>
              </a:spcBef>
            </a:pPr>
            <a:r>
              <a:rPr lang="en-IN" altLang="en-US" i="1" dirty="0">
                <a:latin typeface="Calibri" panose="020F0502020204030204" pitchFamily="34" charset="0"/>
                <a:cs typeface="Calibri" panose="020F0502020204030204" pitchFamily="34" charset="0"/>
              </a:rPr>
              <a:t>Scenarios 2 and 3</a:t>
            </a:r>
          </a:p>
          <a:p>
            <a:pPr eaLnBrk="1" hangingPunct="1">
              <a:spcBef>
                <a:spcPts val="1200"/>
              </a:spcBef>
            </a:pPr>
            <a:r>
              <a:rPr lang="en-IN" altLang="en-US" dirty="0">
                <a:solidFill>
                  <a:srgbClr val="0432FF"/>
                </a:solidFill>
                <a:latin typeface="Calibri" panose="020F0502020204030204" pitchFamily="34" charset="0"/>
                <a:cs typeface="Calibri" panose="020F0502020204030204" pitchFamily="34" charset="0"/>
              </a:rPr>
              <a:t>The right to be free of religious discrimination is not absolute</a:t>
            </a:r>
          </a:p>
        </p:txBody>
      </p:sp>
    </p:spTree>
    <p:extLst>
      <p:ext uri="{BB962C8B-B14F-4D97-AF65-F5344CB8AC3E}">
        <p14:creationId xmlns:p14="http://schemas.microsoft.com/office/powerpoint/2010/main" val="269094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EmployeR’s Duty to Reasonably Accommodate</a:t>
            </a:r>
          </a:p>
        </p:txBody>
      </p:sp>
      <p:sp>
        <p:nvSpPr>
          <p:cNvPr id="12291" name="Content Placeholder"/>
          <p:cNvSpPr>
            <a:spLocks noGrp="1" noChangeArrowheads="1"/>
          </p:cNvSpPr>
          <p:nvPr>
            <p:ph idx="1"/>
          </p:nvPr>
        </p:nvSpPr>
        <p:spPr>
          <a:xfrm>
            <a:off x="457200" y="1719072"/>
            <a:ext cx="8229600" cy="4066873"/>
          </a:xfrm>
          <a:ln>
            <a:noFill/>
          </a:ln>
        </p:spPr>
        <p:txBody>
          <a:bodyPr/>
          <a:lstStyle/>
          <a:p>
            <a:pPr eaLnBrk="1" hangingPunct="1">
              <a:spcBef>
                <a:spcPts val="800"/>
              </a:spcBef>
            </a:pPr>
            <a:r>
              <a:rPr lang="en-IN" altLang="en-US" sz="1800" dirty="0">
                <a:latin typeface="Arial" charset="0"/>
                <a:cs typeface="Arial" charset="0"/>
              </a:rPr>
              <a:t>The duty to accommodate depends on the circumstances and will vary from situation to situation</a:t>
            </a:r>
          </a:p>
          <a:p>
            <a:pPr lvl="1" eaLnBrk="1" hangingPunct="1">
              <a:spcBef>
                <a:spcPts val="800"/>
              </a:spcBef>
            </a:pPr>
            <a:r>
              <a:rPr lang="en-IN" altLang="en-US" sz="1800" dirty="0">
                <a:latin typeface="Arial" charset="0"/>
                <a:cs typeface="Arial" charset="0"/>
              </a:rPr>
              <a:t>Get creative!</a:t>
            </a:r>
          </a:p>
          <a:p>
            <a:pPr eaLnBrk="1" hangingPunct="1">
              <a:spcBef>
                <a:spcPts val="800"/>
              </a:spcBef>
            </a:pPr>
            <a:r>
              <a:rPr lang="en-US" altLang="en-US" sz="1800" dirty="0">
                <a:latin typeface="Arial" charset="0"/>
                <a:cs typeface="Arial" charset="0"/>
              </a:rPr>
              <a:t>Iterative process – engage employee regarding his/her interests, suggest possibilities </a:t>
            </a:r>
            <a:endParaRPr lang="en-IN" altLang="en-US" sz="1800" dirty="0">
              <a:latin typeface="Arial" charset="0"/>
              <a:cs typeface="Arial" charset="0"/>
            </a:endParaRPr>
          </a:p>
          <a:p>
            <a:pPr eaLnBrk="1" hangingPunct="1">
              <a:spcBef>
                <a:spcPts val="800"/>
              </a:spcBef>
            </a:pPr>
            <a:r>
              <a:rPr lang="en-US" altLang="en-US" sz="1800" dirty="0">
                <a:solidFill>
                  <a:srgbClr val="0432FF"/>
                </a:solidFill>
                <a:latin typeface="Arial" charset="0"/>
                <a:cs typeface="Arial" charset="0"/>
              </a:rPr>
              <a:t>Employer relieved of liability if:</a:t>
            </a:r>
          </a:p>
          <a:p>
            <a:pPr lvl="1" eaLnBrk="1" hangingPunct="1">
              <a:spcBef>
                <a:spcPts val="800"/>
              </a:spcBef>
            </a:pPr>
            <a:r>
              <a:rPr lang="en-US" altLang="en-US" sz="1800" dirty="0">
                <a:solidFill>
                  <a:srgbClr val="FF0000"/>
                </a:solidFill>
                <a:latin typeface="Arial" charset="0"/>
                <a:cs typeface="Arial" charset="0"/>
              </a:rPr>
              <a:t>Employer </a:t>
            </a:r>
            <a:r>
              <a:rPr lang="en-IN" altLang="en-US" sz="1800" dirty="0">
                <a:solidFill>
                  <a:srgbClr val="FF0000"/>
                </a:solidFill>
                <a:latin typeface="Arial" charset="0"/>
                <a:cs typeface="Arial" charset="0"/>
              </a:rPr>
              <a:t>reasonably accommodated or attempted to accommodate the employee</a:t>
            </a:r>
            <a:endParaRPr lang="en-US" altLang="en-US" sz="1800" dirty="0">
              <a:solidFill>
                <a:srgbClr val="FF0000"/>
              </a:solidFill>
              <a:latin typeface="Arial" charset="0"/>
              <a:cs typeface="Arial" charset="0"/>
            </a:endParaRPr>
          </a:p>
          <a:p>
            <a:pPr lvl="1" eaLnBrk="1" hangingPunct="1">
              <a:spcBef>
                <a:spcPts val="800"/>
              </a:spcBef>
            </a:pPr>
            <a:r>
              <a:rPr lang="en-IN" altLang="en-US" sz="1800" dirty="0">
                <a:solidFill>
                  <a:srgbClr val="FF0000"/>
                </a:solidFill>
                <a:latin typeface="Arial" charset="0"/>
                <a:cs typeface="Arial" charset="0"/>
              </a:rPr>
              <a:t>If an accommodation cannot be found</a:t>
            </a:r>
            <a:r>
              <a:rPr lang="en-US" altLang="en-US" sz="1800" dirty="0">
                <a:solidFill>
                  <a:srgbClr val="FF0000"/>
                </a:solidFill>
                <a:latin typeface="Arial" charset="0"/>
                <a:cs typeface="Arial" charset="0"/>
              </a:rPr>
              <a:t>, </a:t>
            </a:r>
            <a:r>
              <a:rPr lang="en-US" sz="1800" dirty="0">
                <a:solidFill>
                  <a:srgbClr val="FF0000"/>
                </a:solidFill>
              </a:rPr>
              <a:t>the employer made a</a:t>
            </a:r>
            <a:r>
              <a:rPr lang="en-US" altLang="en-US" sz="1800" dirty="0">
                <a:solidFill>
                  <a:srgbClr val="FF0000"/>
                </a:solidFill>
                <a:latin typeface="Arial" charset="0"/>
                <a:cs typeface="Arial" charset="0"/>
              </a:rPr>
              <a:t> </a:t>
            </a:r>
            <a:r>
              <a:rPr lang="en-IN" altLang="en-US" sz="1800" u="sng" dirty="0">
                <a:solidFill>
                  <a:srgbClr val="FF0000"/>
                </a:solidFill>
                <a:latin typeface="Arial" charset="0"/>
                <a:cs typeface="Arial" charset="0"/>
              </a:rPr>
              <a:t>good-faith</a:t>
            </a:r>
            <a:r>
              <a:rPr lang="en-IN" altLang="en-US" sz="1800" dirty="0">
                <a:solidFill>
                  <a:srgbClr val="FF0000"/>
                </a:solidFill>
                <a:latin typeface="Arial" charset="0"/>
                <a:cs typeface="Arial" charset="0"/>
              </a:rPr>
              <a:t> attempt at an accommodation rather than simply dismissing the conflict</a:t>
            </a:r>
          </a:p>
          <a:p>
            <a:pPr eaLnBrk="1" hangingPunct="1">
              <a:spcBef>
                <a:spcPts val="800"/>
              </a:spcBef>
            </a:pPr>
            <a:r>
              <a:rPr lang="en-US" altLang="en-US" sz="1800" dirty="0">
                <a:latin typeface="Arial" charset="0"/>
                <a:cs typeface="Arial" charset="0"/>
              </a:rPr>
              <a:t>Case: </a:t>
            </a:r>
            <a:r>
              <a:rPr lang="en-IN" altLang="en-US" sz="1800" i="1" dirty="0">
                <a:latin typeface="Arial" charset="0"/>
                <a:cs typeface="Arial" charset="0"/>
              </a:rPr>
              <a:t>Chalmers v. </a:t>
            </a:r>
            <a:r>
              <a:rPr lang="en-IN" altLang="en-US" sz="1800" i="1" dirty="0" err="1">
                <a:latin typeface="Arial" charset="0"/>
                <a:cs typeface="Arial" charset="0"/>
              </a:rPr>
              <a:t>Tulon</a:t>
            </a:r>
            <a:r>
              <a:rPr lang="en-IN" altLang="en-US" sz="1800" i="1" dirty="0">
                <a:latin typeface="Arial" charset="0"/>
                <a:cs typeface="Arial" charset="0"/>
              </a:rPr>
              <a:t> Company of Richmond</a:t>
            </a:r>
            <a:endParaRPr lang="en-US" altLang="en-US" sz="1800" i="1" dirty="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p:cNvSpPr>
            <a:spLocks noGrp="1" noChangeArrowheads="1"/>
          </p:cNvSpPr>
          <p:nvPr>
            <p:ph type="title"/>
          </p:nvPr>
        </p:nvSpPr>
        <p:spPr>
          <a:ln>
            <a:noFill/>
          </a:ln>
        </p:spPr>
        <p:txBody>
          <a:bodyPr/>
          <a:lstStyle/>
          <a:p>
            <a:pPr eaLnBrk="1" hangingPunct="1">
              <a:defRPr/>
            </a:pPr>
            <a:r>
              <a:rPr lang="en-US" sz="3600" dirty="0">
                <a:effectLst/>
                <a:latin typeface="Calibri" panose="020F0502020204030204" pitchFamily="34" charset="0"/>
              </a:rPr>
              <a:t>Employee’s Duty to Cooperate in Accommodation</a:t>
            </a:r>
            <a:endParaRPr lang="en-US" sz="2400" dirty="0">
              <a:effectLst/>
              <a:latin typeface="Calibri" panose="020F0502020204030204" pitchFamily="34" charset="0"/>
            </a:endParaRPr>
          </a:p>
        </p:txBody>
      </p:sp>
      <p:sp>
        <p:nvSpPr>
          <p:cNvPr id="13315" name="Content Placeholder"/>
          <p:cNvSpPr>
            <a:spLocks noGrp="1" noChangeArrowheads="1"/>
          </p:cNvSpPr>
          <p:nvPr>
            <p:ph idx="1"/>
          </p:nvPr>
        </p:nvSpPr>
        <p:spPr>
          <a:xfrm>
            <a:off x="457200" y="1600200"/>
            <a:ext cx="8229600" cy="4800600"/>
          </a:xfrm>
          <a:ln>
            <a:noFill/>
          </a:ln>
        </p:spPr>
        <p:txBody>
          <a:bodyPr/>
          <a:lstStyle/>
          <a:p>
            <a:pPr marL="0" indent="0" eaLnBrk="1" hangingPunct="1">
              <a:buNone/>
              <a:defRPr/>
            </a:pPr>
            <a:r>
              <a:rPr lang="en-IN" dirty="0">
                <a:latin typeface="Calibri" panose="020F0502020204030204" pitchFamily="34" charset="0"/>
                <a:cs typeface="Arial" charset="0"/>
              </a:rPr>
              <a:t>Under Title VII, </a:t>
            </a:r>
            <a:r>
              <a:rPr lang="en-IN" dirty="0">
                <a:solidFill>
                  <a:srgbClr val="FF0000"/>
                </a:solidFill>
                <a:latin typeface="Calibri" panose="020F0502020204030204" pitchFamily="34" charset="0"/>
                <a:cs typeface="Arial" charset="0"/>
              </a:rPr>
              <a:t>employer is not required to resolve the conflict in the way the employee wants</a:t>
            </a:r>
            <a:r>
              <a:rPr lang="en-IN" dirty="0">
                <a:latin typeface="Calibri" panose="020F0502020204030204" pitchFamily="34" charset="0"/>
                <a:cs typeface="Arial" charset="0"/>
              </a:rPr>
              <a:t>.</a:t>
            </a:r>
          </a:p>
          <a:p>
            <a:pPr marL="0" indent="0" eaLnBrk="1" hangingPunct="1">
              <a:buNone/>
              <a:defRPr/>
            </a:pPr>
            <a:r>
              <a:rPr lang="en-IN" dirty="0">
                <a:solidFill>
                  <a:srgbClr val="0083C4"/>
                </a:solidFill>
                <a:latin typeface="Calibri" panose="020F0502020204030204" pitchFamily="34" charset="0"/>
                <a:cs typeface="Arial" charset="0"/>
              </a:rPr>
              <a:t>Employee must cooperate with Employer’s attempt to find Reasonable Accommodation</a:t>
            </a:r>
          </a:p>
          <a:p>
            <a:pPr marL="0" indent="0" eaLnBrk="1" hangingPunct="1">
              <a:buNone/>
              <a:defRPr/>
            </a:pPr>
            <a:r>
              <a:rPr lang="en-US" dirty="0">
                <a:solidFill>
                  <a:srgbClr val="FF0000"/>
                </a:solidFill>
                <a:latin typeface="Calibri" panose="020F0502020204030204" pitchFamily="34" charset="0"/>
                <a:cs typeface="Arial" charset="0"/>
              </a:rPr>
              <a:t>Accommodation need not be the most reasonable </a:t>
            </a:r>
            <a:r>
              <a:rPr lang="en-IN" dirty="0">
                <a:solidFill>
                  <a:srgbClr val="FF0000"/>
                </a:solidFill>
                <a:latin typeface="Calibri" panose="020F0502020204030204" pitchFamily="34" charset="0"/>
                <a:cs typeface="Arial" charset="0"/>
              </a:rPr>
              <a:t>or the one the employee wants</a:t>
            </a:r>
            <a:r>
              <a:rPr lang="en-IN" dirty="0">
                <a:latin typeface="Calibri" panose="020F0502020204030204" pitchFamily="34" charset="0"/>
                <a:cs typeface="Arial" charset="0"/>
              </a:rPr>
              <a:t>.</a:t>
            </a:r>
          </a:p>
          <a:p>
            <a:pPr eaLnBrk="1" hangingPunct="1">
              <a:buFont typeface="Arial" panose="020B0604020202020204" pitchFamily="34" charset="0"/>
              <a:buChar char="•"/>
              <a:defRPr/>
            </a:pPr>
            <a:r>
              <a:rPr lang="en-IN" sz="2400" dirty="0">
                <a:latin typeface="Calibri" panose="020F0502020204030204" pitchFamily="34" charset="0"/>
                <a:cs typeface="Arial" charset="0"/>
              </a:rPr>
              <a:t>May involve reassignment, demotion</a:t>
            </a:r>
          </a:p>
          <a:p>
            <a:pPr eaLnBrk="1" hangingPunct="1">
              <a:buFont typeface="Arial" panose="020B0604020202020204" pitchFamily="34" charset="0"/>
              <a:buChar char="•"/>
              <a:defRPr/>
            </a:pPr>
            <a:r>
              <a:rPr lang="en-IN" sz="2400" dirty="0">
                <a:latin typeface="Calibri" panose="020F0502020204030204" pitchFamily="34" charset="0"/>
                <a:cs typeface="Arial" charset="0"/>
              </a:rPr>
              <a:t>Sometimes, accommodation cannot be found, despite effort   </a:t>
            </a:r>
            <a:endParaRPr lang="en-US" sz="24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US" dirty="0">
                <a:latin typeface="Calibri" panose="020F0502020204030204" pitchFamily="34" charset="0"/>
                <a:cs typeface="Arial" charset="0"/>
              </a:rPr>
              <a:t>Case: </a:t>
            </a:r>
            <a:r>
              <a:rPr lang="en-IN" i="1" dirty="0">
                <a:latin typeface="Calibri" panose="020F0502020204030204" pitchFamily="34" charset="0"/>
                <a:cs typeface="Arial" charset="0"/>
              </a:rPr>
              <a:t>Vargas v. Sears, Roebuck &amp; Company</a:t>
            </a:r>
            <a:r>
              <a:rPr lang="en-IN" dirty="0">
                <a:latin typeface="Calibri" panose="020F0502020204030204" pitchFamily="34" charset="0"/>
                <a:cs typeface="Arial" charset="0"/>
              </a:rPr>
              <a:t>.</a:t>
            </a:r>
            <a:endParaRPr lang="en-US" dirty="0">
              <a:latin typeface="Calibri" panose="020F0502020204030204"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p:cNvSpPr>
            <a:spLocks noGrp="1" noChangeArrowheads="1"/>
          </p:cNvSpPr>
          <p:nvPr>
            <p:ph type="title"/>
          </p:nvPr>
        </p:nvSpPr>
        <p:spPr>
          <a:xfrm>
            <a:off x="457200" y="260350"/>
            <a:ext cx="7896687" cy="1125538"/>
          </a:xfrm>
          <a:ln>
            <a:noFill/>
          </a:ln>
        </p:spPr>
        <p:txBody>
          <a:bodyPr/>
          <a:lstStyle/>
          <a:p>
            <a:pPr eaLnBrk="1" hangingPunct="1">
              <a:defRPr/>
            </a:pPr>
            <a:r>
              <a:rPr lang="en-IN" sz="3600" dirty="0">
                <a:effectLst/>
                <a:latin typeface="Calibri" panose="020F0502020204030204" pitchFamily="34" charset="0"/>
                <a:cs typeface="Arial" charset="0"/>
              </a:rPr>
              <a:t>Factors Determining Reasonableness of Accommodation</a:t>
            </a:r>
            <a:endParaRPr lang="en-US" sz="2400" dirty="0">
              <a:effectLst/>
              <a:latin typeface="Calibri" panose="020F0502020204030204" pitchFamily="34" charset="0"/>
            </a:endParaRPr>
          </a:p>
        </p:txBody>
      </p:sp>
      <p:sp>
        <p:nvSpPr>
          <p:cNvPr id="14339" name="Content Placeholder"/>
          <p:cNvSpPr>
            <a:spLocks noGrp="1" noChangeArrowheads="1"/>
          </p:cNvSpPr>
          <p:nvPr>
            <p:ph idx="1"/>
          </p:nvPr>
        </p:nvSpPr>
        <p:spPr>
          <a:xfrm>
            <a:off x="457199" y="1600199"/>
            <a:ext cx="8234737" cy="4009491"/>
          </a:xfrm>
          <a:ln>
            <a:noFill/>
          </a:ln>
        </p:spPr>
        <p:txBody>
          <a:bodyPr/>
          <a:lstStyle/>
          <a:p>
            <a:pPr marL="291600" lvl="1" indent="-291600" eaLnBrk="1" hangingPunct="1">
              <a:lnSpc>
                <a:spcPct val="90000"/>
              </a:lnSpc>
              <a:spcBef>
                <a:spcPts val="1000"/>
              </a:spcBef>
              <a:buFont typeface="Arial" panose="020B0604020202020204" pitchFamily="34" charset="0"/>
              <a:buChar char="•"/>
              <a:defRPr/>
            </a:pPr>
            <a:r>
              <a:rPr lang="en-US" altLang="en-US" sz="2800" dirty="0">
                <a:solidFill>
                  <a:srgbClr val="0083C4"/>
                </a:solidFill>
                <a:latin typeface="Calibri" panose="020F0502020204030204" pitchFamily="34" charset="0"/>
                <a:cs typeface="Arial" charset="0"/>
              </a:rPr>
              <a:t>Whether the employer made an attempt at accommodation.</a:t>
            </a:r>
          </a:p>
          <a:p>
            <a:pPr marL="291600" lvl="1" indent="-291600" eaLnBrk="1" hangingPunct="1">
              <a:lnSpc>
                <a:spcPct val="90000"/>
              </a:lnSpc>
              <a:spcBef>
                <a:spcPts val="1000"/>
              </a:spcBef>
              <a:buFont typeface="Arial" panose="020B0604020202020204" pitchFamily="34" charset="0"/>
              <a:buChar char="•"/>
              <a:defRPr/>
            </a:pPr>
            <a:r>
              <a:rPr lang="en-US" altLang="en-US" sz="2800" dirty="0">
                <a:solidFill>
                  <a:srgbClr val="0083C4"/>
                </a:solidFill>
                <a:latin typeface="Calibri" panose="020F0502020204030204" pitchFamily="34" charset="0"/>
                <a:cs typeface="Arial" charset="0"/>
              </a:rPr>
              <a:t>Size of the employer’s workforce.</a:t>
            </a:r>
          </a:p>
          <a:p>
            <a:pPr marL="291600" lvl="1" indent="-291600" eaLnBrk="1" hangingPunct="1">
              <a:lnSpc>
                <a:spcPct val="90000"/>
              </a:lnSpc>
              <a:spcBef>
                <a:spcPts val="1000"/>
              </a:spcBef>
              <a:buFont typeface="Arial" panose="020B0604020202020204" pitchFamily="34" charset="0"/>
              <a:buChar char="•"/>
              <a:defRPr/>
            </a:pPr>
            <a:r>
              <a:rPr lang="en-US" altLang="en-US" sz="2800" dirty="0">
                <a:solidFill>
                  <a:srgbClr val="0083C4"/>
                </a:solidFill>
                <a:latin typeface="Calibri" panose="020F0502020204030204" pitchFamily="34" charset="0"/>
                <a:cs typeface="Arial" charset="0"/>
              </a:rPr>
              <a:t>Type of job in which the conflict is present.</a:t>
            </a:r>
          </a:p>
          <a:p>
            <a:pPr marL="291600" lvl="1" indent="-291600" eaLnBrk="1" hangingPunct="1">
              <a:lnSpc>
                <a:spcPct val="90000"/>
              </a:lnSpc>
              <a:spcBef>
                <a:spcPts val="1000"/>
              </a:spcBef>
              <a:buFont typeface="Arial" panose="020B0604020202020204" pitchFamily="34" charset="0"/>
              <a:buChar char="•"/>
              <a:defRPr/>
            </a:pPr>
            <a:r>
              <a:rPr lang="en-US" altLang="en-US" sz="2800" dirty="0">
                <a:solidFill>
                  <a:srgbClr val="0083C4"/>
                </a:solidFill>
                <a:latin typeface="Calibri" panose="020F0502020204030204" pitchFamily="34" charset="0"/>
                <a:cs typeface="Arial" charset="0"/>
              </a:rPr>
              <a:t>Employer’s checking with other employees to see if anyone was willing to assist in the accommodation.</a:t>
            </a:r>
          </a:p>
          <a:p>
            <a:pPr marL="291600" lvl="1" indent="-291600" eaLnBrk="1" hangingPunct="1">
              <a:lnSpc>
                <a:spcPct val="90000"/>
              </a:lnSpc>
              <a:spcBef>
                <a:spcPts val="1000"/>
              </a:spcBef>
              <a:buFont typeface="Arial" panose="020B0604020202020204" pitchFamily="34" charset="0"/>
              <a:buChar char="•"/>
              <a:defRPr/>
            </a:pPr>
            <a:r>
              <a:rPr lang="en-IN" altLang="en-US" sz="2800" u="sng" dirty="0">
                <a:solidFill>
                  <a:srgbClr val="0083C4"/>
                </a:solidFill>
                <a:latin typeface="Calibri" panose="020F0502020204030204" pitchFamily="34" charset="0"/>
                <a:cs typeface="Arial" charset="0"/>
              </a:rPr>
              <a:t>Financial cost </a:t>
            </a:r>
            <a:r>
              <a:rPr lang="en-IN" altLang="en-US" sz="2800" dirty="0">
                <a:solidFill>
                  <a:srgbClr val="0083C4"/>
                </a:solidFill>
                <a:latin typeface="Calibri" panose="020F0502020204030204" pitchFamily="34" charset="0"/>
                <a:cs typeface="Arial" charset="0"/>
              </a:rPr>
              <a:t>of accommodation.</a:t>
            </a:r>
          </a:p>
          <a:p>
            <a:pPr marL="291600" lvl="1" indent="-291600" eaLnBrk="1" hangingPunct="1">
              <a:lnSpc>
                <a:spcPct val="90000"/>
              </a:lnSpc>
              <a:spcBef>
                <a:spcPts val="1000"/>
              </a:spcBef>
              <a:buFont typeface="Arial" panose="020B0604020202020204" pitchFamily="34" charset="0"/>
              <a:buChar char="•"/>
              <a:defRPr/>
            </a:pPr>
            <a:r>
              <a:rPr lang="en-IN" altLang="en-US" sz="2800" dirty="0">
                <a:solidFill>
                  <a:srgbClr val="0083C4"/>
                </a:solidFill>
                <a:latin typeface="Calibri" panose="020F0502020204030204" pitchFamily="34" charset="0"/>
                <a:cs typeface="Arial" charset="0"/>
              </a:rPr>
              <a:t>Administrative burdens of accommodation.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p:cNvSpPr>
            <a:spLocks noGrp="1" noChangeArrowheads="1"/>
          </p:cNvSpPr>
          <p:nvPr>
            <p:ph type="title"/>
          </p:nvPr>
        </p:nvSpPr>
        <p:spPr>
          <a:ln>
            <a:noFill/>
          </a:ln>
        </p:spPr>
        <p:txBody>
          <a:bodyPr/>
          <a:lstStyle/>
          <a:p>
            <a:pPr>
              <a:defRPr/>
            </a:pPr>
            <a:r>
              <a:rPr lang="en-US" sz="4000" dirty="0">
                <a:effectLst/>
                <a:latin typeface="Calibri" panose="020F0502020204030204" pitchFamily="34" charset="0"/>
              </a:rPr>
              <a:t>Factors in Undue Hardship</a:t>
            </a:r>
            <a:r>
              <a:rPr lang="en-US" sz="4400" dirty="0">
                <a:effectLst/>
                <a:latin typeface="Calibri" panose="020F0502020204030204" pitchFamily="34" charset="0"/>
              </a:rPr>
              <a:t> </a:t>
            </a:r>
            <a:r>
              <a:rPr lang="en-US" sz="2400" dirty="0">
                <a:effectLst/>
                <a:latin typeface="Calibri" panose="020F0502020204030204" pitchFamily="34" charset="0"/>
              </a:rPr>
              <a:t>1</a:t>
            </a:r>
          </a:p>
        </p:txBody>
      </p:sp>
      <p:sp>
        <p:nvSpPr>
          <p:cNvPr id="17411" name="Content Placeholder"/>
          <p:cNvSpPr>
            <a:spLocks noGrp="1" noChangeArrowheads="1"/>
          </p:cNvSpPr>
          <p:nvPr>
            <p:ph idx="1"/>
          </p:nvPr>
        </p:nvSpPr>
        <p:spPr>
          <a:xfrm>
            <a:off x="457200" y="1765520"/>
            <a:ext cx="8358027" cy="4832130"/>
          </a:xfrm>
          <a:ln>
            <a:noFill/>
          </a:ln>
        </p:spPr>
        <p:txBody>
          <a:bodyPr/>
          <a:lstStyle/>
          <a:p>
            <a:pPr marL="0" indent="0" eaLnBrk="1" hangingPunct="1">
              <a:buNone/>
            </a:pP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E</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O</a:t>
            </a:r>
            <a:r>
              <a:rPr lang="en-US" altLang="en-US" sz="100" dirty="0">
                <a:latin typeface="Calibri" panose="020F0502020204030204" pitchFamily="34" charset="0"/>
                <a:cs typeface="Arial" charset="0"/>
              </a:rPr>
              <a:t> </a:t>
            </a:r>
            <a:r>
              <a:rPr lang="en-US" altLang="en-US" dirty="0">
                <a:latin typeface="Calibri" panose="020F0502020204030204" pitchFamily="34" charset="0"/>
                <a:cs typeface="Arial" charset="0"/>
              </a:rPr>
              <a:t>C guidelines on factors determining undue hardship.</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Nature of the employer’s workplace.</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Type of job needing accommodation.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Cost of the accommodation.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Willingness of other employees to assist in the accommodation.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Possibility </a:t>
            </a:r>
            <a:r>
              <a:rPr lang="en-IN" altLang="en-US" dirty="0">
                <a:solidFill>
                  <a:srgbClr val="0083C4"/>
                </a:solidFill>
                <a:latin typeface="Calibri" panose="020F0502020204030204" pitchFamily="34" charset="0"/>
                <a:cs typeface="Arial" charset="0"/>
              </a:rPr>
              <a:t>of transfer of the employee and its effects.</a:t>
            </a:r>
            <a:endParaRPr lang="en-US" altLang="en-US" dirty="0">
              <a:solidFill>
                <a:srgbClr val="0083C4"/>
              </a:solidFill>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What is done by similarly situated employers.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Number of employees available for accommodation.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Burden of accommodation on the union (if any).</a:t>
            </a:r>
          </a:p>
          <a:p>
            <a:pPr marL="0" lvl="1" indent="0" eaLnBrk="1" hangingPunct="1">
              <a:lnSpc>
                <a:spcPct val="90000"/>
              </a:lnSpc>
              <a:spcBef>
                <a:spcPts val="1000"/>
              </a:spcBef>
              <a:buNone/>
              <a:defRPr/>
            </a:pPr>
            <a:endParaRPr lang="en-US" altLang="en-US" dirty="0">
              <a:latin typeface="Calibri" panose="020F0502020204030204" pitchFamily="34"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noFill/>
          </a:ln>
        </p:spPr>
        <p:txBody>
          <a:bodyPr/>
          <a:lstStyle/>
          <a:p>
            <a:pPr>
              <a:defRPr/>
            </a:pPr>
            <a:r>
              <a:rPr lang="en-US" dirty="0">
                <a:effectLst/>
                <a:latin typeface="Calibri" panose="020F0502020204030204" pitchFamily="34" charset="0"/>
              </a:rPr>
              <a:t>Learning Objectives</a:t>
            </a:r>
            <a:endParaRPr lang="en-US" sz="2400" dirty="0">
              <a:effectLst/>
              <a:latin typeface="Calibri" panose="020F0502020204030204" pitchFamily="34" charset="0"/>
            </a:endParaRPr>
          </a:p>
        </p:txBody>
      </p:sp>
      <p:sp>
        <p:nvSpPr>
          <p:cNvPr id="5123" name="Content Placeholder 2"/>
          <p:cNvSpPr>
            <a:spLocks noGrp="1"/>
          </p:cNvSpPr>
          <p:nvPr>
            <p:ph idx="1"/>
          </p:nvPr>
        </p:nvSpPr>
        <p:spPr>
          <a:xfrm>
            <a:off x="457200" y="1600201"/>
            <a:ext cx="8229600" cy="3660168"/>
          </a:xfrm>
          <a:ln>
            <a:noFill/>
          </a:ln>
        </p:spPr>
        <p:txBody>
          <a:bodyPr/>
          <a:lstStyle/>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Discuss the background of religious discrimination and give some contemporary issues.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Give Title VII’s definition of religion for discrimination purposes.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Explain religious conflicts under Title VII and give examples.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Define religious accommodation and guidelines to its usage.</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Define undue hardship as it allows an employer </a:t>
            </a:r>
            <a:r>
              <a:rPr lang="en-US" altLang="en-US" sz="1800" dirty="0">
                <a:latin typeface="Calibri" panose="020F0502020204030204" pitchFamily="34" charset="0"/>
                <a:cs typeface="Arial" charset="0"/>
              </a:rPr>
              <a:t>defense</a:t>
            </a:r>
            <a:r>
              <a:rPr lang="en-IN" altLang="en-US" sz="1800" dirty="0">
                <a:latin typeface="Calibri" panose="020F0502020204030204" pitchFamily="34" charset="0"/>
                <a:cs typeface="Arial" charset="0"/>
              </a:rPr>
              <a:t> to religious discrimination claims.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Describe religious harassment and give examples.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Identify the ways in which unions and religious conflicts occur.</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List some ways in which management can avoid religious discrimination conflicts.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p:cNvSpPr>
            <a:spLocks noGrp="1" noChangeArrowheads="1"/>
          </p:cNvSpPr>
          <p:nvPr>
            <p:ph type="title"/>
          </p:nvPr>
        </p:nvSpPr>
        <p:spPr>
          <a:ln>
            <a:noFill/>
          </a:ln>
        </p:spPr>
        <p:txBody>
          <a:bodyPr/>
          <a:lstStyle/>
          <a:p>
            <a:pPr eaLnBrk="1" hangingPunct="1">
              <a:defRPr/>
            </a:pPr>
            <a:r>
              <a:rPr lang="en-US" sz="4000" dirty="0">
                <a:effectLst/>
                <a:latin typeface="Calibri" panose="020F0502020204030204" pitchFamily="34" charset="0"/>
              </a:rPr>
              <a:t>Undue Hardship - Conclusion</a:t>
            </a:r>
            <a:endParaRPr lang="en-US" sz="4000" b="1" dirty="0">
              <a:effectLst/>
              <a:latin typeface="Calibri" panose="020F0502020204030204" pitchFamily="34" charset="0"/>
            </a:endParaRPr>
          </a:p>
        </p:txBody>
      </p:sp>
      <p:sp>
        <p:nvSpPr>
          <p:cNvPr id="15363" name="Content Placeholder"/>
          <p:cNvSpPr>
            <a:spLocks noGrp="1" noChangeArrowheads="1"/>
          </p:cNvSpPr>
          <p:nvPr>
            <p:ph idx="1"/>
          </p:nvPr>
        </p:nvSpPr>
        <p:spPr>
          <a:xfrm>
            <a:off x="457200" y="1600200"/>
            <a:ext cx="8229600" cy="2632753"/>
          </a:xfrm>
          <a:ln>
            <a:noFill/>
          </a:ln>
        </p:spPr>
        <p:txBody>
          <a:bodyPr/>
          <a:lstStyle/>
          <a:p>
            <a:pPr eaLnBrk="1" hangingPunct="1">
              <a:spcBef>
                <a:spcPts val="1200"/>
              </a:spcBef>
              <a:defRPr/>
            </a:pPr>
            <a:r>
              <a:rPr lang="en-US" dirty="0">
                <a:latin typeface="Calibri" panose="020F0502020204030204" pitchFamily="34" charset="0"/>
                <a:cs typeface="Calibri" panose="020F0502020204030204" pitchFamily="34" charset="0"/>
              </a:rPr>
              <a:t>Courts find undue hardship if an employer must:</a:t>
            </a:r>
          </a:p>
          <a:p>
            <a:pPr lvl="1" eaLnBrk="1" hangingPunct="1">
              <a:spcBef>
                <a:spcPts val="1200"/>
              </a:spcBef>
              <a:defRPr/>
            </a:pPr>
            <a:r>
              <a:rPr lang="en-US" dirty="0">
                <a:solidFill>
                  <a:srgbClr val="FF0000"/>
                </a:solidFill>
                <a:latin typeface="Calibri" panose="020F0502020204030204" pitchFamily="34" charset="0"/>
                <a:cs typeface="Calibri" panose="020F0502020204030204" pitchFamily="34" charset="0"/>
              </a:rPr>
              <a:t>Violate the seniority provision of a valid collective bargaining agreement </a:t>
            </a:r>
          </a:p>
          <a:p>
            <a:pPr lvl="1" eaLnBrk="1" hangingPunct="1">
              <a:spcBef>
                <a:spcPts val="1200"/>
              </a:spcBef>
              <a:defRPr/>
            </a:pPr>
            <a:r>
              <a:rPr lang="en-US" dirty="0">
                <a:solidFill>
                  <a:srgbClr val="FF0000"/>
                </a:solidFill>
                <a:latin typeface="Calibri" panose="020F0502020204030204" pitchFamily="34" charset="0"/>
                <a:cs typeface="Calibri" panose="020F0502020204030204" pitchFamily="34" charset="0"/>
              </a:rPr>
              <a:t>Pay out more than a “de minimis” (i.e. MINIMUM) cost to replace a worker who has religious conflicts  </a:t>
            </a:r>
          </a:p>
          <a:p>
            <a:pPr lvl="2" eaLnBrk="1" hangingPunct="1">
              <a:spcBef>
                <a:spcPts val="1200"/>
              </a:spcBef>
              <a:defRPr/>
            </a:pPr>
            <a:r>
              <a:rPr lang="en-US" i="1" dirty="0">
                <a:solidFill>
                  <a:srgbClr val="0432FF"/>
                </a:solidFill>
                <a:latin typeface="Calibri" panose="020F0502020204030204" pitchFamily="34" charset="0"/>
                <a:cs typeface="Calibri" panose="020F0502020204030204" pitchFamily="34" charset="0"/>
              </a:rPr>
              <a:t>Relatively low standard; contrast Disability cases in Chap 13  </a:t>
            </a:r>
          </a:p>
          <a:p>
            <a:pPr lvl="1" eaLnBrk="1" hangingPunct="1">
              <a:spcBef>
                <a:spcPts val="1200"/>
              </a:spcBef>
              <a:defRPr/>
            </a:pPr>
            <a:r>
              <a:rPr lang="en-US" dirty="0">
                <a:solidFill>
                  <a:srgbClr val="FF0000"/>
                </a:solidFill>
                <a:latin typeface="Calibri" panose="020F0502020204030204" pitchFamily="34" charset="0"/>
                <a:cs typeface="Calibri" panose="020F0502020204030204" pitchFamily="34" charset="0"/>
              </a:rPr>
              <a:t>Force other employees </a:t>
            </a:r>
            <a:r>
              <a:rPr lang="en-IN" dirty="0">
                <a:solidFill>
                  <a:srgbClr val="FF0000"/>
                </a:solidFill>
                <a:latin typeface="Calibri" panose="020F0502020204030204" pitchFamily="34" charset="0"/>
                <a:cs typeface="Calibri" panose="020F0502020204030204" pitchFamily="34" charset="0"/>
              </a:rPr>
              <a:t>who do not wish to do so to</a:t>
            </a:r>
            <a:r>
              <a:rPr lang="en-US" dirty="0">
                <a:solidFill>
                  <a:srgbClr val="FF0000"/>
                </a:solidFill>
                <a:latin typeface="Calibri" panose="020F0502020204030204" pitchFamily="34" charset="0"/>
                <a:cs typeface="Calibri" panose="020F0502020204030204" pitchFamily="34" charset="0"/>
              </a:rPr>
              <a:t> trade places with the employee who has a religious conflict</a:t>
            </a:r>
          </a:p>
          <a:p>
            <a:pPr eaLnBrk="1" hangingPunct="1">
              <a:spcBef>
                <a:spcPts val="1200"/>
              </a:spcBef>
              <a:defRPr/>
            </a:pPr>
            <a:r>
              <a:rPr lang="en-US" dirty="0">
                <a:latin typeface="Calibri" panose="020F0502020204030204" pitchFamily="34" charset="0"/>
                <a:cs typeface="Calibri" panose="020F0502020204030204" pitchFamily="34" charset="0"/>
              </a:rPr>
              <a:t>Case: </a:t>
            </a:r>
            <a:r>
              <a:rPr lang="en-IN" i="1" dirty="0">
                <a:latin typeface="Calibri" panose="020F0502020204030204" pitchFamily="34" charset="0"/>
                <a:cs typeface="Calibri" panose="020F0502020204030204" pitchFamily="34" charset="0"/>
              </a:rPr>
              <a:t>Trans World Airlines, Inc. v. Hardison</a:t>
            </a:r>
            <a:endParaRPr lang="en-US" dirty="0">
              <a:latin typeface="Calibri" panose="020F0502020204030204" pitchFamily="34" charset="0"/>
              <a:cs typeface="Calibri" panose="020F0502020204030204" pitchFamily="34" charset="0"/>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Religion as a B</a:t>
            </a:r>
            <a:r>
              <a:rPr lang="en-US" sz="100" dirty="0">
                <a:effectLst/>
                <a:latin typeface="Calibri" panose="020F0502020204030204" pitchFamily="34" charset="0"/>
              </a:rPr>
              <a:t> </a:t>
            </a:r>
            <a:r>
              <a:rPr lang="en-US" dirty="0">
                <a:effectLst/>
                <a:latin typeface="Calibri" panose="020F0502020204030204" pitchFamily="34" charset="0"/>
              </a:rPr>
              <a:t>F</a:t>
            </a:r>
            <a:r>
              <a:rPr lang="en-US" sz="100" dirty="0">
                <a:effectLst/>
                <a:latin typeface="Calibri" panose="020F0502020204030204" pitchFamily="34" charset="0"/>
              </a:rPr>
              <a:t> </a:t>
            </a:r>
            <a:r>
              <a:rPr lang="en-US" dirty="0">
                <a:effectLst/>
                <a:latin typeface="Calibri" panose="020F0502020204030204" pitchFamily="34" charset="0"/>
              </a:rPr>
              <a:t>O</a:t>
            </a:r>
            <a:r>
              <a:rPr lang="en-US" sz="100" dirty="0">
                <a:effectLst/>
                <a:latin typeface="Calibri" panose="020F0502020204030204" pitchFamily="34" charset="0"/>
              </a:rPr>
              <a:t> </a:t>
            </a:r>
            <a:r>
              <a:rPr lang="en-US" dirty="0">
                <a:effectLst/>
                <a:latin typeface="Calibri" panose="020F0502020204030204" pitchFamily="34" charset="0"/>
              </a:rPr>
              <a:t>Q</a:t>
            </a:r>
          </a:p>
        </p:txBody>
      </p:sp>
      <p:sp>
        <p:nvSpPr>
          <p:cNvPr id="19459" name="Content Placeholder"/>
          <p:cNvSpPr>
            <a:spLocks noGrp="1" noChangeArrowheads="1"/>
          </p:cNvSpPr>
          <p:nvPr>
            <p:ph idx="1"/>
          </p:nvPr>
        </p:nvSpPr>
        <p:spPr>
          <a:xfrm>
            <a:off x="457200" y="1600200"/>
            <a:ext cx="8229600" cy="1913562"/>
          </a:xfrm>
          <a:ln>
            <a:noFill/>
          </a:ln>
        </p:spPr>
        <p:txBody>
          <a:bodyPr/>
          <a:lstStyle/>
          <a:p>
            <a:r>
              <a:rPr lang="en-IN" dirty="0">
                <a:solidFill>
                  <a:srgbClr val="FF0000"/>
                </a:solidFill>
                <a:latin typeface="Calibri" panose="020F0502020204030204" pitchFamily="34" charset="0"/>
                <a:cs typeface="Calibri" panose="020F0502020204030204" pitchFamily="34" charset="0"/>
              </a:rPr>
              <a:t>Title VII permits religion to be a bona fide occupational qualification</a:t>
            </a:r>
          </a:p>
          <a:p>
            <a:pPr lvl="1"/>
            <a:r>
              <a:rPr lang="en-IN" dirty="0">
                <a:solidFill>
                  <a:srgbClr val="FF0000"/>
                </a:solidFill>
                <a:latin typeface="Calibri" panose="020F0502020204030204" pitchFamily="34" charset="0"/>
                <a:cs typeface="Calibri" panose="020F0502020204030204" pitchFamily="34" charset="0"/>
              </a:rPr>
              <a:t>Must be reasonably necessary to the employer’s particular normal business operations</a:t>
            </a:r>
          </a:p>
          <a:p>
            <a:r>
              <a:rPr lang="en-IN" dirty="0">
                <a:solidFill>
                  <a:srgbClr val="0432FF"/>
                </a:solidFill>
                <a:latin typeface="Calibri" panose="020F0502020204030204" pitchFamily="34" charset="0"/>
                <a:cs typeface="Calibri" panose="020F0502020204030204" pitchFamily="34" charset="0"/>
              </a:rPr>
              <a:t>Specifically permits educational institutions to employ those of a particular religion if they are owned in whole or in substantial part by a particular religion</a:t>
            </a:r>
          </a:p>
          <a:p>
            <a:r>
              <a:rPr lang="en-IN" dirty="0">
                <a:latin typeface="Calibri" panose="020F0502020204030204" pitchFamily="34" charset="0"/>
                <a:cs typeface="Calibri" panose="020F0502020204030204" pitchFamily="34" charset="0"/>
              </a:rPr>
              <a:t>Case: </a:t>
            </a:r>
            <a:r>
              <a:rPr lang="en-IN" i="1" dirty="0" err="1">
                <a:latin typeface="Calibri" panose="020F0502020204030204" pitchFamily="34" charset="0"/>
                <a:cs typeface="Calibri" panose="020F0502020204030204" pitchFamily="34" charset="0"/>
              </a:rPr>
              <a:t>Pime</a:t>
            </a:r>
            <a:r>
              <a:rPr lang="en-IN" i="1" dirty="0">
                <a:latin typeface="Calibri" panose="020F0502020204030204" pitchFamily="34" charset="0"/>
                <a:cs typeface="Calibri" panose="020F0502020204030204" pitchFamily="34" charset="0"/>
              </a:rPr>
              <a:t> v. Loyola University of Chicago</a:t>
            </a:r>
            <a:endParaRPr lang="en-US" i="1" dirty="0">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p:cNvSpPr>
            <a:spLocks noGrp="1" noChangeArrowheads="1"/>
          </p:cNvSpPr>
          <p:nvPr>
            <p:ph type="title"/>
          </p:nvPr>
        </p:nvSpPr>
        <p:spPr>
          <a:xfrm>
            <a:off x="457200" y="260350"/>
            <a:ext cx="8229600" cy="795940"/>
          </a:xfrm>
          <a:ln>
            <a:noFill/>
          </a:ln>
        </p:spPr>
        <p:txBody>
          <a:bodyPr/>
          <a:lstStyle/>
          <a:p>
            <a:pPr>
              <a:defRPr/>
            </a:pPr>
            <a:r>
              <a:rPr lang="en-US" dirty="0">
                <a:effectLst/>
                <a:latin typeface="Calibri" panose="020F0502020204030204" pitchFamily="34" charset="0"/>
              </a:rPr>
              <a:t>Religious Harassment </a:t>
            </a:r>
            <a:r>
              <a:rPr lang="en-US" sz="2400" dirty="0">
                <a:effectLst/>
                <a:latin typeface="Calibri" panose="020F0502020204030204" pitchFamily="34" charset="0"/>
              </a:rPr>
              <a:t>1</a:t>
            </a:r>
            <a:endParaRPr lang="en-US" dirty="0">
              <a:effectLst/>
              <a:latin typeface="Calibri" panose="020F0502020204030204" pitchFamily="34" charset="0"/>
            </a:endParaRPr>
          </a:p>
        </p:txBody>
      </p:sp>
      <p:sp>
        <p:nvSpPr>
          <p:cNvPr id="20483" name="Content Placeholder"/>
          <p:cNvSpPr>
            <a:spLocks noGrp="1" noChangeArrowheads="1"/>
          </p:cNvSpPr>
          <p:nvPr>
            <p:ph idx="1"/>
          </p:nvPr>
        </p:nvSpPr>
        <p:spPr>
          <a:xfrm>
            <a:off x="457200" y="1198179"/>
            <a:ext cx="8229600" cy="5399471"/>
          </a:xfrm>
          <a:ln>
            <a:noFill/>
          </a:ln>
        </p:spPr>
        <p:txBody>
          <a:bodyPr/>
          <a:lstStyle/>
          <a:p>
            <a:pPr marL="0" indent="0" eaLnBrk="1" hangingPunct="1">
              <a:spcBef>
                <a:spcPts val="1000"/>
              </a:spcBef>
              <a:buNone/>
            </a:pPr>
            <a:r>
              <a:rPr lang="en-IN" altLang="en-US" dirty="0">
                <a:latin typeface="Calibri" panose="020F0502020204030204" pitchFamily="34" charset="0"/>
                <a:cs typeface="Arial" charset="0"/>
              </a:rPr>
              <a:t>One of the most active areas under religious discrimination recently.  Two types: </a:t>
            </a:r>
          </a:p>
          <a:p>
            <a:pPr eaLnBrk="1" hangingPunct="1">
              <a:spcBef>
                <a:spcPts val="1000"/>
              </a:spcBef>
              <a:buFont typeface="Arial" panose="020B0604020202020204" pitchFamily="34" charset="0"/>
              <a:buChar char="•"/>
            </a:pPr>
            <a:r>
              <a:rPr lang="en-IN" altLang="en-US" sz="2400" dirty="0">
                <a:latin typeface="Calibri" panose="020F0502020204030204" pitchFamily="34" charset="0"/>
                <a:cs typeface="Arial" charset="0"/>
              </a:rPr>
              <a:t>harassment based on hostility toward beliefs (traditional) </a:t>
            </a:r>
          </a:p>
          <a:p>
            <a:pPr eaLnBrk="1" hangingPunct="1">
              <a:spcBef>
                <a:spcPts val="1000"/>
              </a:spcBef>
              <a:buFont typeface="Arial" panose="020B0604020202020204" pitchFamily="34" charset="0"/>
              <a:buChar char="•"/>
            </a:pPr>
            <a:r>
              <a:rPr lang="en-IN" altLang="en-US" sz="2400" dirty="0">
                <a:latin typeface="Calibri" panose="020F0502020204030204" pitchFamily="34" charset="0"/>
                <a:cs typeface="Arial" charset="0"/>
              </a:rPr>
              <a:t>harassment based in religious activism (e.g., proselytizing) </a:t>
            </a:r>
          </a:p>
          <a:p>
            <a:pPr marL="0" indent="0" eaLnBrk="1" hangingPunct="1">
              <a:spcBef>
                <a:spcPts val="1000"/>
              </a:spcBef>
              <a:buNone/>
            </a:pPr>
            <a:r>
              <a:rPr lang="en-IN" altLang="en-US" dirty="0">
                <a:latin typeface="Calibri" panose="020F0502020204030204" pitchFamily="34" charset="0"/>
                <a:cs typeface="Arial" charset="0"/>
              </a:rPr>
              <a:t>Under EEOC guidelines for federal employees (1997):</a:t>
            </a:r>
          </a:p>
          <a:p>
            <a:pPr marL="291600" lvl="1" indent="-291600" eaLnBrk="1" hangingPunct="1">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Arial" charset="0"/>
              </a:rPr>
              <a:t>Should be permitted to engage in private religious expression in personal work areas.</a:t>
            </a:r>
          </a:p>
          <a:p>
            <a:pPr marL="291600" lvl="1" indent="-291600" eaLnBrk="1" hangingPunct="1">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Arial" charset="0"/>
              </a:rPr>
              <a:t>Should be permitted to engage in religious expression with fellow employees, with reasonable restrictions</a:t>
            </a:r>
          </a:p>
          <a:p>
            <a:pPr marL="291600" lvl="1" indent="-291600" eaLnBrk="1" hangingPunct="1">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Arial" charset="0"/>
              </a:rPr>
              <a:t>Are permitted to engage in religious expression directed at fellow employees, but cease when requested or unwelcome.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p:cNvSpPr>
            <a:spLocks noGrp="1" noChangeArrowheads="1"/>
          </p:cNvSpPr>
          <p:nvPr>
            <p:ph type="title"/>
          </p:nvPr>
        </p:nvSpPr>
        <p:spPr>
          <a:ln>
            <a:noFill/>
          </a:ln>
        </p:spPr>
        <p:txBody>
          <a:bodyPr/>
          <a:lstStyle/>
          <a:p>
            <a:pPr>
              <a:defRPr/>
            </a:pPr>
            <a:r>
              <a:rPr lang="en-US" dirty="0">
                <a:effectLst/>
                <a:latin typeface="Calibri" panose="020F0502020204030204" pitchFamily="34" charset="0"/>
              </a:rPr>
              <a:t>Religious Harassment </a:t>
            </a:r>
            <a:r>
              <a:rPr lang="en-US" sz="2400" dirty="0">
                <a:effectLst/>
                <a:latin typeface="Calibri" panose="020F0502020204030204" pitchFamily="34" charset="0"/>
              </a:rPr>
              <a:t>2</a:t>
            </a:r>
            <a:endParaRPr lang="en-US" dirty="0">
              <a:effectLst/>
              <a:latin typeface="Calibri" panose="020F0502020204030204" pitchFamily="34" charset="0"/>
            </a:endParaRPr>
          </a:p>
        </p:txBody>
      </p:sp>
      <p:sp>
        <p:nvSpPr>
          <p:cNvPr id="20483" name="Content Placeholder"/>
          <p:cNvSpPr>
            <a:spLocks noGrp="1" noChangeArrowheads="1"/>
          </p:cNvSpPr>
          <p:nvPr>
            <p:ph idx="1"/>
          </p:nvPr>
        </p:nvSpPr>
        <p:spPr>
          <a:xfrm>
            <a:off x="457200" y="1600200"/>
            <a:ext cx="8229600" cy="4543148"/>
          </a:xfrm>
          <a:ln>
            <a:noFill/>
          </a:ln>
        </p:spPr>
        <p:txBody>
          <a:bodyPr/>
          <a:lstStyle/>
          <a:p>
            <a:pPr marL="0" indent="0" eaLnBrk="1" hangingPunct="1">
              <a:spcBef>
                <a:spcPts val="1200"/>
              </a:spcBef>
              <a:buNone/>
            </a:pPr>
            <a:r>
              <a:rPr lang="en-US" altLang="en-US" dirty="0">
                <a:latin typeface="Calibri" panose="020F0502020204030204" pitchFamily="34" charset="0"/>
                <a:cs typeface="Arial" charset="0"/>
              </a:rPr>
              <a:t>To avoid liability employer policies should:</a:t>
            </a:r>
          </a:p>
          <a:p>
            <a:pPr marL="291600" lvl="1" indent="-291600" eaLnBrk="1" hangingPunct="1">
              <a:lnSpc>
                <a:spcPct val="90000"/>
              </a:lnSpc>
              <a:spcBef>
                <a:spcPts val="1000"/>
              </a:spcBef>
              <a:buFont typeface="Arial" panose="020B0604020202020204" pitchFamily="34" charset="0"/>
              <a:buChar char="•"/>
              <a:defRPr/>
            </a:pPr>
            <a:r>
              <a:rPr lang="en-IN" altLang="en-US" dirty="0">
                <a:solidFill>
                  <a:srgbClr val="0083C4"/>
                </a:solidFill>
                <a:latin typeface="Calibri" panose="020F0502020204030204" pitchFamily="34" charset="0"/>
                <a:cs typeface="Arial" charset="0"/>
              </a:rPr>
              <a:t>Protect employees from those religious employees who attempt to proselytize others who do not wish to be approached about religious matters.</a:t>
            </a:r>
          </a:p>
          <a:p>
            <a:pPr marL="291600" lvl="1" indent="-291600" eaLnBrk="1" hangingPunct="1">
              <a:lnSpc>
                <a:spcPct val="90000"/>
              </a:lnSpc>
              <a:spcBef>
                <a:spcPts val="1000"/>
              </a:spcBef>
              <a:buFont typeface="Arial" panose="020B0604020202020204" pitchFamily="34" charset="0"/>
              <a:buChar char="•"/>
              <a:defRPr/>
            </a:pPr>
            <a:r>
              <a:rPr lang="en-IN" altLang="en-US" dirty="0">
                <a:solidFill>
                  <a:srgbClr val="0083C4"/>
                </a:solidFill>
                <a:latin typeface="Calibri" panose="020F0502020204030204" pitchFamily="34" charset="0"/>
                <a:cs typeface="Arial" charset="0"/>
              </a:rPr>
              <a:t>Protect employees with permissible religious practices who are given a hard time by those who believe differently.</a:t>
            </a:r>
          </a:p>
          <a:p>
            <a:pPr marL="291600" lvl="1" indent="-291600" eaLnBrk="1" hangingPunct="1">
              <a:lnSpc>
                <a:spcPct val="90000"/>
              </a:lnSpc>
              <a:spcBef>
                <a:spcPts val="1000"/>
              </a:spcBef>
              <a:buFont typeface="Arial" panose="020B0604020202020204" pitchFamily="34" charset="0"/>
              <a:buChar char="•"/>
              <a:defRPr/>
            </a:pPr>
            <a:r>
              <a:rPr lang="en-IN" altLang="en-US" dirty="0">
                <a:solidFill>
                  <a:srgbClr val="0083C4"/>
                </a:solidFill>
                <a:latin typeface="Calibri" panose="020F0502020204030204" pitchFamily="34" charset="0"/>
                <a:cs typeface="Arial" charset="0"/>
              </a:rPr>
              <a:t>Make sure that employees are given comparable opportunities to use workplace time and resources for religious practices.</a:t>
            </a:r>
          </a:p>
          <a:p>
            <a:pPr marL="291600" lvl="1" indent="-291600" eaLnBrk="1" hangingPunct="1">
              <a:lnSpc>
                <a:spcPct val="90000"/>
              </a:lnSpc>
              <a:spcBef>
                <a:spcPts val="1000"/>
              </a:spcBef>
              <a:buFont typeface="Arial" panose="020B0604020202020204" pitchFamily="34" charset="0"/>
              <a:buChar char="•"/>
              <a:defRPr/>
            </a:pPr>
            <a:r>
              <a:rPr lang="en-IN" altLang="en-US" dirty="0">
                <a:latin typeface="Calibri" panose="020F0502020204030204" pitchFamily="34" charset="0"/>
                <a:cs typeface="Arial" charset="0"/>
              </a:rPr>
              <a:t>Case: </a:t>
            </a:r>
            <a:r>
              <a:rPr lang="en-IN" altLang="en-US" i="1" dirty="0">
                <a:latin typeface="Calibri" panose="020F0502020204030204" pitchFamily="34" charset="0"/>
                <a:cs typeface="Arial" charset="0"/>
              </a:rPr>
              <a:t>Peterson v. Hewlett-Packard Co.</a:t>
            </a:r>
          </a:p>
        </p:txBody>
      </p:sp>
    </p:spTree>
    <p:extLst>
      <p:ext uri="{BB962C8B-B14F-4D97-AF65-F5344CB8AC3E}">
        <p14:creationId xmlns:p14="http://schemas.microsoft.com/office/powerpoint/2010/main" val="394041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p:cNvSpPr>
            <a:spLocks noGrp="1" noChangeArrowheads="1"/>
          </p:cNvSpPr>
          <p:nvPr>
            <p:ph type="title"/>
          </p:nvPr>
        </p:nvSpPr>
        <p:spPr>
          <a:xfrm>
            <a:off x="457200" y="92466"/>
            <a:ext cx="8111447" cy="1293421"/>
          </a:xfrm>
          <a:ln>
            <a:noFill/>
          </a:ln>
        </p:spPr>
        <p:txBody>
          <a:bodyPr/>
          <a:lstStyle/>
          <a:p>
            <a:pPr>
              <a:defRPr/>
            </a:pPr>
            <a:r>
              <a:rPr lang="en-US" sz="3600" dirty="0">
                <a:effectLst/>
                <a:latin typeface="Calibri" panose="020F0502020204030204" pitchFamily="34" charset="0"/>
              </a:rPr>
              <a:t>Union Activity and Religious Discrimination</a:t>
            </a:r>
            <a:endParaRPr lang="en-US" sz="2400" dirty="0">
              <a:effectLst/>
              <a:latin typeface="Calibri" panose="020F0502020204030204" pitchFamily="34" charset="0"/>
            </a:endParaRPr>
          </a:p>
        </p:txBody>
      </p:sp>
      <p:sp>
        <p:nvSpPr>
          <p:cNvPr id="23555" name="Content Placeholder"/>
          <p:cNvSpPr>
            <a:spLocks noGrp="1" noChangeArrowheads="1"/>
          </p:cNvSpPr>
          <p:nvPr>
            <p:ph idx="1"/>
          </p:nvPr>
        </p:nvSpPr>
        <p:spPr>
          <a:xfrm>
            <a:off x="457200" y="1600200"/>
            <a:ext cx="8229600" cy="2006029"/>
          </a:xfrm>
          <a:ln>
            <a:noFill/>
          </a:ln>
        </p:spPr>
        <p:txBody>
          <a:bodyPr/>
          <a:lstStyle/>
          <a:p>
            <a:pPr marL="0" indent="0" eaLnBrk="1" hangingPunct="1">
              <a:buNone/>
            </a:pPr>
            <a:r>
              <a:rPr lang="en-US" altLang="en-US" sz="1800" dirty="0">
                <a:latin typeface="Calibri" panose="020F0502020204030204" pitchFamily="34" charset="0"/>
                <a:cs typeface="Arial" charset="0"/>
              </a:rPr>
              <a:t>Unions are also under a duty to reasonably accommodate religious conflicts  (as in </a:t>
            </a:r>
            <a:r>
              <a:rPr lang="en-US" altLang="en-US" sz="1800" i="1" dirty="0">
                <a:latin typeface="Calibri" panose="020F0502020204030204" pitchFamily="34" charset="0"/>
                <a:cs typeface="Arial" charset="0"/>
              </a:rPr>
              <a:t>Hardison </a:t>
            </a:r>
            <a:r>
              <a:rPr lang="en-US" altLang="en-US" sz="1800" dirty="0">
                <a:latin typeface="Calibri" panose="020F0502020204030204" pitchFamily="34" charset="0"/>
                <a:cs typeface="Arial" charset="0"/>
              </a:rPr>
              <a:t>case) </a:t>
            </a:r>
          </a:p>
          <a:p>
            <a:pPr marL="0" indent="0" eaLnBrk="1" hangingPunct="1">
              <a:buNone/>
            </a:pPr>
            <a:r>
              <a:rPr lang="en-IN" altLang="en-US" sz="1800" dirty="0">
                <a:latin typeface="Calibri" panose="020F0502020204030204" pitchFamily="34" charset="0"/>
                <a:cs typeface="Arial" charset="0"/>
              </a:rPr>
              <a:t>Conflicts with some religious beliefs emerge</a:t>
            </a:r>
            <a:r>
              <a:rPr lang="en-US" altLang="en-US" sz="1800" dirty="0">
                <a:latin typeface="Calibri" panose="020F0502020204030204" pitchFamily="34" charset="0"/>
                <a:cs typeface="Arial" charset="0"/>
              </a:rPr>
              <a:t> regarding:</a:t>
            </a:r>
          </a:p>
          <a:p>
            <a:pPr marL="291600" lvl="1" indent="-291600" eaLnBrk="1" hangingPunct="1">
              <a:lnSpc>
                <a:spcPct val="90000"/>
              </a:lnSpc>
              <a:spcBef>
                <a:spcPts val="1000"/>
              </a:spcBef>
              <a:buFont typeface="Arial" panose="020B0604020202020204" pitchFamily="34" charset="0"/>
              <a:buChar char="•"/>
              <a:defRPr/>
            </a:pPr>
            <a:r>
              <a:rPr lang="en-US" altLang="en-US" sz="1800" dirty="0">
                <a:latin typeface="Calibri" panose="020F0502020204030204" pitchFamily="34" charset="0"/>
                <a:cs typeface="Arial" charset="0"/>
              </a:rPr>
              <a:t>Union membership.</a:t>
            </a:r>
          </a:p>
          <a:p>
            <a:pPr marL="291600" lvl="1" indent="-291600" eaLnBrk="1" hangingPunct="1">
              <a:lnSpc>
                <a:spcPct val="90000"/>
              </a:lnSpc>
              <a:spcBef>
                <a:spcPts val="1000"/>
              </a:spcBef>
              <a:buFont typeface="Arial" panose="020B0604020202020204" pitchFamily="34" charset="0"/>
              <a:buChar char="•"/>
              <a:defRPr/>
            </a:pPr>
            <a:r>
              <a:rPr lang="en-US" altLang="en-US" sz="1800" dirty="0">
                <a:latin typeface="Calibri" panose="020F0502020204030204" pitchFamily="34" charset="0"/>
                <a:cs typeface="Arial" charset="0"/>
              </a:rPr>
              <a:t>Payment of union dues.</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Engagement in concerted activity such as picketing and striking.</a:t>
            </a:r>
            <a:endParaRPr lang="en-US" altLang="en-US" sz="1800" dirty="0">
              <a:latin typeface="Calibri" panose="020F0502020204030204" pitchFamily="34" charset="0"/>
              <a:cs typeface="Arial" charset="0"/>
            </a:endParaRPr>
          </a:p>
          <a:p>
            <a:pPr marL="0" indent="0" eaLnBrk="1" hangingPunct="1">
              <a:spcBef>
                <a:spcPts val="700"/>
              </a:spcBef>
              <a:buNone/>
            </a:pPr>
            <a:r>
              <a:rPr lang="en-IN" altLang="en-US" sz="1800" dirty="0">
                <a:latin typeface="Calibri" panose="020F0502020204030204" pitchFamily="34" charset="0"/>
                <a:cs typeface="Arial" charset="0"/>
              </a:rPr>
              <a:t>Employees also have objected to the payment of union dues as violating:</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First Amendment right to freedom of religion.</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Title VII’s prohibition against religious discrimination.</a:t>
            </a:r>
            <a:endParaRPr lang="en-US" altLang="en-US" sz="1800" dirty="0">
              <a:latin typeface="Calibri" panose="020F0502020204030204" pitchFamily="34" charset="0"/>
              <a:cs typeface="Arial" charset="0"/>
            </a:endParaRPr>
          </a:p>
        </p:txBody>
      </p:sp>
      <p:sp>
        <p:nvSpPr>
          <p:cNvPr id="2" name="Content Placeholder 1"/>
          <p:cNvSpPr>
            <a:spLocks noGrp="1"/>
          </p:cNvSpPr>
          <p:nvPr>
            <p:ph idx="13"/>
          </p:nvPr>
        </p:nvSpPr>
        <p:spPr>
          <a:xfrm>
            <a:off x="457200" y="4974518"/>
            <a:ext cx="8229600" cy="1883482"/>
          </a:xfrm>
          <a:ln>
            <a:noFill/>
          </a:ln>
        </p:spPr>
        <p:txBody>
          <a:bodyPr/>
          <a:lstStyle/>
          <a:p>
            <a:pPr marL="0" indent="0" eaLnBrk="1" hangingPunct="1">
              <a:spcBef>
                <a:spcPts val="700"/>
              </a:spcBef>
              <a:buNone/>
            </a:pPr>
            <a:r>
              <a:rPr lang="en-US" altLang="en-US" sz="1800" dirty="0">
                <a:latin typeface="Calibri" panose="020F0502020204030204" pitchFamily="34" charset="0"/>
                <a:cs typeface="Arial" charset="0"/>
              </a:rPr>
              <a:t>It violates Title VII for an employer to discharge an employee for refusal to join the union because of his or her religious beliefs.</a:t>
            </a:r>
          </a:p>
          <a:p>
            <a:pPr marL="0" indent="0" eaLnBrk="1" hangingPunct="1">
              <a:spcBef>
                <a:spcPts val="700"/>
              </a:spcBef>
              <a:buNone/>
            </a:pPr>
            <a:r>
              <a:rPr lang="en-US" altLang="en-US" sz="1800" dirty="0">
                <a:latin typeface="Calibri" panose="020F0502020204030204" pitchFamily="34" charset="0"/>
                <a:cs typeface="Arial" charset="0"/>
              </a:rPr>
              <a:t>Case: </a:t>
            </a:r>
            <a:r>
              <a:rPr lang="en-US" altLang="en-US" sz="1800" i="1" dirty="0">
                <a:latin typeface="Calibri" panose="020F0502020204030204" pitchFamily="34" charset="0"/>
                <a:cs typeface="Arial" charset="0"/>
              </a:rPr>
              <a:t>Tooley v. Martin-Marietta Corp</a:t>
            </a:r>
            <a:r>
              <a:rPr lang="en-US" altLang="en-US" sz="1800" dirty="0">
                <a:latin typeface="Calibri" panose="020F0502020204030204" pitchFamily="34" charset="0"/>
                <a:cs typeface="Arial" charset="0"/>
              </a:rPr>
              <a:t>.</a:t>
            </a:r>
            <a:endParaRPr lang="en-IN" sz="1800"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p:cNvSpPr>
            <a:spLocks noGrp="1" noChangeArrowheads="1"/>
          </p:cNvSpPr>
          <p:nvPr>
            <p:ph type="title"/>
          </p:nvPr>
        </p:nvSpPr>
        <p:spPr>
          <a:xfrm>
            <a:off x="457200" y="260351"/>
            <a:ext cx="8229600" cy="507746"/>
          </a:xfrm>
          <a:ln>
            <a:noFill/>
          </a:ln>
        </p:spPr>
        <p:txBody>
          <a:bodyPr/>
          <a:lstStyle/>
          <a:p>
            <a:pPr>
              <a:defRPr/>
            </a:pPr>
            <a:r>
              <a:rPr lang="en-US" dirty="0">
                <a:effectLst/>
                <a:latin typeface="Calibri" panose="020F0502020204030204" pitchFamily="34" charset="0"/>
              </a:rPr>
              <a:t>Management Tips</a:t>
            </a:r>
            <a:endParaRPr lang="en-US" sz="2400" dirty="0">
              <a:effectLst/>
              <a:latin typeface="Calibri" panose="020F0502020204030204" pitchFamily="34" charset="0"/>
            </a:endParaRPr>
          </a:p>
        </p:txBody>
      </p:sp>
      <p:sp>
        <p:nvSpPr>
          <p:cNvPr id="24579" name="Content Placeholder"/>
          <p:cNvSpPr>
            <a:spLocks noGrp="1" noChangeArrowheads="1"/>
          </p:cNvSpPr>
          <p:nvPr>
            <p:ph idx="1"/>
          </p:nvPr>
        </p:nvSpPr>
        <p:spPr>
          <a:xfrm>
            <a:off x="457200" y="768097"/>
            <a:ext cx="8229600" cy="5616937"/>
          </a:xfrm>
          <a:ln>
            <a:noFill/>
          </a:ln>
        </p:spPr>
        <p:txBody>
          <a:bodyPr/>
          <a:lstStyle/>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Take all employee notices of religious conflicts seriously.</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Once an employee puts the employer on notice of a religious conflict, immediately try to find ways to avoid the conflict (via ‘iterative process’).</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Ask the employee with the conflict for suggestions on avoiding the conflict.</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Ask other employees if they can be of assistance in alleviating the conflict.</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Keep workplace religious comments and criticisms to a minimum.</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Make sure all employees understand that they are not to discriminate in any way against employees on the basis of religion.</a:t>
            </a:r>
          </a:p>
          <a:p>
            <a:pPr marL="291600" lvl="1" indent="-291600" eaLnBrk="1" hangingPunct="1">
              <a:lnSpc>
                <a:spcPct val="90000"/>
              </a:lnSpc>
              <a:spcBef>
                <a:spcPts val="1000"/>
              </a:spcBef>
              <a:buFont typeface="Arial" panose="020B0604020202020204" pitchFamily="34" charset="0"/>
              <a:buChar char="•"/>
              <a:defRPr/>
            </a:pPr>
            <a:r>
              <a:rPr lang="en-IN" altLang="en-US" sz="1300" dirty="0">
                <a:latin typeface="Calibri" panose="020F0502020204030204" pitchFamily="34" charset="0"/>
                <a:cs typeface="Calibri" panose="020F0502020204030204" pitchFamily="34" charset="0"/>
              </a:rPr>
              <a:t>Once an employee expresses conflict based on religion, do not challenge the employee’s religious beliefs, though it is permissible to make sure of the conflict.</a:t>
            </a:r>
          </a:p>
          <a:p>
            <a:r>
              <a:rPr lang="en-US" sz="1300" dirty="0">
                <a:latin typeface="Calibri" panose="020F0502020204030204" pitchFamily="34" charset="0"/>
                <a:cs typeface="Calibri" panose="020F0502020204030204" pitchFamily="34" charset="0"/>
              </a:rPr>
              <a:t>Revisit issues such as Christmas bonuses and Christmas parties and giving out Christmas turkeys or other gifts to see if it is more appropriate to use more inclusive language such as </a:t>
            </a:r>
            <a:r>
              <a:rPr lang="en-US" sz="1300" i="1" dirty="0">
                <a:latin typeface="Calibri" panose="020F0502020204030204" pitchFamily="34" charset="0"/>
                <a:cs typeface="Calibri" panose="020F0502020204030204" pitchFamily="34" charset="0"/>
              </a:rPr>
              <a:t>holiday </a:t>
            </a:r>
            <a:r>
              <a:rPr lang="en-US" sz="1300" dirty="0">
                <a:latin typeface="Calibri" panose="020F0502020204030204" pitchFamily="34" charset="0"/>
                <a:cs typeface="Calibri" panose="020F0502020204030204" pitchFamily="34" charset="0"/>
              </a:rPr>
              <a:t>to cover employees who do not celebrate the Christian holiday of Christmas. Further, revisit the issue of whether all employees are being fairly covered by such policies and events. </a:t>
            </a:r>
          </a:p>
          <a:p>
            <a:r>
              <a:rPr lang="en-US" sz="1300" dirty="0">
                <a:latin typeface="Calibri" panose="020F0502020204030204" pitchFamily="34" charset="0"/>
                <a:cs typeface="Calibri" panose="020F0502020204030204" pitchFamily="34" charset="0"/>
              </a:rPr>
              <a:t>Revisit the issue of granting leave for religious events and make sure it does not favor one religion, such as paid leave for Christmas but no other Holidays. “Floating holidays” instead? </a:t>
            </a:r>
          </a:p>
          <a:p>
            <a:pPr eaLnBrk="1" hangingPunct="1"/>
            <a:r>
              <a:rPr lang="en-IN" altLang="en-US" sz="1300" dirty="0">
                <a:latin typeface="Calibri" panose="020F0502020204030204" pitchFamily="34" charset="0"/>
                <a:cs typeface="Calibri" panose="020F0502020204030204" pitchFamily="34" charset="0"/>
              </a:rPr>
              <a:t>Make sure undue hardship actually exists if it is claimed.</a:t>
            </a:r>
          </a:p>
          <a:p>
            <a:pPr eaLnBrk="1" hangingPunct="1"/>
            <a:r>
              <a:rPr lang="en-US" sz="1300" dirty="0">
                <a:latin typeface="Calibri" panose="020F0502020204030204" pitchFamily="34" charset="0"/>
                <a:cs typeface="Calibri" panose="020F0502020204030204" pitchFamily="34" charset="0"/>
              </a:rPr>
              <a:t>Make sure food at workplace events is inclusive of all employees, regardless of religion, such as kosher items for Jewish employees, non-alcoholic beverages for those who do not drink for religious reasons, non-pork items for Muslims, etc. Asking employees about their religious dietary limitations, or having employees bring a dish to share is an easy way to handle this. It may seem a small thing to deal with, but it can be </a:t>
            </a:r>
            <a:r>
              <a:rPr lang="en-US" sz="1300" i="1" dirty="0">
                <a:latin typeface="Calibri" panose="020F0502020204030204" pitchFamily="34" charset="0"/>
                <a:cs typeface="Calibri" panose="020F0502020204030204" pitchFamily="34" charset="0"/>
              </a:rPr>
              <a:t>very </a:t>
            </a:r>
            <a:r>
              <a:rPr lang="en-US" sz="1300" dirty="0">
                <a:latin typeface="Calibri" panose="020F0502020204030204" pitchFamily="34" charset="0"/>
                <a:cs typeface="Calibri" panose="020F0502020204030204" pitchFamily="34" charset="0"/>
              </a:rPr>
              <a:t>significant. These types of things help to create (or not) a workplace that employees feel  adheres to both the letter and spirit of the law.  This, in turn, impacts an employee’s perception of non-discrimination and  inclusion, leading to greater productivity and loyalty. </a:t>
            </a:r>
            <a:endParaRPr lang="en-IN" altLang="en-US" sz="1300" dirty="0">
              <a:latin typeface="Calibri" panose="020F0502020204030204" pitchFamily="34" charset="0"/>
              <a:cs typeface="Calibri" panose="020F0502020204030204" pitchFamily="34" charset="0"/>
            </a:endParaRPr>
          </a:p>
          <a:p>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26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noFill/>
          </a:ln>
        </p:spPr>
        <p:txBody>
          <a:bodyPr/>
          <a:lstStyle/>
          <a:p>
            <a:pPr>
              <a:defRPr/>
            </a:pPr>
            <a:r>
              <a:rPr lang="en-US" dirty="0">
                <a:effectLst/>
                <a:latin typeface="Calibri" panose="020F0502020204030204" pitchFamily="34" charset="0"/>
              </a:rPr>
              <a:t>Statutory, Constitutional Bases </a:t>
            </a:r>
            <a:endParaRPr lang="en-US" sz="2400" dirty="0">
              <a:effectLst/>
              <a:latin typeface="Calibri" panose="020F0502020204030204" pitchFamily="34" charset="0"/>
            </a:endParaRPr>
          </a:p>
        </p:txBody>
      </p:sp>
      <p:sp>
        <p:nvSpPr>
          <p:cNvPr id="5123" name="Content Placeholder 2"/>
          <p:cNvSpPr>
            <a:spLocks noGrp="1"/>
          </p:cNvSpPr>
          <p:nvPr>
            <p:ph idx="1"/>
          </p:nvPr>
        </p:nvSpPr>
        <p:spPr>
          <a:xfrm>
            <a:off x="457200" y="1385888"/>
            <a:ext cx="8229600" cy="5069872"/>
          </a:xfrm>
          <a:ln>
            <a:noFill/>
          </a:ln>
        </p:spPr>
        <p:txBody>
          <a:bodyPr/>
          <a:lstStyle/>
          <a:p>
            <a:pPr marL="0" indent="0" algn="just">
              <a:buNone/>
            </a:pPr>
            <a:r>
              <a:rPr lang="en-US" sz="2400" dirty="0">
                <a:solidFill>
                  <a:srgbClr val="000000"/>
                </a:solidFill>
                <a:latin typeface="Calibri" panose="020F0502020204030204" pitchFamily="34" charset="0"/>
              </a:rPr>
              <a:t>It shall be an unlawful employment practice for an employer— </a:t>
            </a:r>
          </a:p>
          <a:p>
            <a:pPr marL="0" marR="2400" indent="0">
              <a:buNone/>
            </a:pPr>
            <a:r>
              <a:rPr lang="en-US" sz="2000" dirty="0">
                <a:solidFill>
                  <a:srgbClr val="000000"/>
                </a:solidFill>
                <a:latin typeface="Calibri" panose="020F0502020204030204" pitchFamily="34" charset="0"/>
              </a:rPr>
              <a:t>(1) to fail or refuse to hire or to discharge any individual, or otherwise to discriminate against any individual with respect to his compensation, terms, conditions, or privileges of employment, because of </a:t>
            </a:r>
            <a:r>
              <a:rPr lang="en-US" sz="2000" b="1" dirty="0">
                <a:solidFill>
                  <a:srgbClr val="000000"/>
                </a:solidFill>
                <a:latin typeface="Calibri" panose="020F0502020204030204" pitchFamily="34" charset="0"/>
              </a:rPr>
              <a:t>such individual’s . . . religion </a:t>
            </a:r>
            <a:r>
              <a:rPr lang="en-US" sz="2000" dirty="0">
                <a:solidFill>
                  <a:srgbClr val="000000"/>
                </a:solidFill>
                <a:latin typeface="Calibri" panose="020F0502020204030204" pitchFamily="34" charset="0"/>
              </a:rPr>
              <a:t>. . . or </a:t>
            </a:r>
          </a:p>
          <a:p>
            <a:pPr marL="0" marR="2400" indent="0">
              <a:buNone/>
            </a:pPr>
            <a:r>
              <a:rPr lang="en-US" sz="2000" dirty="0">
                <a:solidFill>
                  <a:srgbClr val="000000"/>
                </a:solidFill>
                <a:latin typeface="Calibri" panose="020F0502020204030204" pitchFamily="34" charset="0"/>
              </a:rPr>
              <a:t>(2) to limit, segregate, or classify his employees or applicants for employment in any way which would deprive or tend to deprive any individual of employment opportunities or otherwise adversely affect his status as an employee, because of such </a:t>
            </a:r>
            <a:r>
              <a:rPr lang="en-US" sz="2000" b="1" dirty="0">
                <a:solidFill>
                  <a:srgbClr val="000000"/>
                </a:solidFill>
                <a:latin typeface="Calibri" panose="020F0502020204030204" pitchFamily="34" charset="0"/>
              </a:rPr>
              <a:t>individual’s religion </a:t>
            </a:r>
            <a:r>
              <a:rPr lang="en-US" sz="2000" dirty="0">
                <a:solidFill>
                  <a:srgbClr val="000000"/>
                </a:solidFill>
                <a:latin typeface="Calibri" panose="020F0502020204030204" pitchFamily="34" charset="0"/>
              </a:rPr>
              <a:t>. . . Title VII of the Civil Rights Act of 1964, as amended; 42 U.S.C. § 20002-2(a). </a:t>
            </a:r>
          </a:p>
          <a:p>
            <a:pPr marL="0" marR="2400" indent="0">
              <a:buNone/>
            </a:pPr>
            <a:r>
              <a:rPr lang="en-US" sz="800" dirty="0">
                <a:latin typeface="Calibri" panose="020F0502020204030204" pitchFamily="34" charset="0"/>
              </a:rPr>
              <a:t>___</a:t>
            </a:r>
          </a:p>
          <a:p>
            <a:pPr marL="0" marR="2400" indent="0">
              <a:buNone/>
            </a:pPr>
            <a:r>
              <a:rPr lang="en-US" sz="2400" dirty="0">
                <a:latin typeface="Calibri" panose="020F0502020204030204" pitchFamily="34" charset="0"/>
              </a:rPr>
              <a:t>Congress </a:t>
            </a:r>
            <a:r>
              <a:rPr lang="en-US" sz="2400" dirty="0">
                <a:solidFill>
                  <a:srgbClr val="000000"/>
                </a:solidFill>
                <a:latin typeface="Calibri" panose="020F0502020204030204" pitchFamily="34" charset="0"/>
              </a:rPr>
              <a:t>shall make no law respecting an </a:t>
            </a:r>
            <a:r>
              <a:rPr lang="en-US" sz="2400" b="1" dirty="0">
                <a:solidFill>
                  <a:srgbClr val="000000"/>
                </a:solidFill>
                <a:latin typeface="Calibri" panose="020F0502020204030204" pitchFamily="34" charset="0"/>
              </a:rPr>
              <a:t>establishment of religion</a:t>
            </a:r>
            <a:r>
              <a:rPr lang="en-US" sz="2400" dirty="0">
                <a:solidFill>
                  <a:srgbClr val="000000"/>
                </a:solidFill>
                <a:latin typeface="Calibri" panose="020F0502020204030204" pitchFamily="34" charset="0"/>
              </a:rPr>
              <a:t>, or </a:t>
            </a:r>
            <a:r>
              <a:rPr lang="en-US" sz="2400" b="1" dirty="0">
                <a:solidFill>
                  <a:srgbClr val="000000"/>
                </a:solidFill>
                <a:latin typeface="Calibri" panose="020F0502020204030204" pitchFamily="34" charset="0"/>
              </a:rPr>
              <a:t>prohibiting the free exercise thereof </a:t>
            </a:r>
            <a:r>
              <a:rPr lang="en-US" sz="2400" dirty="0">
                <a:solidFill>
                  <a:srgbClr val="000000"/>
                </a:solidFill>
                <a:latin typeface="Calibri" panose="020F0502020204030204" pitchFamily="34" charset="0"/>
              </a:rPr>
              <a:t>. . . </a:t>
            </a:r>
            <a:r>
              <a:rPr lang="en-US" sz="2000" dirty="0">
                <a:solidFill>
                  <a:srgbClr val="000000"/>
                </a:solidFill>
                <a:latin typeface="Calibri" panose="020F0502020204030204" pitchFamily="34" charset="0"/>
              </a:rPr>
              <a:t>[First Amendment to the U.S. Constitution.]</a:t>
            </a:r>
            <a:endParaRPr lang="en-IN" altLang="en-US" sz="2000" dirty="0">
              <a:latin typeface="Calibri" panose="020F0502020204030204" pitchFamily="34" charset="0"/>
              <a:cs typeface="Arial" charset="0"/>
            </a:endParaRPr>
          </a:p>
        </p:txBody>
      </p:sp>
    </p:spTree>
    <p:extLst>
      <p:ext uri="{BB962C8B-B14F-4D97-AF65-F5344CB8AC3E}">
        <p14:creationId xmlns:p14="http://schemas.microsoft.com/office/powerpoint/2010/main" val="192601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86474"/>
            <a:ext cx="8229600" cy="1125538"/>
          </a:xfrm>
          <a:ln>
            <a:noFill/>
          </a:ln>
        </p:spPr>
        <p:txBody>
          <a:bodyPr/>
          <a:lstStyle/>
          <a:p>
            <a:pPr>
              <a:defRPr/>
            </a:pPr>
            <a:r>
              <a:rPr lang="en-IN" sz="3200" dirty="0">
                <a:effectLst/>
                <a:latin typeface="Calibri" panose="020F0502020204030204" pitchFamily="34" charset="0"/>
              </a:rPr>
              <a:t>Major Religions of the World—Ranked by Number of Adherents</a:t>
            </a:r>
            <a:endParaRPr lang="en-US" sz="3200" dirty="0">
              <a:effectLst/>
              <a:latin typeface="Calibri" panose="020F0502020204030204" pitchFamily="34" charset="0"/>
            </a:endParaRPr>
          </a:p>
        </p:txBody>
      </p:sp>
      <p:pic>
        <p:nvPicPr>
          <p:cNvPr id="5" name="Picture 4">
            <a:extLst>
              <a:ext uri="{FF2B5EF4-FFF2-40B4-BE49-F238E27FC236}">
                <a16:creationId xmlns:a16="http://schemas.microsoft.com/office/drawing/2014/main" id="{19CFD3F1-293A-4270-8C8A-8F197BB6D779}"/>
              </a:ext>
            </a:extLst>
          </p:cNvPr>
          <p:cNvPicPr>
            <a:picLocks noChangeAspect="1"/>
          </p:cNvPicPr>
          <p:nvPr/>
        </p:nvPicPr>
        <p:blipFill>
          <a:blip r:embed="rId3"/>
          <a:stretch>
            <a:fillRect/>
          </a:stretch>
        </p:blipFill>
        <p:spPr>
          <a:xfrm>
            <a:off x="1533525" y="1212012"/>
            <a:ext cx="6076950" cy="5237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Major Religions in the U.S.</a:t>
            </a:r>
          </a:p>
        </p:txBody>
      </p:sp>
      <p:sp>
        <p:nvSpPr>
          <p:cNvPr id="8195" name="Content Placeholder"/>
          <p:cNvSpPr>
            <a:spLocks noGrp="1" noChangeArrowheads="1"/>
          </p:cNvSpPr>
          <p:nvPr>
            <p:ph idx="1"/>
          </p:nvPr>
        </p:nvSpPr>
        <p:spPr>
          <a:xfrm>
            <a:off x="457200" y="1600200"/>
            <a:ext cx="8229600" cy="506001"/>
          </a:xfrm>
          <a:ln>
            <a:noFill/>
          </a:ln>
        </p:spPr>
        <p:txBody>
          <a:bodyPr/>
          <a:lstStyle/>
          <a:p>
            <a:pPr marL="0" lvl="0" indent="0" eaLnBrk="1" hangingPunct="1">
              <a:spcBef>
                <a:spcPct val="20000"/>
              </a:spcBef>
              <a:buNone/>
            </a:pPr>
            <a:r>
              <a:rPr lang="en-US" b="1" dirty="0">
                <a:latin typeface="Calibri" panose="020F0502020204030204" pitchFamily="34" charset="0"/>
              </a:rPr>
              <a:t>Top Organized Religions</a:t>
            </a:r>
          </a:p>
        </p:txBody>
      </p:sp>
      <p:graphicFrame>
        <p:nvGraphicFramePr>
          <p:cNvPr id="4" name="Table 47"/>
          <p:cNvGraphicFramePr>
            <a:graphicFrameLocks noGrp="1"/>
          </p:cNvGraphicFramePr>
          <p:nvPr>
            <p:ph idx="1"/>
            <p:extLst>
              <p:ext uri="{D42A27DB-BD31-4B8C-83A1-F6EECF244321}">
                <p14:modId xmlns:p14="http://schemas.microsoft.com/office/powerpoint/2010/main" val="2760376420"/>
              </p:ext>
            </p:extLst>
          </p:nvPr>
        </p:nvGraphicFramePr>
        <p:xfrm>
          <a:off x="651982" y="2276582"/>
          <a:ext cx="5748818" cy="3846534"/>
        </p:xfrm>
        <a:graphic>
          <a:graphicData uri="http://schemas.openxmlformats.org/drawingml/2006/table">
            <a:tbl>
              <a:tblPr firstRow="1"/>
              <a:tblGrid>
                <a:gridCol w="3580971">
                  <a:extLst>
                    <a:ext uri="{9D8B030D-6E8A-4147-A177-3AD203B41FA5}">
                      <a16:colId xmlns:a16="http://schemas.microsoft.com/office/drawing/2014/main" val="20000"/>
                    </a:ext>
                  </a:extLst>
                </a:gridCol>
                <a:gridCol w="2167847">
                  <a:extLst>
                    <a:ext uri="{9D8B030D-6E8A-4147-A177-3AD203B41FA5}">
                      <a16:colId xmlns:a16="http://schemas.microsoft.com/office/drawing/2014/main" val="20001"/>
                    </a:ext>
                  </a:extLst>
                </a:gridCol>
              </a:tblGrid>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Christianity</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76.5%</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Judaism</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1.3</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Islam</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0.5</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Buddhism</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0.5</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Hinduism</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0.4</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Unitarian Universalist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alibri" panose="020F0502020204030204" pitchFamily="34" charset="0"/>
                        </a:rPr>
                        <a:t>(Organized?)</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0.3</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Wiccan/Pagan/Druid</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Calibri" panose="020F0502020204030204" pitchFamily="34" charset="0"/>
                        </a:rPr>
                        <a:t>0.1</a:t>
                      </a:r>
                    </a:p>
                  </a:txBody>
                  <a:tcPr marL="101809" marR="10180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p:cNvSpPr>
            <a:spLocks noGrp="1" noChangeArrowheads="1"/>
          </p:cNvSpPr>
          <p:nvPr>
            <p:ph type="title"/>
          </p:nvPr>
        </p:nvSpPr>
        <p:spPr>
          <a:ln>
            <a:noFill/>
          </a:ln>
        </p:spPr>
        <p:txBody>
          <a:bodyPr/>
          <a:lstStyle/>
          <a:p>
            <a:pPr>
              <a:defRPr/>
            </a:pPr>
            <a:r>
              <a:rPr lang="en-US" sz="3600" dirty="0">
                <a:effectLst/>
                <a:latin typeface="Calibri" panose="020F0502020204030204" pitchFamily="34" charset="0"/>
              </a:rPr>
              <a:t>This Is Not Your Parent’s Religious Discrimination</a:t>
            </a:r>
            <a:r>
              <a:rPr lang="en-US" sz="4400" dirty="0">
                <a:effectLst/>
                <a:latin typeface="Calibri" panose="020F0502020204030204" pitchFamily="34" charset="0"/>
              </a:rPr>
              <a:t> </a:t>
            </a:r>
            <a:r>
              <a:rPr lang="en-US" sz="2400" dirty="0">
                <a:solidFill>
                  <a:prstClr val="black"/>
                </a:solidFill>
                <a:effectLst/>
                <a:latin typeface="Calibri" panose="020F0502020204030204" pitchFamily="34" charset="0"/>
              </a:rPr>
              <a:t>1</a:t>
            </a:r>
            <a:endParaRPr lang="en-US" sz="2400" dirty="0">
              <a:effectLst/>
              <a:latin typeface="Calibri" panose="020F0502020204030204" pitchFamily="34" charset="0"/>
            </a:endParaRPr>
          </a:p>
        </p:txBody>
      </p:sp>
      <p:sp>
        <p:nvSpPr>
          <p:cNvPr id="2" name="Content Placeholder 1"/>
          <p:cNvSpPr>
            <a:spLocks noGrp="1"/>
          </p:cNvSpPr>
          <p:nvPr>
            <p:ph idx="1"/>
          </p:nvPr>
        </p:nvSpPr>
        <p:spPr>
          <a:xfrm>
            <a:off x="457200" y="1385888"/>
            <a:ext cx="8229600" cy="3525159"/>
          </a:xfrm>
          <a:ln>
            <a:noFill/>
          </a:ln>
        </p:spPr>
        <p:txBody>
          <a:bodyPr/>
          <a:lstStyle/>
          <a:p>
            <a:pPr marL="0" indent="0" eaLnBrk="1" hangingPunct="1">
              <a:spcBef>
                <a:spcPts val="1200"/>
              </a:spcBef>
              <a:buNone/>
            </a:pPr>
            <a:r>
              <a:rPr lang="en-IN" altLang="en-US" dirty="0">
                <a:latin typeface="Calibri" panose="020F0502020204030204" pitchFamily="34" charset="0"/>
                <a:cs typeface="Arial" charset="0"/>
              </a:rPr>
              <a:t>As a nation of immigrants, the United States has always had a diversity of religions among its people.</a:t>
            </a:r>
            <a:endParaRPr lang="en-US" altLang="en-US" dirty="0">
              <a:latin typeface="Calibri" panose="020F0502020204030204" pitchFamily="34" charset="0"/>
              <a:cs typeface="Arial" charset="0"/>
            </a:endParaRPr>
          </a:p>
          <a:p>
            <a:pPr marL="0" indent="0" eaLnBrk="1" hangingPunct="1">
              <a:spcBef>
                <a:spcPts val="1200"/>
              </a:spcBef>
              <a:buNone/>
            </a:pPr>
            <a:r>
              <a:rPr lang="en-IN" altLang="en-US" dirty="0">
                <a:latin typeface="Calibri" panose="020F0502020204030204" pitchFamily="34" charset="0"/>
                <a:cs typeface="Arial" charset="0"/>
              </a:rPr>
              <a:t>Pilgrims and other sects emigrated from Great Britain and elsewhere in Europe because they wanted:</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Right to practice religion freely (‘free exercise’) and </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Not to be required to accept a government’s state-imposed religious beliefs (‘establishment’ clause).</a:t>
            </a:r>
          </a:p>
          <a:p>
            <a:pPr marL="291600" lvl="1" indent="-291600" eaLnBrk="1" hangingPunct="1">
              <a:lnSpc>
                <a:spcPct val="90000"/>
              </a:lnSpc>
              <a:spcBef>
                <a:spcPts val="1000"/>
              </a:spcBef>
              <a:buFont typeface="Arial" panose="020B0604020202020204" pitchFamily="34" charset="0"/>
              <a:buChar char="•"/>
            </a:pPr>
            <a:r>
              <a:rPr lang="en-IN" altLang="en-US" dirty="0">
                <a:latin typeface="Calibri" panose="020F0502020204030204" pitchFamily="34" charset="0"/>
                <a:cs typeface="Arial" charset="0"/>
              </a:rPr>
              <a:t>Those values occupy a prominent place in the Bill of Rights.</a:t>
            </a:r>
            <a:endParaRPr lang="en-US" altLang="en-US" dirty="0">
              <a:latin typeface="Calibri" panose="020F0502020204030204" pitchFamily="34" charset="0"/>
              <a:cs typeface="Arial" charset="0"/>
            </a:endParaRPr>
          </a:p>
        </p:txBody>
      </p:sp>
      <p:sp>
        <p:nvSpPr>
          <p:cNvPr id="4" name="Content Placeholder 3"/>
          <p:cNvSpPr>
            <a:spLocks noGrp="1"/>
          </p:cNvSpPr>
          <p:nvPr>
            <p:ph idx="14"/>
          </p:nvPr>
        </p:nvSpPr>
        <p:spPr>
          <a:xfrm>
            <a:off x="457200" y="5076497"/>
            <a:ext cx="8229600" cy="960088"/>
          </a:xfrm>
          <a:ln>
            <a:noFill/>
          </a:ln>
        </p:spPr>
        <p:txBody>
          <a:bodyPr/>
          <a:lstStyle/>
          <a:p>
            <a:pPr marL="0" indent="0">
              <a:buNone/>
            </a:pPr>
            <a:r>
              <a:rPr lang="en-US" altLang="en-US" dirty="0">
                <a:solidFill>
                  <a:srgbClr val="FF0000"/>
                </a:solidFill>
                <a:latin typeface="Calibri" panose="020F0502020204030204" pitchFamily="34" charset="0"/>
                <a:cs typeface="Arial" charset="0"/>
              </a:rPr>
              <a:t>Title VII </a:t>
            </a:r>
            <a:r>
              <a:rPr lang="en-US" altLang="en-US" dirty="0">
                <a:latin typeface="Calibri" panose="020F0502020204030204" pitchFamily="34" charset="0"/>
                <a:cs typeface="Arial" charset="0"/>
              </a:rPr>
              <a:t>prohibits discrimination in employment based on religion.</a:t>
            </a:r>
            <a:endParaRPr lang="en-IN"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165100"/>
            <a:ext cx="8229600" cy="584708"/>
          </a:xfrm>
          <a:ln>
            <a:noFill/>
          </a:ln>
        </p:spPr>
        <p:txBody>
          <a:bodyPr/>
          <a:lstStyle/>
          <a:p>
            <a:pPr>
              <a:defRPr/>
            </a:pPr>
            <a:r>
              <a:rPr lang="en-US" sz="2400" dirty="0">
                <a:effectLst/>
                <a:latin typeface="Calibri" panose="020F0502020204030204" pitchFamily="34" charset="0"/>
              </a:rPr>
              <a:t>Not Your Parent’s Religious Discrimination</a:t>
            </a:r>
            <a:r>
              <a:rPr lang="en-US" sz="3200" dirty="0">
                <a:effectLst/>
                <a:latin typeface="Calibri" panose="020F0502020204030204" pitchFamily="34" charset="0"/>
              </a:rPr>
              <a:t> </a:t>
            </a:r>
            <a:r>
              <a:rPr lang="en-US" sz="1600" dirty="0">
                <a:effectLst/>
                <a:latin typeface="Calibri" panose="020F0502020204030204" pitchFamily="34" charset="0"/>
              </a:rPr>
              <a:t>2</a:t>
            </a:r>
          </a:p>
        </p:txBody>
      </p:sp>
      <p:sp>
        <p:nvSpPr>
          <p:cNvPr id="9219" name="Content Placeholder"/>
          <p:cNvSpPr>
            <a:spLocks noGrp="1" noChangeArrowheads="1"/>
          </p:cNvSpPr>
          <p:nvPr>
            <p:ph idx="1"/>
          </p:nvPr>
        </p:nvSpPr>
        <p:spPr>
          <a:xfrm>
            <a:off x="457200" y="987552"/>
            <a:ext cx="8229600" cy="5397482"/>
          </a:xfrm>
          <a:ln>
            <a:noFill/>
          </a:ln>
        </p:spPr>
        <p:txBody>
          <a:bodyPr/>
          <a:lstStyle/>
          <a:p>
            <a:pPr marL="0" indent="0" eaLnBrk="1" hangingPunct="1">
              <a:buNone/>
            </a:pPr>
            <a:r>
              <a:rPr lang="en-IN" altLang="en-US" sz="1600" dirty="0">
                <a:latin typeface="Calibri" panose="020F0502020204030204" pitchFamily="34" charset="0"/>
                <a:cs typeface="Calibri" panose="020F0502020204030204" pitchFamily="34" charset="0"/>
              </a:rPr>
              <a:t>Original emphasis of Title VII protections </a:t>
            </a:r>
            <a:r>
              <a:rPr lang="en-IN" altLang="en-US" sz="1600" i="1" dirty="0">
                <a:latin typeface="Calibri" panose="020F0502020204030204" pitchFamily="34" charset="0"/>
                <a:cs typeface="Calibri" panose="020F0502020204030204" pitchFamily="34" charset="0"/>
              </a:rPr>
              <a:t>dealt with exclusions from opportunities based on worker’s faith</a:t>
            </a:r>
            <a:r>
              <a:rPr lang="en-IN" altLang="en-US" sz="1600" dirty="0">
                <a:latin typeface="Calibri" panose="020F0502020204030204" pitchFamily="34" charset="0"/>
                <a:cs typeface="Calibri" panose="020F0502020204030204" pitchFamily="34" charset="0"/>
              </a:rPr>
              <a:t>.  </a:t>
            </a:r>
          </a:p>
          <a:p>
            <a:pPr marL="0" indent="0" eaLnBrk="1" hangingPunct="1">
              <a:buNone/>
            </a:pPr>
            <a:r>
              <a:rPr lang="en-IN" altLang="en-US" sz="1600" dirty="0">
                <a:latin typeface="Calibri" panose="020F0502020204030204" pitchFamily="34" charset="0"/>
                <a:cs typeface="Calibri" panose="020F0502020204030204" pitchFamily="34" charset="0"/>
              </a:rPr>
              <a:t>Number of claims </a:t>
            </a:r>
            <a:r>
              <a:rPr lang="en-IN" altLang="en-US" sz="1600" u="sng" dirty="0">
                <a:latin typeface="Calibri" panose="020F0502020204030204" pitchFamily="34" charset="0"/>
                <a:cs typeface="Calibri" panose="020F0502020204030204" pitchFamily="34" charset="0"/>
              </a:rPr>
              <a:t>small</a:t>
            </a:r>
            <a:r>
              <a:rPr lang="en-IN" altLang="en-US" sz="1600" dirty="0">
                <a:latin typeface="Calibri" panose="020F0502020204030204" pitchFamily="34" charset="0"/>
                <a:cs typeface="Calibri" panose="020F0502020204030204" pitchFamily="34" charset="0"/>
              </a:rPr>
              <a:t> relative to other protections</a:t>
            </a:r>
          </a:p>
          <a:p>
            <a:pPr marL="0" indent="0" eaLnBrk="1" hangingPunct="1">
              <a:buNone/>
            </a:pPr>
            <a:r>
              <a:rPr lang="en-IN" altLang="en-US" sz="1600" dirty="0">
                <a:latin typeface="Calibri" panose="020F0502020204030204" pitchFamily="34" charset="0"/>
                <a:cs typeface="Calibri" panose="020F0502020204030204" pitchFamily="34" charset="0"/>
              </a:rPr>
              <a:t>Significant increase in cases involving Middle Eastern, South Asian-</a:t>
            </a:r>
            <a:r>
              <a:rPr lang="en-IN" altLang="en-US" sz="1600" dirty="0" err="1">
                <a:latin typeface="Calibri" panose="020F0502020204030204" pitchFamily="34" charset="0"/>
                <a:cs typeface="Calibri" panose="020F0502020204030204" pitchFamily="34" charset="0"/>
              </a:rPr>
              <a:t>centered</a:t>
            </a:r>
            <a:r>
              <a:rPr lang="en-IN" altLang="en-US" sz="1600" dirty="0">
                <a:latin typeface="Calibri" panose="020F0502020204030204" pitchFamily="34" charset="0"/>
                <a:cs typeface="Calibri" panose="020F0502020204030204" pitchFamily="34" charset="0"/>
              </a:rPr>
              <a:t> sects.</a:t>
            </a:r>
          </a:p>
          <a:p>
            <a:pPr marL="0" indent="0" eaLnBrk="1" hangingPunct="1">
              <a:buNone/>
            </a:pPr>
            <a:r>
              <a:rPr lang="en-IN" altLang="en-US" sz="1600" dirty="0">
                <a:latin typeface="Calibri" panose="020F0502020204030204" pitchFamily="34" charset="0"/>
                <a:cs typeface="Calibri" panose="020F0502020204030204" pitchFamily="34" charset="0"/>
              </a:rPr>
              <a:t>Increased religious workplace activism among Christian sects also generates claims.</a:t>
            </a:r>
          </a:p>
          <a:p>
            <a:pPr marL="0" indent="0" eaLnBrk="1" hangingPunct="1">
              <a:buNone/>
            </a:pPr>
            <a:r>
              <a:rPr lang="en-IN" altLang="en-US" sz="1600" dirty="0">
                <a:latin typeface="Calibri" panose="020F0502020204030204" pitchFamily="34" charset="0"/>
                <a:cs typeface="Calibri" panose="020F0502020204030204" pitchFamily="34" charset="0"/>
              </a:rPr>
              <a:t>EEOC Compliance Manual of 2008:</a:t>
            </a:r>
            <a:endParaRPr lang="en-US" altLang="en-US" sz="1600" dirty="0">
              <a:latin typeface="Calibri" panose="020F0502020204030204" pitchFamily="34" charset="0"/>
              <a:cs typeface="Calibri" panose="020F0502020204030204" pitchFamily="34" charset="0"/>
            </a:endParaRPr>
          </a:p>
          <a:p>
            <a:pPr marL="291600" lvl="1"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Claims of religious discrimination doubled between 1992 and 2007 (post-9/11).</a:t>
            </a:r>
          </a:p>
          <a:p>
            <a:pPr marL="291600" lvl="1" indent="-291600" eaLnBrk="1" hangingPunct="1">
              <a:lnSpc>
                <a:spcPct val="90000"/>
              </a:lnSpc>
              <a:spcBef>
                <a:spcPts val="1000"/>
              </a:spcBef>
              <a:buFont typeface="Arial" panose="020B0604020202020204" pitchFamily="34" charset="0"/>
              <a:buChar char="•"/>
            </a:pPr>
            <a:r>
              <a:rPr lang="en-IN" altLang="en-US" sz="1600" dirty="0">
                <a:latin typeface="Calibri" panose="020F0502020204030204" pitchFamily="34" charset="0"/>
                <a:cs typeface="Calibri" panose="020F0502020204030204" pitchFamily="34" charset="0"/>
              </a:rPr>
              <a:t>As religious pluralism has increased, questions about religious discrimination have increased.</a:t>
            </a:r>
            <a:endParaRPr lang="en-US" altLang="en-US" sz="1600" dirty="0">
              <a:latin typeface="Calibri" panose="020F0502020204030204" pitchFamily="34" charset="0"/>
              <a:cs typeface="Calibri" panose="020F0502020204030204" pitchFamily="34" charset="0"/>
            </a:endParaRPr>
          </a:p>
          <a:p>
            <a:pPr marL="0" indent="0" eaLnBrk="1" hangingPunct="1">
              <a:buNone/>
            </a:pPr>
            <a:r>
              <a:rPr lang="en-US" altLang="en-US" sz="1600" dirty="0">
                <a:solidFill>
                  <a:srgbClr val="0000FF"/>
                </a:solidFill>
                <a:latin typeface="Calibri" panose="020F0502020204030204" pitchFamily="34" charset="0"/>
                <a:cs typeface="Calibri" panose="020F0502020204030204" pitchFamily="34" charset="0"/>
              </a:rPr>
              <a:t>Public employees: </a:t>
            </a:r>
            <a:r>
              <a:rPr lang="en-US" altLang="en-US" sz="1600" dirty="0">
                <a:solidFill>
                  <a:srgbClr val="FF0000"/>
                </a:solidFill>
                <a:latin typeface="Calibri" panose="020F0502020204030204" pitchFamily="34" charset="0"/>
                <a:cs typeface="Calibri" panose="020F0502020204030204" pitchFamily="34" charset="0"/>
              </a:rPr>
              <a:t>Constitutional</a:t>
            </a:r>
            <a:r>
              <a:rPr lang="en-US" altLang="en-US" sz="1600" dirty="0">
                <a:latin typeface="Calibri" panose="020F0502020204030204" pitchFamily="34" charset="0"/>
                <a:cs typeface="Calibri" panose="020F0502020204030204" pitchFamily="34" charset="0"/>
              </a:rPr>
              <a:t> guarantees for </a:t>
            </a:r>
            <a:r>
              <a:rPr lang="en-IN" altLang="en-US" sz="1600" dirty="0">
                <a:latin typeface="Calibri" panose="020F0502020204030204" pitchFamily="34" charset="0"/>
                <a:cs typeface="Calibri" panose="020F0502020204030204" pitchFamily="34" charset="0"/>
              </a:rPr>
              <a:t>federal, state, and local government employees when government is employer</a:t>
            </a:r>
          </a:p>
          <a:p>
            <a:pPr lvl="1" eaLnBrk="1" hangingPunct="1"/>
            <a:r>
              <a:rPr lang="en-IN" altLang="en-US" sz="1600" dirty="0">
                <a:latin typeface="Calibri" panose="020F0502020204030204" pitchFamily="34" charset="0"/>
                <a:cs typeface="Calibri" panose="020F0502020204030204" pitchFamily="34" charset="0"/>
              </a:rPr>
              <a:t>Federal and state constitutional guarantees of due process, equal protection, and freedom of religion also provide protection for federal, state, and local government employees</a:t>
            </a:r>
          </a:p>
          <a:p>
            <a:pPr marL="0" indent="0" eaLnBrk="1" hangingPunct="1">
              <a:buNone/>
            </a:pPr>
            <a:r>
              <a:rPr lang="en-IN" altLang="en-US" sz="1600" dirty="0">
                <a:solidFill>
                  <a:srgbClr val="0432FF"/>
                </a:solidFill>
                <a:latin typeface="Calibri" panose="020F0502020204030204" pitchFamily="34" charset="0"/>
                <a:cs typeface="Calibri" panose="020F0502020204030204" pitchFamily="34" charset="0"/>
              </a:rPr>
              <a:t>Private employees: </a:t>
            </a:r>
            <a:r>
              <a:rPr lang="en-IN" altLang="en-US" sz="1600" dirty="0">
                <a:solidFill>
                  <a:srgbClr val="FF0000"/>
                </a:solidFill>
                <a:latin typeface="Calibri" panose="020F0502020204030204" pitchFamily="34" charset="0"/>
                <a:cs typeface="Calibri" panose="020F0502020204030204" pitchFamily="34" charset="0"/>
              </a:rPr>
              <a:t>Title VII </a:t>
            </a:r>
            <a:r>
              <a:rPr lang="en-IN" altLang="en-US" sz="1600" dirty="0">
                <a:latin typeface="Calibri" panose="020F0502020204030204" pitchFamily="34" charset="0"/>
                <a:cs typeface="Calibri" panose="020F0502020204030204" pitchFamily="34" charset="0"/>
              </a:rPr>
              <a:t>is the only legislation specifically prohibiting religious discrimination in employment</a:t>
            </a:r>
          </a:p>
          <a:p>
            <a:pPr lvl="1" eaLnBrk="1" hangingPunct="1"/>
            <a:r>
              <a:rPr lang="en-IN" altLang="en-US" sz="1600" dirty="0">
                <a:latin typeface="Calibri" panose="020F0502020204030204" pitchFamily="34" charset="0"/>
                <a:cs typeface="Calibri" panose="020F0502020204030204" pitchFamily="34" charset="0"/>
              </a:rPr>
              <a:t>Gives consideration to constitutional issues where necessary</a:t>
            </a:r>
            <a:endParaRPr lang="en-IN" altLang="en-US" sz="1600"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47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457200" y="165100"/>
            <a:ext cx="8229600" cy="1220788"/>
          </a:xfrm>
          <a:ln>
            <a:noFill/>
          </a:ln>
        </p:spPr>
        <p:txBody>
          <a:bodyPr/>
          <a:lstStyle/>
          <a:p>
            <a:pPr>
              <a:defRPr/>
            </a:pPr>
            <a:r>
              <a:rPr lang="en-US" sz="3600" dirty="0">
                <a:effectLst/>
                <a:latin typeface="Calibri" panose="020F0502020204030204" pitchFamily="34" charset="0"/>
              </a:rPr>
              <a:t>This Is Not Your Parent’s Religious Discrimination</a:t>
            </a:r>
            <a:r>
              <a:rPr lang="en-US" sz="4400" dirty="0">
                <a:effectLst/>
                <a:latin typeface="Calibri" panose="020F0502020204030204" pitchFamily="34" charset="0"/>
              </a:rPr>
              <a:t> </a:t>
            </a:r>
            <a:r>
              <a:rPr lang="en-US" sz="2400" dirty="0">
                <a:effectLst/>
                <a:latin typeface="Calibri" panose="020F0502020204030204" pitchFamily="34" charset="0"/>
              </a:rPr>
              <a:t>3</a:t>
            </a:r>
          </a:p>
        </p:txBody>
      </p:sp>
      <p:sp>
        <p:nvSpPr>
          <p:cNvPr id="9219" name="Content Placeholder"/>
          <p:cNvSpPr>
            <a:spLocks noGrp="1" noChangeArrowheads="1"/>
          </p:cNvSpPr>
          <p:nvPr>
            <p:ph idx="1"/>
          </p:nvPr>
        </p:nvSpPr>
        <p:spPr>
          <a:xfrm>
            <a:off x="457200" y="1385888"/>
            <a:ext cx="8229600" cy="5472112"/>
          </a:xfrm>
          <a:ln>
            <a:noFill/>
          </a:ln>
        </p:spPr>
        <p:txBody>
          <a:bodyPr/>
          <a:lstStyle/>
          <a:p>
            <a:pPr marL="0" lvl="0" indent="0" eaLnBrk="1" hangingPunct="1">
              <a:buNone/>
            </a:pPr>
            <a:r>
              <a:rPr lang="en-US" altLang="en-US" dirty="0">
                <a:latin typeface="Calibri" panose="020F0502020204030204" pitchFamily="34" charset="0"/>
                <a:cs typeface="Arial" charset="0"/>
              </a:rPr>
              <a:t>Perceptions of anti-Muslim discrimination: </a:t>
            </a:r>
          </a:p>
        </p:txBody>
      </p:sp>
      <p:pic>
        <p:nvPicPr>
          <p:cNvPr id="2" name="Picture 1">
            <a:extLst>
              <a:ext uri="{FF2B5EF4-FFF2-40B4-BE49-F238E27FC236}">
                <a16:creationId xmlns:a16="http://schemas.microsoft.com/office/drawing/2014/main" id="{8E0698CE-90A5-4B2B-890C-DA17446683B1}"/>
              </a:ext>
            </a:extLst>
          </p:cNvPr>
          <p:cNvPicPr>
            <a:picLocks noChangeAspect="1"/>
          </p:cNvPicPr>
          <p:nvPr/>
        </p:nvPicPr>
        <p:blipFill>
          <a:blip r:embed="rId3"/>
          <a:stretch>
            <a:fillRect/>
          </a:stretch>
        </p:blipFill>
        <p:spPr>
          <a:xfrm>
            <a:off x="599090" y="1923393"/>
            <a:ext cx="8087710" cy="4619297"/>
          </a:xfrm>
          <a:prstGeom prst="rect">
            <a:avLst/>
          </a:prstGeom>
        </p:spPr>
      </p:pic>
    </p:spTree>
    <p:extLst>
      <p:ext uri="{BB962C8B-B14F-4D97-AF65-F5344CB8AC3E}">
        <p14:creationId xmlns:p14="http://schemas.microsoft.com/office/powerpoint/2010/main" val="227600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a:spLocks noGrp="1" noChangeArrowheads="1"/>
          </p:cNvSpPr>
          <p:nvPr>
            <p:ph type="title"/>
          </p:nvPr>
        </p:nvSpPr>
        <p:spPr>
          <a:xfrm>
            <a:off x="236483" y="139699"/>
            <a:ext cx="8450317" cy="1058479"/>
          </a:xfrm>
          <a:ln>
            <a:noFill/>
          </a:ln>
        </p:spPr>
        <p:txBody>
          <a:bodyPr/>
          <a:lstStyle/>
          <a:p>
            <a:pPr>
              <a:defRPr/>
            </a:pPr>
            <a:r>
              <a:rPr lang="en-US" sz="3600" dirty="0">
                <a:effectLst/>
                <a:latin typeface="Calibri" panose="020F0502020204030204" pitchFamily="34" charset="0"/>
              </a:rPr>
              <a:t>Not Your Parent’s Religious Discrimination</a:t>
            </a:r>
            <a:r>
              <a:rPr lang="en-US" sz="4400" dirty="0">
                <a:effectLst/>
                <a:latin typeface="Calibri" panose="020F0502020204030204" pitchFamily="34" charset="0"/>
              </a:rPr>
              <a:t> </a:t>
            </a:r>
            <a:r>
              <a:rPr lang="en-US" sz="2400" dirty="0">
                <a:effectLst/>
                <a:latin typeface="Calibri" panose="020F0502020204030204" pitchFamily="34" charset="0"/>
              </a:rPr>
              <a:t>4</a:t>
            </a:r>
          </a:p>
        </p:txBody>
      </p:sp>
      <p:sp>
        <p:nvSpPr>
          <p:cNvPr id="9219" name="Content Placeholder"/>
          <p:cNvSpPr>
            <a:spLocks noGrp="1" noChangeArrowheads="1"/>
          </p:cNvSpPr>
          <p:nvPr>
            <p:ph idx="1"/>
          </p:nvPr>
        </p:nvSpPr>
        <p:spPr>
          <a:xfrm>
            <a:off x="457200" y="1426464"/>
            <a:ext cx="8229600" cy="5029200"/>
          </a:xfrm>
          <a:ln>
            <a:noFill/>
          </a:ln>
        </p:spPr>
        <p:txBody>
          <a:bodyPr/>
          <a:lstStyle/>
          <a:p>
            <a:pPr marL="0" indent="0" eaLnBrk="1" hangingPunct="1">
              <a:spcBef>
                <a:spcPts val="1200"/>
              </a:spcBef>
              <a:buNone/>
            </a:pPr>
            <a:r>
              <a:rPr lang="en-IN" altLang="en-US" sz="2000" dirty="0">
                <a:latin typeface="Calibri" panose="020F0502020204030204" pitchFamily="34" charset="0"/>
                <a:cs typeface="Calibri" panose="020F0502020204030204" pitchFamily="34" charset="0"/>
              </a:rPr>
              <a:t>Religious organizations: </a:t>
            </a:r>
            <a:r>
              <a:rPr lang="en-US" altLang="en-US" sz="2000" dirty="0">
                <a:solidFill>
                  <a:srgbClr val="FF0000"/>
                </a:solidFill>
                <a:latin typeface="Calibri" panose="020F0502020204030204" pitchFamily="34" charset="0"/>
                <a:cs typeface="Calibri" panose="020F0502020204030204" pitchFamily="34" charset="0"/>
              </a:rPr>
              <a:t>Largely exempt regarding Title VII (professor thinks religious institutions are totally protected from Title VII compliance, regardless of position)</a:t>
            </a:r>
          </a:p>
          <a:p>
            <a:pPr lvl="1" eaLnBrk="1" hangingPunct="1"/>
            <a:r>
              <a:rPr lang="en-US" altLang="en-US" sz="2000" dirty="0">
                <a:latin typeface="Calibri" panose="020F0502020204030204" pitchFamily="34" charset="0"/>
                <a:cs typeface="Calibri" panose="020F0502020204030204" pitchFamily="34" charset="0"/>
              </a:rPr>
              <a:t>Ministerial exception (recall: </a:t>
            </a:r>
            <a:r>
              <a:rPr lang="en-US" altLang="en-US" sz="2000" i="1" dirty="0">
                <a:latin typeface="Calibri" panose="020F0502020204030204" pitchFamily="34" charset="0"/>
                <a:cs typeface="Calibri" panose="020F0502020204030204" pitchFamily="34" charset="0"/>
              </a:rPr>
              <a:t>Gannon </a:t>
            </a:r>
            <a:r>
              <a:rPr lang="en-US" altLang="en-US" sz="2000" dirty="0">
                <a:latin typeface="Calibri" panose="020F0502020204030204" pitchFamily="34" charset="0"/>
                <a:cs typeface="Calibri" panose="020F0502020204030204" pitchFamily="34" charset="0"/>
              </a:rPr>
              <a:t>case)</a:t>
            </a:r>
          </a:p>
          <a:p>
            <a:pPr lvl="1" eaLnBrk="1" hangingPunct="1"/>
            <a:r>
              <a:rPr lang="en-US" altLang="en-US" sz="2000" dirty="0">
                <a:latin typeface="Calibri" panose="020F0502020204030204" pitchFamily="34" charset="0"/>
                <a:cs typeface="Calibri" panose="020F0502020204030204" pitchFamily="34" charset="0"/>
              </a:rPr>
              <a:t>BFOQ for some other staff positions (e.g., academia)</a:t>
            </a:r>
          </a:p>
          <a:p>
            <a:pPr lvl="1" eaLnBrk="1" hangingPunct="1"/>
            <a:r>
              <a:rPr lang="en-US" altLang="en-US" sz="2000" dirty="0">
                <a:latin typeface="Calibri" panose="020F0502020204030204" pitchFamily="34" charset="0"/>
                <a:cs typeface="Calibri" panose="020F0502020204030204" pitchFamily="34" charset="0"/>
              </a:rPr>
              <a:t>Even some secular activities exempted (e.g., LDS gym janitor case)</a:t>
            </a:r>
            <a:endParaRPr lang="en-US" altLang="en-US" sz="2000" dirty="0">
              <a:solidFill>
                <a:srgbClr val="FF0000"/>
              </a:solidFill>
              <a:latin typeface="Calibri" panose="020F0502020204030204" pitchFamily="34" charset="0"/>
              <a:cs typeface="Calibri" panose="020F0502020204030204" pitchFamily="34" charset="0"/>
            </a:endParaRPr>
          </a:p>
          <a:p>
            <a:pPr marL="0" indent="0" eaLnBrk="1" hangingPunct="1">
              <a:spcBef>
                <a:spcPts val="1200"/>
              </a:spcBef>
              <a:buNone/>
            </a:pPr>
            <a:r>
              <a:rPr lang="en-IN" altLang="en-US" sz="2000" dirty="0">
                <a:latin typeface="Calibri" panose="020F0502020204030204" pitchFamily="34" charset="0"/>
                <a:cs typeface="Calibri" panose="020F0502020204030204" pitchFamily="34" charset="0"/>
              </a:rPr>
              <a:t>Section 703(e)(1) and (2) of Title VII:</a:t>
            </a:r>
          </a:p>
          <a:p>
            <a:pPr eaLnBrk="1" hangingPunct="1">
              <a:spcBef>
                <a:spcPts val="120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Not an unlawful employment practice for a </a:t>
            </a:r>
            <a:r>
              <a:rPr lang="en-US" sz="2000" dirty="0">
                <a:solidFill>
                  <a:srgbClr val="0083C4"/>
                </a:solidFill>
                <a:latin typeface="Calibri" panose="020F0502020204030204" pitchFamily="34" charset="0"/>
                <a:cs typeface="Calibri" panose="020F0502020204030204" pitchFamily="34" charset="0"/>
              </a:rPr>
              <a:t>school, college, university, or other educational institution</a:t>
            </a:r>
            <a:r>
              <a:rPr lang="en-US" sz="2000" dirty="0">
                <a:latin typeface="Calibri" panose="020F0502020204030204" pitchFamily="34" charset="0"/>
                <a:cs typeface="Calibri" panose="020F0502020204030204" pitchFamily="34" charset="0"/>
              </a:rPr>
              <a:t> to hire or employ those of that particular religion;  </a:t>
            </a:r>
            <a:r>
              <a:rPr lang="en-IN" altLang="en-US" sz="2000" dirty="0">
                <a:latin typeface="Calibri" panose="020F0502020204030204" pitchFamily="34" charset="0"/>
                <a:cs typeface="Calibri" panose="020F0502020204030204" pitchFamily="34" charset="0"/>
              </a:rPr>
              <a:t> </a:t>
            </a:r>
          </a:p>
          <a:p>
            <a:pPr marL="291600" lvl="1" indent="-291600" eaLnBrk="1" hangingPunct="1">
              <a:lnSpc>
                <a:spcPct val="90000"/>
              </a:lnSpc>
              <a:spcBef>
                <a:spcPts val="1000"/>
              </a:spcBef>
              <a:buFont typeface="Arial" panose="020B0604020202020204" pitchFamily="34" charset="0"/>
              <a:buChar char="•"/>
            </a:pPr>
            <a:r>
              <a:rPr lang="en-IN" altLang="en-US" sz="2000" i="1" dirty="0">
                <a:solidFill>
                  <a:srgbClr val="FF0000"/>
                </a:solidFill>
                <a:latin typeface="Calibri" panose="020F0502020204030204" pitchFamily="34" charset="0"/>
                <a:cs typeface="Calibri" panose="020F0502020204030204" pitchFamily="34" charset="0"/>
              </a:rPr>
              <a:t>Religion is recognized as a basis for a Bona Fide Occupational Qualification (B F O Q) reasonably necessary to the normal operation of that particular business or enterprise.</a:t>
            </a:r>
          </a:p>
        </p:txBody>
      </p:sp>
    </p:spTree>
    <p:extLst>
      <p:ext uri="{BB962C8B-B14F-4D97-AF65-F5344CB8AC3E}">
        <p14:creationId xmlns:p14="http://schemas.microsoft.com/office/powerpoint/2010/main" val="795024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hapter 3&amp;#x0D;&amp;#x0A;Title VII of the Civil Rights Act of 1964&amp;quot;&quot;/&gt;&lt;property id=&quot;20307&quot; value=&quot;303&quot;/&gt;&lt;/object&gt;&lt;object type=&quot;3&quot; unique_id=&quot;10004&quot;&gt;&lt;property id=&quot;20148&quot; value=&quot;5&quot;/&gt;&lt;property id=&quot;20300&quot; value=&quot;Slide 2 - &amp;quot;Learning Objectives&amp;quot;&quot;/&gt;&lt;property id=&quot;20307&quot; value=&quot;292&quot;/&gt;&lt;/object&gt;&lt;object type=&quot;3&quot; unique_id=&quot;10005&quot;&gt;&lt;property id=&quot;20148&quot; value=&quot;5&quot;/&gt;&lt;property id=&quot;20300&quot; value=&quot;Slide 3 - &amp;quot;Learning Objectives&amp;quot;&quot;/&gt;&lt;property id=&quot;20307&quot; value=&quot;304&quot;/&gt;&lt;/object&gt;&lt;object type=&quot;3&quot; unique_id=&quot;10006&quot;&gt;&lt;property id=&quot;20148&quot; value=&quot;5&quot;/&gt;&lt;property id=&quot;20300&quot; value=&quot;Slide 4 - &amp;quot;Learning Objectives&amp;quot;&quot;/&gt;&lt;property id=&quot;20307&quot; value=&quot;305&quot;/&gt;&lt;/object&gt;&lt;object type=&quot;3&quot; unique_id=&quot;10007&quot;&gt;&lt;property id=&quot;20148&quot; value=&quot;5&quot;/&gt;&lt;property id=&quot;20300&quot; value=&quot;Slide 5 - &amp;quot;A Historic Rights Act&amp;quot;&quot;/&gt;&lt;property id=&quot;20307&quot; value=&quot;269&quot;/&gt;&lt;/object&gt;&lt;object type=&quot;3&quot; unique_id=&quot;10008&quot;&gt;&lt;property id=&quot;20148&quot; value=&quot;5&quot;/&gt;&lt;property id=&quot;20300&quot; value=&quot;Slide 6 - &amp;quot;Title VII of the &amp;#x0D;&amp;#x0A;Civil Rights Act of 1964&amp;quot;&quot;/&gt;&lt;property id=&quot;20307&quot; value=&quot;297&quot;/&gt;&lt;/object&gt;&lt;object type=&quot;3&quot; unique_id=&quot;10009&quot;&gt;&lt;property id=&quot;20148&quot; value=&quot;5&quot;/&gt;&lt;property id=&quot;20300&quot; value=&quot;Slide 7 - &amp;quot;Title VII of the &amp;#x0D;&amp;#x0A;Civil Rights Act of 1964&amp;quot;&quot;/&gt;&lt;property id=&quot;20307&quot; value=&quot;270&quot;/&gt;&lt;/object&gt;&lt;object type=&quot;3&quot; unique_id=&quot;10010&quot;&gt;&lt;property id=&quot;20148&quot; value=&quot;5&quot;/&gt;&lt;property id=&quot;20300&quot; value=&quot;Slide 8 - &amp;quot;Title VII Provisions&amp;quot;&quot;/&gt;&lt;property id=&quot;20307&quot; value=&quot;271&quot;/&gt;&lt;/object&gt;&lt;object type=&quot;3&quot; unique_id=&quot;10011&quot;&gt;&lt;property id=&quot;20148&quot; value=&quot;5&quot;/&gt;&lt;property id=&quot;20300&quot; value=&quot;Slide 9 - &amp;quot;Title VII Provisions&amp;quot;&quot;/&gt;&lt;property id=&quot;20307&quot; value=&quot;298&quot;/&gt;&lt;/object&gt;&lt;object type=&quot;3&quot; unique_id=&quot;10012&quot;&gt;&lt;property id=&quot;20148&quot; value=&quot;5&quot;/&gt;&lt;property id=&quot;20300&quot; value=&quot;Slide 10 - &amp;quot;Who Must Comply with Title VII?&amp;quot;&quot;/&gt;&lt;property id=&quot;20307&quot; value=&quot;272&quot;/&gt;&lt;/object&gt;&lt;object type=&quot;3&quot; unique_id=&quot;10013&quot;&gt;&lt;property id=&quot;20148&quot; value=&quot;5&quot;/&gt;&lt;property id=&quot;20300&quot; value=&quot;Slide 11 - &amp;quot;Who Must Comply with Title VII?&amp;quot;&quot;/&gt;&lt;property id=&quot;20307&quot; value=&quot;299&quot;/&gt;&lt;/object&gt;&lt;object type=&quot;3&quot; unique_id=&quot;10014&quot;&gt;&lt;property id=&quot;20148&quot; value=&quot;5&quot;/&gt;&lt;property id=&quot;20300&quot; value=&quot;Slide 12 - &amp;quot;Who is Covered by Title VII&amp;quot;&quot;/&gt;&lt;property id=&quot;20307&quot; value=&quot;273&quot;/&gt;&lt;/object&gt;&lt;object type=&quot;3&quot; unique_id=&quot;10015&quot;&gt;&lt;property id=&quot;20148&quot; value=&quot;5&quot;/&gt;&lt;property id=&quot;20300&quot; value=&quot;Slide 13 - &amp;quot;Employees Who Are Not Covered by Title VII&amp;quot;&quot;/&gt;&lt;property id=&quot;20307&quot; value=&quot;274&quot;/&gt;&lt;/object&gt;&lt;object type=&quot;3&quot; unique_id=&quot;10016&quot;&gt;&lt;property id=&quot;20148&quot; value=&quot;5&quot;/&gt;&lt;property id=&quot;20300&quot; value=&quot;Slide 14 - &amp;quot;Employees Who Are Not Covered by Title VII&amp;quot;&quot;/&gt;&lt;property id=&quot;20307&quot; value=&quot;291&quot;/&gt;&lt;/object&gt;&lt;object type=&quot;3&quot; unique_id=&quot;10017&quot;&gt;&lt;property id=&quot;20148&quot; value=&quot;5&quot;/&gt;&lt;property id=&quot;20300&quot; value=&quot;Slide 15 - &amp;quot;Filing Claims under Title VII&amp;quot;&quot;/&gt;&lt;property id=&quot;20307&quot; value=&quot;293&quot;/&gt;&lt;/object&gt;&lt;object type=&quot;3&quot; unique_id=&quot;10018&quot;&gt;&lt;property id=&quot;20148&quot; value=&quot;5&quot;/&gt;&lt;property id=&quot;20300&quot; value=&quot;Slide 16 - &amp;quot;Filing Claims under Title VII&amp;quot;&quot;/&gt;&lt;property id=&quot;20307&quot; value=&quot;300&quot;/&gt;&lt;/object&gt;&lt;object type=&quot;3&quot; unique_id=&quot;10019&quot;&gt;&lt;property id=&quot;20148&quot; value=&quot;5&quot;/&gt;&lt;property id=&quot;20300&quot; value=&quot;Slide 17 - &amp;quot;State Law Interface in the Filing Process&amp;quot;&quot;/&gt;&lt;property id=&quot;20307&quot; value=&quot;294&quot;/&gt;&lt;/object&gt;&lt;object type=&quot;3&quot; unique_id=&quot;10020&quot;&gt;&lt;property id=&quot;20148&quot; value=&quot;5&quot;/&gt;&lt;property id=&quot;20300&quot; value=&quot;Slide 18 - &amp;quot;Proceeding Through the EEOC&amp;quot;&quot;/&gt;&lt;property id=&quot;20307&quot; value=&quot;276&quot;/&gt;&lt;/object&gt;&lt;object type=&quot;3&quot; unique_id=&quot;10021&quot;&gt;&lt;property id=&quot;20148&quot; value=&quot;5&quot;/&gt;&lt;property id=&quot;20300&quot; value=&quot;Slide 19 - &amp;quot;Mediation&amp;quot;&quot;/&gt;&lt;property id=&quot;20307&quot; value=&quot;277&quot;/&gt;&lt;/object&gt;&lt;object type=&quot;3&quot; unique_id=&quot;10022&quot;&gt;&lt;property id=&quot;20148&quot; value=&quot;5&quot;/&gt;&lt;property id=&quot;20300&quot; value=&quot;Slide 20 - &amp;quot;EEOC Investigation&amp;quot;&quot;/&gt;&lt;property id=&quot;20307&quot; value=&quot;278&quot;/&gt;&lt;/object&gt;&lt;object type=&quot;3&quot; unique_id=&quot;10023&quot;&gt;&lt;property id=&quot;20148&quot; value=&quot;5&quot;/&gt;&lt;property id=&quot;20300&quot; value=&quot;Slide 21 - &amp;quot;EEOC Investigation&amp;quot;&quot;/&gt;&lt;property id=&quot;20307&quot; value=&quot;306&quot;/&gt;&lt;/object&gt;&lt;object type=&quot;3&quot; unique_id=&quot;10024&quot;&gt;&lt;property id=&quot;20148&quot; value=&quot;5&quot;/&gt;&lt;property id=&quot;20300&quot; value=&quot;Slide 22 - &amp;quot;Judicial Review&amp;quot;&quot;/&gt;&lt;property id=&quot;20307&quot; value=&quot;279&quot;/&gt;&lt;/object&gt;&lt;object type=&quot;3&quot; unique_id=&quot;10025&quot;&gt;&lt;property id=&quot;20148&quot; value=&quot;5&quot;/&gt;&lt;property id=&quot;20300&quot; value=&quot;Slide 23 - &amp;quot;Judicial Review&amp;quot;&quot;/&gt;&lt;property id=&quot;20307&quot; value=&quot;295&quot;/&gt;&lt;/object&gt;&lt;object type=&quot;3&quot; unique_id=&quot;10026&quot;&gt;&lt;property id=&quot;20148&quot; value=&quot;5&quot;/&gt;&lt;property id=&quot;20300&quot; value=&quot;Slide 24 - &amp;quot;The Reconstruction Civil Rights Acts&amp;quot;&quot;/&gt;&lt;property id=&quot;20307&quot; value=&quot;296&quot;/&gt;&lt;/object&gt;&lt;object type=&quot;3&quot; unique_id=&quot;10027&quot;&gt;&lt;property id=&quot;20148&quot; value=&quot;5&quot;/&gt;&lt;property id=&quot;20300&quot; value=&quot;Slide 25 - &amp;quot;An Important Note&amp;quot;&quot;/&gt;&lt;property id=&quot;20307&quot; value=&quot;284&quot;/&gt;&lt;/object&gt;&lt;object type=&quot;3&quot; unique_id=&quot;10028&quot;&gt;&lt;property id=&quot;20148&quot; value=&quot;5&quot;/&gt;&lt;property id=&quot;20300&quot; value=&quot;Slide 26 - &amp;quot;An Important Note&amp;quot;&quot;/&gt;&lt;property id=&quot;20307&quot; value=&quot;301&quot;/&gt;&lt;/object&gt;&lt;object type=&quot;3&quot; unique_id=&quot;10029&quot;&gt;&lt;property id=&quot;20148&quot; value=&quot;5&quot;/&gt;&lt;property id=&quot;20300&quot; value=&quot;Slide 27 - &amp;quot;Management Tips&amp;quot;&quot;/&gt;&lt;property id=&quot;20307&quot; value=&quot;289&quot;/&gt;&lt;/object&gt;&lt;object type=&quot;3&quot; unique_id=&quot;10030&quot;&gt;&lt;property id=&quot;20148&quot; value=&quot;5&quot;/&gt;&lt;property id=&quot;20300&quot; value=&quot;Slide 28 - &amp;quot;Management Tips&amp;quot;&quot;/&gt;&lt;property id=&quot;20307&quot; value=&quot;302&quot;/&gt;&lt;/object&gt;&lt;/object&gt;&lt;object type=&quot;8&quot; unique_id=&quot;10060&quot;&gt;&lt;/object&gt;&lt;/object&gt;&lt;/database&gt;"/>
  <p:tag name="MMPROD_NEXTUNIQUEID" val="10009"/>
  <p:tag name="SECTOMILLISECCONVERTED" val="1"/>
  <p:tag name="ISPRING_RESOURCE_PATHS_HASH_2" val="b811a1a169180f0ce287281222a8f682b134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63BC6-62DE-4E5A-9998-4BD784D2E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4D8012-74E9-46D9-A901-0243AC9DCF4D}">
  <ds:schemaRefs>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3b891efd-a537-4e57-a9a6-7bde74ae8a20"/>
    <ds:schemaRef ds:uri="http://www.w3.org/XML/1998/namespace"/>
    <ds:schemaRef ds:uri="http://schemas.microsoft.com/office/infopath/2007/PartnerControls"/>
    <ds:schemaRef ds:uri="aa4f5ada-9d1d-46d6-b705-f2cf90d05a91"/>
  </ds:schemaRefs>
</ds:datastoreItem>
</file>

<file path=customXml/itemProps3.xml><?xml version="1.0" encoding="utf-8"?>
<ds:datastoreItem xmlns:ds="http://schemas.openxmlformats.org/officeDocument/2006/customXml" ds:itemID="{BF6CEFB1-77E0-416F-8953-C0E54FDC1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Template>
  <TotalTime>9614</TotalTime>
  <Words>2563</Words>
  <Application>Microsoft Macintosh PowerPoint</Application>
  <PresentationFormat>On-screen Show (4:3)</PresentationFormat>
  <Paragraphs>219</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Wingdings</vt:lpstr>
      <vt:lpstr>Courier New</vt:lpstr>
      <vt:lpstr>Century Gothic</vt:lpstr>
      <vt:lpstr>Calibri</vt:lpstr>
      <vt:lpstr>Palatino Linotype</vt:lpstr>
      <vt:lpstr>Chapter Number</vt:lpstr>
      <vt:lpstr>Chapter 11 Religious Discrimination</vt:lpstr>
      <vt:lpstr>Learning Objectives</vt:lpstr>
      <vt:lpstr>Statutory, Constitutional Bases </vt:lpstr>
      <vt:lpstr>Major Religions of the World—Ranked by Number of Adherents</vt:lpstr>
      <vt:lpstr>Major Religions in the U.S.</vt:lpstr>
      <vt:lpstr>This Is Not Your Parent’s Religious Discrimination 1</vt:lpstr>
      <vt:lpstr>Not Your Parent’s Religious Discrimination 2</vt:lpstr>
      <vt:lpstr>This Is Not Your Parent’s Religious Discrimination 3</vt:lpstr>
      <vt:lpstr>Not Your Parent’s Religious Discrimination 4</vt:lpstr>
      <vt:lpstr>Not Your Parent’s Religious Discrimination 5</vt:lpstr>
      <vt:lpstr>Not Your Parent’s Religious Discrimination 6</vt:lpstr>
      <vt:lpstr>What Is Religion? 1</vt:lpstr>
      <vt:lpstr>What Is Religion? 2</vt:lpstr>
      <vt:lpstr>Religious Conflicts: prima facie case </vt:lpstr>
      <vt:lpstr>Religious Conflicts - Process</vt:lpstr>
      <vt:lpstr>EmployeR’s Duty to Reasonably Accommodate</vt:lpstr>
      <vt:lpstr>Employee’s Duty to Cooperate in Accommodation</vt:lpstr>
      <vt:lpstr>Factors Determining Reasonableness of Accommodation</vt:lpstr>
      <vt:lpstr>Factors in Undue Hardship 1</vt:lpstr>
      <vt:lpstr>Undue Hardship - Conclusion</vt:lpstr>
      <vt:lpstr>Religion as a B F O Q</vt:lpstr>
      <vt:lpstr>Religious Harassment 1</vt:lpstr>
      <vt:lpstr>Religious Harassment 2</vt:lpstr>
      <vt:lpstr>Union Activity and Religious Discrimination</vt:lpstr>
      <vt:lpstr>Management Tips</vt:lpstr>
    </vt:vector>
  </TitlesOfParts>
  <Company>Aesbus Knowledge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366</cp:revision>
  <dcterms:created xsi:type="dcterms:W3CDTF">2005-08-04T17:31:30Z</dcterms:created>
  <dcterms:modified xsi:type="dcterms:W3CDTF">2021-11-03T01:08:23Z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