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4"/>
  </p:sldMasterIdLst>
  <p:notesMasterIdLst>
    <p:notesMasterId r:id="rId30"/>
  </p:notesMasterIdLst>
  <p:sldIdLst>
    <p:sldId id="312" r:id="rId5"/>
    <p:sldId id="304" r:id="rId6"/>
    <p:sldId id="269" r:id="rId7"/>
    <p:sldId id="319" r:id="rId8"/>
    <p:sldId id="320" r:id="rId9"/>
    <p:sldId id="297" r:id="rId10"/>
    <p:sldId id="270" r:id="rId11"/>
    <p:sldId id="298" r:id="rId12"/>
    <p:sldId id="272" r:id="rId13"/>
    <p:sldId id="273" r:id="rId14"/>
    <p:sldId id="274" r:id="rId15"/>
    <p:sldId id="291" r:id="rId16"/>
    <p:sldId id="293" r:id="rId17"/>
    <p:sldId id="308" r:id="rId18"/>
    <p:sldId id="294" r:id="rId19"/>
    <p:sldId id="276" r:id="rId20"/>
    <p:sldId id="277" r:id="rId21"/>
    <p:sldId id="306" r:id="rId22"/>
    <p:sldId id="279" r:id="rId23"/>
    <p:sldId id="296" r:id="rId24"/>
    <p:sldId id="284" r:id="rId25"/>
    <p:sldId id="289" r:id="rId26"/>
    <p:sldId id="314" r:id="rId27"/>
    <p:sldId id="315" r:id="rId28"/>
    <p:sldId id="317" r:id="rId29"/>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Century Gothic" panose="020B0502020202020204" pitchFamily="34" charset="0"/>
      <p:regular r:id="rId35"/>
      <p:bold r:id="rId36"/>
      <p:italic r:id="rId37"/>
      <p:boldItalic r:id="rId38"/>
    </p:embeddedFont>
    <p:embeddedFont>
      <p:font typeface="Palatino Linotype" panose="02040502050505030304" pitchFamily="18" charset="0"/>
      <p:regular r:id="rId39"/>
      <p:bold r:id="rId40"/>
      <p:italic r:id="rId41"/>
      <p:boldItalic r:id="rId42"/>
    </p:embeddedFont>
  </p:embeddedFontLst>
  <p:custDataLst>
    <p:tags r:id="rId4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ce Miriam D Monte" initials="GMDM" lastIdx="32" clrIdx="0"/>
  <p:cmAuthor id="2" name="Suchitra Krishna" initials="SK" lastIdx="1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C4"/>
    <a:srgbClr val="FF9966"/>
    <a:srgbClr val="D3D3D3"/>
    <a:srgbClr val="006699"/>
    <a:srgbClr val="EAEAEA"/>
    <a:srgbClr val="F5EBD3"/>
    <a:srgbClr val="E7CE91"/>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792" autoAdjust="0"/>
    <p:restoredTop sz="96253" autoAdjust="0"/>
  </p:normalViewPr>
  <p:slideViewPr>
    <p:cSldViewPr snapToGrid="0">
      <p:cViewPr varScale="1">
        <p:scale>
          <a:sx n="69" d="100"/>
          <a:sy n="69" d="100"/>
        </p:scale>
        <p:origin x="208" y="18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42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F5D900AB-2044-41D6-8E15-F2EB04FC8E53}" type="slidenum">
              <a:rPr lang="en-US"/>
              <a:pPr>
                <a:defRPr/>
              </a:pPr>
              <a:t>‹#›</a:t>
            </a:fld>
            <a:endParaRPr lang="en-US"/>
          </a:p>
        </p:txBody>
      </p:sp>
    </p:spTree>
    <p:extLst>
      <p:ext uri="{BB962C8B-B14F-4D97-AF65-F5344CB8AC3E}">
        <p14:creationId xmlns:p14="http://schemas.microsoft.com/office/powerpoint/2010/main" val="36509261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F5D900AB-2044-41D6-8E15-F2EB04FC8E53}" type="slidenum">
              <a:rPr lang="en-US" smtClean="0"/>
              <a:pPr>
                <a:defRPr/>
              </a:pPr>
              <a:t>1</a:t>
            </a:fld>
            <a:endParaRPr lang="en-US"/>
          </a:p>
        </p:txBody>
      </p:sp>
    </p:spTree>
    <p:extLst>
      <p:ext uri="{BB962C8B-B14F-4D97-AF65-F5344CB8AC3E}">
        <p14:creationId xmlns:p14="http://schemas.microsoft.com/office/powerpoint/2010/main" val="1820094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7EA65D7-2087-4B87-9AFA-E78D12291AB7}" type="slidenum">
              <a:rPr lang="en-US" altLang="en-US" smtClean="0"/>
              <a:pPr eaLnBrk="1" hangingPunct="1">
                <a:spcBef>
                  <a:spcPct val="0"/>
                </a:spcBef>
              </a:pPr>
              <a:t>10</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54BF35-12C9-448E-9245-D1C80E33C466}" type="slidenum">
              <a:rPr lang="en-US" altLang="en-US" smtClean="0"/>
              <a:pPr eaLnBrk="1" hangingPunct="1">
                <a:spcBef>
                  <a:spcPct val="0"/>
                </a:spcBef>
              </a:pPr>
              <a:t>11</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A0341DD-CE31-455C-8C0E-6AE43B6CD2E3}" type="slidenum">
              <a:rPr lang="en-US" altLang="en-US" smtClean="0"/>
              <a:pPr eaLnBrk="1" hangingPunct="1">
                <a:spcBef>
                  <a:spcPct val="0"/>
                </a:spcBef>
              </a:pPr>
              <a:t>12</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1378B47-1072-4B59-9350-B5CEF3E67E78}" type="slidenum">
              <a:rPr lang="en-US" altLang="en-US" smtClean="0"/>
              <a:pPr eaLnBrk="1" hangingPunct="1">
                <a:spcBef>
                  <a:spcPct val="0"/>
                </a:spcBef>
              </a:pPr>
              <a:t>13</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eaLnBrk="1" hangingPunct="1"/>
            <a:r>
              <a:rPr lang="en-US" altLang="en-US" dirty="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93C73D3-E335-406E-AD50-71AEE7981638}" type="slidenum">
              <a:rPr lang="en-US" altLang="en-US" smtClean="0"/>
              <a:pPr eaLnBrk="1" hangingPunct="1">
                <a:spcBef>
                  <a:spcPct val="0"/>
                </a:spcBef>
              </a:pPr>
              <a:t>15</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FEBD3E8-E809-450F-83EC-EC14CEC22D8C}" type="slidenum">
              <a:rPr lang="en-US" altLang="en-US" smtClean="0"/>
              <a:pPr eaLnBrk="1" hangingPunct="1">
                <a:spcBef>
                  <a:spcPct val="0"/>
                </a:spcBef>
              </a:pPr>
              <a:t>16</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7CE66C9-4373-4D6C-BB90-9915721B5E67}" type="slidenum">
              <a:rPr lang="en-US" altLang="en-US" smtClean="0"/>
              <a:pPr eaLnBrk="1" hangingPunct="1">
                <a:spcBef>
                  <a:spcPct val="0"/>
                </a:spcBef>
              </a:pPr>
              <a:t>17</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C468E34-F948-44E3-AEC4-CD35B331EA55}" type="slidenum">
              <a:rPr lang="en-US" altLang="en-US" smtClean="0"/>
              <a:pPr eaLnBrk="1" hangingPunct="1">
                <a:spcBef>
                  <a:spcPct val="0"/>
                </a:spcBef>
              </a:pPr>
              <a:t>18</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604397B-A2A5-4788-8C2D-D839040DACC9}" type="slidenum">
              <a:rPr lang="en-US" altLang="en-US" smtClean="0"/>
              <a:pPr eaLnBrk="1" hangingPunct="1">
                <a:spcBef>
                  <a:spcPct val="0"/>
                </a:spcBef>
              </a:pPr>
              <a:t>19</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B2D89F9-4B8F-42DE-9908-FBFF27BCE75B}" type="slidenum">
              <a:rPr lang="en-US" altLang="en-US" smtClean="0"/>
              <a:pPr eaLnBrk="1" hangingPunct="1">
                <a:spcBef>
                  <a:spcPct val="0"/>
                </a:spcBef>
              </a:pPr>
              <a:t>20</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dirty="0"/>
          </a:p>
        </p:txBody>
      </p:sp>
      <p:sp>
        <p:nvSpPr>
          <p:cNvPr id="3072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828B6F9-B40E-4C4E-8447-65379EAACE91}" type="slidenum">
              <a:rPr lang="en-US" altLang="en-US" smtClean="0"/>
              <a:pPr eaLnBrk="1" hangingPunct="1">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596A4AF-4920-4C1B-8A21-59638ED5D79F}" type="slidenum">
              <a:rPr lang="en-US" altLang="en-US" smtClean="0"/>
              <a:pPr eaLnBrk="1" hangingPunct="1">
                <a:spcBef>
                  <a:spcPct val="0"/>
                </a:spcBef>
              </a:pPr>
              <a:t>21</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F3C4404-6596-4396-96A4-4EACD4D73B2C}" type="slidenum">
              <a:rPr lang="en-US" altLang="en-US" smtClean="0"/>
              <a:pPr eaLnBrk="1" hangingPunct="1">
                <a:spcBef>
                  <a:spcPct val="0"/>
                </a:spcBef>
              </a:pPr>
              <a:t>22</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F3C4404-6596-4396-96A4-4EACD4D73B2C}" type="slidenum">
              <a:rPr lang="en-US" altLang="en-US" smtClean="0"/>
              <a:pPr eaLnBrk="1" hangingPunct="1">
                <a:spcBef>
                  <a:spcPct val="0"/>
                </a:spcBef>
              </a:pPr>
              <a:t>23</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495027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F3C4404-6596-4396-96A4-4EACD4D73B2C}" type="slidenum">
              <a:rPr lang="en-US" altLang="en-US" smtClean="0"/>
              <a:pPr eaLnBrk="1" hangingPunct="1">
                <a:spcBef>
                  <a:spcPct val="0"/>
                </a:spcBef>
              </a:pPr>
              <a:t>24</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520038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F3C4404-6596-4396-96A4-4EACD4D73B2C}" type="slidenum">
              <a:rPr lang="en-US" altLang="en-US" smtClean="0"/>
              <a:pPr eaLnBrk="1" hangingPunct="1">
                <a:spcBef>
                  <a:spcPct val="0"/>
                </a:spcBef>
              </a:pPr>
              <a:t>25</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415655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F8AF525-9B77-4BE8-91DD-1D01EE6DA481}" type="slidenum">
              <a:rPr lang="en-US" altLang="en-US" smtClean="0"/>
              <a:pPr eaLnBrk="1" hangingPunct="1">
                <a:spcBef>
                  <a:spcPct val="0"/>
                </a:spcBef>
              </a:pPr>
              <a:t>3</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F8AF525-9B77-4BE8-91DD-1D01EE6DA481}" type="slidenum">
              <a:rPr lang="en-US" altLang="en-US" smtClean="0"/>
              <a:pPr eaLnBrk="1" hangingPunct="1">
                <a:spcBef>
                  <a:spcPct val="0"/>
                </a:spcBef>
              </a:pPr>
              <a:t>4</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679486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en-US" altLang="en-US" dirty="0"/>
          </a:p>
        </p:txBody>
      </p:sp>
      <p:sp>
        <p:nvSpPr>
          <p:cNvPr id="3277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4D821D8-4DFC-4DC4-9CE9-4A78575A3DDF}" type="slidenum">
              <a:rPr lang="en-US" altLang="en-US" smtClean="0"/>
              <a:pPr eaLnBrk="1" hangingPunct="1">
                <a:spcBef>
                  <a:spcPct val="0"/>
                </a:spcBef>
              </a:pPr>
              <a:t>5</a:t>
            </a:fld>
            <a:endParaRPr lang="en-US" altLang="en-US"/>
          </a:p>
        </p:txBody>
      </p:sp>
    </p:spTree>
    <p:extLst>
      <p:ext uri="{BB962C8B-B14F-4D97-AF65-F5344CB8AC3E}">
        <p14:creationId xmlns:p14="http://schemas.microsoft.com/office/powerpoint/2010/main" val="3300095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en-US" altLang="en-US" dirty="0"/>
          </a:p>
        </p:txBody>
      </p:sp>
      <p:sp>
        <p:nvSpPr>
          <p:cNvPr id="3277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4D821D8-4DFC-4DC4-9CE9-4A78575A3DDF}" type="slidenum">
              <a:rPr lang="en-US" altLang="en-US" smtClean="0"/>
              <a:pPr eaLnBrk="1" hangingPunct="1">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B8D3F44-109D-4393-8B8E-B7486D07E33D}" type="slidenum">
              <a:rPr lang="en-US" altLang="en-US" smtClean="0"/>
              <a:pPr eaLnBrk="1" hangingPunct="1">
                <a:spcBef>
                  <a:spcPct val="0"/>
                </a:spcBef>
              </a:pPr>
              <a:t>7</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pPr eaLnBrk="1" hangingPunct="1"/>
            <a:endParaRPr lang="en-US" altLang="en-US" dirty="0"/>
          </a:p>
        </p:txBody>
      </p:sp>
      <p:sp>
        <p:nvSpPr>
          <p:cNvPr id="3584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807D18-51C5-4FE2-8C7E-892A02124A9A}" type="slidenum">
              <a:rPr lang="en-US" altLang="en-US" smtClean="0"/>
              <a:pPr eaLnBrk="1" hangingPunct="1">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8632096-00E5-4BFB-ABCD-244B1983A190}" type="slidenum">
              <a:rPr lang="en-US" altLang="en-US" smtClean="0"/>
              <a:pPr eaLnBrk="1" hangingPunct="1">
                <a:spcBef>
                  <a:spcPct val="0"/>
                </a:spcBef>
              </a:pPr>
              <a:t>9</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flipH="1">
            <a:off x="8448675" y="6356350"/>
            <a:ext cx="45719"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flipH="1">
            <a:off x="-1179442" y="6356350"/>
            <a:ext cx="84137" cy="365125"/>
          </a:xfrm>
          <a:prstGeom prst="rect">
            <a:avLst/>
          </a:prstGeom>
        </p:spPr>
        <p:txBody>
          <a:bodyPr/>
          <a:lstStyle>
            <a:lvl1pPr>
              <a:defRPr>
                <a:latin typeface="Calibri" panose="020F0502020204030204" pitchFamily="34" charset="0"/>
              </a:defRPr>
            </a:lvl1pPr>
          </a:lstStyle>
          <a:p>
            <a:pPr>
              <a:defRPr/>
            </a:pPr>
            <a:r>
              <a:rPr lang="en-US"/>
              <a:t>Copyright ©2022 McGraw-Hill Education. All rights reserved. No reproduction or distribution without the prior written consent of McGraw-Hill Education  </a:t>
            </a:r>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pPr>
              <a:defRPr/>
            </a:pPr>
            <a:fld id="{E9F113B3-BBBE-4959-9712-A50AE6393D68}" type="slidenum">
              <a:rPr lang="en-US" smtClean="0"/>
              <a:pPr>
                <a:defRPr/>
              </a:pPr>
              <a:t>‹#›</a:t>
            </a:fld>
            <a:endParaRPr lang="en-US"/>
          </a:p>
        </p:txBody>
      </p:sp>
      <p:sp>
        <p:nvSpPr>
          <p:cNvPr id="8" name="Text Placeholder 7"/>
          <p:cNvSpPr>
            <a:spLocks noGrp="1"/>
          </p:cNvSpPr>
          <p:nvPr>
            <p:ph type="body" sz="quarter" idx="13" hasCustomPrompt="1"/>
          </p:nvPr>
        </p:nvSpPr>
        <p:spPr>
          <a:xfrm>
            <a:off x="3698354" y="6566878"/>
            <a:ext cx="1688733" cy="179998"/>
          </a:xfrm>
        </p:spPr>
        <p:txBody>
          <a:bodyPr/>
          <a:lstStyle>
            <a:lvl1pPr marL="0" marR="0" indent="0" algn="l" defTabSz="914400" rtl="0" eaLnBrk="0" fontAlgn="base" latinLnBrk="0" hangingPunct="0">
              <a:lnSpc>
                <a:spcPct val="100000"/>
              </a:lnSpc>
              <a:spcBef>
                <a:spcPct val="50000"/>
              </a:spcBef>
              <a:spcAft>
                <a:spcPct val="0"/>
              </a:spcAft>
              <a:buClrTx/>
              <a:buSzTx/>
              <a:buFont typeface="Wingdings" pitchFamily="2" charset="2"/>
              <a:buNone/>
              <a:tabLst/>
              <a:defRPr sz="900">
                <a:solidFill>
                  <a:schemeClr val="tx1"/>
                </a:solidFill>
                <a:latin typeface="Calibri" panose="020F0502020204030204" pitchFamily="34" charset="0"/>
              </a:defRPr>
            </a:lvl1pPr>
          </a:lstStyle>
          <a:p>
            <a:pPr marL="0" marR="0" lvl="0" indent="0" algn="l" defTabSz="914400" rtl="0" eaLnBrk="0" fontAlgn="base" latinLnBrk="0" hangingPunct="0">
              <a:lnSpc>
                <a:spcPct val="100000"/>
              </a:lnSpc>
              <a:spcBef>
                <a:spcPct val="50000"/>
              </a:spcBef>
              <a:spcAft>
                <a:spcPct val="0"/>
              </a:spcAft>
              <a:buClrTx/>
              <a:buSzTx/>
              <a:buFont typeface="Wingdings" pitchFamily="2" charset="2"/>
              <a:buNone/>
              <a:tabLst/>
              <a:defRPr/>
            </a:pPr>
            <a:r>
              <a:rPr lang="en-US" dirty="0"/>
              <a:t>©2019 McGraw-Hill Education.</a:t>
            </a:r>
          </a:p>
        </p:txBody>
      </p:sp>
    </p:spTree>
    <p:extLst>
      <p:ext uri="{BB962C8B-B14F-4D97-AF65-F5344CB8AC3E}">
        <p14:creationId xmlns:p14="http://schemas.microsoft.com/office/powerpoint/2010/main" val="4007067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flipH="1">
            <a:off x="8448675" y="6356350"/>
            <a:ext cx="45719"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flipH="1">
            <a:off x="-1179442" y="6356350"/>
            <a:ext cx="84137" cy="365125"/>
          </a:xfrm>
          <a:prstGeom prst="rect">
            <a:avLst/>
          </a:prstGeom>
        </p:spPr>
        <p:txBody>
          <a:bodyPr/>
          <a:lstStyle>
            <a:lvl1pPr>
              <a:defRPr/>
            </a:lvl1pPr>
          </a:lstStyle>
          <a:p>
            <a:pPr>
              <a:defRPr/>
            </a:pPr>
            <a:r>
              <a:rPr lang="en-US"/>
              <a:t>Copyright ©2022 McGraw-Hill Education. All rights reserved. No reproduction or distribution without the prior written consent of McGraw-Hill Education  </a:t>
            </a:r>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pPr>
              <a:defRPr/>
            </a:pPr>
            <a:fld id="{1D78027D-543B-46EE-A0DE-BB38725F77FC}" type="slidenum">
              <a:rPr lang="en-US" smtClean="0"/>
              <a:pPr>
                <a:defRPr/>
              </a:pPr>
              <a:t>‹#›</a:t>
            </a:fld>
            <a:endParaRPr lang="en-US"/>
          </a:p>
        </p:txBody>
      </p:sp>
      <p:sp>
        <p:nvSpPr>
          <p:cNvPr id="7" name="Footer Placeholder 4"/>
          <p:cNvSpPr txBox="1">
            <a:spLocks/>
          </p:cNvSpPr>
          <p:nvPr userDrawn="1"/>
        </p:nvSpPr>
        <p:spPr>
          <a:xfrm>
            <a:off x="3420533" y="6356350"/>
            <a:ext cx="2286000" cy="365125"/>
          </a:xfrm>
          <a:prstGeom prst="rect">
            <a:avLst/>
          </a:prstGeom>
        </p:spPr>
        <p:txBody>
          <a:bodyPr vert="horz" lIns="45720" tIns="45720" rIns="91440" bIns="45720" rtlCol="0" anchor="ctr"/>
          <a:lstStyle>
            <a:defPPr>
              <a:defRPr lang="en-US"/>
            </a:defPPr>
            <a:lvl1pPr algn="l" rtl="0" fontAlgn="auto">
              <a:spcBef>
                <a:spcPts val="0"/>
              </a:spcBef>
              <a:spcAft>
                <a:spcPts val="0"/>
              </a:spcAft>
              <a:defRPr sz="120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a:t>©2019 McGraw-Hill Education.</a:t>
            </a:r>
            <a:endParaRPr lang="en-US" dirty="0"/>
          </a:p>
        </p:txBody>
      </p:sp>
    </p:spTree>
    <p:extLst>
      <p:ext uri="{BB962C8B-B14F-4D97-AF65-F5344CB8AC3E}">
        <p14:creationId xmlns:p14="http://schemas.microsoft.com/office/powerpoint/2010/main" val="462529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flipH="1">
            <a:off x="8448675" y="6356350"/>
            <a:ext cx="45719"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flipH="1">
            <a:off x="-1179442" y="6356350"/>
            <a:ext cx="84137" cy="365125"/>
          </a:xfrm>
          <a:prstGeom prst="rect">
            <a:avLst/>
          </a:prstGeom>
        </p:spPr>
        <p:txBody>
          <a:bodyPr/>
          <a:lstStyle>
            <a:lvl1pPr>
              <a:defRPr/>
            </a:lvl1pPr>
          </a:lstStyle>
          <a:p>
            <a:pPr>
              <a:defRPr/>
            </a:pPr>
            <a:r>
              <a:rPr lang="en-US"/>
              <a:t>Copyright ©2022 McGraw-Hill Education. All rights reserved. No reproduction or distribution without the prior written consent of McGraw-Hill Education  </a:t>
            </a:r>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pPr>
              <a:defRPr/>
            </a:pPr>
            <a:fld id="{B8785777-9666-40FC-9023-03EDBDAE0982}" type="slidenum">
              <a:rPr lang="en-US" smtClean="0"/>
              <a:pPr>
                <a:defRPr/>
              </a:pPr>
              <a:t>‹#›</a:t>
            </a:fld>
            <a:endParaRPr lang="en-US"/>
          </a:p>
        </p:txBody>
      </p:sp>
      <p:sp>
        <p:nvSpPr>
          <p:cNvPr id="7" name="Footer Placeholder 4"/>
          <p:cNvSpPr txBox="1">
            <a:spLocks/>
          </p:cNvSpPr>
          <p:nvPr userDrawn="1"/>
        </p:nvSpPr>
        <p:spPr>
          <a:xfrm>
            <a:off x="3420533" y="6356350"/>
            <a:ext cx="2286000" cy="365125"/>
          </a:xfrm>
          <a:prstGeom prst="rect">
            <a:avLst/>
          </a:prstGeom>
        </p:spPr>
        <p:txBody>
          <a:bodyPr vert="horz" lIns="45720" tIns="45720" rIns="91440" bIns="45720" rtlCol="0" anchor="ctr"/>
          <a:lstStyle>
            <a:defPPr>
              <a:defRPr lang="en-US"/>
            </a:defPPr>
            <a:lvl1pPr algn="l" rtl="0" fontAlgn="auto">
              <a:spcBef>
                <a:spcPts val="0"/>
              </a:spcBef>
              <a:spcAft>
                <a:spcPts val="0"/>
              </a:spcAft>
              <a:defRPr sz="120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a:t>©2019 McGraw-Hill Education.</a:t>
            </a:r>
            <a:endParaRPr lang="en-US" dirty="0"/>
          </a:p>
        </p:txBody>
      </p:sp>
    </p:spTree>
    <p:extLst>
      <p:ext uri="{BB962C8B-B14F-4D97-AF65-F5344CB8AC3E}">
        <p14:creationId xmlns:p14="http://schemas.microsoft.com/office/powerpoint/2010/main" val="106669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457200" y="1600200"/>
            <a:ext cx="8229600" cy="821267"/>
          </a:xfrm>
          <a:ln>
            <a:solidFill>
              <a:schemeClr val="tx1"/>
            </a:solidFill>
          </a:ln>
        </p:spPr>
        <p:txBody>
          <a:bodyPr/>
          <a:lstStyle>
            <a:lvl5pPr>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flipH="1">
            <a:off x="8448675" y="6356350"/>
            <a:ext cx="45719"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flipH="1">
            <a:off x="-1179442" y="6356350"/>
            <a:ext cx="84137" cy="365125"/>
          </a:xfrm>
          <a:prstGeom prst="rect">
            <a:avLst/>
          </a:prstGeom>
        </p:spPr>
        <p:txBody>
          <a:bodyPr/>
          <a:lstStyle>
            <a:lvl1pPr>
              <a:defRPr>
                <a:solidFill>
                  <a:schemeClr val="tx1"/>
                </a:solidFill>
              </a:defRPr>
            </a:lvl1pPr>
          </a:lstStyle>
          <a:p>
            <a:pPr>
              <a:defRPr/>
            </a:pPr>
            <a:r>
              <a:rPr lang="en-US"/>
              <a:t>Copyright ©2022 McGraw-Hill Education. All rights reserved. No reproduction or distribution without the prior written consent of McGraw-Hill Education  </a:t>
            </a:r>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pPr>
              <a:defRPr/>
            </a:pPr>
            <a:fld id="{5F5C468F-C2AB-4EB0-8227-5764F5B0B2F2}" type="slidenum">
              <a:rPr lang="en-US" smtClean="0"/>
              <a:pPr>
                <a:defRPr/>
              </a:pPr>
              <a:t>‹#›</a:t>
            </a:fld>
            <a:endParaRPr lang="en-US"/>
          </a:p>
        </p:txBody>
      </p:sp>
      <p:sp>
        <p:nvSpPr>
          <p:cNvPr id="7" name="Content Placeholder 2"/>
          <p:cNvSpPr>
            <a:spLocks noGrp="1"/>
          </p:cNvSpPr>
          <p:nvPr>
            <p:ph idx="13"/>
          </p:nvPr>
        </p:nvSpPr>
        <p:spPr>
          <a:xfrm>
            <a:off x="465666" y="2827867"/>
            <a:ext cx="8229600" cy="821267"/>
          </a:xfrm>
          <a:ln>
            <a:solidFill>
              <a:schemeClr val="tx1"/>
            </a:solidFill>
          </a:ln>
        </p:spPr>
        <p:txBody>
          <a:bodyPr/>
          <a:lstStyle>
            <a:lvl5pPr>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p:nvPr>
        </p:nvSpPr>
        <p:spPr>
          <a:xfrm>
            <a:off x="457200" y="3843871"/>
            <a:ext cx="8229600" cy="821267"/>
          </a:xfrm>
          <a:ln>
            <a:solidFill>
              <a:schemeClr val="tx1"/>
            </a:solidFill>
          </a:ln>
        </p:spPr>
        <p:txBody>
          <a:bodyPr/>
          <a:lstStyle>
            <a:lvl5pPr>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6096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Oval 3"/>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Date Placeholder 3"/>
          <p:cNvSpPr>
            <a:spLocks noGrp="1"/>
          </p:cNvSpPr>
          <p:nvPr>
            <p:ph type="dt" sz="half" idx="10"/>
          </p:nvPr>
        </p:nvSpPr>
        <p:spPr>
          <a:xfrm flipH="1">
            <a:off x="8448675" y="6356350"/>
            <a:ext cx="45719" cy="365125"/>
          </a:xfrm>
          <a:prstGeom prst="rect">
            <a:avLst/>
          </a:prstGeom>
        </p:spPr>
        <p:txBody>
          <a:bodyPr/>
          <a:lstStyle>
            <a:lvl1pPr>
              <a:defRPr/>
            </a:lvl1pPr>
          </a:lstStyle>
          <a:p>
            <a:pPr>
              <a:defRPr/>
            </a:pPr>
            <a:endParaRPr lang="en-US"/>
          </a:p>
        </p:txBody>
      </p:sp>
      <p:sp>
        <p:nvSpPr>
          <p:cNvPr id="10" name="Footer Placeholder 4"/>
          <p:cNvSpPr>
            <a:spLocks noGrp="1"/>
          </p:cNvSpPr>
          <p:nvPr>
            <p:ph type="ftr" sz="quarter" idx="11"/>
          </p:nvPr>
        </p:nvSpPr>
        <p:spPr>
          <a:xfrm>
            <a:off x="3420533" y="6356350"/>
            <a:ext cx="2286000" cy="365125"/>
          </a:xfrm>
          <a:prstGeom prst="rect">
            <a:avLst/>
          </a:prstGeom>
        </p:spPr>
        <p:txBody>
          <a:bodyPr/>
          <a:lstStyle>
            <a:lvl1pPr>
              <a:defRPr>
                <a:solidFill>
                  <a:schemeClr val="tx1"/>
                </a:solidFill>
              </a:defRPr>
            </a:lvl1pPr>
          </a:lstStyle>
          <a:p>
            <a:pPr>
              <a:defRPr/>
            </a:pPr>
            <a:r>
              <a:rPr lang="en-US"/>
              <a:t>Copyright ©2022 McGraw-Hill Education. All rights reserved. No reproduction or distribution without the prior written consent of McGraw-Hill Education  </a:t>
            </a: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ED786774-B929-40F0-8412-FE7BE637E274}" type="slidenum">
              <a:rPr lang="en-US"/>
              <a:pPr>
                <a:defRPr/>
              </a:pPr>
              <a:t>‹#›</a:t>
            </a:fld>
            <a:endParaRPr lang="en-US"/>
          </a:p>
        </p:txBody>
      </p:sp>
      <p:sp>
        <p:nvSpPr>
          <p:cNvPr id="12" name="Text Placeholder 7"/>
          <p:cNvSpPr>
            <a:spLocks noGrp="1"/>
          </p:cNvSpPr>
          <p:nvPr>
            <p:ph type="body" sz="quarter" idx="13" hasCustomPrompt="1"/>
          </p:nvPr>
        </p:nvSpPr>
        <p:spPr>
          <a:xfrm>
            <a:off x="658813" y="6541477"/>
            <a:ext cx="1688733" cy="179998"/>
          </a:xfrm>
        </p:spPr>
        <p:txBody>
          <a:bodyPr/>
          <a:lstStyle>
            <a:lvl1pPr marL="0" marR="0" indent="0" algn="l" defTabSz="914400" rtl="0" eaLnBrk="0" fontAlgn="base" latinLnBrk="0" hangingPunct="0">
              <a:lnSpc>
                <a:spcPct val="100000"/>
              </a:lnSpc>
              <a:spcBef>
                <a:spcPct val="50000"/>
              </a:spcBef>
              <a:spcAft>
                <a:spcPct val="0"/>
              </a:spcAft>
              <a:buClrTx/>
              <a:buSzTx/>
              <a:buFont typeface="Wingdings" pitchFamily="2" charset="2"/>
              <a:buNone/>
              <a:tabLst/>
              <a:defRPr sz="800">
                <a:latin typeface="Calibri" panose="020F0502020204030204" pitchFamily="34" charset="0"/>
              </a:defRPr>
            </a:lvl1pPr>
          </a:lstStyle>
          <a:p>
            <a:pPr marL="0" marR="0" lvl="0" indent="0" algn="l" defTabSz="914400" rtl="0" eaLnBrk="0" fontAlgn="base" latinLnBrk="0" hangingPunct="0">
              <a:lnSpc>
                <a:spcPct val="100000"/>
              </a:lnSpc>
              <a:spcBef>
                <a:spcPct val="50000"/>
              </a:spcBef>
              <a:spcAft>
                <a:spcPct val="0"/>
              </a:spcAft>
              <a:buClrTx/>
              <a:buSzTx/>
              <a:buFont typeface="Wingdings" pitchFamily="2" charset="2"/>
              <a:buNone/>
              <a:tabLst/>
              <a:defRPr/>
            </a:pPr>
            <a:r>
              <a:rPr lang="en-US" dirty="0"/>
              <a:t>©2019 McGraw-Hill Education.</a:t>
            </a:r>
          </a:p>
        </p:txBody>
      </p:sp>
      <p:sp>
        <p:nvSpPr>
          <p:cNvPr id="13" name="Text Placeholder 2"/>
          <p:cNvSpPr>
            <a:spLocks noGrp="1"/>
          </p:cNvSpPr>
          <p:nvPr>
            <p:ph type="body" idx="14"/>
          </p:nvPr>
        </p:nvSpPr>
        <p:spPr>
          <a:xfrm>
            <a:off x="722313" y="5152497"/>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693724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flipH="1">
            <a:off x="8448675" y="6356350"/>
            <a:ext cx="45719"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atin typeface="Calibri" panose="020F0502020204030204" pitchFamily="34" charset="0"/>
              </a:defRPr>
            </a:lvl1pPr>
          </a:lstStyle>
          <a:p>
            <a:pPr>
              <a:defRPr/>
            </a:pPr>
            <a:fld id="{8989727C-D7BC-41C5-8E1C-76BD71AE2A3E}" type="slidenum">
              <a:rPr lang="en-US" smtClean="0"/>
              <a:pPr>
                <a:defRPr/>
              </a:pPr>
              <a:t>‹#›</a:t>
            </a:fld>
            <a:endParaRPr lang="en-US"/>
          </a:p>
        </p:txBody>
      </p:sp>
      <p:sp>
        <p:nvSpPr>
          <p:cNvPr id="8" name="Footer Placeholder 4"/>
          <p:cNvSpPr>
            <a:spLocks noGrp="1"/>
          </p:cNvSpPr>
          <p:nvPr>
            <p:ph type="ftr" sz="quarter" idx="11"/>
          </p:nvPr>
        </p:nvSpPr>
        <p:spPr>
          <a:xfrm>
            <a:off x="3420533" y="6356350"/>
            <a:ext cx="2286000" cy="365125"/>
          </a:xfrm>
          <a:prstGeom prst="rect">
            <a:avLst/>
          </a:prstGeom>
        </p:spPr>
        <p:txBody>
          <a:bodyPr/>
          <a:lstStyle>
            <a:lvl1pPr>
              <a:defRPr>
                <a:solidFill>
                  <a:schemeClr val="tx1"/>
                </a:solidFill>
              </a:defRPr>
            </a:lvl1pPr>
          </a:lstStyle>
          <a:p>
            <a:pPr>
              <a:defRPr/>
            </a:pPr>
            <a:r>
              <a:rPr lang="en-US"/>
              <a:t>Copyright ©2022 McGraw-Hill Education. All rights reserved. No reproduction or distribution without the prior written consent of McGraw-Hill Education  </a:t>
            </a:r>
            <a:endParaRPr lang="en-US" dirty="0"/>
          </a:p>
        </p:txBody>
      </p:sp>
    </p:spTree>
    <p:extLst>
      <p:ext uri="{BB962C8B-B14F-4D97-AF65-F5344CB8AC3E}">
        <p14:creationId xmlns:p14="http://schemas.microsoft.com/office/powerpoint/2010/main" val="114761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5"/>
          </p:nvPr>
        </p:nvSpPr>
        <p:spPr>
          <a:xfrm flipH="1">
            <a:off x="8448675" y="6356350"/>
            <a:ext cx="45719"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atin typeface="Calibri" panose="020F0502020204030204" pitchFamily="34" charset="0"/>
              </a:defRPr>
            </a:lvl1pPr>
          </a:lstStyle>
          <a:p>
            <a:pPr>
              <a:defRPr/>
            </a:pPr>
            <a:fld id="{CCCD4CB0-F21D-4582-8EF6-C2DE097D7A78}" type="slidenum">
              <a:rPr lang="en-US" smtClean="0"/>
              <a:pPr>
                <a:defRPr/>
              </a:pPr>
              <a:t>‹#›</a:t>
            </a:fld>
            <a:endParaRPr lang="en-US"/>
          </a:p>
        </p:txBody>
      </p:sp>
      <p:sp>
        <p:nvSpPr>
          <p:cNvPr id="10" name="Footer Placeholder 4"/>
          <p:cNvSpPr>
            <a:spLocks noGrp="1"/>
          </p:cNvSpPr>
          <p:nvPr>
            <p:ph type="ftr" sz="quarter" idx="11"/>
          </p:nvPr>
        </p:nvSpPr>
        <p:spPr>
          <a:xfrm>
            <a:off x="3420533" y="6356350"/>
            <a:ext cx="2286000" cy="365125"/>
          </a:xfrm>
          <a:prstGeom prst="rect">
            <a:avLst/>
          </a:prstGeom>
        </p:spPr>
        <p:txBody>
          <a:bodyPr/>
          <a:lstStyle>
            <a:lvl1pPr>
              <a:defRPr>
                <a:solidFill>
                  <a:schemeClr val="tx1"/>
                </a:solidFill>
              </a:defRPr>
            </a:lvl1pPr>
          </a:lstStyle>
          <a:p>
            <a:pPr>
              <a:defRPr/>
            </a:pPr>
            <a:r>
              <a:rPr lang="en-US"/>
              <a:t>Copyright ©2022 McGraw-Hill Education. All rights reserved. No reproduction or distribution without the prior written consent of McGraw-Hill Education  </a:t>
            </a:r>
            <a:endParaRPr lang="en-US" dirty="0"/>
          </a:p>
        </p:txBody>
      </p:sp>
    </p:spTree>
    <p:extLst>
      <p:ext uri="{BB962C8B-B14F-4D97-AF65-F5344CB8AC3E}">
        <p14:creationId xmlns:p14="http://schemas.microsoft.com/office/powerpoint/2010/main" val="1624164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a:xfrm flipH="1">
            <a:off x="8448675" y="6356350"/>
            <a:ext cx="45719" cy="365125"/>
          </a:xfrm>
          <a:prstGeom prst="rect">
            <a:avLst/>
          </a:prstGeom>
        </p:spPr>
        <p:txBody>
          <a:bodyPr/>
          <a:lstStyle>
            <a:lvl1pPr>
              <a:defRPr/>
            </a:lvl1pPr>
          </a:lstStyle>
          <a:p>
            <a:pPr>
              <a:defRPr/>
            </a:pPr>
            <a:endParaRPr lang="en-US"/>
          </a:p>
        </p:txBody>
      </p:sp>
      <p:sp>
        <p:nvSpPr>
          <p:cNvPr id="4" name="Footer Placeholder 4"/>
          <p:cNvSpPr>
            <a:spLocks noGrp="1"/>
          </p:cNvSpPr>
          <p:nvPr>
            <p:ph type="ftr" sz="quarter" idx="11"/>
          </p:nvPr>
        </p:nvSpPr>
        <p:spPr>
          <a:xfrm flipH="1">
            <a:off x="-1179442" y="6356350"/>
            <a:ext cx="84137" cy="365125"/>
          </a:xfrm>
          <a:prstGeom prst="rect">
            <a:avLst/>
          </a:prstGeom>
        </p:spPr>
        <p:txBody>
          <a:bodyPr/>
          <a:lstStyle>
            <a:lvl1pPr>
              <a:defRPr/>
            </a:lvl1pPr>
          </a:lstStyle>
          <a:p>
            <a:pPr>
              <a:defRPr/>
            </a:pPr>
            <a:r>
              <a:rPr lang="en-US"/>
              <a:t>Copyright ©2022 McGraw-Hill Education. All rights reserved. No reproduction or distribution without the prior written consent of McGraw-Hill Education  </a:t>
            </a:r>
            <a:endParaRPr lang="en-US" dirty="0"/>
          </a:p>
        </p:txBody>
      </p:sp>
      <p:sp>
        <p:nvSpPr>
          <p:cNvPr id="5" name="Slide Number Placeholder 5"/>
          <p:cNvSpPr>
            <a:spLocks noGrp="1"/>
          </p:cNvSpPr>
          <p:nvPr>
            <p:ph type="sldNum" sz="quarter" idx="12"/>
          </p:nvPr>
        </p:nvSpPr>
        <p:spPr/>
        <p:txBody>
          <a:bodyPr/>
          <a:lstStyle>
            <a:lvl1pPr>
              <a:defRPr>
                <a:latin typeface="Calibri" panose="020F0502020204030204" pitchFamily="34" charset="0"/>
              </a:defRPr>
            </a:lvl1pPr>
          </a:lstStyle>
          <a:p>
            <a:pPr>
              <a:defRPr/>
            </a:pPr>
            <a:fld id="{DBC895B4-B7CF-4E1D-81F4-386680AB4DF1}" type="slidenum">
              <a:rPr lang="en-US" smtClean="0"/>
              <a:pPr>
                <a:defRPr/>
              </a:pPr>
              <a:t>‹#›</a:t>
            </a:fld>
            <a:endParaRPr lang="en-US"/>
          </a:p>
        </p:txBody>
      </p:sp>
      <p:sp>
        <p:nvSpPr>
          <p:cNvPr id="6" name="Footer Placeholder 4"/>
          <p:cNvSpPr txBox="1">
            <a:spLocks/>
          </p:cNvSpPr>
          <p:nvPr userDrawn="1"/>
        </p:nvSpPr>
        <p:spPr>
          <a:xfrm>
            <a:off x="3420533" y="6356350"/>
            <a:ext cx="2286000" cy="365125"/>
          </a:xfrm>
          <a:prstGeom prst="rect">
            <a:avLst/>
          </a:prstGeom>
        </p:spPr>
        <p:txBody>
          <a:bodyPr vert="horz" lIns="45720" tIns="45720" rIns="91440" bIns="45720" rtlCol="0" anchor="ctr"/>
          <a:lstStyle>
            <a:defPPr>
              <a:defRPr lang="en-US"/>
            </a:defPPr>
            <a:lvl1pPr algn="l" rtl="0" fontAlgn="auto">
              <a:spcBef>
                <a:spcPts val="0"/>
              </a:spcBef>
              <a:spcAft>
                <a:spcPts val="0"/>
              </a:spcAft>
              <a:defRPr sz="120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a:t>©2019 McGraw-Hill Education.</a:t>
            </a:r>
            <a:endParaRPr lang="en-US" dirty="0"/>
          </a:p>
        </p:txBody>
      </p:sp>
    </p:spTree>
    <p:extLst>
      <p:ext uri="{BB962C8B-B14F-4D97-AF65-F5344CB8AC3E}">
        <p14:creationId xmlns:p14="http://schemas.microsoft.com/office/powerpoint/2010/main" val="411408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flipH="1">
            <a:off x="8448675" y="6356350"/>
            <a:ext cx="45719" cy="365125"/>
          </a:xfrm>
          <a:prstGeom prst="rect">
            <a:avLst/>
          </a:prstGeom>
        </p:spPr>
        <p:txBody>
          <a:bodyPr/>
          <a:lstStyle>
            <a:lvl1pPr>
              <a:defRPr/>
            </a:lvl1pPr>
          </a:lstStyle>
          <a:p>
            <a:pPr>
              <a:defRPr/>
            </a:pPr>
            <a:endParaRPr lang="en-US"/>
          </a:p>
        </p:txBody>
      </p:sp>
      <p:sp>
        <p:nvSpPr>
          <p:cNvPr id="3" name="Footer Placeholder 4"/>
          <p:cNvSpPr>
            <a:spLocks noGrp="1"/>
          </p:cNvSpPr>
          <p:nvPr>
            <p:ph type="ftr" sz="quarter" idx="11"/>
          </p:nvPr>
        </p:nvSpPr>
        <p:spPr>
          <a:xfrm flipH="1">
            <a:off x="-1179442" y="6356350"/>
            <a:ext cx="84137" cy="365125"/>
          </a:xfrm>
          <a:prstGeom prst="rect">
            <a:avLst/>
          </a:prstGeom>
        </p:spPr>
        <p:txBody>
          <a:bodyPr/>
          <a:lstStyle>
            <a:lvl1pPr>
              <a:defRPr/>
            </a:lvl1pPr>
          </a:lstStyle>
          <a:p>
            <a:pPr>
              <a:defRPr/>
            </a:pPr>
            <a:r>
              <a:rPr lang="en-US"/>
              <a:t>Copyright ©2022 McGraw-Hill Education. All rights reserved. No reproduction or distribution without the prior written consent of McGraw-Hill Education  </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A10EC1EE-2988-4478-9CE6-88B9C0175A27}" type="slidenum">
              <a:rPr lang="en-US"/>
              <a:pPr>
                <a:defRPr/>
              </a:pPr>
              <a:t>‹#›</a:t>
            </a:fld>
            <a:endParaRPr lang="en-US"/>
          </a:p>
        </p:txBody>
      </p:sp>
      <p:sp>
        <p:nvSpPr>
          <p:cNvPr id="5" name="Footer Placeholder 4"/>
          <p:cNvSpPr txBox="1">
            <a:spLocks/>
          </p:cNvSpPr>
          <p:nvPr userDrawn="1"/>
        </p:nvSpPr>
        <p:spPr>
          <a:xfrm>
            <a:off x="3420533" y="6356350"/>
            <a:ext cx="2286000" cy="365125"/>
          </a:xfrm>
          <a:prstGeom prst="rect">
            <a:avLst/>
          </a:prstGeom>
        </p:spPr>
        <p:txBody>
          <a:bodyPr vert="horz" lIns="45720" tIns="45720" rIns="91440" bIns="45720" rtlCol="0" anchor="ctr"/>
          <a:lstStyle>
            <a:defPPr>
              <a:defRPr lang="en-US"/>
            </a:defPPr>
            <a:lvl1pPr algn="l" rtl="0" fontAlgn="auto">
              <a:spcBef>
                <a:spcPts val="0"/>
              </a:spcBef>
              <a:spcAft>
                <a:spcPts val="0"/>
              </a:spcAft>
              <a:defRPr sz="120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a:t>©2019 McGraw-Hill Education.</a:t>
            </a:r>
            <a:endParaRPr lang="en-US" dirty="0"/>
          </a:p>
        </p:txBody>
      </p:sp>
    </p:spTree>
    <p:extLst>
      <p:ext uri="{BB962C8B-B14F-4D97-AF65-F5344CB8AC3E}">
        <p14:creationId xmlns:p14="http://schemas.microsoft.com/office/powerpoint/2010/main" val="2672052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flipH="1">
            <a:off x="8448675" y="6356350"/>
            <a:ext cx="45719"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flipH="1">
            <a:off x="-1179442" y="6356350"/>
            <a:ext cx="84137" cy="365125"/>
          </a:xfrm>
          <a:prstGeom prst="rect">
            <a:avLst/>
          </a:prstGeom>
        </p:spPr>
        <p:txBody>
          <a:bodyPr/>
          <a:lstStyle>
            <a:lvl1pPr>
              <a:defRPr/>
            </a:lvl1pPr>
          </a:lstStyle>
          <a:p>
            <a:pPr>
              <a:defRPr/>
            </a:pPr>
            <a:r>
              <a:rPr lang="en-US"/>
              <a:t>Copyright ©2022 McGraw-Hill Education. All rights reserved. No reproduction or distribution without the prior written consent of McGraw-Hill Education  </a:t>
            </a:r>
            <a:endParaRPr lang="en-US" dirty="0"/>
          </a:p>
        </p:txBody>
      </p:sp>
      <p:sp>
        <p:nvSpPr>
          <p:cNvPr id="7" name="Slide Number Placeholder 5"/>
          <p:cNvSpPr>
            <a:spLocks noGrp="1"/>
          </p:cNvSpPr>
          <p:nvPr>
            <p:ph type="sldNum" sz="quarter" idx="12"/>
          </p:nvPr>
        </p:nvSpPr>
        <p:spPr/>
        <p:txBody>
          <a:bodyPr/>
          <a:lstStyle>
            <a:lvl1pPr>
              <a:defRPr>
                <a:latin typeface="Calibri" panose="020F0502020204030204" pitchFamily="34" charset="0"/>
              </a:defRPr>
            </a:lvl1pPr>
          </a:lstStyle>
          <a:p>
            <a:pPr>
              <a:defRPr/>
            </a:pPr>
            <a:fld id="{8BD786A7-F7B7-46F0-AA4B-F42B7E3A9B48}" type="slidenum">
              <a:rPr lang="en-US" smtClean="0"/>
              <a:pPr>
                <a:defRPr/>
              </a:pPr>
              <a:t>‹#›</a:t>
            </a:fld>
            <a:endParaRPr lang="en-US"/>
          </a:p>
        </p:txBody>
      </p:sp>
      <p:sp>
        <p:nvSpPr>
          <p:cNvPr id="8" name="Footer Placeholder 4"/>
          <p:cNvSpPr txBox="1">
            <a:spLocks/>
          </p:cNvSpPr>
          <p:nvPr userDrawn="1"/>
        </p:nvSpPr>
        <p:spPr>
          <a:xfrm>
            <a:off x="3420533" y="6356350"/>
            <a:ext cx="2286000" cy="365125"/>
          </a:xfrm>
          <a:prstGeom prst="rect">
            <a:avLst/>
          </a:prstGeom>
        </p:spPr>
        <p:txBody>
          <a:bodyPr vert="horz" lIns="45720" tIns="45720" rIns="91440" bIns="45720" rtlCol="0" anchor="ctr"/>
          <a:lstStyle>
            <a:defPPr>
              <a:defRPr lang="en-US"/>
            </a:defPPr>
            <a:lvl1pPr algn="l" rtl="0" fontAlgn="auto">
              <a:spcBef>
                <a:spcPts val="0"/>
              </a:spcBef>
              <a:spcAft>
                <a:spcPts val="0"/>
              </a:spcAft>
              <a:defRPr sz="120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a:t>©2019 McGraw-Hill Education.</a:t>
            </a:r>
            <a:endParaRPr lang="en-US" dirty="0"/>
          </a:p>
        </p:txBody>
      </p:sp>
    </p:spTree>
    <p:extLst>
      <p:ext uri="{BB962C8B-B14F-4D97-AF65-F5344CB8AC3E}">
        <p14:creationId xmlns:p14="http://schemas.microsoft.com/office/powerpoint/2010/main" val="153755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a:xfrm flipH="1">
            <a:off x="8448675" y="6356350"/>
            <a:ext cx="45719"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flipH="1">
            <a:off x="-1179442" y="6356350"/>
            <a:ext cx="84137" cy="365125"/>
          </a:xfrm>
          <a:prstGeom prst="rect">
            <a:avLst/>
          </a:prstGeom>
        </p:spPr>
        <p:txBody>
          <a:bodyPr/>
          <a:lstStyle>
            <a:lvl1pPr>
              <a:defRPr/>
            </a:lvl1pPr>
          </a:lstStyle>
          <a:p>
            <a:pPr>
              <a:defRPr/>
            </a:pPr>
            <a:r>
              <a:rPr lang="en-US"/>
              <a:t>Copyright ©2022 McGraw-Hill Education. All rights reserved. No reproduction or distribution without the prior written consent of McGraw-Hill Education  </a:t>
            </a:r>
            <a:endParaRPr lang="en-US" dirty="0"/>
          </a:p>
        </p:txBody>
      </p:sp>
      <p:sp>
        <p:nvSpPr>
          <p:cNvPr id="7" name="Slide Number Placeholder 5"/>
          <p:cNvSpPr>
            <a:spLocks noGrp="1"/>
          </p:cNvSpPr>
          <p:nvPr>
            <p:ph type="sldNum" sz="quarter" idx="12"/>
          </p:nvPr>
        </p:nvSpPr>
        <p:spPr/>
        <p:txBody>
          <a:bodyPr/>
          <a:lstStyle>
            <a:lvl1pPr>
              <a:defRPr>
                <a:latin typeface="Calibri" panose="020F0502020204030204" pitchFamily="34" charset="0"/>
              </a:defRPr>
            </a:lvl1pPr>
          </a:lstStyle>
          <a:p>
            <a:pPr>
              <a:defRPr/>
            </a:pPr>
            <a:fld id="{8A704070-E363-41F2-B948-97CC3B7DFDDA}" type="slidenum">
              <a:rPr lang="en-US" smtClean="0"/>
              <a:pPr>
                <a:defRPr/>
              </a:pPr>
              <a:t>‹#›</a:t>
            </a:fld>
            <a:endParaRPr lang="en-US"/>
          </a:p>
        </p:txBody>
      </p:sp>
      <p:sp>
        <p:nvSpPr>
          <p:cNvPr id="8" name="Footer Placeholder 4"/>
          <p:cNvSpPr txBox="1">
            <a:spLocks/>
          </p:cNvSpPr>
          <p:nvPr userDrawn="1"/>
        </p:nvSpPr>
        <p:spPr>
          <a:xfrm>
            <a:off x="3420533" y="6356350"/>
            <a:ext cx="2286000" cy="365125"/>
          </a:xfrm>
          <a:prstGeom prst="rect">
            <a:avLst/>
          </a:prstGeom>
        </p:spPr>
        <p:txBody>
          <a:bodyPr vert="horz" lIns="45720" tIns="45720" rIns="91440" bIns="45720" rtlCol="0" anchor="ctr"/>
          <a:lstStyle>
            <a:defPPr>
              <a:defRPr lang="en-US"/>
            </a:defPPr>
            <a:lvl1pPr algn="l" rtl="0" fontAlgn="auto">
              <a:spcBef>
                <a:spcPts val="0"/>
              </a:spcBef>
              <a:spcAft>
                <a:spcPts val="0"/>
              </a:spcAft>
              <a:defRPr sz="120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a:t>©2019 McGraw-Hill Education.</a:t>
            </a:r>
            <a:endParaRPr lang="en-US" dirty="0"/>
          </a:p>
        </p:txBody>
      </p:sp>
    </p:spTree>
    <p:extLst>
      <p:ext uri="{BB962C8B-B14F-4D97-AF65-F5344CB8AC3E}">
        <p14:creationId xmlns:p14="http://schemas.microsoft.com/office/powerpoint/2010/main" val="44500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57200" y="260350"/>
            <a:ext cx="8229600" cy="1125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fld id="{77936C9B-C4F6-46EE-A7E7-EC71FF160B9D}" type="slidenum">
              <a:rPr lang="en-US"/>
              <a:pPr>
                <a:defRPr/>
              </a:pPr>
              <a:t>‹#›</a:t>
            </a:fld>
            <a:endParaRPr lang="en-US"/>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533" name="Rectangle 21"/>
          <p:cNvSpPr>
            <a:spLocks noChangeArrowheads="1"/>
          </p:cNvSpPr>
          <p:nvPr userDrawn="1"/>
        </p:nvSpPr>
        <p:spPr bwMode="auto">
          <a:xfrm>
            <a:off x="69342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r>
              <a:rPr lang="en-US" sz="1000" dirty="0">
                <a:effectLst>
                  <a:outerShdw blurRad="38100" dist="38100" dir="2700000" algn="tl">
                    <a:srgbClr val="C0C0C0"/>
                  </a:outerShdw>
                </a:effectLst>
                <a:latin typeface="Calibri" panose="020F0502020204030204" pitchFamily="34" charset="0"/>
              </a:rPr>
              <a:t>9-</a:t>
            </a:r>
            <a:fld id="{9C8FA909-FF43-456D-9BCF-AFF94F3E45D0}" type="slidenum">
              <a:rPr lang="en-US" sz="1000">
                <a:effectLst>
                  <a:outerShdw blurRad="38100" dist="38100" dir="2700000" algn="tl">
                    <a:srgbClr val="C0C0C0"/>
                  </a:outerShdw>
                </a:effectLst>
                <a:latin typeface="Calibri" panose="020F0502020204030204" pitchFamily="34" charset="0"/>
              </a:rPr>
              <a:pPr algn="r">
                <a:defRPr/>
              </a:pPr>
              <a:t>‹#›</a:t>
            </a:fld>
            <a:endParaRPr lang="en-US" sz="1000" dirty="0">
              <a:effectLst>
                <a:outerShdw blurRad="38100" dist="38100" dir="2700000" algn="tl">
                  <a:srgbClr val="C0C0C0"/>
                </a:outerShdw>
              </a:effectLst>
              <a:latin typeface="Calibri" panose="020F0502020204030204" pitchFamily="34" charset="0"/>
            </a:endParaRPr>
          </a:p>
        </p:txBody>
      </p:sp>
      <p:sp>
        <p:nvSpPr>
          <p:cNvPr id="10" name="Text Placeholder 7"/>
          <p:cNvSpPr txBox="1">
            <a:spLocks/>
          </p:cNvSpPr>
          <p:nvPr userDrawn="1"/>
        </p:nvSpPr>
        <p:spPr>
          <a:xfrm>
            <a:off x="1170816" y="6400800"/>
            <a:ext cx="7249284" cy="304799"/>
          </a:xfrm>
          <a:prstGeom prst="rect">
            <a:avLst/>
          </a:prstGeom>
        </p:spPr>
        <p:txBody>
          <a:bodyPr/>
          <a:lstStyle>
            <a:lvl1pPr marL="0" marR="0" indent="0" algn="l" defTabSz="914400" rtl="0" eaLnBrk="0" fontAlgn="base" latinLnBrk="0" hangingPunct="0">
              <a:lnSpc>
                <a:spcPct val="100000"/>
              </a:lnSpc>
              <a:spcBef>
                <a:spcPct val="50000"/>
              </a:spcBef>
              <a:spcAft>
                <a:spcPct val="0"/>
              </a:spcAft>
              <a:buClrTx/>
              <a:buSzTx/>
              <a:buFont typeface="Wingdings" pitchFamily="2" charset="2"/>
              <a:buNone/>
              <a:tabLst/>
              <a:defRPr sz="800" kern="1200">
                <a:solidFill>
                  <a:schemeClr val="tx1"/>
                </a:solidFill>
                <a:latin typeface="Calibri" panose="020F0502020204030204" pitchFamily="34" charset="0"/>
                <a:ea typeface="+mn-ea"/>
                <a:cs typeface="Arial" pitchFamily="34" charset="0"/>
              </a:defRPr>
            </a:lvl1pPr>
            <a:lvl2pPr marL="742950" indent="-285750" algn="l" rtl="0" eaLnBrk="0" fontAlgn="base" hangingPunct="0">
              <a:spcBef>
                <a:spcPct val="50000"/>
              </a:spcBef>
              <a:spcAft>
                <a:spcPct val="0"/>
              </a:spcAft>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5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Arial" pitchFamily="34" charset="0"/>
                <a:ea typeface="+mn-ea"/>
                <a:cs typeface="Arial"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800" kern="1200" dirty="0">
                <a:solidFill>
                  <a:schemeClr val="tx1"/>
                </a:solidFill>
                <a:effectLst/>
                <a:latin typeface="Calibri" panose="020F0502020204030204" pitchFamily="34" charset="0"/>
                <a:ea typeface="+mn-ea"/>
                <a:cs typeface="Arial" pitchFamily="34" charset="0"/>
              </a:rPr>
              <a:t>Copyright ©2022 McGraw-Hill Education. All rights reserved. No reproduction or distribution without the prior written consent of McGraw-Hill Education</a:t>
            </a:r>
            <a:r>
              <a:rPr lang="en-US" sz="900" dirty="0"/>
              <a:t>  </a:t>
            </a:r>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20"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hf sldNum="0" hdr="0" dt="0"/>
  <p:txStyles>
    <p:titleStyle>
      <a:lvl1pPr algn="ctr" rtl="0" eaLnBrk="0" fontAlgn="base" hangingPunct="0">
        <a:spcBef>
          <a:spcPct val="0"/>
        </a:spcBef>
        <a:spcAft>
          <a:spcPct val="0"/>
        </a:spcAft>
        <a:defRPr sz="4200" kern="1200">
          <a:solidFill>
            <a:schemeClr val="tx1"/>
          </a:solidFill>
          <a:effectLst>
            <a:outerShdw blurRad="63500" dist="38100" dir="5400000" algn="t" rotWithShape="0">
              <a:prstClr val="black">
                <a:alpha val="25000"/>
              </a:prstClr>
            </a:outerShdw>
          </a:effectLst>
          <a:latin typeface="Arial" pitchFamily="34" charset="0"/>
          <a:ea typeface="+mj-ea"/>
          <a:cs typeface="Arial" pitchFamily="34" charset="0"/>
        </a:defRPr>
      </a:lvl1pPr>
      <a:lvl2pPr algn="ctr" rtl="0" eaLnBrk="0" fontAlgn="base" hangingPunct="0">
        <a:spcBef>
          <a:spcPct val="0"/>
        </a:spcBef>
        <a:spcAft>
          <a:spcPct val="0"/>
        </a:spcAft>
        <a:defRPr sz="4200">
          <a:solidFill>
            <a:schemeClr val="tx1"/>
          </a:solidFill>
          <a:latin typeface="Arial" charset="0"/>
          <a:cs typeface="Arial" charset="0"/>
        </a:defRPr>
      </a:lvl2pPr>
      <a:lvl3pPr algn="ctr" rtl="0" eaLnBrk="0" fontAlgn="base" hangingPunct="0">
        <a:spcBef>
          <a:spcPct val="0"/>
        </a:spcBef>
        <a:spcAft>
          <a:spcPct val="0"/>
        </a:spcAft>
        <a:defRPr sz="4200">
          <a:solidFill>
            <a:schemeClr val="tx1"/>
          </a:solidFill>
          <a:latin typeface="Arial" charset="0"/>
          <a:cs typeface="Arial" charset="0"/>
        </a:defRPr>
      </a:lvl3pPr>
      <a:lvl4pPr algn="ctr" rtl="0" eaLnBrk="0" fontAlgn="base" hangingPunct="0">
        <a:spcBef>
          <a:spcPct val="0"/>
        </a:spcBef>
        <a:spcAft>
          <a:spcPct val="0"/>
        </a:spcAft>
        <a:defRPr sz="4200">
          <a:solidFill>
            <a:schemeClr val="tx1"/>
          </a:solidFill>
          <a:latin typeface="Arial" charset="0"/>
          <a:cs typeface="Arial" charset="0"/>
        </a:defRPr>
      </a:lvl4pPr>
      <a:lvl5pPr algn="ctr" rtl="0" eaLnBrk="0" fontAlgn="base" hangingPunct="0">
        <a:spcBef>
          <a:spcPct val="0"/>
        </a:spcBef>
        <a:spcAft>
          <a:spcPct val="0"/>
        </a:spcAft>
        <a:defRPr sz="4200">
          <a:solidFill>
            <a:schemeClr val="tx1"/>
          </a:solidFill>
          <a:latin typeface="Arial" charset="0"/>
          <a:cs typeface="Arial" charset="0"/>
        </a:defRPr>
      </a:lvl5pPr>
      <a:lvl6pPr marL="457200" algn="ctr" rtl="0" eaLnBrk="1" fontAlgn="base" hangingPunct="1">
        <a:lnSpc>
          <a:spcPts val="5800"/>
        </a:lnSpc>
        <a:spcBef>
          <a:spcPct val="0"/>
        </a:spcBef>
        <a:spcAft>
          <a:spcPct val="0"/>
        </a:spcAft>
        <a:defRPr sz="4200">
          <a:solidFill>
            <a:schemeClr val="tx2"/>
          </a:solidFill>
          <a:latin typeface="Arial" charset="0"/>
          <a:cs typeface="Arial" charset="0"/>
        </a:defRPr>
      </a:lvl6pPr>
      <a:lvl7pPr marL="914400" algn="ctr" rtl="0" eaLnBrk="1" fontAlgn="base" hangingPunct="1">
        <a:lnSpc>
          <a:spcPts val="5800"/>
        </a:lnSpc>
        <a:spcBef>
          <a:spcPct val="0"/>
        </a:spcBef>
        <a:spcAft>
          <a:spcPct val="0"/>
        </a:spcAft>
        <a:defRPr sz="4200">
          <a:solidFill>
            <a:schemeClr val="tx2"/>
          </a:solidFill>
          <a:latin typeface="Arial" charset="0"/>
          <a:cs typeface="Arial" charset="0"/>
        </a:defRPr>
      </a:lvl7pPr>
      <a:lvl8pPr marL="1371600" algn="ctr" rtl="0" eaLnBrk="1" fontAlgn="base" hangingPunct="1">
        <a:lnSpc>
          <a:spcPts val="5800"/>
        </a:lnSpc>
        <a:spcBef>
          <a:spcPct val="0"/>
        </a:spcBef>
        <a:spcAft>
          <a:spcPct val="0"/>
        </a:spcAft>
        <a:defRPr sz="4200">
          <a:solidFill>
            <a:schemeClr val="tx2"/>
          </a:solidFill>
          <a:latin typeface="Arial" charset="0"/>
          <a:cs typeface="Arial" charset="0"/>
        </a:defRPr>
      </a:lvl8pPr>
      <a:lvl9pPr marL="1828800" algn="ctr" rtl="0" eaLnBrk="1" fontAlgn="base" hangingPunct="1">
        <a:lnSpc>
          <a:spcPts val="5800"/>
        </a:lnSpc>
        <a:spcBef>
          <a:spcPct val="0"/>
        </a:spcBef>
        <a:spcAft>
          <a:spcPct val="0"/>
        </a:spcAft>
        <a:defRPr sz="4200">
          <a:solidFill>
            <a:schemeClr val="tx2"/>
          </a:solidFill>
          <a:latin typeface="Arial" charset="0"/>
          <a:cs typeface="Arial" charset="0"/>
        </a:defRPr>
      </a:lvl9pPr>
    </p:titleStyle>
    <p:bodyStyle>
      <a:lvl1pPr marL="342900" indent="-342900" algn="l" rtl="0" eaLnBrk="0" fontAlgn="base" hangingPunct="0">
        <a:spcBef>
          <a:spcPct val="50000"/>
        </a:spcBef>
        <a:spcAft>
          <a:spcPct val="0"/>
        </a:spcAft>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50000"/>
        </a:spcBef>
        <a:spcAft>
          <a:spcPct val="0"/>
        </a:spcAft>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5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Arial" pitchFamily="34" charset="0"/>
          <a:ea typeface="+mn-ea"/>
          <a:cs typeface="Arial"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9049" y="2254928"/>
            <a:ext cx="3345664" cy="1790423"/>
          </a:xfrm>
          <a:ln>
            <a:noFill/>
          </a:ln>
        </p:spPr>
        <p:txBody>
          <a:bodyPr>
            <a:noAutofit/>
          </a:bodyPr>
          <a:lstStyle/>
          <a:p>
            <a:pPr>
              <a:defRPr/>
            </a:pPr>
            <a:r>
              <a:rPr lang="en-US" sz="3000" dirty="0">
                <a:solidFill>
                  <a:schemeClr val="tx1"/>
                </a:solidFill>
                <a:effectLst/>
                <a:latin typeface="Calibri" panose="020F0502020204030204" pitchFamily="34" charset="0"/>
                <a:cs typeface="Arial" charset="0"/>
              </a:rPr>
              <a:t>Chapter 9</a:t>
            </a:r>
            <a:br>
              <a:rPr lang="en-US" sz="3000" dirty="0">
                <a:solidFill>
                  <a:schemeClr val="tx1"/>
                </a:solidFill>
                <a:effectLst/>
                <a:latin typeface="Calibri" panose="020F0502020204030204" pitchFamily="34" charset="0"/>
                <a:cs typeface="Arial" charset="0"/>
              </a:rPr>
            </a:br>
            <a:r>
              <a:rPr lang="en-US" sz="3000" dirty="0">
                <a:solidFill>
                  <a:schemeClr val="tx1"/>
                </a:solidFill>
                <a:effectLst/>
                <a:latin typeface="Calibri" panose="020F0502020204030204" pitchFamily="34" charset="0"/>
                <a:cs typeface="Arial" charset="0"/>
              </a:rPr>
              <a:t>Sexual Harassment</a:t>
            </a:r>
          </a:p>
        </p:txBody>
      </p:sp>
      <p:pic>
        <p:nvPicPr>
          <p:cNvPr id="7" name="Picture 6" descr="Book cover image">
            <a:extLst>
              <a:ext uri="{FF2B5EF4-FFF2-40B4-BE49-F238E27FC236}">
                <a16:creationId xmlns:a16="http://schemas.microsoft.com/office/drawing/2014/main" id="{B8D0628E-ADF2-4AAE-8E72-EE0D8AB7E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511" y="734217"/>
            <a:ext cx="4484083" cy="5458211"/>
          </a:xfrm>
          <a:prstGeom prst="rect">
            <a:avLst/>
          </a:prstGeom>
        </p:spPr>
      </p:pic>
      <p:sp>
        <p:nvSpPr>
          <p:cNvPr id="3" name="Text Placeholder 2"/>
          <p:cNvSpPr>
            <a:spLocks noGrp="1"/>
          </p:cNvSpPr>
          <p:nvPr>
            <p:ph type="body" idx="1"/>
          </p:nvPr>
        </p:nvSpPr>
        <p:spPr>
          <a:xfrm>
            <a:off x="665823" y="6436309"/>
            <a:ext cx="7820011" cy="319595"/>
          </a:xfrm>
          <a:ln>
            <a:noFill/>
          </a:ln>
        </p:spPr>
        <p:txBody>
          <a:bodyPr/>
          <a:lstStyle/>
          <a:p>
            <a:pPr lvl="0"/>
            <a:r>
              <a:rPr lang="en-US" sz="900" dirty="0"/>
              <a:t>Copyright ©2022 McGraw-Hill Education. All rights reserved. No reproduction or distribution without the prior written consent of McGraw-Hill Education  </a:t>
            </a:r>
            <a:endParaRPr lang="en-IN" sz="900" dirty="0">
              <a:latin typeface="Calibri" panose="020F0502020204030204" pitchFamily="34" charset="0"/>
            </a:endParaRPr>
          </a:p>
        </p:txBody>
      </p:sp>
      <p:pic>
        <p:nvPicPr>
          <p:cNvPr id="4" name="Picture 3">
            <a:extLst>
              <a:ext uri="{FF2B5EF4-FFF2-40B4-BE49-F238E27FC236}">
                <a16:creationId xmlns:a16="http://schemas.microsoft.com/office/drawing/2014/main" id="{096C2C58-4A4A-44B7-A0AC-170F8E335774}"/>
              </a:ext>
            </a:extLst>
          </p:cNvPr>
          <p:cNvPicPr>
            <a:picLocks noChangeAspect="1"/>
          </p:cNvPicPr>
          <p:nvPr/>
        </p:nvPicPr>
        <p:blipFill>
          <a:blip r:embed="rId4"/>
          <a:stretch>
            <a:fillRect/>
          </a:stretch>
        </p:blipFill>
        <p:spPr>
          <a:xfrm>
            <a:off x="278511" y="636790"/>
            <a:ext cx="4480948" cy="5584420"/>
          </a:xfrm>
          <a:prstGeom prst="rect">
            <a:avLst/>
          </a:prstGeom>
        </p:spPr>
      </p:pic>
    </p:spTree>
    <p:extLst>
      <p:ext uri="{BB962C8B-B14F-4D97-AF65-F5344CB8AC3E}">
        <p14:creationId xmlns:p14="http://schemas.microsoft.com/office/powerpoint/2010/main" val="2102731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p:cNvSpPr>
            <a:spLocks noGrp="1" noChangeArrowheads="1"/>
          </p:cNvSpPr>
          <p:nvPr>
            <p:ph type="title"/>
          </p:nvPr>
        </p:nvSpPr>
        <p:spPr>
          <a:ln>
            <a:noFill/>
          </a:ln>
        </p:spPr>
        <p:txBody>
          <a:bodyPr/>
          <a:lstStyle/>
          <a:p>
            <a:pPr>
              <a:defRPr/>
            </a:pPr>
            <a:r>
              <a:rPr lang="en-US" sz="4000" i="1" dirty="0">
                <a:effectLst/>
                <a:latin typeface="Calibri" panose="020F0502020204030204" pitchFamily="34" charset="0"/>
              </a:rPr>
              <a:t>Quid Pro Quo </a:t>
            </a:r>
            <a:r>
              <a:rPr lang="en-US" sz="4000" dirty="0">
                <a:effectLst/>
                <a:latin typeface="Calibri" panose="020F0502020204030204" pitchFamily="34" charset="0"/>
              </a:rPr>
              <a:t>Sexual Harassment</a:t>
            </a:r>
          </a:p>
        </p:txBody>
      </p:sp>
      <p:sp>
        <p:nvSpPr>
          <p:cNvPr id="12291" name="Content Placeholder"/>
          <p:cNvSpPr>
            <a:spLocks noGrp="1" noChangeArrowheads="1"/>
          </p:cNvSpPr>
          <p:nvPr>
            <p:ph idx="1"/>
          </p:nvPr>
        </p:nvSpPr>
        <p:spPr>
          <a:xfrm>
            <a:off x="457200" y="1771650"/>
            <a:ext cx="8229600" cy="4414838"/>
          </a:xfrm>
          <a:ln>
            <a:noFill/>
          </a:ln>
        </p:spPr>
        <p:txBody>
          <a:bodyPr/>
          <a:lstStyle/>
          <a:p>
            <a:pPr marL="0" indent="0">
              <a:spcBef>
                <a:spcPts val="1000"/>
              </a:spcBef>
              <a:buNone/>
            </a:pPr>
            <a:r>
              <a:rPr lang="en-US" b="1" i="1" dirty="0">
                <a:solidFill>
                  <a:srgbClr val="FF0000"/>
                </a:solidFill>
                <a:latin typeface="Calibri" panose="020F0502020204030204" pitchFamily="34" charset="0"/>
              </a:rPr>
              <a:t>Quid pro quo </a:t>
            </a:r>
            <a:r>
              <a:rPr lang="en-US" b="1" dirty="0">
                <a:solidFill>
                  <a:srgbClr val="FF0000"/>
                </a:solidFill>
                <a:latin typeface="Calibri" panose="020F0502020204030204" pitchFamily="34" charset="0"/>
              </a:rPr>
              <a:t>sexual harassment</a:t>
            </a:r>
            <a:r>
              <a:rPr lang="en-US" dirty="0">
                <a:solidFill>
                  <a:srgbClr val="FF0000"/>
                </a:solidFill>
                <a:latin typeface="Calibri" panose="020F0502020204030204" pitchFamily="34" charset="0"/>
              </a:rPr>
              <a:t>: </a:t>
            </a:r>
            <a:r>
              <a:rPr lang="en-US" dirty="0">
                <a:latin typeface="Calibri" panose="020F0502020204030204" pitchFamily="34" charset="0"/>
              </a:rPr>
              <a:t>Abuse of power in that </a:t>
            </a:r>
            <a:r>
              <a:rPr lang="en-IN" dirty="0">
                <a:latin typeface="Calibri" panose="020F0502020204030204" pitchFamily="34" charset="0"/>
              </a:rPr>
              <a:t>Harasser requests sexual activity from the harassee in exchange for workplace benefits under harasser’s control.</a:t>
            </a:r>
          </a:p>
          <a:p>
            <a:pPr marL="291600" lvl="1" indent="-291600" eaLnBrk="1" hangingPunct="1">
              <a:lnSpc>
                <a:spcPct val="90000"/>
              </a:lnSpc>
              <a:spcBef>
                <a:spcPts val="1000"/>
              </a:spcBef>
              <a:buFont typeface="Arial" panose="020B0604020202020204" pitchFamily="34" charset="0"/>
              <a:buChar char="•"/>
            </a:pPr>
            <a:r>
              <a:rPr lang="en-IN" dirty="0">
                <a:latin typeface="Calibri" panose="020F0502020204030204" pitchFamily="34" charset="0"/>
                <a:cs typeface="Arial" charset="0"/>
              </a:rPr>
              <a:t>More obvious type of sexual harassment; not generally difficult to recognize.</a:t>
            </a:r>
          </a:p>
          <a:p>
            <a:pPr marL="291600" lvl="1" indent="-291600" eaLnBrk="1" hangingPunct="1">
              <a:lnSpc>
                <a:spcPct val="90000"/>
              </a:lnSpc>
              <a:spcBef>
                <a:spcPts val="1000"/>
              </a:spcBef>
              <a:buFont typeface="Arial" panose="020B0604020202020204" pitchFamily="34" charset="0"/>
              <a:buChar char="•"/>
            </a:pPr>
            <a:r>
              <a:rPr lang="en-IN" dirty="0">
                <a:latin typeface="Calibri" panose="020F0502020204030204" pitchFamily="34" charset="0"/>
                <a:cs typeface="Arial" charset="0"/>
              </a:rPr>
              <a:t>But Note: per </a:t>
            </a:r>
            <a:r>
              <a:rPr lang="en-IN" i="1" dirty="0">
                <a:latin typeface="Calibri" panose="020F0502020204030204" pitchFamily="34" charset="0"/>
              </a:rPr>
              <a:t>Ball State University v. Vance: </a:t>
            </a:r>
            <a:r>
              <a:rPr lang="en-IN" dirty="0">
                <a:latin typeface="Calibri" panose="020F0502020204030204" pitchFamily="34" charset="0"/>
              </a:rPr>
              <a:t>harasser </a:t>
            </a:r>
            <a:r>
              <a:rPr lang="en-IN" i="1" dirty="0">
                <a:solidFill>
                  <a:srgbClr val="FF0000"/>
                </a:solidFill>
                <a:latin typeface="Calibri" panose="020F0502020204030204" pitchFamily="34" charset="0"/>
              </a:rPr>
              <a:t>must have authority to hire/fire </a:t>
            </a:r>
            <a:r>
              <a:rPr lang="en-IN" dirty="0">
                <a:latin typeface="Calibri" panose="020F0502020204030204" pitchFamily="34" charset="0"/>
              </a:rPr>
              <a:t>and not just direct work assignments</a:t>
            </a:r>
            <a:endParaRPr lang="en-IN" dirty="0">
              <a:latin typeface="Calibri" panose="020F0502020204030204" pitchFamily="34" charset="0"/>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p:cNvSpPr>
            <a:spLocks noGrp="1" noChangeArrowheads="1"/>
          </p:cNvSpPr>
          <p:nvPr>
            <p:ph type="title"/>
          </p:nvPr>
        </p:nvSpPr>
        <p:spPr>
          <a:xfrm>
            <a:off x="457200" y="260350"/>
            <a:ext cx="8229600" cy="739775"/>
          </a:xfrm>
          <a:ln>
            <a:noFill/>
          </a:ln>
        </p:spPr>
        <p:txBody>
          <a:bodyPr/>
          <a:lstStyle/>
          <a:p>
            <a:pPr eaLnBrk="1" hangingPunct="1">
              <a:defRPr/>
            </a:pPr>
            <a:r>
              <a:rPr lang="en-US" sz="3200" dirty="0">
                <a:effectLst/>
                <a:latin typeface="Calibri" panose="020F0502020204030204" pitchFamily="34" charset="0"/>
              </a:rPr>
              <a:t>Hostile Work Environment Sexual Harassment</a:t>
            </a:r>
          </a:p>
        </p:txBody>
      </p:sp>
      <p:sp>
        <p:nvSpPr>
          <p:cNvPr id="3" name="Content Placeholder 2"/>
          <p:cNvSpPr>
            <a:spLocks noGrp="1"/>
          </p:cNvSpPr>
          <p:nvPr>
            <p:ph idx="1"/>
          </p:nvPr>
        </p:nvSpPr>
        <p:spPr>
          <a:xfrm>
            <a:off x="457200" y="1156996"/>
            <a:ext cx="8229600" cy="5929605"/>
          </a:xfrm>
          <a:ln>
            <a:noFill/>
          </a:ln>
        </p:spPr>
        <p:txBody>
          <a:bodyPr/>
          <a:lstStyle/>
          <a:p>
            <a:pPr marL="291600" lvl="1" indent="-291600" eaLnBrk="1" hangingPunct="1">
              <a:lnSpc>
                <a:spcPct val="90000"/>
              </a:lnSpc>
              <a:spcBef>
                <a:spcPts val="1000"/>
              </a:spcBef>
              <a:buFont typeface="Arial" panose="020B0604020202020204" pitchFamily="34" charset="0"/>
              <a:buChar char="•"/>
            </a:pPr>
            <a:r>
              <a:rPr lang="en-IN" sz="2000" b="1" dirty="0">
                <a:solidFill>
                  <a:srgbClr val="FF0000"/>
                </a:solidFill>
                <a:latin typeface="Calibri" panose="020F0502020204030204" pitchFamily="34" charset="0"/>
                <a:cs typeface="Arial" charset="0"/>
              </a:rPr>
              <a:t>Hostile work environment sexual harassment</a:t>
            </a:r>
            <a:r>
              <a:rPr lang="en-IN" sz="2000" dirty="0">
                <a:solidFill>
                  <a:srgbClr val="FF0000"/>
                </a:solidFill>
                <a:latin typeface="Calibri" panose="020F0502020204030204" pitchFamily="34" charset="0"/>
                <a:cs typeface="Arial" charset="0"/>
              </a:rPr>
              <a:t>: </a:t>
            </a:r>
            <a:r>
              <a:rPr lang="en-IN" sz="2000" dirty="0">
                <a:latin typeface="Calibri" panose="020F0502020204030204" pitchFamily="34" charset="0"/>
                <a:cs typeface="Arial" charset="0"/>
              </a:rPr>
              <a:t>Harasser creates an abusive, offensive, or intimidating environment for the harassee.</a:t>
            </a:r>
          </a:p>
          <a:p>
            <a:pPr marL="291600" lvl="1" indent="-291600" eaLnBrk="1" hangingPunct="1">
              <a:lnSpc>
                <a:spcPct val="90000"/>
              </a:lnSpc>
              <a:spcBef>
                <a:spcPts val="1000"/>
              </a:spcBef>
              <a:buFont typeface="Arial" panose="020B0604020202020204" pitchFamily="34" charset="0"/>
              <a:buChar char="•"/>
            </a:pPr>
            <a:r>
              <a:rPr lang="en-IN" sz="2000" dirty="0">
                <a:latin typeface="Calibri" panose="020F0502020204030204" pitchFamily="34" charset="0"/>
                <a:cs typeface="Arial" charset="0"/>
              </a:rPr>
              <a:t>Offensive work environment to which one gender is subjected but not the other.</a:t>
            </a:r>
          </a:p>
          <a:p>
            <a:pPr marL="291600" lvl="1" indent="-291600" eaLnBrk="1" hangingPunct="1">
              <a:lnSpc>
                <a:spcPct val="90000"/>
              </a:lnSpc>
              <a:spcBef>
                <a:spcPts val="1000"/>
              </a:spcBef>
              <a:buFont typeface="Arial" panose="020B0604020202020204" pitchFamily="34" charset="0"/>
              <a:buChar char="•"/>
            </a:pPr>
            <a:r>
              <a:rPr lang="en-IN" sz="2000" dirty="0">
                <a:latin typeface="Calibri" panose="020F0502020204030204" pitchFamily="34" charset="0"/>
                <a:cs typeface="Arial" charset="0"/>
              </a:rPr>
              <a:t>Case: </a:t>
            </a:r>
            <a:r>
              <a:rPr lang="en-IN" sz="2000" i="1" dirty="0">
                <a:solidFill>
                  <a:srgbClr val="0083C4"/>
                </a:solidFill>
                <a:latin typeface="Calibri" panose="020F0502020204030204" pitchFamily="34" charset="0"/>
                <a:cs typeface="Arial" charset="0"/>
              </a:rPr>
              <a:t>Meritor Savings Bank, FSB v Vinson</a:t>
            </a:r>
          </a:p>
          <a:p>
            <a:pPr marL="291600" lvl="1" indent="-291600" eaLnBrk="1" hangingPunct="1">
              <a:lnSpc>
                <a:spcPct val="90000"/>
              </a:lnSpc>
              <a:spcBef>
                <a:spcPts val="1000"/>
              </a:spcBef>
              <a:buFont typeface="Arial" panose="020B0604020202020204" pitchFamily="34" charset="0"/>
              <a:buChar char="•"/>
            </a:pPr>
            <a:r>
              <a:rPr lang="en-IN" sz="2000" i="1" dirty="0">
                <a:latin typeface="Calibri" panose="020F0502020204030204" pitchFamily="34" charset="0"/>
                <a:cs typeface="Arial" charset="0"/>
              </a:rPr>
              <a:t>Prima facie </a:t>
            </a:r>
            <a:r>
              <a:rPr lang="en-IN" sz="2000" dirty="0">
                <a:latin typeface="Calibri" panose="020F0502020204030204" pitchFamily="34" charset="0"/>
                <a:cs typeface="Arial" charset="0"/>
              </a:rPr>
              <a:t>case elements: </a:t>
            </a:r>
          </a:p>
          <a:p>
            <a:pPr marL="691650" lvl="2" indent="-291600" eaLnBrk="1" hangingPunct="1">
              <a:lnSpc>
                <a:spcPct val="90000"/>
              </a:lnSpc>
              <a:spcBef>
                <a:spcPts val="1000"/>
              </a:spcBef>
              <a:buFont typeface="Arial" panose="020B0604020202020204" pitchFamily="34" charset="0"/>
              <a:buChar char="•"/>
            </a:pPr>
            <a:r>
              <a:rPr lang="en-US" dirty="0">
                <a:latin typeface="Calibri" panose="020F0502020204030204" pitchFamily="34" charset="0"/>
              </a:rPr>
              <a:t> The harassment be unwelcomed by the harassee. </a:t>
            </a:r>
          </a:p>
          <a:p>
            <a:pPr marL="691650" lvl="2" indent="-291600" eaLnBrk="1" hangingPunct="1">
              <a:lnSpc>
                <a:spcPct val="90000"/>
              </a:lnSpc>
              <a:spcBef>
                <a:spcPts val="1000"/>
              </a:spcBef>
              <a:buFont typeface="Arial" panose="020B0604020202020204" pitchFamily="34" charset="0"/>
              <a:buChar char="•"/>
            </a:pPr>
            <a:r>
              <a:rPr lang="en-US" dirty="0">
                <a:latin typeface="Calibri" panose="020F0502020204030204" pitchFamily="34" charset="0"/>
              </a:rPr>
              <a:t> The harassment be based on gender. </a:t>
            </a:r>
          </a:p>
          <a:p>
            <a:pPr marL="691650" lvl="2" indent="-291600" eaLnBrk="1" hangingPunct="1">
              <a:lnSpc>
                <a:spcPct val="90000"/>
              </a:lnSpc>
              <a:spcBef>
                <a:spcPts val="1000"/>
              </a:spcBef>
              <a:buFont typeface="Arial" panose="020B0604020202020204" pitchFamily="34" charset="0"/>
              <a:buChar char="•"/>
            </a:pPr>
            <a:r>
              <a:rPr lang="en-US" dirty="0">
                <a:latin typeface="Calibri" panose="020F0502020204030204" pitchFamily="34" charset="0"/>
              </a:rPr>
              <a:t> The harassment be sufficiently severe or pervasive to create an abusive working environment. </a:t>
            </a:r>
          </a:p>
          <a:p>
            <a:pPr marL="691650" lvl="2" indent="-291600" eaLnBrk="1" hangingPunct="1">
              <a:lnSpc>
                <a:spcPct val="90000"/>
              </a:lnSpc>
              <a:spcBef>
                <a:spcPts val="1000"/>
              </a:spcBef>
              <a:buFont typeface="Arial" panose="020B0604020202020204" pitchFamily="34" charset="0"/>
              <a:buChar char="•"/>
            </a:pPr>
            <a:r>
              <a:rPr lang="en-US" dirty="0">
                <a:latin typeface="Calibri" panose="020F0502020204030204" pitchFamily="34" charset="0"/>
              </a:rPr>
              <a:t>The harassment affects a term, condition, or privilege of harassee’s employment. </a:t>
            </a:r>
          </a:p>
          <a:p>
            <a:pPr marL="691650" lvl="2" indent="-291600" eaLnBrk="1" hangingPunct="1">
              <a:lnSpc>
                <a:spcPct val="90000"/>
              </a:lnSpc>
              <a:spcBef>
                <a:spcPts val="1000"/>
              </a:spcBef>
              <a:buFont typeface="Arial" panose="020B0604020202020204" pitchFamily="34" charset="0"/>
              <a:buChar char="•"/>
            </a:pPr>
            <a:r>
              <a:rPr lang="en-US" dirty="0">
                <a:latin typeface="Calibri" panose="020F0502020204030204" pitchFamily="34" charset="0"/>
              </a:rPr>
              <a:t>The employer had actual or constructive knowledge of the sexually hostile working environment and took no prompt or adequate remedial action. </a:t>
            </a:r>
            <a:endParaRPr lang="en-IN" dirty="0">
              <a:latin typeface="Calibri" panose="020F0502020204030204" pitchFamily="34" charset="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Title"/>
          <p:cNvSpPr>
            <a:spLocks noGrp="1" noChangeArrowheads="1"/>
          </p:cNvSpPr>
          <p:nvPr>
            <p:ph type="title"/>
          </p:nvPr>
        </p:nvSpPr>
        <p:spPr>
          <a:ln>
            <a:noFill/>
          </a:ln>
        </p:spPr>
        <p:txBody>
          <a:bodyPr/>
          <a:lstStyle/>
          <a:p>
            <a:pPr eaLnBrk="1" hangingPunct="1">
              <a:defRPr/>
            </a:pPr>
            <a:r>
              <a:rPr lang="en-US" sz="3200" dirty="0">
                <a:effectLst/>
                <a:latin typeface="Calibri" panose="020F0502020204030204" pitchFamily="34" charset="0"/>
              </a:rPr>
              <a:t>Comparison between Quid Pro Quo and Hostile Work Environment Sexual Harassment</a:t>
            </a:r>
          </a:p>
        </p:txBody>
      </p:sp>
      <p:sp>
        <p:nvSpPr>
          <p:cNvPr id="11" name="Text Placeholder 10"/>
          <p:cNvSpPr>
            <a:spLocks noGrp="1"/>
          </p:cNvSpPr>
          <p:nvPr>
            <p:ph type="body" idx="1"/>
          </p:nvPr>
        </p:nvSpPr>
        <p:spPr>
          <a:ln>
            <a:noFill/>
          </a:ln>
        </p:spPr>
        <p:txBody>
          <a:bodyPr/>
          <a:lstStyle/>
          <a:p>
            <a:pPr lvl="0"/>
            <a:r>
              <a:rPr lang="en-US" sz="1600" b="1" dirty="0">
                <a:latin typeface="Calibri" panose="020F0502020204030204" pitchFamily="34" charset="0"/>
              </a:rPr>
              <a:t>Quid Pro Quo Sexual Harassment</a:t>
            </a:r>
          </a:p>
        </p:txBody>
      </p:sp>
      <p:sp>
        <p:nvSpPr>
          <p:cNvPr id="13" name="Content Placeholder 12"/>
          <p:cNvSpPr>
            <a:spLocks noGrp="1"/>
          </p:cNvSpPr>
          <p:nvPr>
            <p:ph sz="quarter" idx="13"/>
          </p:nvPr>
        </p:nvSpPr>
        <p:spPr>
          <a:xfrm>
            <a:off x="457200" y="2212848"/>
            <a:ext cx="3888769" cy="1691332"/>
          </a:xfrm>
          <a:ln>
            <a:noFill/>
          </a:ln>
        </p:spPr>
        <p:txBody>
          <a:bodyPr/>
          <a:lstStyle/>
          <a:p>
            <a:pPr marL="291600" lvl="1" indent="-291600" eaLnBrk="1" hangingPunct="1">
              <a:lnSpc>
                <a:spcPct val="90000"/>
              </a:lnSpc>
              <a:spcBef>
                <a:spcPts val="1000"/>
              </a:spcBef>
              <a:buFont typeface="Arial" panose="020B0604020202020204" pitchFamily="34" charset="0"/>
              <a:buChar char="•"/>
            </a:pPr>
            <a:r>
              <a:rPr lang="en-US" sz="1600" dirty="0">
                <a:latin typeface="Calibri" panose="020F0502020204030204" pitchFamily="34" charset="0"/>
                <a:cs typeface="Arial" charset="0"/>
              </a:rPr>
              <a:t>Workplace benefit promised, given to, or withheld from harasser by harasser.</a:t>
            </a:r>
          </a:p>
          <a:p>
            <a:pPr marL="291600" lvl="1" indent="-291600" eaLnBrk="1" hangingPunct="1">
              <a:lnSpc>
                <a:spcPct val="90000"/>
              </a:lnSpc>
              <a:spcBef>
                <a:spcPts val="1000"/>
              </a:spcBef>
              <a:buFont typeface="Arial" panose="020B0604020202020204" pitchFamily="34" charset="0"/>
              <a:buChar char="•"/>
            </a:pPr>
            <a:r>
              <a:rPr lang="en-US" sz="1600" dirty="0">
                <a:latin typeface="Calibri" panose="020F0502020204030204" pitchFamily="34" charset="0"/>
                <a:cs typeface="Arial" charset="0"/>
              </a:rPr>
              <a:t>In exchange for sexual activity by harassee.</a:t>
            </a:r>
          </a:p>
          <a:p>
            <a:pPr marL="291600" lvl="1" indent="-291600" eaLnBrk="1" hangingPunct="1">
              <a:lnSpc>
                <a:spcPct val="90000"/>
              </a:lnSpc>
              <a:spcBef>
                <a:spcPts val="1000"/>
              </a:spcBef>
              <a:buFont typeface="Arial" panose="020B0604020202020204" pitchFamily="34" charset="0"/>
              <a:buChar char="•"/>
            </a:pPr>
            <a:r>
              <a:rPr lang="en-US" sz="1600" dirty="0">
                <a:latin typeface="Calibri" panose="020F0502020204030204" pitchFamily="34" charset="0"/>
                <a:cs typeface="Arial" charset="0"/>
              </a:rPr>
              <a:t>Generally accompanied by a paper trail.</a:t>
            </a:r>
          </a:p>
        </p:txBody>
      </p:sp>
      <p:sp>
        <p:nvSpPr>
          <p:cNvPr id="12" name="Text Placeholder 11"/>
          <p:cNvSpPr>
            <a:spLocks noGrp="1"/>
          </p:cNvSpPr>
          <p:nvPr>
            <p:ph type="body" sz="quarter" idx="3"/>
          </p:nvPr>
        </p:nvSpPr>
        <p:spPr>
          <a:ln>
            <a:noFill/>
          </a:ln>
        </p:spPr>
        <p:txBody>
          <a:bodyPr/>
          <a:lstStyle/>
          <a:p>
            <a:pPr lvl="0"/>
            <a:r>
              <a:rPr lang="en-US" sz="1600" b="1" dirty="0">
                <a:latin typeface="Calibri" panose="020F0502020204030204" pitchFamily="34" charset="0"/>
              </a:rPr>
              <a:t>Hostile Environment Sexual Harassment</a:t>
            </a:r>
          </a:p>
        </p:txBody>
      </p:sp>
      <p:sp>
        <p:nvSpPr>
          <p:cNvPr id="14" name="Content Placeholder 13"/>
          <p:cNvSpPr>
            <a:spLocks noGrp="1"/>
          </p:cNvSpPr>
          <p:nvPr>
            <p:ph sz="quarter" idx="14"/>
          </p:nvPr>
        </p:nvSpPr>
        <p:spPr>
          <a:xfrm>
            <a:off x="4672584" y="2212848"/>
            <a:ext cx="4041648" cy="3324923"/>
          </a:xfrm>
          <a:ln>
            <a:noFill/>
          </a:ln>
        </p:spPr>
        <p:txBody>
          <a:bodyPr/>
          <a:lstStyle/>
          <a:p>
            <a:pPr marL="0" lvl="0" indent="0">
              <a:buNone/>
            </a:pPr>
            <a:r>
              <a:rPr lang="en-US" sz="1600" dirty="0">
                <a:latin typeface="Calibri" panose="020F0502020204030204" pitchFamily="34" charset="0"/>
              </a:rPr>
              <a:t>Activity by harasser, toward harassee that:</a:t>
            </a:r>
          </a:p>
          <a:p>
            <a:pPr marL="291600" lvl="1" indent="-291600" eaLnBrk="1" hangingPunct="1">
              <a:lnSpc>
                <a:spcPct val="90000"/>
              </a:lnSpc>
              <a:spcBef>
                <a:spcPts val="1000"/>
              </a:spcBef>
              <a:buFont typeface="Arial" panose="020B0604020202020204" pitchFamily="34" charset="0"/>
              <a:buChar char="•"/>
            </a:pPr>
            <a:r>
              <a:rPr lang="en-US" sz="1600" dirty="0">
                <a:latin typeface="Calibri" panose="020F0502020204030204" pitchFamily="34" charset="0"/>
                <a:cs typeface="Arial" charset="0"/>
              </a:rPr>
              <a:t>Is unwanted by the harassee.</a:t>
            </a:r>
          </a:p>
          <a:p>
            <a:pPr marL="291600" lvl="1" indent="-291600" eaLnBrk="1" hangingPunct="1">
              <a:lnSpc>
                <a:spcPct val="90000"/>
              </a:lnSpc>
              <a:spcBef>
                <a:spcPts val="1000"/>
              </a:spcBef>
              <a:buFont typeface="Arial" panose="020B0604020202020204" pitchFamily="34" charset="0"/>
              <a:buChar char="•"/>
            </a:pPr>
            <a:r>
              <a:rPr lang="en-US" sz="1600" dirty="0">
                <a:latin typeface="Calibri" panose="020F0502020204030204" pitchFamily="34" charset="0"/>
                <a:cs typeface="Arial" charset="0"/>
              </a:rPr>
              <a:t>Is based on harassee’s gender.</a:t>
            </a:r>
          </a:p>
          <a:p>
            <a:pPr marL="291600" lvl="1" indent="-291600" eaLnBrk="1" hangingPunct="1">
              <a:lnSpc>
                <a:spcPct val="90000"/>
              </a:lnSpc>
              <a:spcBef>
                <a:spcPts val="1000"/>
              </a:spcBef>
              <a:buFont typeface="Arial" panose="020B0604020202020204" pitchFamily="34" charset="0"/>
              <a:buChar char="•"/>
            </a:pPr>
            <a:r>
              <a:rPr lang="en-US" sz="1600" dirty="0">
                <a:latin typeface="Calibri" panose="020F0502020204030204" pitchFamily="34" charset="0"/>
                <a:cs typeface="Arial" charset="0"/>
              </a:rPr>
              <a:t>Creates for harassee a hostile or abusive work environment.</a:t>
            </a:r>
          </a:p>
          <a:p>
            <a:pPr marL="291600" lvl="1" indent="-291600" eaLnBrk="1" hangingPunct="1">
              <a:lnSpc>
                <a:spcPct val="90000"/>
              </a:lnSpc>
              <a:spcBef>
                <a:spcPts val="1000"/>
              </a:spcBef>
              <a:buFont typeface="Arial" panose="020B0604020202020204" pitchFamily="34" charset="0"/>
              <a:buChar char="•"/>
            </a:pPr>
            <a:r>
              <a:rPr lang="en-US" sz="1600" dirty="0">
                <a:latin typeface="Calibri" panose="020F0502020204030204" pitchFamily="34" charset="0"/>
                <a:cs typeface="Arial" charset="0"/>
              </a:rPr>
              <a:t>Unreasonably interferes with harassee’s ability to do his or her job.</a:t>
            </a:r>
          </a:p>
          <a:p>
            <a:pPr marL="291600" lvl="1" indent="-291600" eaLnBrk="1" hangingPunct="1">
              <a:lnSpc>
                <a:spcPct val="90000"/>
              </a:lnSpc>
              <a:spcBef>
                <a:spcPts val="1000"/>
              </a:spcBef>
              <a:buFont typeface="Arial" panose="020B0604020202020204" pitchFamily="34" charset="0"/>
              <a:buChar char="•"/>
            </a:pPr>
            <a:r>
              <a:rPr lang="en-US" sz="1600" dirty="0">
                <a:latin typeface="Calibri" panose="020F0502020204030204" pitchFamily="34" charset="0"/>
                <a:cs typeface="Arial" charset="0"/>
              </a:rPr>
              <a:t>Is sufficiently severe and/or pervasive.</a:t>
            </a:r>
          </a:p>
          <a:p>
            <a:pPr marL="291600" lvl="1" indent="-291600" eaLnBrk="1" hangingPunct="1">
              <a:lnSpc>
                <a:spcPct val="90000"/>
              </a:lnSpc>
              <a:spcBef>
                <a:spcPts val="1000"/>
              </a:spcBef>
              <a:buFont typeface="Arial" panose="020B0604020202020204" pitchFamily="34" charset="0"/>
              <a:buChar char="•"/>
            </a:pPr>
            <a:r>
              <a:rPr lang="en-US" sz="1600" dirty="0">
                <a:latin typeface="Calibri" panose="020F0502020204030204" pitchFamily="34" charset="0"/>
                <a:cs typeface="Arial" charset="0"/>
              </a:rPr>
              <a:t>Affects a term or condition of harassee’s employment.</a:t>
            </a:r>
          </a:p>
          <a:p>
            <a:pPr marL="291600" lvl="1" indent="-291600" eaLnBrk="1" hangingPunct="1">
              <a:lnSpc>
                <a:spcPct val="90000"/>
              </a:lnSpc>
              <a:spcBef>
                <a:spcPts val="1000"/>
              </a:spcBef>
              <a:buFont typeface="Arial" panose="020B0604020202020204" pitchFamily="34" charset="0"/>
              <a:buChar char="•"/>
            </a:pPr>
            <a:r>
              <a:rPr lang="en-US" sz="1600" dirty="0">
                <a:latin typeface="Calibri" panose="020F0502020204030204" pitchFamily="34" charset="0"/>
                <a:cs typeface="Arial" charset="0"/>
              </a:rPr>
              <a:t>Basis for imposing liability on Employer (e.g., knowledge, acquiescence)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p:cNvSpPr>
            <a:spLocks noGrp="1" noChangeArrowheads="1"/>
          </p:cNvSpPr>
          <p:nvPr>
            <p:ph type="title"/>
          </p:nvPr>
        </p:nvSpPr>
        <p:spPr>
          <a:ln>
            <a:noFill/>
          </a:ln>
        </p:spPr>
        <p:txBody>
          <a:bodyPr/>
          <a:lstStyle/>
          <a:p>
            <a:pPr>
              <a:defRPr/>
            </a:pPr>
            <a:r>
              <a:rPr lang="en-US" dirty="0">
                <a:effectLst/>
                <a:latin typeface="Calibri" panose="020F0502020204030204" pitchFamily="34" charset="0"/>
              </a:rPr>
              <a:t>‘Unwelcomeness’ Requirement  </a:t>
            </a:r>
          </a:p>
        </p:txBody>
      </p:sp>
      <p:sp>
        <p:nvSpPr>
          <p:cNvPr id="2" name="Content Placeholder 1"/>
          <p:cNvSpPr>
            <a:spLocks noGrp="1"/>
          </p:cNvSpPr>
          <p:nvPr>
            <p:ph idx="1"/>
          </p:nvPr>
        </p:nvSpPr>
        <p:spPr>
          <a:xfrm>
            <a:off x="457200" y="1567543"/>
            <a:ext cx="8229600" cy="4739951"/>
          </a:xfrm>
          <a:ln>
            <a:noFill/>
          </a:ln>
        </p:spPr>
        <p:txBody>
          <a:bodyPr/>
          <a:lstStyle/>
          <a:p>
            <a:pPr marL="0" indent="0" eaLnBrk="1" hangingPunct="1">
              <a:buNone/>
            </a:pPr>
            <a:r>
              <a:rPr lang="en-IN" altLang="en-US" sz="2200" b="1" dirty="0">
                <a:solidFill>
                  <a:srgbClr val="FF0000"/>
                </a:solidFill>
                <a:latin typeface="Calibri" panose="020F0502020204030204" pitchFamily="34" charset="0"/>
                <a:cs typeface="Arial" charset="0"/>
              </a:rPr>
              <a:t>Unwelcome activity</a:t>
            </a:r>
            <a:r>
              <a:rPr lang="en-IN" altLang="en-US" sz="2200" dirty="0">
                <a:latin typeface="Calibri" panose="020F0502020204030204" pitchFamily="34" charset="0"/>
                <a:cs typeface="Arial" charset="0"/>
              </a:rPr>
              <a:t>: Unwanted activity by the harasser is </a:t>
            </a:r>
            <a:r>
              <a:rPr lang="en-IN" altLang="en-US" sz="2200" u="sng" dirty="0">
                <a:latin typeface="Calibri" panose="020F0502020204030204" pitchFamily="34" charset="0"/>
                <a:cs typeface="Arial" charset="0"/>
              </a:rPr>
              <a:t>the </a:t>
            </a:r>
            <a:r>
              <a:rPr lang="en-US" altLang="en-US" sz="2200" u="sng" dirty="0">
                <a:latin typeface="Calibri" panose="020F0502020204030204" pitchFamily="34" charset="0"/>
                <a:cs typeface="Arial" charset="0"/>
              </a:rPr>
              <a:t>basis of hostile environment sexual harassment</a:t>
            </a:r>
            <a:r>
              <a:rPr lang="en-US" altLang="en-US" sz="2200" dirty="0">
                <a:latin typeface="Calibri" panose="020F0502020204030204" pitchFamily="34" charset="0"/>
                <a:cs typeface="Arial" charset="0"/>
              </a:rPr>
              <a:t> actions.</a:t>
            </a:r>
          </a:p>
          <a:p>
            <a:pPr marL="291600" lvl="1" indent="-291600" eaLnBrk="1" hangingPunct="1">
              <a:lnSpc>
                <a:spcPct val="90000"/>
              </a:lnSpc>
              <a:spcBef>
                <a:spcPts val="1000"/>
              </a:spcBef>
              <a:buFont typeface="Arial" panose="020B0604020202020204" pitchFamily="34" charset="0"/>
              <a:buChar char="•"/>
            </a:pPr>
            <a:r>
              <a:rPr lang="en-US" sz="2200" dirty="0">
                <a:latin typeface="Calibri" panose="020F0502020204030204" pitchFamily="34" charset="0"/>
                <a:cs typeface="Arial" charset="0"/>
              </a:rPr>
              <a:t>Case: </a:t>
            </a:r>
            <a:r>
              <a:rPr lang="en-US" sz="2200" i="1" dirty="0">
                <a:latin typeface="Calibri" panose="020F0502020204030204" pitchFamily="34" charset="0"/>
                <a:cs typeface="Arial" charset="0"/>
              </a:rPr>
              <a:t>Meritor Savings Bank v. Vinson</a:t>
            </a:r>
            <a:r>
              <a:rPr lang="en-US" sz="2200" dirty="0">
                <a:latin typeface="Calibri" panose="020F0502020204030204" pitchFamily="34" charset="0"/>
                <a:cs typeface="Arial" charset="0"/>
              </a:rPr>
              <a:t>, where numerous sexual contacts occurred over extended period: ‘Unwelcome’ does not mean ‘involuntary.’  </a:t>
            </a:r>
          </a:p>
          <a:p>
            <a:pPr marL="691650" lvl="2" indent="-291600" eaLnBrk="1" hangingPunct="1">
              <a:lnSpc>
                <a:spcPct val="90000"/>
              </a:lnSpc>
              <a:spcBef>
                <a:spcPts val="1000"/>
              </a:spcBef>
              <a:buFont typeface="Arial" panose="020B0604020202020204" pitchFamily="34" charset="0"/>
              <a:buChar char="•"/>
            </a:pPr>
            <a:r>
              <a:rPr lang="en-US" sz="2200" i="1" dirty="0">
                <a:latin typeface="Calibri" panose="020F0502020204030204" pitchFamily="34" charset="0"/>
                <a:cs typeface="Arial" charset="0"/>
              </a:rPr>
              <a:t>Scenario 3</a:t>
            </a:r>
            <a:r>
              <a:rPr lang="en-US" sz="2200" dirty="0">
                <a:latin typeface="Calibri" panose="020F0502020204030204" pitchFamily="34" charset="0"/>
                <a:cs typeface="Arial" charset="0"/>
              </a:rPr>
              <a:t>: formerly welcome activity may become unwelcome.</a:t>
            </a:r>
          </a:p>
          <a:p>
            <a:pPr marL="691650" lvl="2" indent="-291600" eaLnBrk="1" hangingPunct="1">
              <a:lnSpc>
                <a:spcPct val="90000"/>
              </a:lnSpc>
              <a:spcBef>
                <a:spcPts val="1000"/>
              </a:spcBef>
              <a:buFont typeface="Arial" panose="020B0604020202020204" pitchFamily="34" charset="0"/>
              <a:buChar char="•"/>
            </a:pPr>
            <a:r>
              <a:rPr lang="en-US" sz="2200" dirty="0">
                <a:latin typeface="Calibri" panose="020F0502020204030204" pitchFamily="34" charset="0"/>
                <a:cs typeface="Arial" charset="0"/>
              </a:rPr>
              <a:t>Evidence may be </a:t>
            </a:r>
            <a:r>
              <a:rPr lang="en-US" sz="2200" dirty="0">
                <a:solidFill>
                  <a:srgbClr val="0083C4"/>
                </a:solidFill>
                <a:latin typeface="Calibri" panose="020F0502020204030204" pitchFamily="34" charset="0"/>
                <a:cs typeface="Arial" charset="0"/>
              </a:rPr>
              <a:t>direct </a:t>
            </a:r>
            <a:r>
              <a:rPr lang="en-US" sz="2200" dirty="0">
                <a:latin typeface="Calibri" panose="020F0502020204030204" pitchFamily="34" charset="0"/>
                <a:cs typeface="Arial" charset="0"/>
              </a:rPr>
              <a:t>(‘please stop’) or </a:t>
            </a:r>
            <a:r>
              <a:rPr lang="en-US" sz="2200" dirty="0">
                <a:solidFill>
                  <a:srgbClr val="0083C4"/>
                </a:solidFill>
                <a:latin typeface="Calibri" panose="020F0502020204030204" pitchFamily="34" charset="0"/>
                <a:cs typeface="Arial" charset="0"/>
              </a:rPr>
              <a:t>indirect </a:t>
            </a:r>
            <a:r>
              <a:rPr lang="en-US" sz="2200" dirty="0">
                <a:latin typeface="Calibri" panose="020F0502020204030204" pitchFamily="34" charset="0"/>
                <a:cs typeface="Arial" charset="0"/>
              </a:rPr>
              <a:t>(failure to join-in, any show of disapproval, body language, eye signals…any sign of disapproval)    </a:t>
            </a:r>
            <a:endParaRPr lang="en-IN" sz="2200" dirty="0">
              <a:latin typeface="Calibri" panose="020F0502020204030204" pitchFamily="34" charset="0"/>
              <a:cs typeface="Arial" charset="0"/>
            </a:endParaRPr>
          </a:p>
          <a:p>
            <a:pPr marL="0" lvl="1" indent="0" eaLnBrk="1" hangingPunct="1">
              <a:lnSpc>
                <a:spcPct val="90000"/>
              </a:lnSpc>
              <a:spcBef>
                <a:spcPts val="1000"/>
              </a:spcBef>
              <a:buNone/>
            </a:pPr>
            <a:r>
              <a:rPr lang="en-US" sz="2200" dirty="0">
                <a:solidFill>
                  <a:srgbClr val="FF0000"/>
                </a:solidFill>
                <a:latin typeface="Calibri" panose="020F0502020204030204" pitchFamily="34" charset="0"/>
                <a:cs typeface="Arial" charset="0"/>
              </a:rPr>
              <a:t>Corporate culture, type of business does not give ER right to expose EE to “unwelcome” conduct</a:t>
            </a:r>
          </a:p>
          <a:p>
            <a:pPr marL="285750" lvl="1" eaLnBrk="1" hangingPunct="1">
              <a:lnSpc>
                <a:spcPct val="90000"/>
              </a:lnSpc>
              <a:spcBef>
                <a:spcPts val="1000"/>
              </a:spcBef>
            </a:pPr>
            <a:r>
              <a:rPr lang="en-US" sz="2200" dirty="0">
                <a:latin typeface="Calibri" panose="020F0502020204030204" pitchFamily="34" charset="0"/>
                <a:cs typeface="Arial" charset="0"/>
              </a:rPr>
              <a:t>Ex. Strip clubs, Hooters, or businesses that exude sex, flirtation, etc. in its business does not absolve them of liability</a:t>
            </a:r>
          </a:p>
          <a:p>
            <a:pPr marL="400050" lvl="2" indent="0" eaLnBrk="1" hangingPunct="1">
              <a:lnSpc>
                <a:spcPct val="90000"/>
              </a:lnSpc>
              <a:spcBef>
                <a:spcPts val="1000"/>
              </a:spcBef>
              <a:buNone/>
            </a:pPr>
            <a:endParaRPr lang="en-US" sz="2200" dirty="0">
              <a:latin typeface="Calibri" panose="020F0502020204030204" pitchFamily="34" charset="0"/>
              <a:cs typeface="Arial" charset="0"/>
            </a:endParaRPr>
          </a:p>
          <a:p>
            <a:pPr marL="400050" lvl="2" indent="0" eaLnBrk="1" hangingPunct="1">
              <a:lnSpc>
                <a:spcPct val="90000"/>
              </a:lnSpc>
              <a:spcBef>
                <a:spcPts val="1000"/>
              </a:spcBef>
              <a:buNone/>
            </a:pPr>
            <a:endParaRPr lang="en-US" sz="2200" dirty="0">
              <a:latin typeface="Calibri" panose="020F0502020204030204" pitchFamily="34" charset="0"/>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a:defRPr/>
            </a:pPr>
            <a:r>
              <a:rPr lang="en-US" sz="3600" dirty="0">
                <a:effectLst/>
                <a:latin typeface="Calibri" panose="020F0502020204030204" pitchFamily="34" charset="0"/>
              </a:rPr>
              <a:t>‘Severe and Pervasive’ Requirement</a:t>
            </a:r>
          </a:p>
        </p:txBody>
      </p:sp>
      <p:sp>
        <p:nvSpPr>
          <p:cNvPr id="3" name="Content Placeholder 2"/>
          <p:cNvSpPr>
            <a:spLocks noGrp="1"/>
          </p:cNvSpPr>
          <p:nvPr>
            <p:ph idx="1"/>
          </p:nvPr>
        </p:nvSpPr>
        <p:spPr>
          <a:xfrm>
            <a:off x="457200" y="1385889"/>
            <a:ext cx="8229600" cy="5211761"/>
          </a:xfrm>
          <a:ln>
            <a:noFill/>
          </a:ln>
        </p:spPr>
        <p:txBody>
          <a:bodyPr/>
          <a:lstStyle/>
          <a:p>
            <a:pPr marL="0" indent="0" eaLnBrk="1" hangingPunct="1">
              <a:buNone/>
            </a:pPr>
            <a:r>
              <a:rPr lang="en-US" altLang="en-US" sz="2200" b="1" dirty="0">
                <a:solidFill>
                  <a:srgbClr val="FF0000"/>
                </a:solidFill>
                <a:latin typeface="Calibri" panose="020F0502020204030204" pitchFamily="34" charset="0"/>
                <a:cs typeface="Arial" charset="0"/>
              </a:rPr>
              <a:t>Severe and/or pervasive activity: </a:t>
            </a:r>
            <a:r>
              <a:rPr lang="en-US" altLang="en-US" sz="2200" dirty="0">
                <a:latin typeface="Calibri" panose="020F0502020204030204" pitchFamily="34" charset="0"/>
                <a:cs typeface="Arial" charset="0"/>
              </a:rPr>
              <a:t>Harassing activity that is more than an occasional act, and is so serious that it interferes with the nature of the job </a:t>
            </a:r>
          </a:p>
          <a:p>
            <a:pPr marL="291600" lvl="1" indent="-291600" eaLnBrk="1" hangingPunct="1">
              <a:lnSpc>
                <a:spcPct val="90000"/>
              </a:lnSpc>
              <a:spcBef>
                <a:spcPts val="1000"/>
              </a:spcBef>
              <a:buFont typeface="Arial" panose="020B0604020202020204" pitchFamily="34" charset="0"/>
              <a:buChar char="•"/>
            </a:pPr>
            <a:r>
              <a:rPr lang="en-IN" altLang="en-US" sz="2200" i="1" dirty="0">
                <a:solidFill>
                  <a:srgbClr val="0083C4"/>
                </a:solidFill>
                <a:latin typeface="Calibri" panose="020F0502020204030204" pitchFamily="34" charset="0"/>
                <a:cs typeface="Arial" charset="0"/>
              </a:rPr>
              <a:t>More frequent, physical, humiliating or serious occurrences </a:t>
            </a:r>
            <a:r>
              <a:rPr lang="en-IN" altLang="en-US" sz="2200" dirty="0">
                <a:latin typeface="Calibri" panose="020F0502020204030204" pitchFamily="34" charset="0"/>
                <a:cs typeface="Arial" charset="0"/>
              </a:rPr>
              <a:t>make it </a:t>
            </a:r>
            <a:r>
              <a:rPr lang="en-IN" altLang="en-US" sz="2200" i="1" u="sng" dirty="0">
                <a:latin typeface="Calibri" panose="020F0502020204030204" pitchFamily="34" charset="0"/>
                <a:cs typeface="Arial" charset="0"/>
              </a:rPr>
              <a:t>more likely </a:t>
            </a:r>
            <a:r>
              <a:rPr lang="en-IN" altLang="en-US" sz="2200" dirty="0">
                <a:latin typeface="Calibri" panose="020F0502020204030204" pitchFamily="34" charset="0"/>
                <a:cs typeface="Arial" charset="0"/>
              </a:rPr>
              <a:t>that severe/pervasive requirement will be met.</a:t>
            </a:r>
          </a:p>
          <a:p>
            <a:pPr marL="291600" lvl="1" indent="-291600" eaLnBrk="1" hangingPunct="1">
              <a:lnSpc>
                <a:spcPct val="90000"/>
              </a:lnSpc>
              <a:spcBef>
                <a:spcPts val="1000"/>
              </a:spcBef>
              <a:buFont typeface="Arial" panose="020B0604020202020204" pitchFamily="34" charset="0"/>
              <a:buChar char="•"/>
            </a:pPr>
            <a:r>
              <a:rPr lang="en-IN" altLang="en-US" sz="2200" dirty="0">
                <a:latin typeface="Calibri" panose="020F0502020204030204" pitchFamily="34" charset="0"/>
                <a:cs typeface="Arial" charset="0"/>
              </a:rPr>
              <a:t>Not a civility code – focus is on victim’s right to do the job without pattern of unwelcome activities that make it more difficult to operate as an employee </a:t>
            </a:r>
            <a:r>
              <a:rPr lang="en-IN" altLang="en-US" sz="2200" i="1" dirty="0">
                <a:solidFill>
                  <a:srgbClr val="0083C4"/>
                </a:solidFill>
                <a:latin typeface="Calibri" panose="020F0502020204030204" pitchFamily="34" charset="0"/>
                <a:cs typeface="Arial" charset="0"/>
              </a:rPr>
              <a:t>(does it unreasonably interferes with employee’s work performance?).</a:t>
            </a:r>
          </a:p>
          <a:p>
            <a:pPr marL="291600" lvl="1" indent="-291600" eaLnBrk="1" hangingPunct="1">
              <a:lnSpc>
                <a:spcPct val="90000"/>
              </a:lnSpc>
              <a:spcBef>
                <a:spcPts val="1000"/>
              </a:spcBef>
              <a:buFont typeface="Arial" panose="020B0604020202020204" pitchFamily="34" charset="0"/>
              <a:buChar char="•"/>
            </a:pPr>
            <a:r>
              <a:rPr lang="en-IN" altLang="en-US" sz="2200" dirty="0">
                <a:latin typeface="Calibri" panose="020F0502020204030204" pitchFamily="34" charset="0"/>
                <a:cs typeface="Arial" charset="0"/>
              </a:rPr>
              <a:t>Also not a personal injury claim.  </a:t>
            </a:r>
            <a:r>
              <a:rPr lang="en-IN" altLang="en-US" sz="2200" i="1" dirty="0">
                <a:solidFill>
                  <a:srgbClr val="0083C4"/>
                </a:solidFill>
                <a:latin typeface="Calibri" panose="020F0502020204030204" pitchFamily="34" charset="0"/>
                <a:cs typeface="Arial" charset="0"/>
              </a:rPr>
              <a:t>Claims </a:t>
            </a:r>
            <a:r>
              <a:rPr lang="en-US" altLang="en-US" sz="2200" i="1" dirty="0">
                <a:solidFill>
                  <a:srgbClr val="0083C4"/>
                </a:solidFill>
                <a:latin typeface="Calibri" panose="020F0502020204030204" pitchFamily="34" charset="0"/>
                <a:cs typeface="Arial" charset="0"/>
              </a:rPr>
              <a:t>do not require findings of severe psychological harm to be actionable</a:t>
            </a:r>
            <a:r>
              <a:rPr lang="en-US" altLang="en-US" sz="2200" dirty="0">
                <a:latin typeface="Calibri" panose="020F0502020204030204" pitchFamily="34" charset="0"/>
                <a:cs typeface="Arial" charset="0"/>
              </a:rPr>
              <a:t>.  </a:t>
            </a:r>
          </a:p>
          <a:p>
            <a:pPr marL="691650" lvl="2" indent="-291600" eaLnBrk="1" hangingPunct="1">
              <a:lnSpc>
                <a:spcPct val="90000"/>
              </a:lnSpc>
              <a:spcBef>
                <a:spcPts val="1000"/>
              </a:spcBef>
              <a:buFont typeface="Arial" panose="020B0604020202020204" pitchFamily="34" charset="0"/>
              <a:buChar char="•"/>
            </a:pPr>
            <a:r>
              <a:rPr lang="en-US" altLang="en-US" sz="2200" dirty="0">
                <a:latin typeface="Calibri" panose="020F0502020204030204" pitchFamily="34" charset="0"/>
                <a:cs typeface="Arial" charset="0"/>
              </a:rPr>
              <a:t>“… S</a:t>
            </a:r>
            <a:r>
              <a:rPr lang="en-US" sz="2200" dirty="0"/>
              <a:t>o long as the environment would reasonably be perceived, and is perceived, as hostile or abusive, </a:t>
            </a:r>
            <a:r>
              <a:rPr lang="en-US" sz="2200" i="1" dirty="0"/>
              <a:t>there is no need for it also to be psychologically injurious.” </a:t>
            </a:r>
          </a:p>
          <a:p>
            <a:pPr marL="291600" lvl="1" indent="-291600" eaLnBrk="1" hangingPunct="1">
              <a:lnSpc>
                <a:spcPct val="90000"/>
              </a:lnSpc>
              <a:spcBef>
                <a:spcPts val="1000"/>
              </a:spcBef>
              <a:buFont typeface="Arial" panose="020B0604020202020204" pitchFamily="34" charset="0"/>
              <a:buChar char="•"/>
            </a:pPr>
            <a:endParaRPr lang="en-IN" altLang="en-US" sz="2200" dirty="0">
              <a:latin typeface="Calibri" panose="020F0502020204030204" pitchFamily="34" charset="0"/>
              <a:cs typeface="Arial" charset="0"/>
            </a:endParaRPr>
          </a:p>
          <a:p>
            <a:pPr marL="291600" lvl="1" indent="-291600" eaLnBrk="1" hangingPunct="1">
              <a:lnSpc>
                <a:spcPct val="90000"/>
              </a:lnSpc>
              <a:spcBef>
                <a:spcPts val="1000"/>
              </a:spcBef>
              <a:buFont typeface="Arial" panose="020B0604020202020204" pitchFamily="34" charset="0"/>
              <a:buChar char="•"/>
            </a:pPr>
            <a:endParaRPr lang="en-US" sz="2200" dirty="0">
              <a:latin typeface="Calibri" panose="020F0502020204030204" pitchFamily="34" charset="0"/>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p:cNvSpPr>
            <a:spLocks noGrp="1" noChangeArrowheads="1"/>
          </p:cNvSpPr>
          <p:nvPr>
            <p:ph type="title"/>
          </p:nvPr>
        </p:nvSpPr>
        <p:spPr>
          <a:xfrm>
            <a:off x="457200" y="260350"/>
            <a:ext cx="8229600" cy="635389"/>
          </a:xfrm>
          <a:ln>
            <a:noFill/>
          </a:ln>
        </p:spPr>
        <p:txBody>
          <a:bodyPr/>
          <a:lstStyle/>
          <a:p>
            <a:pPr eaLnBrk="1" hangingPunct="1">
              <a:defRPr/>
            </a:pPr>
            <a:r>
              <a:rPr lang="en-US" sz="3600" dirty="0">
                <a:effectLst/>
                <a:latin typeface="Calibri" panose="020F0502020204030204" pitchFamily="34" charset="0"/>
              </a:rPr>
              <a:t>Perspective Used to Determine Severity</a:t>
            </a:r>
            <a:endParaRPr lang="en-US" sz="3200" b="1" dirty="0">
              <a:effectLst/>
              <a:latin typeface="Calibri" panose="020F0502020204030204" pitchFamily="34" charset="0"/>
            </a:endParaRPr>
          </a:p>
        </p:txBody>
      </p:sp>
      <p:sp>
        <p:nvSpPr>
          <p:cNvPr id="15363" name="Content Placeholder"/>
          <p:cNvSpPr>
            <a:spLocks noGrp="1" noChangeArrowheads="1"/>
          </p:cNvSpPr>
          <p:nvPr>
            <p:ph idx="1"/>
          </p:nvPr>
        </p:nvSpPr>
        <p:spPr>
          <a:xfrm>
            <a:off x="457200" y="895740"/>
            <a:ext cx="8229600" cy="5443068"/>
          </a:xfrm>
          <a:ln>
            <a:noFill/>
          </a:ln>
        </p:spPr>
        <p:txBody>
          <a:bodyPr/>
          <a:lstStyle/>
          <a:p>
            <a:pPr marL="0" indent="0" eaLnBrk="1" hangingPunct="1">
              <a:spcBef>
                <a:spcPts val="1000"/>
              </a:spcBef>
              <a:buNone/>
            </a:pPr>
            <a:r>
              <a:rPr lang="en-US" altLang="en-US" sz="1600" dirty="0">
                <a:latin typeface="Calibri" panose="020F0502020204030204" pitchFamily="34" charset="0"/>
                <a:cs typeface="Calibri" panose="020F0502020204030204" pitchFamily="34" charset="0"/>
              </a:rPr>
              <a:t>Courts’ perspective has evolved since </a:t>
            </a:r>
            <a:r>
              <a:rPr lang="en-US" altLang="en-US" sz="1600" i="1" dirty="0" err="1">
                <a:latin typeface="Calibri" panose="020F0502020204030204" pitchFamily="34" charset="0"/>
                <a:cs typeface="Calibri" panose="020F0502020204030204" pitchFamily="34" charset="0"/>
              </a:rPr>
              <a:t>Rabidue</a:t>
            </a:r>
            <a:r>
              <a:rPr lang="en-US" altLang="en-US" sz="1600" i="1" dirty="0">
                <a:latin typeface="Calibri" panose="020F0502020204030204" pitchFamily="34" charset="0"/>
                <a:cs typeface="Calibri" panose="020F0502020204030204" pitchFamily="34" charset="0"/>
              </a:rPr>
              <a:t> v. Osceola</a:t>
            </a:r>
            <a:r>
              <a:rPr lang="en-US" altLang="en-US" sz="1600" dirty="0">
                <a:latin typeface="Calibri" panose="020F0502020204030204" pitchFamily="34" charset="0"/>
                <a:cs typeface="Calibri" panose="020F0502020204030204" pitchFamily="34" charset="0"/>
              </a:rPr>
              <a:t>’s 1980s ‘boys-will-be-boys’ rhetoric  </a:t>
            </a:r>
          </a:p>
          <a:p>
            <a:pPr eaLnBrk="1" hangingPunct="1">
              <a:spcBef>
                <a:spcPts val="1000"/>
              </a:spcBef>
            </a:pPr>
            <a:r>
              <a:rPr lang="en-US" altLang="en-US" sz="1600" b="1" dirty="0">
                <a:solidFill>
                  <a:srgbClr val="FF0000"/>
                </a:solidFill>
                <a:latin typeface="Calibri" panose="020F0502020204030204" pitchFamily="34" charset="0"/>
                <a:cs typeface="Calibri" panose="020F0502020204030204" pitchFamily="34" charset="0"/>
              </a:rPr>
              <a:t>Reasonable person standard</a:t>
            </a:r>
            <a:r>
              <a:rPr lang="en-US" altLang="en-US" sz="1600" dirty="0">
                <a:solidFill>
                  <a:srgbClr val="FF0000"/>
                </a:solidFill>
                <a:latin typeface="Calibri" panose="020F0502020204030204" pitchFamily="34" charset="0"/>
                <a:cs typeface="Calibri" panose="020F0502020204030204" pitchFamily="34" charset="0"/>
              </a:rPr>
              <a:t>: </a:t>
            </a:r>
            <a:r>
              <a:rPr lang="en-US" altLang="en-US" sz="1600" dirty="0">
                <a:latin typeface="Calibri" panose="020F0502020204030204" pitchFamily="34" charset="0"/>
                <a:cs typeface="Calibri" panose="020F0502020204030204" pitchFamily="34" charset="0"/>
              </a:rPr>
              <a:t>Viewing the harassing activity from the perspective of a reasonable person</a:t>
            </a:r>
          </a:p>
          <a:p>
            <a:pPr lvl="1" eaLnBrk="1" hangingPunct="1">
              <a:spcBef>
                <a:spcPts val="1000"/>
              </a:spcBef>
            </a:pPr>
            <a:r>
              <a:rPr lang="en-IN" altLang="en-US" sz="1600" dirty="0">
                <a:latin typeface="Calibri" panose="020F0502020204030204" pitchFamily="34" charset="0"/>
                <a:cs typeface="Calibri" panose="020F0502020204030204" pitchFamily="34" charset="0"/>
              </a:rPr>
              <a:t>Harassing activity includes gender-specific sociological, cultural, and other factors</a:t>
            </a:r>
            <a:endParaRPr lang="en-US" altLang="en-US" sz="1600" dirty="0">
              <a:latin typeface="Calibri" panose="020F0502020204030204" pitchFamily="34" charset="0"/>
              <a:cs typeface="Calibri" panose="020F0502020204030204" pitchFamily="34" charset="0"/>
            </a:endParaRPr>
          </a:p>
          <a:p>
            <a:pPr eaLnBrk="1" hangingPunct="1">
              <a:spcBef>
                <a:spcPts val="1000"/>
              </a:spcBef>
            </a:pPr>
            <a:r>
              <a:rPr lang="en-US" altLang="en-US" sz="1600" b="1" dirty="0">
                <a:solidFill>
                  <a:srgbClr val="FF0000"/>
                </a:solidFill>
                <a:latin typeface="Calibri" panose="020F0502020204030204" pitchFamily="34" charset="0"/>
                <a:cs typeface="Calibri" panose="020F0502020204030204" pitchFamily="34" charset="0"/>
              </a:rPr>
              <a:t>Reasonable victim standard (also known as Reasonable Woman Standard)</a:t>
            </a:r>
            <a:r>
              <a:rPr lang="en-US" altLang="en-US" sz="1600" dirty="0">
                <a:solidFill>
                  <a:srgbClr val="FF0000"/>
                </a:solidFill>
                <a:latin typeface="Calibri" panose="020F0502020204030204" pitchFamily="34" charset="0"/>
                <a:cs typeface="Calibri" panose="020F0502020204030204" pitchFamily="34" charset="0"/>
              </a:rPr>
              <a:t>: </a:t>
            </a:r>
            <a:r>
              <a:rPr lang="en-US" altLang="en-US" sz="1600" dirty="0">
                <a:latin typeface="Calibri" panose="020F0502020204030204" pitchFamily="34" charset="0"/>
                <a:cs typeface="Calibri" panose="020F0502020204030204" pitchFamily="34" charset="0"/>
              </a:rPr>
              <a:t>Viewing the harassing activity from the perspective of a </a:t>
            </a:r>
            <a:r>
              <a:rPr lang="en-IN" altLang="en-US" sz="1600" dirty="0">
                <a:latin typeface="Calibri" panose="020F0502020204030204" pitchFamily="34" charset="0"/>
                <a:cs typeface="Calibri" panose="020F0502020204030204" pitchFamily="34" charset="0"/>
              </a:rPr>
              <a:t>reasonable person in society at large</a:t>
            </a:r>
          </a:p>
          <a:p>
            <a:pPr lvl="1" eaLnBrk="1" hangingPunct="1">
              <a:spcBef>
                <a:spcPts val="1000"/>
              </a:spcBef>
            </a:pPr>
            <a:r>
              <a:rPr lang="en-IN" altLang="en-US" sz="1600" dirty="0">
                <a:latin typeface="Calibri" panose="020F0502020204030204" pitchFamily="34" charset="0"/>
                <a:cs typeface="Calibri" panose="020F0502020204030204" pitchFamily="34" charset="0"/>
              </a:rPr>
              <a:t>Generally tends to be the male view</a:t>
            </a:r>
            <a:endParaRPr lang="en-US" altLang="en-US" sz="1600" dirty="0">
              <a:latin typeface="Calibri" panose="020F0502020204030204" pitchFamily="34" charset="0"/>
              <a:cs typeface="Calibri" panose="020F0502020204030204" pitchFamily="34" charset="0"/>
            </a:endParaRPr>
          </a:p>
          <a:p>
            <a:pPr eaLnBrk="1" hangingPunct="1">
              <a:spcBef>
                <a:spcPts val="1000"/>
              </a:spcBef>
            </a:pPr>
            <a:r>
              <a:rPr lang="en-US" altLang="en-US" sz="1600" dirty="0">
                <a:latin typeface="Calibri" panose="020F0502020204030204" pitchFamily="34" charset="0"/>
                <a:cs typeface="Calibri" panose="020F0502020204030204" pitchFamily="34" charset="0"/>
              </a:rPr>
              <a:t>Evolution in the case law over time: away from ‘take the workplace as you find it’ (an essentially ‘male’ standard) toward current ‘reasonable victim’ perspective (regardless of gender) </a:t>
            </a:r>
          </a:p>
          <a:p>
            <a:pPr eaLnBrk="1" hangingPunct="1">
              <a:spcBef>
                <a:spcPts val="1000"/>
              </a:spcBef>
            </a:pPr>
            <a:r>
              <a:rPr lang="en-IN" altLang="en-US" sz="1600" dirty="0">
                <a:latin typeface="Calibri" panose="020F0502020204030204" pitchFamily="34" charset="0"/>
                <a:cs typeface="Calibri" panose="020F0502020204030204" pitchFamily="34" charset="0"/>
              </a:rPr>
              <a:t>EEOC issued a policy statement</a:t>
            </a:r>
            <a:endParaRPr lang="en-US" altLang="en-US" sz="1600" dirty="0">
              <a:latin typeface="Calibri" panose="020F0502020204030204" pitchFamily="34" charset="0"/>
              <a:cs typeface="Calibri" panose="020F0502020204030204" pitchFamily="34" charset="0"/>
            </a:endParaRPr>
          </a:p>
          <a:p>
            <a:pPr lvl="1" eaLnBrk="1" hangingPunct="1">
              <a:spcBef>
                <a:spcPts val="1000"/>
              </a:spcBef>
            </a:pPr>
            <a:r>
              <a:rPr lang="en-US" altLang="en-US" sz="1600" dirty="0">
                <a:latin typeface="Calibri" panose="020F0502020204030204" pitchFamily="34" charset="0"/>
                <a:cs typeface="Calibri" panose="020F0502020204030204" pitchFamily="34" charset="0"/>
              </a:rPr>
              <a:t>Required that the victim’s perspective also must be considered so as not to perpetuate stereotypes</a:t>
            </a:r>
          </a:p>
          <a:p>
            <a:pPr lvl="1" eaLnBrk="1" hangingPunct="1">
              <a:spcBef>
                <a:spcPts val="1000"/>
              </a:spcBef>
            </a:pPr>
            <a:r>
              <a:rPr lang="en-US" altLang="en-US" sz="1600" dirty="0">
                <a:latin typeface="Calibri" panose="020F0502020204030204" pitchFamily="34" charset="0"/>
                <a:cs typeface="Calibri" panose="020F0502020204030204" pitchFamily="34" charset="0"/>
              </a:rPr>
              <a:t>Notion was labeled the “reasonable woman” or reasonable victim standard</a:t>
            </a:r>
          </a:p>
          <a:p>
            <a:pPr eaLnBrk="1" hangingPunct="1">
              <a:spcBef>
                <a:spcPts val="1000"/>
              </a:spcBef>
            </a:pPr>
            <a:r>
              <a:rPr lang="en-US" altLang="en-US" sz="1600" dirty="0">
                <a:latin typeface="Calibri" panose="020F0502020204030204" pitchFamily="34" charset="0"/>
                <a:cs typeface="Calibri" panose="020F0502020204030204" pitchFamily="34" charset="0"/>
              </a:rPr>
              <a:t>U.S. Supreme Court decision on </a:t>
            </a:r>
            <a:r>
              <a:rPr lang="en-US" altLang="en-US" sz="1600" i="1" dirty="0" err="1">
                <a:solidFill>
                  <a:srgbClr val="0432FF"/>
                </a:solidFill>
                <a:latin typeface="Calibri" panose="020F0502020204030204" pitchFamily="34" charset="0"/>
                <a:cs typeface="Calibri" panose="020F0502020204030204" pitchFamily="34" charset="0"/>
              </a:rPr>
              <a:t>Oncale</a:t>
            </a:r>
            <a:r>
              <a:rPr lang="en-US" altLang="en-US" sz="1600" i="1" dirty="0">
                <a:solidFill>
                  <a:srgbClr val="0432FF"/>
                </a:solidFill>
                <a:latin typeface="Calibri" panose="020F0502020204030204" pitchFamily="34" charset="0"/>
                <a:cs typeface="Calibri" panose="020F0502020204030204" pitchFamily="34" charset="0"/>
              </a:rPr>
              <a:t> v. Sundowner Offshore Services, Inc.:</a:t>
            </a:r>
          </a:p>
          <a:p>
            <a:pPr lvl="1" eaLnBrk="1" hangingPunct="1">
              <a:spcBef>
                <a:spcPts val="1000"/>
              </a:spcBef>
            </a:pPr>
            <a:r>
              <a:rPr lang="en-US" altLang="en-US" sz="1600" dirty="0">
                <a:latin typeface="Calibri" panose="020F0502020204030204" pitchFamily="34" charset="0"/>
                <a:cs typeface="Calibri" panose="020F0502020204030204" pitchFamily="34" charset="0"/>
              </a:rPr>
              <a:t>“The objective severity of harassment should be judged from the perspective of a reasonable person</a:t>
            </a:r>
            <a:r>
              <a:rPr lang="en-US" altLang="en-US" sz="1600" i="1" dirty="0">
                <a:latin typeface="Calibri" panose="020F0502020204030204" pitchFamily="34" charset="0"/>
                <a:cs typeface="Calibri" panose="020F0502020204030204" pitchFamily="34" charset="0"/>
              </a:rPr>
              <a:t> in the plaintiff’s position</a:t>
            </a:r>
            <a:r>
              <a:rPr lang="en-US" altLang="en-US" sz="1600" dirty="0">
                <a:latin typeface="Calibri" panose="020F0502020204030204" pitchFamily="34" charset="0"/>
                <a:cs typeface="Calibri" panose="020F0502020204030204" pitchFamily="34" charset="0"/>
              </a:rPr>
              <a:t>”</a:t>
            </a:r>
          </a:p>
          <a:p>
            <a:pPr marL="291600" lvl="1" indent="-291600" eaLnBrk="1" hangingPunct="1">
              <a:lnSpc>
                <a:spcPct val="90000"/>
              </a:lnSpc>
              <a:spcBef>
                <a:spcPts val="1000"/>
              </a:spcBef>
              <a:buFont typeface="Arial" panose="020B0604020202020204" pitchFamily="34" charset="0"/>
              <a:buChar char="•"/>
            </a:pPr>
            <a:endParaRPr lang="en-US" altLang="en-US" sz="1600" dirty="0">
              <a:latin typeface="Calibri" panose="020F0502020204030204" pitchFamily="34" charset="0"/>
              <a:cs typeface="Calibri" panose="020F0502020204030204" pitchFamily="34" charset="0"/>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p:cNvSpPr>
            <a:spLocks noGrp="1" noChangeArrowheads="1"/>
          </p:cNvSpPr>
          <p:nvPr>
            <p:ph type="title"/>
          </p:nvPr>
        </p:nvSpPr>
        <p:spPr>
          <a:ln>
            <a:noFill/>
          </a:ln>
        </p:spPr>
        <p:txBody>
          <a:bodyPr/>
          <a:lstStyle/>
          <a:p>
            <a:pPr>
              <a:defRPr/>
            </a:pPr>
            <a:r>
              <a:rPr lang="en-US" dirty="0">
                <a:effectLst/>
                <a:latin typeface="Calibri" panose="020F0502020204030204" pitchFamily="34" charset="0"/>
              </a:rPr>
              <a:t>“Sexual” Requirement Explained</a:t>
            </a:r>
          </a:p>
        </p:txBody>
      </p:sp>
      <p:sp>
        <p:nvSpPr>
          <p:cNvPr id="19459" name="Content Placeholder"/>
          <p:cNvSpPr>
            <a:spLocks noGrp="1" noChangeArrowheads="1"/>
          </p:cNvSpPr>
          <p:nvPr>
            <p:ph idx="1"/>
          </p:nvPr>
        </p:nvSpPr>
        <p:spPr>
          <a:xfrm>
            <a:off x="457200" y="1600200"/>
            <a:ext cx="8229600" cy="4661115"/>
          </a:xfrm>
          <a:ln>
            <a:noFill/>
          </a:ln>
        </p:spPr>
        <p:txBody>
          <a:bodyPr/>
          <a:lstStyle/>
          <a:p>
            <a:pPr marL="291600" lvl="1" indent="-291600" eaLnBrk="1" hangingPunct="1">
              <a:lnSpc>
                <a:spcPct val="90000"/>
              </a:lnSpc>
              <a:spcBef>
                <a:spcPts val="1000"/>
              </a:spcBef>
              <a:buFont typeface="Arial" panose="020B0604020202020204" pitchFamily="34" charset="0"/>
              <a:buChar char="•"/>
            </a:pPr>
            <a:r>
              <a:rPr lang="en-IN" altLang="en-US" dirty="0">
                <a:latin typeface="Calibri" panose="020F0502020204030204" pitchFamily="34" charset="0"/>
                <a:cs typeface="Arial" charset="0"/>
              </a:rPr>
              <a:t>Harassing behavior need </a:t>
            </a:r>
            <a:r>
              <a:rPr lang="en-IN" altLang="en-US" dirty="0">
                <a:solidFill>
                  <a:srgbClr val="0083C4"/>
                </a:solidFill>
                <a:latin typeface="Calibri" panose="020F0502020204030204" pitchFamily="34" charset="0"/>
                <a:cs typeface="Arial" charset="0"/>
              </a:rPr>
              <a:t>not involve sex, requests for sexual activity, sexual comments, or other similar activity.</a:t>
            </a:r>
            <a:endParaRPr lang="en-US" altLang="en-US" dirty="0">
              <a:solidFill>
                <a:srgbClr val="0083C4"/>
              </a:solidFill>
              <a:latin typeface="Calibri" panose="020F0502020204030204" pitchFamily="34" charset="0"/>
              <a:cs typeface="Arial" charset="0"/>
            </a:endParaRPr>
          </a:p>
          <a:p>
            <a:pPr marL="291600" lvl="1" indent="-291600" eaLnBrk="1" hangingPunct="1">
              <a:lnSpc>
                <a:spcPct val="90000"/>
              </a:lnSpc>
              <a:spcBef>
                <a:spcPts val="1000"/>
              </a:spcBef>
              <a:buFont typeface="Arial" panose="020B0604020202020204" pitchFamily="34" charset="0"/>
              <a:buChar char="•"/>
            </a:pPr>
            <a:r>
              <a:rPr lang="en-US" altLang="en-US" b="1" dirty="0">
                <a:solidFill>
                  <a:srgbClr val="FF0000"/>
                </a:solidFill>
                <a:latin typeface="Calibri" panose="020F0502020204030204" pitchFamily="34" charset="0"/>
                <a:cs typeface="Arial" charset="0"/>
              </a:rPr>
              <a:t>Anti-female animus</a:t>
            </a:r>
            <a:r>
              <a:rPr lang="en-US" altLang="en-US" dirty="0">
                <a:solidFill>
                  <a:srgbClr val="FF0000"/>
                </a:solidFill>
                <a:latin typeface="Calibri" panose="020F0502020204030204" pitchFamily="34" charset="0"/>
                <a:cs typeface="Arial" charset="0"/>
              </a:rPr>
              <a:t>: </a:t>
            </a:r>
            <a:r>
              <a:rPr lang="en-US" altLang="en-US" dirty="0">
                <a:latin typeface="Calibri" panose="020F0502020204030204" pitchFamily="34" charset="0"/>
                <a:cs typeface="Arial" charset="0"/>
              </a:rPr>
              <a:t>recalling the bases for race or national origin harassment, hostility toward women and/or their ability to perform jobs or functions can qualify.  </a:t>
            </a:r>
          </a:p>
          <a:p>
            <a:pPr marL="691650" lvl="2" indent="-291600" eaLnBrk="1" hangingPunct="1">
              <a:lnSpc>
                <a:spcPct val="90000"/>
              </a:lnSpc>
              <a:spcBef>
                <a:spcPts val="1000"/>
              </a:spcBef>
              <a:buFont typeface="Arial" panose="020B0604020202020204" pitchFamily="34" charset="0"/>
              <a:buChar char="•"/>
            </a:pPr>
            <a:r>
              <a:rPr lang="en-US" altLang="en-US" sz="2400" dirty="0">
                <a:latin typeface="Calibri" panose="020F0502020204030204" pitchFamily="34" charset="0"/>
                <a:cs typeface="Arial" charset="0"/>
              </a:rPr>
              <a:t>Usually manifested by negative language, actions and feelings about women and/or their ability to perform jobs or functions.</a:t>
            </a:r>
          </a:p>
          <a:p>
            <a:pPr marL="691650" lvl="2" indent="-291600" eaLnBrk="1" hangingPunct="1">
              <a:lnSpc>
                <a:spcPct val="90000"/>
              </a:lnSpc>
              <a:spcBef>
                <a:spcPts val="1000"/>
              </a:spcBef>
              <a:buFont typeface="Arial" panose="020B0604020202020204" pitchFamily="34" charset="0"/>
              <a:buChar char="•"/>
            </a:pPr>
            <a:r>
              <a:rPr lang="en-US" altLang="en-US" sz="2400" dirty="0">
                <a:latin typeface="Calibri" panose="020F0502020204030204" pitchFamily="34" charset="0"/>
                <a:cs typeface="Arial" charset="0"/>
              </a:rPr>
              <a:t>Harassment may include electronic means</a:t>
            </a:r>
          </a:p>
          <a:p>
            <a:pPr marL="691650" lvl="2" indent="-291600" eaLnBrk="1" hangingPunct="1">
              <a:lnSpc>
                <a:spcPct val="90000"/>
              </a:lnSpc>
              <a:spcBef>
                <a:spcPts val="1000"/>
              </a:spcBef>
              <a:buFont typeface="Arial" panose="020B0604020202020204" pitchFamily="34" charset="0"/>
              <a:buChar char="•"/>
            </a:pPr>
            <a:r>
              <a:rPr lang="en-US" altLang="en-US" sz="2400" i="1" dirty="0">
                <a:latin typeface="Calibri" panose="020F0502020204030204" pitchFamily="34" charset="0"/>
                <a:cs typeface="Arial" charset="0"/>
              </a:rPr>
              <a:t>Andrews v. Philadelphia </a:t>
            </a:r>
            <a:r>
              <a:rPr lang="en-US" altLang="en-US" sz="2400" dirty="0">
                <a:latin typeface="Calibri" panose="020F0502020204030204" pitchFamily="34" charset="0"/>
                <a:cs typeface="Arial" charset="0"/>
              </a:rPr>
              <a:t>hostile actions (e.g., vandalism) directed at female officers.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p:cNvSpPr>
            <a:spLocks noGrp="1" noChangeArrowheads="1"/>
          </p:cNvSpPr>
          <p:nvPr>
            <p:ph type="title"/>
          </p:nvPr>
        </p:nvSpPr>
        <p:spPr>
          <a:ln>
            <a:noFill/>
          </a:ln>
        </p:spPr>
        <p:txBody>
          <a:bodyPr/>
          <a:lstStyle/>
          <a:p>
            <a:pPr>
              <a:defRPr/>
            </a:pPr>
            <a:r>
              <a:rPr lang="en-US" sz="3600" dirty="0">
                <a:effectLst/>
                <a:latin typeface="Calibri" panose="020F0502020204030204" pitchFamily="34" charset="0"/>
              </a:rPr>
              <a:t>Employer Liability for Sexual Harassment</a:t>
            </a:r>
            <a:r>
              <a:rPr lang="en-US" sz="4400" dirty="0">
                <a:effectLst/>
                <a:latin typeface="Calibri" panose="020F0502020204030204" pitchFamily="34" charset="0"/>
              </a:rPr>
              <a:t> </a:t>
            </a:r>
            <a:r>
              <a:rPr lang="en-US" sz="2400" dirty="0">
                <a:effectLst/>
                <a:latin typeface="Calibri" panose="020F0502020204030204" pitchFamily="34" charset="0"/>
              </a:rPr>
              <a:t>1</a:t>
            </a:r>
          </a:p>
        </p:txBody>
      </p:sp>
      <p:sp>
        <p:nvSpPr>
          <p:cNvPr id="20483" name="Content Placeholder"/>
          <p:cNvSpPr>
            <a:spLocks noGrp="1" noChangeArrowheads="1"/>
          </p:cNvSpPr>
          <p:nvPr>
            <p:ph idx="1"/>
          </p:nvPr>
        </p:nvSpPr>
        <p:spPr>
          <a:xfrm>
            <a:off x="457200" y="1600200"/>
            <a:ext cx="8229600" cy="3158231"/>
          </a:xfrm>
          <a:ln>
            <a:noFill/>
          </a:ln>
        </p:spPr>
        <p:txBody>
          <a:bodyPr/>
          <a:lstStyle/>
          <a:p>
            <a:pPr marL="0" indent="0" eaLnBrk="1" hangingPunct="1">
              <a:spcBef>
                <a:spcPct val="45000"/>
              </a:spcBef>
              <a:buNone/>
            </a:pPr>
            <a:r>
              <a:rPr lang="en-IN" altLang="en-US" dirty="0">
                <a:solidFill>
                  <a:srgbClr val="FF0000"/>
                </a:solidFill>
                <a:latin typeface="Calibri" panose="020F0502020204030204" pitchFamily="34" charset="0"/>
                <a:cs typeface="Calibri" panose="020F0502020204030204" pitchFamily="34" charset="0"/>
              </a:rPr>
              <a:t>Supervisor toward Employee </a:t>
            </a:r>
            <a:r>
              <a:rPr lang="en-IN" altLang="en-US" dirty="0">
                <a:latin typeface="Calibri" panose="020F0502020204030204" pitchFamily="34" charset="0"/>
                <a:cs typeface="Calibri" panose="020F0502020204030204" pitchFamily="34" charset="0"/>
              </a:rPr>
              <a:t>(</a:t>
            </a:r>
            <a:r>
              <a:rPr lang="en-IN" altLang="en-US" dirty="0">
                <a:solidFill>
                  <a:srgbClr val="0432FF"/>
                </a:solidFill>
                <a:latin typeface="Calibri" panose="020F0502020204030204" pitchFamily="34" charset="0"/>
                <a:cs typeface="Calibri" panose="020F0502020204030204" pitchFamily="34" charset="0"/>
              </a:rPr>
              <a:t>Tangible Employment Action</a:t>
            </a:r>
            <a:r>
              <a:rPr lang="en-IN" altLang="en-US" dirty="0">
                <a:latin typeface="Calibri" panose="020F0502020204030204" pitchFamily="34" charset="0"/>
                <a:cs typeface="Calibri" panose="020F0502020204030204" pitchFamily="34" charset="0"/>
              </a:rPr>
              <a:t>…</a:t>
            </a:r>
            <a:r>
              <a:rPr lang="en-IN" altLang="en-US" i="1" dirty="0">
                <a:latin typeface="Calibri" panose="020F0502020204030204" pitchFamily="34" charset="0"/>
                <a:cs typeface="Calibri" panose="020F0502020204030204" pitchFamily="34" charset="0"/>
              </a:rPr>
              <a:t>demotion, firing, hiring, not hiring, etc.</a:t>
            </a:r>
            <a:r>
              <a:rPr lang="en-IN" altLang="en-US" dirty="0">
                <a:latin typeface="Calibri" panose="020F0502020204030204" pitchFamily="34" charset="0"/>
                <a:cs typeface="Calibri" panose="020F0502020204030204" pitchFamily="34" charset="0"/>
              </a:rPr>
              <a:t>)</a:t>
            </a:r>
            <a:endParaRPr lang="en-US" altLang="en-US" dirty="0">
              <a:latin typeface="Calibri" panose="020F0502020204030204" pitchFamily="34" charset="0"/>
              <a:cs typeface="Calibri" panose="020F0502020204030204" pitchFamily="34" charset="0"/>
            </a:endParaRPr>
          </a:p>
          <a:p>
            <a:pPr lvl="1" eaLnBrk="1" hangingPunct="1">
              <a:spcBef>
                <a:spcPct val="45000"/>
              </a:spcBef>
            </a:pPr>
            <a:r>
              <a:rPr lang="en-IN" altLang="en-US" dirty="0">
                <a:latin typeface="Calibri" panose="020F0502020204030204" pitchFamily="34" charset="0"/>
                <a:cs typeface="Calibri" panose="020F0502020204030204" pitchFamily="34" charset="0"/>
              </a:rPr>
              <a:t>Generally </a:t>
            </a:r>
            <a:r>
              <a:rPr lang="en-IN" altLang="en-US" dirty="0">
                <a:solidFill>
                  <a:srgbClr val="FF0000"/>
                </a:solidFill>
                <a:latin typeface="Calibri" panose="020F0502020204030204" pitchFamily="34" charset="0"/>
                <a:cs typeface="Calibri" panose="020F0502020204030204" pitchFamily="34" charset="0"/>
              </a:rPr>
              <a:t>quid pro quo sexual harassment</a:t>
            </a:r>
          </a:p>
          <a:p>
            <a:pPr lvl="1" eaLnBrk="1" hangingPunct="1">
              <a:spcBef>
                <a:spcPct val="45000"/>
              </a:spcBef>
            </a:pPr>
            <a:r>
              <a:rPr lang="en-IN" altLang="en-US" dirty="0">
                <a:latin typeface="Calibri" panose="020F0502020204030204" pitchFamily="34" charset="0"/>
                <a:cs typeface="Calibri" panose="020F0502020204030204" pitchFamily="34" charset="0"/>
              </a:rPr>
              <a:t>Employers are </a:t>
            </a:r>
            <a:r>
              <a:rPr lang="en-IN" altLang="en-US" u="sng" dirty="0">
                <a:latin typeface="Calibri" panose="020F0502020204030204" pitchFamily="34" charset="0"/>
                <a:cs typeface="Calibri" panose="020F0502020204030204" pitchFamily="34" charset="0"/>
              </a:rPr>
              <a:t>strictly liable </a:t>
            </a:r>
            <a:r>
              <a:rPr lang="en-IN" altLang="en-US" dirty="0">
                <a:latin typeface="Calibri" panose="020F0502020204030204" pitchFamily="34" charset="0"/>
                <a:cs typeface="Calibri" panose="020F0502020204030204" pitchFamily="34" charset="0"/>
              </a:rPr>
              <a:t>for the tangible acts of their supervisors</a:t>
            </a:r>
            <a:endParaRPr lang="en-US" altLang="en-US" dirty="0">
              <a:latin typeface="Calibri" panose="020F0502020204030204" pitchFamily="34" charset="0"/>
              <a:cs typeface="Calibri" panose="020F0502020204030204" pitchFamily="34" charset="0"/>
            </a:endParaRPr>
          </a:p>
          <a:p>
            <a:pPr lvl="1" eaLnBrk="1" hangingPunct="1">
              <a:spcBef>
                <a:spcPct val="45000"/>
              </a:spcBef>
            </a:pPr>
            <a:r>
              <a:rPr lang="en-US" altLang="en-US" dirty="0">
                <a:latin typeface="Calibri" panose="020F0502020204030204" pitchFamily="34" charset="0"/>
                <a:cs typeface="Calibri" panose="020F0502020204030204" pitchFamily="34" charset="0"/>
              </a:rPr>
              <a:t>Presence of a paper trail, which gives employers a measure of control in monitoring for actions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p:cNvSpPr>
            <a:spLocks noGrp="1" noChangeArrowheads="1"/>
          </p:cNvSpPr>
          <p:nvPr>
            <p:ph type="title"/>
          </p:nvPr>
        </p:nvSpPr>
        <p:spPr>
          <a:ln>
            <a:noFill/>
          </a:ln>
        </p:spPr>
        <p:txBody>
          <a:bodyPr/>
          <a:lstStyle/>
          <a:p>
            <a:pPr>
              <a:defRPr/>
            </a:pPr>
            <a:r>
              <a:rPr lang="en-US" sz="3600" dirty="0">
                <a:effectLst/>
                <a:latin typeface="Calibri" panose="020F0502020204030204" pitchFamily="34" charset="0"/>
              </a:rPr>
              <a:t>Employer Liability for Sexual Harassment</a:t>
            </a:r>
            <a:r>
              <a:rPr lang="en-US" sz="4400" dirty="0">
                <a:effectLst/>
                <a:latin typeface="Calibri" panose="020F0502020204030204" pitchFamily="34" charset="0"/>
              </a:rPr>
              <a:t> </a:t>
            </a:r>
            <a:r>
              <a:rPr lang="en-US" sz="2400" dirty="0">
                <a:effectLst/>
                <a:latin typeface="Calibri" panose="020F0502020204030204" pitchFamily="34" charset="0"/>
              </a:rPr>
              <a:t>2</a:t>
            </a:r>
          </a:p>
        </p:txBody>
      </p:sp>
      <p:sp>
        <p:nvSpPr>
          <p:cNvPr id="20483" name="Content Placeholder"/>
          <p:cNvSpPr>
            <a:spLocks noGrp="1" noChangeArrowheads="1"/>
          </p:cNvSpPr>
          <p:nvPr>
            <p:ph idx="1"/>
          </p:nvPr>
        </p:nvSpPr>
        <p:spPr>
          <a:xfrm>
            <a:off x="457200" y="1600200"/>
            <a:ext cx="8229600" cy="4583624"/>
          </a:xfrm>
          <a:ln>
            <a:noFill/>
          </a:ln>
        </p:spPr>
        <p:txBody>
          <a:bodyPr/>
          <a:lstStyle/>
          <a:p>
            <a:pPr marL="0" indent="0" eaLnBrk="1" hangingPunct="1">
              <a:spcBef>
                <a:spcPct val="45000"/>
              </a:spcBef>
              <a:buNone/>
            </a:pPr>
            <a:r>
              <a:rPr lang="en-IN" altLang="en-US" sz="2000" dirty="0">
                <a:solidFill>
                  <a:srgbClr val="FF0000"/>
                </a:solidFill>
                <a:latin typeface="Arial" charset="0"/>
                <a:cs typeface="Arial" charset="0"/>
              </a:rPr>
              <a:t>Supervisor toward Employee </a:t>
            </a:r>
            <a:r>
              <a:rPr lang="en-IN" altLang="en-US" sz="2000" dirty="0">
                <a:latin typeface="Arial" charset="0"/>
                <a:cs typeface="Arial" charset="0"/>
              </a:rPr>
              <a:t>(</a:t>
            </a:r>
            <a:r>
              <a:rPr lang="en-IN" altLang="en-US" sz="2000" dirty="0">
                <a:solidFill>
                  <a:srgbClr val="0432FF"/>
                </a:solidFill>
                <a:latin typeface="Arial" charset="0"/>
                <a:cs typeface="Arial" charset="0"/>
              </a:rPr>
              <a:t>No Tangible Employment Action</a:t>
            </a:r>
            <a:r>
              <a:rPr lang="en-IN" altLang="en-US" sz="2000" dirty="0">
                <a:latin typeface="Arial" charset="0"/>
                <a:cs typeface="Arial" charset="0"/>
              </a:rPr>
              <a:t>)</a:t>
            </a:r>
            <a:endParaRPr lang="en-US" altLang="en-US" sz="2000" dirty="0">
              <a:latin typeface="Arial" charset="0"/>
              <a:cs typeface="Arial" charset="0"/>
            </a:endParaRPr>
          </a:p>
          <a:p>
            <a:pPr lvl="1" eaLnBrk="1" hangingPunct="1">
              <a:spcBef>
                <a:spcPct val="45000"/>
              </a:spcBef>
            </a:pPr>
            <a:r>
              <a:rPr lang="en-US" altLang="en-US" sz="2000" dirty="0">
                <a:latin typeface="Arial" charset="0"/>
                <a:cs typeface="Arial" charset="0"/>
              </a:rPr>
              <a:t>Employer is </a:t>
            </a:r>
            <a:r>
              <a:rPr lang="en-US" altLang="en-US" sz="2000" u="sng" dirty="0">
                <a:latin typeface="Arial" charset="0"/>
                <a:cs typeface="Arial" charset="0"/>
              </a:rPr>
              <a:t>not strictly liable</a:t>
            </a:r>
            <a:r>
              <a:rPr lang="en-US" altLang="en-US" sz="2000" dirty="0">
                <a:latin typeface="Arial" charset="0"/>
                <a:cs typeface="Arial" charset="0"/>
              </a:rPr>
              <a:t>…</a:t>
            </a:r>
            <a:r>
              <a:rPr lang="is-IS" altLang="en-US" sz="2000" i="1" dirty="0">
                <a:solidFill>
                  <a:srgbClr val="0000FF"/>
                </a:solidFill>
                <a:latin typeface="Arial" charset="0"/>
                <a:cs typeface="Arial" charset="0"/>
              </a:rPr>
              <a:t>an ER may raise an affirmative defense to liability or damages subject to proof of preponderence of evidence</a:t>
            </a:r>
            <a:endParaRPr lang="en-US" altLang="en-US" sz="2000" i="1" u="sng" dirty="0">
              <a:latin typeface="Arial" charset="0"/>
              <a:cs typeface="Arial" charset="0"/>
            </a:endParaRPr>
          </a:p>
          <a:p>
            <a:pPr lvl="1" eaLnBrk="1" hangingPunct="1">
              <a:spcBef>
                <a:spcPct val="45000"/>
              </a:spcBef>
            </a:pPr>
            <a:r>
              <a:rPr lang="en-US" altLang="en-US" sz="2000" i="1" dirty="0" err="1">
                <a:solidFill>
                  <a:srgbClr val="0432FF"/>
                </a:solidFill>
                <a:latin typeface="Arial" charset="0"/>
                <a:cs typeface="Arial" charset="0"/>
              </a:rPr>
              <a:t>Ellerth</a:t>
            </a:r>
            <a:r>
              <a:rPr lang="en-US" altLang="en-US" sz="2000" i="1" dirty="0">
                <a:solidFill>
                  <a:srgbClr val="0432FF"/>
                </a:solidFill>
                <a:latin typeface="Arial" charset="0"/>
                <a:cs typeface="Arial" charset="0"/>
              </a:rPr>
              <a:t>/</a:t>
            </a:r>
            <a:r>
              <a:rPr lang="en-US" altLang="en-US" sz="2000" i="1" dirty="0" err="1">
                <a:solidFill>
                  <a:srgbClr val="0432FF"/>
                </a:solidFill>
                <a:latin typeface="Arial" charset="0"/>
                <a:cs typeface="Arial" charset="0"/>
              </a:rPr>
              <a:t>Farragher</a:t>
            </a:r>
            <a:r>
              <a:rPr lang="en-US" altLang="en-US" sz="2000" dirty="0">
                <a:solidFill>
                  <a:srgbClr val="0432FF"/>
                </a:solidFill>
                <a:latin typeface="Arial" charset="0"/>
                <a:cs typeface="Arial" charset="0"/>
              </a:rPr>
              <a:t> </a:t>
            </a:r>
            <a:r>
              <a:rPr lang="en-US" altLang="en-US" sz="2000" dirty="0">
                <a:latin typeface="Arial" charset="0"/>
                <a:cs typeface="Arial" charset="0"/>
              </a:rPr>
              <a:t>defense: </a:t>
            </a:r>
          </a:p>
          <a:p>
            <a:pPr lvl="2" eaLnBrk="1" hangingPunct="1">
              <a:spcBef>
                <a:spcPct val="45000"/>
              </a:spcBef>
              <a:buFont typeface="+mj-lt"/>
              <a:buAutoNum type="arabicPeriod"/>
            </a:pPr>
            <a:r>
              <a:rPr lang="en-US" altLang="en-US" b="1" dirty="0">
                <a:solidFill>
                  <a:srgbClr val="FF0000"/>
                </a:solidFill>
                <a:latin typeface="Arial" charset="0"/>
                <a:cs typeface="Arial" charset="0"/>
              </a:rPr>
              <a:t>ER exercised any reasonable care to correct and prevent PROMPTLY claims of any sexual harassment (IMPORTANT</a:t>
            </a:r>
            <a:r>
              <a:rPr lang="is-IS" altLang="en-US" b="1" dirty="0">
                <a:solidFill>
                  <a:srgbClr val="FF0000"/>
                </a:solidFill>
                <a:latin typeface="Arial" charset="0"/>
                <a:cs typeface="Arial" charset="0"/>
              </a:rPr>
              <a:t>…ER needs to have an effective prevention policy in-place);</a:t>
            </a:r>
          </a:p>
          <a:p>
            <a:pPr lvl="2" eaLnBrk="1" hangingPunct="1">
              <a:spcBef>
                <a:spcPct val="45000"/>
              </a:spcBef>
              <a:buFont typeface="+mj-lt"/>
              <a:buAutoNum type="arabicPeriod"/>
            </a:pPr>
            <a:r>
              <a:rPr lang="is-IS" altLang="en-US" b="1" dirty="0">
                <a:solidFill>
                  <a:srgbClr val="FF0000"/>
                </a:solidFill>
                <a:latin typeface="Arial" charset="0"/>
                <a:cs typeface="Arial" charset="0"/>
              </a:rPr>
              <a:t>EE “unreasonably” failed to take advantage of any preventive or corrective opportunities</a:t>
            </a:r>
            <a:endParaRPr lang="en-US" altLang="en-US" b="1" dirty="0">
              <a:solidFill>
                <a:srgbClr val="FF0000"/>
              </a:solidFill>
              <a:latin typeface="Arial" charset="0"/>
              <a:cs typeface="Arial" charset="0"/>
            </a:endParaRPr>
          </a:p>
          <a:p>
            <a:pPr lvl="2" eaLnBrk="1" hangingPunct="1">
              <a:spcBef>
                <a:spcPct val="45000"/>
              </a:spcBef>
            </a:pPr>
            <a:r>
              <a:rPr lang="en-US" altLang="en-US" dirty="0">
                <a:latin typeface="Arial" charset="0"/>
                <a:cs typeface="Arial" charset="0"/>
              </a:rPr>
              <a:t>Case: </a:t>
            </a:r>
            <a:r>
              <a:rPr lang="en-US" altLang="en-US" i="1" dirty="0">
                <a:solidFill>
                  <a:srgbClr val="0083C4"/>
                </a:solidFill>
                <a:latin typeface="Arial" charset="0"/>
                <a:cs typeface="Arial" charset="0"/>
              </a:rPr>
              <a:t>Burlington Industries, Inc. v. </a:t>
            </a:r>
            <a:r>
              <a:rPr lang="en-US" altLang="en-US" i="1" dirty="0" err="1">
                <a:solidFill>
                  <a:srgbClr val="0083C4"/>
                </a:solidFill>
                <a:latin typeface="Arial" charset="0"/>
                <a:cs typeface="Arial" charset="0"/>
              </a:rPr>
              <a:t>Ellerth</a:t>
            </a:r>
            <a:r>
              <a:rPr lang="en-US" altLang="en-US" i="1" dirty="0">
                <a:solidFill>
                  <a:srgbClr val="0083C4"/>
                </a:solidFill>
                <a:latin typeface="Arial" charset="0"/>
                <a:cs typeface="Arial" charset="0"/>
              </a:rPr>
              <a:t> (1998)</a:t>
            </a:r>
          </a:p>
          <a:p>
            <a:pPr marL="342900" lvl="1" indent="-342900" eaLnBrk="1" hangingPunct="1">
              <a:spcBef>
                <a:spcPts val="1680"/>
              </a:spcBef>
              <a:buFont typeface="Arial" panose="020B0604020202020204" pitchFamily="34" charset="0"/>
              <a:buChar char="•"/>
            </a:pPr>
            <a:endParaRPr lang="en-US" altLang="en-US" sz="2000" dirty="0">
              <a:latin typeface="Calibri" panose="020F0502020204030204" pitchFamily="34" charset="0"/>
              <a:cs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p:cNvSpPr>
            <a:spLocks noGrp="1" noChangeArrowheads="1"/>
          </p:cNvSpPr>
          <p:nvPr>
            <p:ph type="title"/>
          </p:nvPr>
        </p:nvSpPr>
        <p:spPr>
          <a:ln>
            <a:noFill/>
          </a:ln>
        </p:spPr>
        <p:txBody>
          <a:bodyPr/>
          <a:lstStyle/>
          <a:p>
            <a:pPr>
              <a:defRPr/>
            </a:pPr>
            <a:r>
              <a:rPr lang="en-US" sz="3600" dirty="0">
                <a:effectLst/>
                <a:latin typeface="Calibri" panose="020F0502020204030204" pitchFamily="34" charset="0"/>
              </a:rPr>
              <a:t>Employer Liability for Sexual Harassment</a:t>
            </a:r>
            <a:r>
              <a:rPr lang="en-US" sz="4400" dirty="0">
                <a:effectLst/>
                <a:latin typeface="Calibri" panose="020F0502020204030204" pitchFamily="34" charset="0"/>
              </a:rPr>
              <a:t> </a:t>
            </a:r>
            <a:r>
              <a:rPr lang="en-US" sz="2400" dirty="0">
                <a:effectLst/>
                <a:latin typeface="Calibri" panose="020F0502020204030204" pitchFamily="34" charset="0"/>
              </a:rPr>
              <a:t>3</a:t>
            </a:r>
          </a:p>
        </p:txBody>
      </p:sp>
      <p:sp>
        <p:nvSpPr>
          <p:cNvPr id="23555" name="Content Placeholder"/>
          <p:cNvSpPr>
            <a:spLocks noGrp="1" noChangeArrowheads="1"/>
          </p:cNvSpPr>
          <p:nvPr>
            <p:ph idx="1"/>
          </p:nvPr>
        </p:nvSpPr>
        <p:spPr>
          <a:xfrm>
            <a:off x="457200" y="1600200"/>
            <a:ext cx="8229600" cy="3994688"/>
          </a:xfrm>
          <a:ln>
            <a:noFill/>
          </a:ln>
        </p:spPr>
        <p:txBody>
          <a:bodyPr/>
          <a:lstStyle/>
          <a:p>
            <a:pPr marL="0" indent="0" eaLnBrk="1" hangingPunct="1">
              <a:buNone/>
            </a:pPr>
            <a:r>
              <a:rPr lang="en-US" altLang="en-US" dirty="0">
                <a:solidFill>
                  <a:srgbClr val="FF0000"/>
                </a:solidFill>
                <a:latin typeface="Calibri" panose="020F0502020204030204" pitchFamily="34" charset="0"/>
                <a:cs typeface="Arial" charset="0"/>
              </a:rPr>
              <a:t>Co-worker harassment or third-party harassment of employee.</a:t>
            </a:r>
          </a:p>
          <a:p>
            <a:pPr marL="291600" lvl="1" indent="-291600" eaLnBrk="1" hangingPunct="1">
              <a:lnSpc>
                <a:spcPct val="90000"/>
              </a:lnSpc>
              <a:spcBef>
                <a:spcPts val="1000"/>
              </a:spcBef>
              <a:buFont typeface="Arial" panose="020B0604020202020204" pitchFamily="34" charset="0"/>
              <a:buChar char="•"/>
            </a:pPr>
            <a:r>
              <a:rPr lang="en-US" altLang="en-US" dirty="0">
                <a:solidFill>
                  <a:srgbClr val="0083C4"/>
                </a:solidFill>
                <a:latin typeface="Calibri" panose="020F0502020204030204" pitchFamily="34" charset="0"/>
                <a:cs typeface="Arial" charset="0"/>
              </a:rPr>
              <a:t>The harasser and harassee are on the same level.</a:t>
            </a:r>
          </a:p>
          <a:p>
            <a:pPr marL="291600" lvl="1" indent="-291600" eaLnBrk="1" hangingPunct="1">
              <a:lnSpc>
                <a:spcPct val="90000"/>
              </a:lnSpc>
              <a:spcBef>
                <a:spcPts val="1000"/>
              </a:spcBef>
              <a:buFont typeface="Arial" panose="020B0604020202020204" pitchFamily="34" charset="0"/>
              <a:buChar char="•"/>
            </a:pPr>
            <a:r>
              <a:rPr lang="en-US" altLang="en-US" dirty="0">
                <a:solidFill>
                  <a:srgbClr val="0083C4"/>
                </a:solidFill>
                <a:latin typeface="Calibri" panose="020F0502020204030204" pitchFamily="34" charset="0"/>
                <a:cs typeface="Arial" charset="0"/>
              </a:rPr>
              <a:t>Harasser is not employed by the employer (e.g., a client).</a:t>
            </a:r>
          </a:p>
          <a:p>
            <a:pPr marL="291600" lvl="1" indent="-291600" eaLnBrk="1" hangingPunct="1">
              <a:lnSpc>
                <a:spcPct val="90000"/>
              </a:lnSpc>
              <a:spcBef>
                <a:spcPts val="1000"/>
              </a:spcBef>
              <a:buFont typeface="Arial" panose="020B0604020202020204" pitchFamily="34" charset="0"/>
              <a:buChar char="•"/>
            </a:pPr>
            <a:r>
              <a:rPr lang="en-US" altLang="en-US" i="1" dirty="0">
                <a:solidFill>
                  <a:srgbClr val="FF0000"/>
                </a:solidFill>
                <a:latin typeface="Calibri" panose="020F0502020204030204" pitchFamily="34" charset="0"/>
                <a:cs typeface="Arial" charset="0"/>
              </a:rPr>
              <a:t>Employer is liable if the acts of harassment were known, yet no corrective action was taken by employer</a:t>
            </a:r>
            <a:r>
              <a:rPr lang="en-US" altLang="en-US" dirty="0">
                <a:latin typeface="Calibri" panose="020F0502020204030204" pitchFamily="34" charset="0"/>
                <a:cs typeface="Arial" charset="0"/>
              </a:rPr>
              <a:t>.</a:t>
            </a:r>
          </a:p>
          <a:p>
            <a:pPr marL="291600" lvl="1" indent="-291600" eaLnBrk="1" hangingPunct="1">
              <a:lnSpc>
                <a:spcPct val="90000"/>
              </a:lnSpc>
              <a:spcBef>
                <a:spcPts val="1000"/>
              </a:spcBef>
              <a:buFont typeface="Arial" panose="020B0604020202020204" pitchFamily="34" charset="0"/>
              <a:buChar char="•"/>
            </a:pPr>
            <a:r>
              <a:rPr lang="en-US" altLang="en-US" dirty="0">
                <a:latin typeface="Calibri" panose="020F0502020204030204" pitchFamily="34" charset="0"/>
                <a:cs typeface="Arial" charset="0"/>
              </a:rPr>
              <a:t>Case: </a:t>
            </a:r>
            <a:r>
              <a:rPr lang="en-US" altLang="en-US" i="1" dirty="0">
                <a:solidFill>
                  <a:srgbClr val="0083C4"/>
                </a:solidFill>
                <a:latin typeface="Calibri" panose="020F0502020204030204" pitchFamily="34" charset="0"/>
                <a:cs typeface="Arial" charset="0"/>
              </a:rPr>
              <a:t>Farragher v. City of Boca Raton (1998)</a:t>
            </a:r>
            <a:r>
              <a:rPr lang="en-US" altLang="en-US" dirty="0">
                <a:solidFill>
                  <a:srgbClr val="0083C4"/>
                </a:solidFill>
                <a:latin typeface="Calibri" panose="020F0502020204030204" pitchFamily="34" charset="0"/>
                <a:cs typeface="Arial" charset="0"/>
              </a:rPr>
              <a:t>.</a:t>
            </a:r>
          </a:p>
          <a:p>
            <a:pPr marL="691650" lvl="2" indent="-291600" eaLnBrk="1" hangingPunct="1">
              <a:lnSpc>
                <a:spcPct val="90000"/>
              </a:lnSpc>
              <a:spcBef>
                <a:spcPts val="1000"/>
              </a:spcBef>
              <a:buFont typeface="Arial" panose="020B0604020202020204" pitchFamily="34" charset="0"/>
              <a:buChar char="•"/>
            </a:pPr>
            <a:r>
              <a:rPr lang="en-US" altLang="en-US" dirty="0">
                <a:latin typeface="Calibri" panose="020F0502020204030204" pitchFamily="34" charset="0"/>
                <a:cs typeface="Arial" charset="0"/>
              </a:rPr>
              <a:t>Scenario 1: ‘don’t look’ is inadequate employer response.  Employer does have duty to respond effectively.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ln>
            <a:noFill/>
          </a:ln>
        </p:spPr>
        <p:txBody>
          <a:bodyPr/>
          <a:lstStyle/>
          <a:p>
            <a:pPr>
              <a:defRPr/>
            </a:pPr>
            <a:r>
              <a:rPr lang="en-US" dirty="0">
                <a:effectLst/>
                <a:latin typeface="Calibri" panose="020F0502020204030204" pitchFamily="34" charset="0"/>
              </a:rPr>
              <a:t>Learning Objectives</a:t>
            </a:r>
            <a:endParaRPr lang="en-US" sz="2400" dirty="0">
              <a:effectLst/>
              <a:latin typeface="Calibri" panose="020F0502020204030204" pitchFamily="34" charset="0"/>
            </a:endParaRPr>
          </a:p>
        </p:txBody>
      </p:sp>
      <p:sp>
        <p:nvSpPr>
          <p:cNvPr id="5123" name="Content Placeholder 2"/>
          <p:cNvSpPr>
            <a:spLocks noGrp="1"/>
          </p:cNvSpPr>
          <p:nvPr>
            <p:ph idx="1"/>
          </p:nvPr>
        </p:nvSpPr>
        <p:spPr>
          <a:xfrm>
            <a:off x="457200" y="1600201"/>
            <a:ext cx="8229600" cy="3733800"/>
          </a:xfrm>
          <a:ln>
            <a:noFill/>
          </a:ln>
        </p:spPr>
        <p:txBody>
          <a:bodyPr/>
          <a:lstStyle/>
          <a:p>
            <a:pPr marL="291600" indent="-291600" eaLnBrk="1" hangingPunct="1">
              <a:lnSpc>
                <a:spcPct val="90000"/>
              </a:lnSpc>
              <a:spcBef>
                <a:spcPts val="1000"/>
              </a:spcBef>
              <a:buFont typeface="Arial" panose="020B0604020202020204" pitchFamily="34" charset="0"/>
              <a:buChar char="•"/>
            </a:pPr>
            <a:r>
              <a:rPr lang="en-US" altLang="en-US" sz="1800" dirty="0">
                <a:latin typeface="Calibri" panose="020F0502020204030204" pitchFamily="34" charset="0"/>
                <a:cs typeface="Arial" charset="0"/>
              </a:rPr>
              <a:t>Recognize the background leading up to sexual harassment as a workplace issue.</a:t>
            </a:r>
          </a:p>
          <a:p>
            <a:pPr marL="291600" indent="-291600" eaLnBrk="1" hangingPunct="1">
              <a:lnSpc>
                <a:spcPct val="90000"/>
              </a:lnSpc>
              <a:spcBef>
                <a:spcPts val="1000"/>
              </a:spcBef>
              <a:buFont typeface="Arial" panose="020B0604020202020204" pitchFamily="34" charset="0"/>
              <a:buChar char="•"/>
            </a:pPr>
            <a:r>
              <a:rPr lang="en-IN" altLang="en-US" sz="1800" dirty="0">
                <a:latin typeface="Calibri" panose="020F0502020204030204" pitchFamily="34" charset="0"/>
                <a:cs typeface="Arial" charset="0"/>
              </a:rPr>
              <a:t>Explain </a:t>
            </a:r>
            <a:r>
              <a:rPr lang="en-IN" altLang="en-US" sz="1800" i="1" dirty="0">
                <a:latin typeface="Calibri" panose="020F0502020204030204" pitchFamily="34" charset="0"/>
                <a:cs typeface="Arial" charset="0"/>
              </a:rPr>
              <a:t>quid pro quo </a:t>
            </a:r>
            <a:r>
              <a:rPr lang="en-IN" altLang="en-US" sz="1800" dirty="0">
                <a:latin typeface="Calibri" panose="020F0502020204030204" pitchFamily="34" charset="0"/>
                <a:cs typeface="Arial" charset="0"/>
              </a:rPr>
              <a:t>sexual harassment and</a:t>
            </a:r>
            <a:r>
              <a:rPr lang="en-US" altLang="en-US" sz="1800" dirty="0">
                <a:latin typeface="Calibri" panose="020F0502020204030204" pitchFamily="34" charset="0"/>
                <a:cs typeface="Arial" charset="0"/>
              </a:rPr>
              <a:t> give the requirements for making a </a:t>
            </a:r>
            <a:r>
              <a:rPr lang="en-US" altLang="en-US" sz="1800" i="1" dirty="0">
                <a:latin typeface="Calibri" panose="020F0502020204030204" pitchFamily="34" charset="0"/>
                <a:cs typeface="Arial" charset="0"/>
              </a:rPr>
              <a:t>prima facie </a:t>
            </a:r>
            <a:r>
              <a:rPr lang="en-US" altLang="en-US" sz="1800" dirty="0">
                <a:latin typeface="Calibri" panose="020F0502020204030204" pitchFamily="34" charset="0"/>
                <a:cs typeface="Arial" charset="0"/>
              </a:rPr>
              <a:t>case.</a:t>
            </a:r>
          </a:p>
          <a:p>
            <a:pPr marL="291600" indent="-291600" eaLnBrk="1" hangingPunct="1">
              <a:lnSpc>
                <a:spcPct val="90000"/>
              </a:lnSpc>
              <a:spcBef>
                <a:spcPts val="1000"/>
              </a:spcBef>
              <a:buFont typeface="Arial" panose="020B0604020202020204" pitchFamily="34" charset="0"/>
              <a:buChar char="•"/>
            </a:pPr>
            <a:r>
              <a:rPr lang="en-IN" sz="1800" dirty="0">
                <a:latin typeface="Calibri" panose="020F0502020204030204" pitchFamily="34" charset="0"/>
                <a:cs typeface="Arial" charset="0"/>
              </a:rPr>
              <a:t>Explain hostile environment sexual harassment and give the requirements for making a </a:t>
            </a:r>
            <a:r>
              <a:rPr lang="en-IN" sz="1800" i="1" dirty="0">
                <a:latin typeface="Calibri" panose="020F0502020204030204" pitchFamily="34" charset="0"/>
                <a:cs typeface="Arial" charset="0"/>
              </a:rPr>
              <a:t>prima facie </a:t>
            </a:r>
            <a:r>
              <a:rPr lang="en-IN" sz="1800" dirty="0">
                <a:latin typeface="Calibri" panose="020F0502020204030204" pitchFamily="34" charset="0"/>
                <a:cs typeface="Arial" charset="0"/>
              </a:rPr>
              <a:t>case.</a:t>
            </a:r>
          </a:p>
          <a:p>
            <a:pPr marL="291600" indent="-291600" eaLnBrk="1" hangingPunct="1">
              <a:lnSpc>
                <a:spcPct val="90000"/>
              </a:lnSpc>
              <a:spcBef>
                <a:spcPts val="1000"/>
              </a:spcBef>
              <a:buFont typeface="Arial" panose="020B0604020202020204" pitchFamily="34" charset="0"/>
              <a:buChar char="•"/>
            </a:pPr>
            <a:r>
              <a:rPr lang="en-US" sz="1800" dirty="0">
                <a:latin typeface="Calibri" panose="020F0502020204030204" pitchFamily="34" charset="0"/>
                <a:cs typeface="Arial" charset="0"/>
              </a:rPr>
              <a:t>List and explain employer defenses to sexual harassment claims.</a:t>
            </a:r>
          </a:p>
          <a:p>
            <a:pPr marL="291600" lvl="0" indent="-291600" eaLnBrk="1" hangingPunct="1">
              <a:lnSpc>
                <a:spcPct val="90000"/>
              </a:lnSpc>
              <a:spcBef>
                <a:spcPts val="1000"/>
              </a:spcBef>
              <a:buFont typeface="Arial" panose="020B0604020202020204" pitchFamily="34" charset="0"/>
              <a:buChar char="•"/>
            </a:pPr>
            <a:r>
              <a:rPr lang="en-US" sz="1800" dirty="0">
                <a:latin typeface="Calibri" panose="020F0502020204030204" pitchFamily="34" charset="0"/>
                <a:cs typeface="Arial" charset="0"/>
              </a:rPr>
              <a:t>Define the reasonable victim standard, and how and why it is used in sexual harassment cases. </a:t>
            </a:r>
          </a:p>
          <a:p>
            <a:pPr marL="291600" indent="-291600" eaLnBrk="1" hangingPunct="1">
              <a:lnSpc>
                <a:spcPct val="90000"/>
              </a:lnSpc>
              <a:spcBef>
                <a:spcPts val="1000"/>
              </a:spcBef>
              <a:buFont typeface="Arial" panose="020B0604020202020204" pitchFamily="34" charset="0"/>
              <a:buChar char="•"/>
              <a:defRPr/>
            </a:pPr>
            <a:r>
              <a:rPr lang="en-US" sz="1800" dirty="0">
                <a:latin typeface="Calibri" panose="020F0502020204030204" pitchFamily="34" charset="0"/>
                <a:cs typeface="Arial" charset="0"/>
              </a:rPr>
              <a:t>Differentiate the sex requirement and anti-female animus in sexual harassment actions.</a:t>
            </a:r>
          </a:p>
          <a:p>
            <a:pPr marL="291600" indent="-291600" eaLnBrk="1" hangingPunct="1">
              <a:lnSpc>
                <a:spcPct val="90000"/>
              </a:lnSpc>
              <a:spcBef>
                <a:spcPts val="1000"/>
              </a:spcBef>
              <a:buFont typeface="Arial" panose="020B0604020202020204" pitchFamily="34" charset="0"/>
              <a:buChar char="•"/>
              <a:defRPr/>
            </a:pPr>
            <a:r>
              <a:rPr lang="en-IN" sz="1800" dirty="0">
                <a:latin typeface="Calibri" panose="020F0502020204030204" pitchFamily="34" charset="0"/>
                <a:cs typeface="Arial" charset="0"/>
              </a:rPr>
              <a:t>Explain employer liability for various types of sexual harassment claims.</a:t>
            </a:r>
          </a:p>
          <a:p>
            <a:pPr marL="291600" indent="-291600" eaLnBrk="1" hangingPunct="1">
              <a:lnSpc>
                <a:spcPct val="90000"/>
              </a:lnSpc>
              <a:spcBef>
                <a:spcPts val="1000"/>
              </a:spcBef>
              <a:buFont typeface="Arial" panose="020B0604020202020204" pitchFamily="34" charset="0"/>
              <a:buChar char="•"/>
              <a:defRPr/>
            </a:pPr>
            <a:r>
              <a:rPr lang="en-US" sz="1800" dirty="0">
                <a:latin typeface="Calibri" panose="020F0502020204030204" pitchFamily="34" charset="0"/>
                <a:cs typeface="Arial" charset="0"/>
              </a:rPr>
              <a:t>Describe proactive and corrective actions an employer can take to prevent or lessen liability.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p:cNvSpPr>
            <a:spLocks noGrp="1" noChangeArrowheads="1"/>
          </p:cNvSpPr>
          <p:nvPr>
            <p:ph type="title"/>
          </p:nvPr>
        </p:nvSpPr>
        <p:spPr>
          <a:ln>
            <a:noFill/>
          </a:ln>
        </p:spPr>
        <p:txBody>
          <a:bodyPr/>
          <a:lstStyle/>
          <a:p>
            <a:pPr>
              <a:defRPr/>
            </a:pPr>
            <a:r>
              <a:rPr lang="en-US" sz="3600" dirty="0">
                <a:effectLst/>
                <a:latin typeface="Calibri" panose="020F0502020204030204" pitchFamily="34" charset="0"/>
              </a:rPr>
              <a:t>Determining the Truth of Allegations</a:t>
            </a:r>
          </a:p>
        </p:txBody>
      </p:sp>
      <p:sp>
        <p:nvSpPr>
          <p:cNvPr id="24579" name="Content Placeholder"/>
          <p:cNvSpPr>
            <a:spLocks noGrp="1" noChangeArrowheads="1"/>
          </p:cNvSpPr>
          <p:nvPr>
            <p:ph idx="1"/>
          </p:nvPr>
        </p:nvSpPr>
        <p:spPr>
          <a:xfrm>
            <a:off x="457200" y="1600199"/>
            <a:ext cx="7577091" cy="3187557"/>
          </a:xfrm>
          <a:ln>
            <a:noFill/>
          </a:ln>
        </p:spPr>
        <p:txBody>
          <a:bodyPr/>
          <a:lstStyle/>
          <a:p>
            <a:pPr marL="0" indent="0" eaLnBrk="1" hangingPunct="1">
              <a:spcBef>
                <a:spcPts val="1500"/>
              </a:spcBef>
              <a:buNone/>
            </a:pPr>
            <a:r>
              <a:rPr lang="en-US" altLang="en-US" dirty="0">
                <a:latin typeface="Calibri" panose="020F0502020204030204" pitchFamily="34" charset="0"/>
                <a:cs typeface="Arial" charset="0"/>
              </a:rPr>
              <a:t>The E</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E</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O</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C’s Policy Guidance on Harassment.</a:t>
            </a:r>
            <a:endParaRPr lang="en-US" altLang="en-US" sz="2000" dirty="0">
              <a:latin typeface="Calibri" panose="020F0502020204030204" pitchFamily="34" charset="0"/>
              <a:cs typeface="Arial" charset="0"/>
            </a:endParaRPr>
          </a:p>
          <a:p>
            <a:pPr marL="291600" lvl="1" indent="-291600" eaLnBrk="1" hangingPunct="1">
              <a:lnSpc>
                <a:spcPct val="90000"/>
              </a:lnSpc>
              <a:spcBef>
                <a:spcPts val="1000"/>
              </a:spcBef>
              <a:buFont typeface="Arial" panose="020B0604020202020204" pitchFamily="34" charset="0"/>
              <a:buChar char="•"/>
            </a:pPr>
            <a:r>
              <a:rPr lang="en-US" altLang="en-US" dirty="0">
                <a:solidFill>
                  <a:srgbClr val="0083C4"/>
                </a:solidFill>
                <a:latin typeface="Calibri" panose="020F0502020204030204" pitchFamily="34" charset="0"/>
                <a:cs typeface="Arial" charset="0"/>
              </a:rPr>
              <a:t>Inherent plausibility.</a:t>
            </a:r>
          </a:p>
          <a:p>
            <a:pPr marL="291600" lvl="1" indent="-291600" eaLnBrk="1" hangingPunct="1">
              <a:lnSpc>
                <a:spcPct val="90000"/>
              </a:lnSpc>
              <a:spcBef>
                <a:spcPts val="1000"/>
              </a:spcBef>
              <a:buFont typeface="Arial" panose="020B0604020202020204" pitchFamily="34" charset="0"/>
              <a:buChar char="•"/>
            </a:pPr>
            <a:r>
              <a:rPr lang="en-US" altLang="en-US" dirty="0">
                <a:solidFill>
                  <a:srgbClr val="0083C4"/>
                </a:solidFill>
                <a:latin typeface="Calibri" panose="020F0502020204030204" pitchFamily="34" charset="0"/>
                <a:cs typeface="Arial" charset="0"/>
              </a:rPr>
              <a:t>Demeanor.</a:t>
            </a:r>
          </a:p>
          <a:p>
            <a:pPr marL="291600" lvl="1" indent="-291600" eaLnBrk="1" hangingPunct="1">
              <a:lnSpc>
                <a:spcPct val="90000"/>
              </a:lnSpc>
              <a:spcBef>
                <a:spcPts val="1000"/>
              </a:spcBef>
              <a:buFont typeface="Arial" panose="020B0604020202020204" pitchFamily="34" charset="0"/>
              <a:buChar char="•"/>
            </a:pPr>
            <a:r>
              <a:rPr lang="en-US" altLang="en-US" dirty="0">
                <a:solidFill>
                  <a:srgbClr val="0083C4"/>
                </a:solidFill>
                <a:latin typeface="Calibri" panose="020F0502020204030204" pitchFamily="34" charset="0"/>
                <a:cs typeface="Arial" charset="0"/>
              </a:rPr>
              <a:t>Motive to falsify.</a:t>
            </a:r>
          </a:p>
          <a:p>
            <a:pPr marL="291600" lvl="1" indent="-291600" eaLnBrk="1" hangingPunct="1">
              <a:lnSpc>
                <a:spcPct val="90000"/>
              </a:lnSpc>
              <a:spcBef>
                <a:spcPts val="1000"/>
              </a:spcBef>
              <a:buFont typeface="Arial" panose="020B0604020202020204" pitchFamily="34" charset="0"/>
              <a:buChar char="•"/>
            </a:pPr>
            <a:r>
              <a:rPr lang="en-US" altLang="en-US" dirty="0">
                <a:solidFill>
                  <a:srgbClr val="0083C4"/>
                </a:solidFill>
                <a:latin typeface="Calibri" panose="020F0502020204030204" pitchFamily="34" charset="0"/>
                <a:cs typeface="Arial" charset="0"/>
              </a:rPr>
              <a:t>Corroboration.</a:t>
            </a:r>
          </a:p>
          <a:p>
            <a:pPr marL="291600" lvl="1" indent="-291600" eaLnBrk="1" hangingPunct="1">
              <a:lnSpc>
                <a:spcPct val="90000"/>
              </a:lnSpc>
              <a:spcBef>
                <a:spcPts val="1000"/>
              </a:spcBef>
              <a:buFont typeface="Arial" panose="020B0604020202020204" pitchFamily="34" charset="0"/>
              <a:buChar char="•"/>
            </a:pPr>
            <a:r>
              <a:rPr lang="en-US" altLang="en-US" dirty="0">
                <a:solidFill>
                  <a:srgbClr val="0083C4"/>
                </a:solidFill>
                <a:latin typeface="Calibri" panose="020F0502020204030204" pitchFamily="34" charset="0"/>
                <a:cs typeface="Arial" charset="0"/>
              </a:rPr>
              <a:t>Past record.</a:t>
            </a:r>
          </a:p>
        </p:txBody>
      </p:sp>
      <p:sp>
        <p:nvSpPr>
          <p:cNvPr id="2" name="Content Placeholder 1"/>
          <p:cNvSpPr>
            <a:spLocks noGrp="1"/>
          </p:cNvSpPr>
          <p:nvPr>
            <p:ph idx="13"/>
          </p:nvPr>
        </p:nvSpPr>
        <p:spPr>
          <a:xfrm>
            <a:off x="465666" y="4859680"/>
            <a:ext cx="8229600" cy="1065121"/>
          </a:xfrm>
          <a:ln>
            <a:noFill/>
          </a:ln>
        </p:spPr>
        <p:txBody>
          <a:bodyPr/>
          <a:lstStyle/>
          <a:p>
            <a:pPr marL="0" indent="0" eaLnBrk="1" hangingPunct="1">
              <a:spcBef>
                <a:spcPts val="1500"/>
              </a:spcBef>
              <a:buNone/>
            </a:pPr>
            <a:r>
              <a:rPr lang="en-US" altLang="en-US" dirty="0">
                <a:latin typeface="Calibri" panose="020F0502020204030204" pitchFamily="34" charset="0"/>
                <a:cs typeface="Arial" charset="0"/>
              </a:rPr>
              <a:t>Other employees should be involved only on a “need to know” basis.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p:cNvSpPr>
            <a:spLocks noGrp="1" noChangeArrowheads="1"/>
          </p:cNvSpPr>
          <p:nvPr>
            <p:ph type="title"/>
          </p:nvPr>
        </p:nvSpPr>
        <p:spPr>
          <a:xfrm>
            <a:off x="457200" y="719090"/>
            <a:ext cx="7736889" cy="656949"/>
          </a:xfrm>
          <a:ln>
            <a:noFill/>
          </a:ln>
        </p:spPr>
        <p:txBody>
          <a:bodyPr/>
          <a:lstStyle/>
          <a:p>
            <a:pPr>
              <a:defRPr/>
            </a:pPr>
            <a:r>
              <a:rPr lang="en-US" sz="3600" dirty="0">
                <a:effectLst/>
                <a:latin typeface="Calibri" panose="020F0502020204030204" pitchFamily="34" charset="0"/>
              </a:rPr>
              <a:t>Retaliation and Employee Privacy</a:t>
            </a:r>
          </a:p>
        </p:txBody>
      </p:sp>
      <p:sp>
        <p:nvSpPr>
          <p:cNvPr id="25603" name="Content Placeholder"/>
          <p:cNvSpPr>
            <a:spLocks noGrp="1" noChangeArrowheads="1"/>
          </p:cNvSpPr>
          <p:nvPr>
            <p:ph idx="1"/>
          </p:nvPr>
        </p:nvSpPr>
        <p:spPr>
          <a:xfrm>
            <a:off x="457200" y="1600199"/>
            <a:ext cx="8229600" cy="2258879"/>
          </a:xfrm>
          <a:ln>
            <a:noFill/>
          </a:ln>
        </p:spPr>
        <p:txBody>
          <a:bodyPr/>
          <a:lstStyle/>
          <a:p>
            <a:pPr marL="0" indent="0" eaLnBrk="1" hangingPunct="1">
              <a:spcBef>
                <a:spcPts val="1500"/>
              </a:spcBef>
              <a:buNone/>
            </a:pPr>
            <a:r>
              <a:rPr lang="en-US" altLang="en-US" dirty="0">
                <a:latin typeface="Calibri" panose="020F0502020204030204" pitchFamily="34" charset="0"/>
                <a:cs typeface="Arial" charset="0"/>
              </a:rPr>
              <a:t>On reporting the sexual harassment, </a:t>
            </a:r>
            <a:r>
              <a:rPr lang="en-IN" altLang="en-US" dirty="0">
                <a:latin typeface="Calibri" panose="020F0502020204030204" pitchFamily="34" charset="0"/>
                <a:cs typeface="Arial" charset="0"/>
              </a:rPr>
              <a:t>the alleged harasser must be told of the complaint for the employer to effectively address it.</a:t>
            </a:r>
          </a:p>
          <a:p>
            <a:pPr marL="291600" lvl="1" indent="-291600" eaLnBrk="1" hangingPunct="1">
              <a:lnSpc>
                <a:spcPct val="90000"/>
              </a:lnSpc>
              <a:spcBef>
                <a:spcPts val="1000"/>
              </a:spcBef>
              <a:buFont typeface="Arial" panose="020B0604020202020204" pitchFamily="34" charset="0"/>
              <a:buChar char="•"/>
            </a:pPr>
            <a:r>
              <a:rPr lang="en-IN" altLang="en-US" dirty="0">
                <a:latin typeface="Calibri" panose="020F0502020204030204" pitchFamily="34" charset="0"/>
                <a:cs typeface="Arial" charset="0"/>
              </a:rPr>
              <a:t>Retaliation against harassee or witnesses illegal, and can have particularly severe consequences for employer.  </a:t>
            </a:r>
          </a:p>
        </p:txBody>
      </p:sp>
      <p:sp>
        <p:nvSpPr>
          <p:cNvPr id="2" name="Content Placeholder 1"/>
          <p:cNvSpPr>
            <a:spLocks noGrp="1"/>
          </p:cNvSpPr>
          <p:nvPr>
            <p:ph idx="13"/>
          </p:nvPr>
        </p:nvSpPr>
        <p:spPr>
          <a:xfrm>
            <a:off x="457200" y="4083239"/>
            <a:ext cx="8229600" cy="1465154"/>
          </a:xfrm>
          <a:ln>
            <a:noFill/>
          </a:ln>
        </p:spPr>
        <p:txBody>
          <a:bodyPr/>
          <a:lstStyle/>
          <a:p>
            <a:pPr marL="0" indent="0">
              <a:buNone/>
            </a:pPr>
            <a:r>
              <a:rPr lang="en-IN" altLang="en-US" dirty="0">
                <a:latin typeface="Calibri" panose="020F0502020204030204" pitchFamily="34" charset="0"/>
                <a:cs typeface="Arial" charset="0"/>
              </a:rPr>
              <a:t>Recent, dramatic rise in Retaliation claims at EEOC.  Filed in conjunction with underlying discrimination claim, they constitute &gt; 50% of all claims.  </a:t>
            </a:r>
            <a:endParaRPr lang="en-IN" dirty="0">
              <a:latin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itle"/>
          <p:cNvSpPr>
            <a:spLocks noGrp="1" noChangeArrowheads="1"/>
          </p:cNvSpPr>
          <p:nvPr>
            <p:ph type="title"/>
          </p:nvPr>
        </p:nvSpPr>
        <p:spPr>
          <a:ln>
            <a:noFill/>
          </a:ln>
        </p:spPr>
        <p:txBody>
          <a:bodyPr/>
          <a:lstStyle/>
          <a:p>
            <a:pPr>
              <a:defRPr/>
            </a:pPr>
            <a:r>
              <a:rPr lang="en-US" dirty="0">
                <a:effectLst/>
                <a:latin typeface="Calibri" panose="020F0502020204030204" pitchFamily="34" charset="0"/>
              </a:rPr>
              <a:t>Corrective Action</a:t>
            </a:r>
          </a:p>
        </p:txBody>
      </p:sp>
      <p:sp>
        <p:nvSpPr>
          <p:cNvPr id="27651" name="Content Placeholder"/>
          <p:cNvSpPr>
            <a:spLocks noGrp="1" noChangeArrowheads="1"/>
          </p:cNvSpPr>
          <p:nvPr>
            <p:ph idx="1"/>
          </p:nvPr>
        </p:nvSpPr>
        <p:spPr>
          <a:xfrm>
            <a:off x="457200" y="1600200"/>
            <a:ext cx="8229600" cy="4707609"/>
          </a:xfrm>
          <a:ln>
            <a:noFill/>
          </a:ln>
        </p:spPr>
        <p:txBody>
          <a:bodyPr/>
          <a:lstStyle/>
          <a:p>
            <a:pPr marL="0" indent="0" eaLnBrk="1" hangingPunct="1">
              <a:buNone/>
            </a:pPr>
            <a:r>
              <a:rPr lang="en-US" altLang="en-US" dirty="0">
                <a:latin typeface="Calibri" panose="020F0502020204030204" pitchFamily="34" charset="0"/>
                <a:cs typeface="Arial" charset="0"/>
              </a:rPr>
              <a:t>Employers must take</a:t>
            </a:r>
            <a:r>
              <a:rPr lang="en-US" altLang="en-US" dirty="0">
                <a:solidFill>
                  <a:srgbClr val="FF0000"/>
                </a:solidFill>
                <a:latin typeface="Calibri" panose="020F0502020204030204" pitchFamily="34" charset="0"/>
                <a:cs typeface="Arial" charset="0"/>
              </a:rPr>
              <a:t> “immediate and appropriate corrective action.”</a:t>
            </a:r>
          </a:p>
          <a:p>
            <a:pPr marL="0" indent="0" eaLnBrk="1" hangingPunct="1">
              <a:buNone/>
            </a:pPr>
            <a:r>
              <a:rPr lang="en-US" altLang="en-US" dirty="0">
                <a:latin typeface="Calibri" panose="020F0502020204030204" pitchFamily="34" charset="0"/>
                <a:cs typeface="Arial" charset="0"/>
              </a:rPr>
              <a:t>Specific remedies heavily dependent on context, but uniform goals: </a:t>
            </a:r>
          </a:p>
          <a:p>
            <a:pPr marL="291600" lvl="1" indent="-291600" eaLnBrk="1" hangingPunct="1">
              <a:lnSpc>
                <a:spcPct val="90000"/>
              </a:lnSpc>
              <a:spcBef>
                <a:spcPts val="1000"/>
              </a:spcBef>
              <a:buFont typeface="Arial" panose="020B0604020202020204" pitchFamily="34" charset="0"/>
              <a:buChar char="•"/>
            </a:pPr>
            <a:r>
              <a:rPr lang="en-US" altLang="en-US" dirty="0">
                <a:solidFill>
                  <a:srgbClr val="0083C4"/>
                </a:solidFill>
                <a:latin typeface="Calibri" panose="020F0502020204030204" pitchFamily="34" charset="0"/>
                <a:cs typeface="Arial" charset="0"/>
              </a:rPr>
              <a:t>Stop the harassment.</a:t>
            </a:r>
          </a:p>
          <a:p>
            <a:pPr marL="291600" lvl="1" indent="-291600" eaLnBrk="1" hangingPunct="1">
              <a:lnSpc>
                <a:spcPct val="90000"/>
              </a:lnSpc>
              <a:spcBef>
                <a:spcPts val="1000"/>
              </a:spcBef>
              <a:buFont typeface="Arial" panose="020B0604020202020204" pitchFamily="34" charset="0"/>
              <a:buChar char="•"/>
            </a:pPr>
            <a:r>
              <a:rPr lang="en-US" altLang="en-US" dirty="0">
                <a:solidFill>
                  <a:srgbClr val="0083C4"/>
                </a:solidFill>
                <a:latin typeface="Calibri" panose="020F0502020204030204" pitchFamily="34" charset="0"/>
                <a:cs typeface="Arial" charset="0"/>
              </a:rPr>
              <a:t>Not be out of proportion to the act - ‘zero tolerance’ often assumed to require discharge for very different acts.</a:t>
            </a:r>
          </a:p>
          <a:p>
            <a:pPr marL="291600" lvl="1" indent="-291600" eaLnBrk="1" hangingPunct="1">
              <a:lnSpc>
                <a:spcPct val="90000"/>
              </a:lnSpc>
              <a:spcBef>
                <a:spcPts val="1000"/>
              </a:spcBef>
              <a:buFont typeface="Arial" panose="020B0604020202020204" pitchFamily="34" charset="0"/>
              <a:buChar char="•"/>
            </a:pPr>
            <a:r>
              <a:rPr lang="en-IN" altLang="en-US" dirty="0">
                <a:solidFill>
                  <a:srgbClr val="0083C4"/>
                </a:solidFill>
                <a:latin typeface="Calibri" panose="020F0502020204030204" pitchFamily="34" charset="0"/>
                <a:cs typeface="Arial" charset="0"/>
              </a:rPr>
              <a:t>Not have the effect of punishing the harassee </a:t>
            </a:r>
            <a:r>
              <a:rPr lang="en-IN" altLang="en-US" dirty="0">
                <a:latin typeface="Calibri" panose="020F0502020204030204" pitchFamily="34" charset="0"/>
                <a:cs typeface="Arial" charset="0"/>
              </a:rPr>
              <a:t>(e.g. transfer often inappropriate.  Harassee may excel and enjoy job, except for the harassment (therefore s/he reported it, instead of just leaving).  </a:t>
            </a:r>
            <a:endParaRPr lang="en-US" altLang="en-US" dirty="0">
              <a:latin typeface="Calibri" panose="020F0502020204030204" pitchFamily="34" charset="0"/>
              <a:cs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itle"/>
          <p:cNvSpPr>
            <a:spLocks noGrp="1" noChangeArrowheads="1"/>
          </p:cNvSpPr>
          <p:nvPr>
            <p:ph type="title"/>
          </p:nvPr>
        </p:nvSpPr>
        <p:spPr>
          <a:ln>
            <a:noFill/>
          </a:ln>
        </p:spPr>
        <p:txBody>
          <a:bodyPr/>
          <a:lstStyle/>
          <a:p>
            <a:pPr>
              <a:defRPr/>
            </a:pPr>
            <a:r>
              <a:rPr lang="en-US" dirty="0">
                <a:effectLst/>
                <a:latin typeface="Calibri" panose="020F0502020204030204" pitchFamily="34" charset="0"/>
              </a:rPr>
              <a:t>Damages and Jury Trials</a:t>
            </a:r>
          </a:p>
        </p:txBody>
      </p:sp>
      <p:sp>
        <p:nvSpPr>
          <p:cNvPr id="2" name="Content Placeholder 1"/>
          <p:cNvSpPr>
            <a:spLocks noGrp="1"/>
          </p:cNvSpPr>
          <p:nvPr>
            <p:ph idx="1"/>
          </p:nvPr>
        </p:nvSpPr>
        <p:spPr>
          <a:xfrm>
            <a:off x="457200" y="1600199"/>
            <a:ext cx="8229600" cy="2252609"/>
          </a:xfrm>
          <a:ln>
            <a:noFill/>
          </a:ln>
        </p:spPr>
        <p:txBody>
          <a:bodyPr/>
          <a:lstStyle/>
          <a:p>
            <a:pPr marL="0" indent="0" eaLnBrk="1" hangingPunct="1">
              <a:buNone/>
            </a:pPr>
            <a:r>
              <a:rPr lang="en-US" altLang="en-US" dirty="0">
                <a:solidFill>
                  <a:srgbClr val="FF0000"/>
                </a:solidFill>
                <a:latin typeface="Calibri" panose="020F0502020204030204" pitchFamily="34" charset="0"/>
                <a:cs typeface="Arial" charset="0"/>
              </a:rPr>
              <a:t>Civil Rights Act of 19</a:t>
            </a:r>
            <a:r>
              <a:rPr lang="en-US" altLang="en-US" sz="100" dirty="0">
                <a:solidFill>
                  <a:srgbClr val="FF0000"/>
                </a:solidFill>
                <a:latin typeface="Calibri" panose="020F0502020204030204" pitchFamily="34" charset="0"/>
                <a:cs typeface="Arial" charset="0"/>
              </a:rPr>
              <a:t> </a:t>
            </a:r>
            <a:r>
              <a:rPr lang="en-US" altLang="en-US" dirty="0">
                <a:solidFill>
                  <a:srgbClr val="FF0000"/>
                </a:solidFill>
                <a:latin typeface="Calibri" panose="020F0502020204030204" pitchFamily="34" charset="0"/>
                <a:cs typeface="Arial" charset="0"/>
              </a:rPr>
              <a:t>91.</a:t>
            </a:r>
          </a:p>
          <a:p>
            <a:pPr marL="0" lvl="1" indent="0" eaLnBrk="1" hangingPunct="1">
              <a:buNone/>
            </a:pPr>
            <a:r>
              <a:rPr lang="en-US" altLang="en-US" dirty="0">
                <a:latin typeface="Calibri" panose="020F0502020204030204" pitchFamily="34" charset="0"/>
                <a:cs typeface="Arial" charset="0"/>
              </a:rPr>
              <a:t>Employees suing for sexual harassment can: </a:t>
            </a:r>
          </a:p>
          <a:p>
            <a:pPr marL="291600" lvl="1" indent="-291600" eaLnBrk="1" hangingPunct="1">
              <a:lnSpc>
                <a:spcPct val="90000"/>
              </a:lnSpc>
              <a:spcBef>
                <a:spcPts val="1000"/>
              </a:spcBef>
              <a:buFont typeface="Arial" panose="020B0604020202020204" pitchFamily="34" charset="0"/>
              <a:buChar char="•"/>
            </a:pPr>
            <a:r>
              <a:rPr lang="en-US" altLang="en-US" sz="2000" dirty="0">
                <a:solidFill>
                  <a:srgbClr val="0083C4"/>
                </a:solidFill>
                <a:latin typeface="Calibri" panose="020F0502020204030204" pitchFamily="34" charset="0"/>
                <a:cs typeface="Arial" charset="0"/>
              </a:rPr>
              <a:t>Ask for up to $300,000 in compensatory or punitive damages and unlimited medical damages.</a:t>
            </a:r>
          </a:p>
          <a:p>
            <a:pPr marL="291600" lvl="1" indent="-291600" eaLnBrk="1" hangingPunct="1">
              <a:lnSpc>
                <a:spcPct val="90000"/>
              </a:lnSpc>
              <a:spcBef>
                <a:spcPts val="1000"/>
              </a:spcBef>
              <a:buFont typeface="Arial" panose="020B0604020202020204" pitchFamily="34" charset="0"/>
              <a:buChar char="•"/>
            </a:pPr>
            <a:r>
              <a:rPr lang="en-US" altLang="en-US" sz="2000" dirty="0">
                <a:solidFill>
                  <a:srgbClr val="0083C4"/>
                </a:solidFill>
                <a:latin typeface="Calibri" panose="020F0502020204030204" pitchFamily="34" charset="0"/>
                <a:cs typeface="Arial" charset="0"/>
              </a:rPr>
              <a:t>Request a jury trial.</a:t>
            </a:r>
          </a:p>
          <a:p>
            <a:pPr marL="0" lvl="1" indent="0" eaLnBrk="1" hangingPunct="1">
              <a:lnSpc>
                <a:spcPct val="90000"/>
              </a:lnSpc>
              <a:spcBef>
                <a:spcPts val="1000"/>
              </a:spcBef>
              <a:buNone/>
            </a:pPr>
            <a:endParaRPr lang="en-US" altLang="en-US" sz="800" dirty="0">
              <a:latin typeface="Calibri" panose="020F0502020204030204" pitchFamily="34" charset="0"/>
              <a:cs typeface="Arial" charset="0"/>
            </a:endParaRPr>
          </a:p>
          <a:p>
            <a:pPr marL="0" lvl="1" indent="0" eaLnBrk="1" hangingPunct="1">
              <a:lnSpc>
                <a:spcPct val="90000"/>
              </a:lnSpc>
              <a:spcBef>
                <a:spcPts val="1000"/>
              </a:spcBef>
              <a:buNone/>
            </a:pPr>
            <a:r>
              <a:rPr lang="en-US" altLang="en-US" dirty="0">
                <a:latin typeface="Calibri" panose="020F0502020204030204" pitchFamily="34" charset="0"/>
                <a:cs typeface="Arial" charset="0"/>
              </a:rPr>
              <a:t>NOTE: In some states (CA), harasser can be personally liable for damages, in addition to employer liability</a:t>
            </a:r>
            <a:r>
              <a:rPr lang="en-US" altLang="en-US" sz="2000" dirty="0">
                <a:latin typeface="Calibri" panose="020F0502020204030204" pitchFamily="34" charset="0"/>
                <a:cs typeface="Arial" charset="0"/>
              </a:rPr>
              <a:t>.   (Be sure to mention this in your anti-harassment training.)</a:t>
            </a:r>
          </a:p>
        </p:txBody>
      </p:sp>
      <p:sp>
        <p:nvSpPr>
          <p:cNvPr id="4" name="Content Placeholder 3"/>
          <p:cNvSpPr>
            <a:spLocks noGrp="1"/>
          </p:cNvSpPr>
          <p:nvPr>
            <p:ph idx="14"/>
          </p:nvPr>
        </p:nvSpPr>
        <p:spPr>
          <a:xfrm>
            <a:off x="457200" y="5257800"/>
            <a:ext cx="8229600" cy="1158497"/>
          </a:xfrm>
          <a:ln>
            <a:noFill/>
          </a:ln>
        </p:spPr>
        <p:txBody>
          <a:bodyPr/>
          <a:lstStyle/>
          <a:p>
            <a:pPr marL="0" indent="0">
              <a:buNone/>
            </a:pPr>
            <a:r>
              <a:rPr lang="en-US" altLang="en-US" dirty="0">
                <a:latin typeface="Calibri" panose="020F0502020204030204" pitchFamily="34" charset="0"/>
                <a:cs typeface="Arial" charset="0"/>
              </a:rPr>
              <a:t>E</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E</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O</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C has institutionalized the use of alternative dispute resolution (A</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D</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R).</a:t>
            </a:r>
            <a:endParaRPr lang="en-IN" dirty="0">
              <a:latin typeface="Calibri" panose="020F0502020204030204" pitchFamily="34" charset="0"/>
            </a:endParaRPr>
          </a:p>
        </p:txBody>
      </p:sp>
    </p:spTree>
    <p:extLst>
      <p:ext uri="{BB962C8B-B14F-4D97-AF65-F5344CB8AC3E}">
        <p14:creationId xmlns:p14="http://schemas.microsoft.com/office/powerpoint/2010/main" val="393283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itle"/>
          <p:cNvSpPr>
            <a:spLocks noGrp="1" noChangeArrowheads="1"/>
          </p:cNvSpPr>
          <p:nvPr>
            <p:ph type="title"/>
          </p:nvPr>
        </p:nvSpPr>
        <p:spPr>
          <a:xfrm>
            <a:off x="457200" y="260350"/>
            <a:ext cx="8229600" cy="886525"/>
          </a:xfrm>
          <a:ln>
            <a:noFill/>
          </a:ln>
        </p:spPr>
        <p:txBody>
          <a:bodyPr/>
          <a:lstStyle/>
          <a:p>
            <a:pPr>
              <a:defRPr/>
            </a:pPr>
            <a:r>
              <a:rPr lang="en-US" dirty="0">
                <a:effectLst/>
                <a:latin typeface="Calibri" panose="020F0502020204030204" pitchFamily="34" charset="0"/>
              </a:rPr>
              <a:t>Tort and Criminal Liability </a:t>
            </a:r>
          </a:p>
        </p:txBody>
      </p:sp>
      <p:sp>
        <p:nvSpPr>
          <p:cNvPr id="2" name="Content Placeholder 1"/>
          <p:cNvSpPr>
            <a:spLocks noGrp="1"/>
          </p:cNvSpPr>
          <p:nvPr>
            <p:ph idx="1"/>
          </p:nvPr>
        </p:nvSpPr>
        <p:spPr>
          <a:xfrm>
            <a:off x="457200" y="1348354"/>
            <a:ext cx="8229600" cy="3531872"/>
          </a:xfrm>
          <a:ln>
            <a:noFill/>
          </a:ln>
        </p:spPr>
        <p:txBody>
          <a:bodyPr/>
          <a:lstStyle/>
          <a:p>
            <a:pPr marL="0" indent="0" eaLnBrk="1" hangingPunct="1">
              <a:spcBef>
                <a:spcPts val="500"/>
              </a:spcBef>
              <a:buNone/>
            </a:pPr>
            <a:r>
              <a:rPr lang="en-US" altLang="en-US" sz="2400" dirty="0">
                <a:latin typeface="Calibri" panose="020F0502020204030204" pitchFamily="34" charset="0"/>
                <a:cs typeface="Arial" charset="0"/>
              </a:rPr>
              <a:t>Harassment can be basis for other civil (‘tort’) or criminal liability arising out of the same actions (e.g. manager’s actions in </a:t>
            </a:r>
            <a:r>
              <a:rPr lang="en-US" altLang="en-US" sz="2400" i="1" dirty="0">
                <a:latin typeface="Calibri" panose="020F0502020204030204" pitchFamily="34" charset="0"/>
                <a:cs typeface="Arial" charset="0"/>
              </a:rPr>
              <a:t>Meritor Savings</a:t>
            </a:r>
            <a:r>
              <a:rPr lang="en-US" altLang="en-US" sz="2400" dirty="0">
                <a:latin typeface="Calibri" panose="020F0502020204030204" pitchFamily="34" charset="0"/>
                <a:cs typeface="Arial" charset="0"/>
              </a:rPr>
              <a:t>)</a:t>
            </a:r>
          </a:p>
          <a:p>
            <a:pPr marL="0" indent="0" eaLnBrk="1" hangingPunct="1">
              <a:spcBef>
                <a:spcPts val="500"/>
              </a:spcBef>
              <a:buNone/>
            </a:pPr>
            <a:r>
              <a:rPr lang="en-US" altLang="en-US" sz="2400" dirty="0">
                <a:latin typeface="Calibri" panose="020F0502020204030204" pitchFamily="34" charset="0"/>
                <a:cs typeface="Arial" charset="0"/>
              </a:rPr>
              <a:t>Tort actions</a:t>
            </a:r>
          </a:p>
          <a:p>
            <a:pPr marL="291600" lvl="1" indent="-291600" eaLnBrk="1" hangingPunct="1">
              <a:lnSpc>
                <a:spcPct val="90000"/>
              </a:lnSpc>
              <a:spcBef>
                <a:spcPts val="1000"/>
              </a:spcBef>
              <a:buFont typeface="Arial" panose="020B0604020202020204" pitchFamily="34" charset="0"/>
              <a:buChar char="•"/>
            </a:pPr>
            <a:r>
              <a:rPr lang="en-US" altLang="en-US" sz="1800" dirty="0">
                <a:latin typeface="Calibri" panose="020F0502020204030204" pitchFamily="34" charset="0"/>
                <a:cs typeface="Arial" charset="0"/>
              </a:rPr>
              <a:t>Assault – </a:t>
            </a:r>
            <a:r>
              <a:rPr lang="en-IN" altLang="en-US" sz="1800" dirty="0">
                <a:latin typeface="Calibri" panose="020F0502020204030204" pitchFamily="34" charset="0"/>
                <a:cs typeface="Arial" charset="0"/>
              </a:rPr>
              <a:t>Intentionally putting the victim in fear or apprehension </a:t>
            </a:r>
            <a:r>
              <a:rPr lang="en-US" altLang="en-US" sz="1800" dirty="0">
                <a:latin typeface="Calibri" panose="020F0502020204030204" pitchFamily="34" charset="0"/>
                <a:cs typeface="Arial" charset="0"/>
              </a:rPr>
              <a:t>of unwanted touching.</a:t>
            </a:r>
          </a:p>
          <a:p>
            <a:pPr marL="291600" lvl="1" indent="-291600" eaLnBrk="1" hangingPunct="1">
              <a:lnSpc>
                <a:spcPct val="90000"/>
              </a:lnSpc>
              <a:spcBef>
                <a:spcPts val="1000"/>
              </a:spcBef>
              <a:buFont typeface="Arial" panose="020B0604020202020204" pitchFamily="34" charset="0"/>
              <a:buChar char="•"/>
            </a:pPr>
            <a:r>
              <a:rPr lang="en-US" altLang="en-US" sz="1800" dirty="0">
                <a:latin typeface="Calibri" panose="020F0502020204030204" pitchFamily="34" charset="0"/>
                <a:cs typeface="Arial" charset="0"/>
              </a:rPr>
              <a:t>Battery – Intentional unpermitted bodily touching.</a:t>
            </a:r>
          </a:p>
          <a:p>
            <a:pPr marL="291600" lvl="1" indent="-291600" eaLnBrk="1" hangingPunct="1">
              <a:lnSpc>
                <a:spcPct val="90000"/>
              </a:lnSpc>
              <a:spcBef>
                <a:spcPts val="1000"/>
              </a:spcBef>
              <a:buFont typeface="Arial" panose="020B0604020202020204" pitchFamily="34" charset="0"/>
              <a:buChar char="•"/>
            </a:pPr>
            <a:r>
              <a:rPr lang="en-US" altLang="en-US" sz="1800" dirty="0">
                <a:latin typeface="Calibri" panose="020F0502020204030204" pitchFamily="34" charset="0"/>
                <a:cs typeface="Arial" charset="0"/>
              </a:rPr>
              <a:t>Infliction of emotional distress.</a:t>
            </a:r>
          </a:p>
          <a:p>
            <a:pPr marL="291600" lvl="1" indent="-291600" eaLnBrk="1" hangingPunct="1">
              <a:lnSpc>
                <a:spcPct val="90000"/>
              </a:lnSpc>
              <a:spcBef>
                <a:spcPts val="1000"/>
              </a:spcBef>
              <a:buFont typeface="Arial" panose="020B0604020202020204" pitchFamily="34" charset="0"/>
              <a:buChar char="•"/>
            </a:pPr>
            <a:r>
              <a:rPr lang="en-US" altLang="en-US" sz="1800" dirty="0">
                <a:latin typeface="Calibri" panose="020F0502020204030204" pitchFamily="34" charset="0"/>
                <a:cs typeface="Arial" charset="0"/>
              </a:rPr>
              <a:t>False imprisonment.</a:t>
            </a:r>
          </a:p>
          <a:p>
            <a:pPr marL="291600" lvl="1" indent="-291600" eaLnBrk="1" hangingPunct="1">
              <a:lnSpc>
                <a:spcPct val="90000"/>
              </a:lnSpc>
              <a:spcBef>
                <a:spcPts val="1000"/>
              </a:spcBef>
              <a:buFont typeface="Arial" panose="020B0604020202020204" pitchFamily="34" charset="0"/>
              <a:buChar char="•"/>
            </a:pPr>
            <a:r>
              <a:rPr lang="en-US" altLang="en-US" sz="1800" dirty="0">
                <a:latin typeface="Calibri" panose="020F0502020204030204" pitchFamily="34" charset="0"/>
                <a:cs typeface="Arial" charset="0"/>
              </a:rPr>
              <a:t>Interference with contractual relations.</a:t>
            </a:r>
            <a:endParaRPr lang="en-IN" sz="1800" dirty="0">
              <a:latin typeface="Calibri" panose="020F0502020204030204" pitchFamily="34" charset="0"/>
              <a:cs typeface="Arial" charset="0"/>
            </a:endParaRPr>
          </a:p>
        </p:txBody>
      </p:sp>
      <p:sp>
        <p:nvSpPr>
          <p:cNvPr id="4" name="Content Placeholder 3"/>
          <p:cNvSpPr>
            <a:spLocks noGrp="1"/>
          </p:cNvSpPr>
          <p:nvPr>
            <p:ph idx="14"/>
          </p:nvPr>
        </p:nvSpPr>
        <p:spPr>
          <a:xfrm>
            <a:off x="457200" y="5222928"/>
            <a:ext cx="8229600" cy="972387"/>
          </a:xfrm>
          <a:ln>
            <a:noFill/>
          </a:ln>
        </p:spPr>
        <p:txBody>
          <a:bodyPr/>
          <a:lstStyle/>
          <a:p>
            <a:pPr marL="0" indent="0" eaLnBrk="1" hangingPunct="1">
              <a:spcBef>
                <a:spcPts val="500"/>
              </a:spcBef>
              <a:buNone/>
            </a:pPr>
            <a:r>
              <a:rPr lang="en-IN" altLang="en-US" sz="2400" dirty="0">
                <a:latin typeface="Calibri" panose="020F0502020204030204" pitchFamily="34" charset="0"/>
                <a:cs typeface="Arial" charset="0"/>
              </a:rPr>
              <a:t>Action could form the basis of criminal prosecution for criminal assault, battery, and rape.</a:t>
            </a:r>
            <a:endParaRPr lang="en-US" altLang="en-US" sz="2400" dirty="0">
              <a:latin typeface="Calibri" panose="020F0502020204030204" pitchFamily="34" charset="0"/>
              <a:cs typeface="Arial" charset="0"/>
            </a:endParaRPr>
          </a:p>
        </p:txBody>
      </p:sp>
    </p:spTree>
    <p:extLst>
      <p:ext uri="{BB962C8B-B14F-4D97-AF65-F5344CB8AC3E}">
        <p14:creationId xmlns:p14="http://schemas.microsoft.com/office/powerpoint/2010/main" val="2263002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itle"/>
          <p:cNvSpPr>
            <a:spLocks noGrp="1" noChangeArrowheads="1"/>
          </p:cNvSpPr>
          <p:nvPr>
            <p:ph type="title"/>
          </p:nvPr>
        </p:nvSpPr>
        <p:spPr>
          <a:ln>
            <a:noFill/>
          </a:ln>
        </p:spPr>
        <p:txBody>
          <a:bodyPr/>
          <a:lstStyle/>
          <a:p>
            <a:pPr>
              <a:defRPr/>
            </a:pPr>
            <a:r>
              <a:rPr lang="en-US" dirty="0">
                <a:effectLst/>
                <a:latin typeface="Calibri" panose="020F0502020204030204" pitchFamily="34" charset="0"/>
              </a:rPr>
              <a:t>Management Tips</a:t>
            </a:r>
          </a:p>
        </p:txBody>
      </p:sp>
      <p:sp>
        <p:nvSpPr>
          <p:cNvPr id="27651" name="Content Placeholder"/>
          <p:cNvSpPr>
            <a:spLocks noGrp="1" noChangeArrowheads="1"/>
          </p:cNvSpPr>
          <p:nvPr>
            <p:ph idx="1"/>
          </p:nvPr>
        </p:nvSpPr>
        <p:spPr>
          <a:xfrm>
            <a:off x="457200" y="1385888"/>
            <a:ext cx="8100874" cy="4999414"/>
          </a:xfrm>
          <a:ln>
            <a:noFill/>
          </a:ln>
        </p:spPr>
        <p:txBody>
          <a:bodyPr/>
          <a:lstStyle/>
          <a:p>
            <a:pPr marL="291600" lvl="1" indent="-291600" eaLnBrk="1" hangingPunct="1">
              <a:lnSpc>
                <a:spcPct val="90000"/>
              </a:lnSpc>
              <a:spcBef>
                <a:spcPts val="1000"/>
              </a:spcBef>
              <a:buFont typeface="Arial" panose="020B0604020202020204" pitchFamily="34" charset="0"/>
              <a:buChar char="•"/>
            </a:pPr>
            <a:r>
              <a:rPr lang="en-US" altLang="en-US" sz="1800" dirty="0">
                <a:latin typeface="Calibri" panose="020F0502020204030204" pitchFamily="34" charset="0"/>
                <a:cs typeface="Arial" charset="0"/>
              </a:rPr>
              <a:t>Adopt an anti-sexual harassment policy.</a:t>
            </a:r>
          </a:p>
          <a:p>
            <a:pPr marL="291600" lvl="1" indent="-291600" eaLnBrk="1" hangingPunct="1">
              <a:lnSpc>
                <a:spcPct val="90000"/>
              </a:lnSpc>
              <a:spcBef>
                <a:spcPts val="1000"/>
              </a:spcBef>
              <a:buFont typeface="Arial" panose="020B0604020202020204" pitchFamily="34" charset="0"/>
              <a:buChar char="•"/>
            </a:pPr>
            <a:r>
              <a:rPr lang="en-US" altLang="en-US" sz="1800" dirty="0">
                <a:latin typeface="Calibri" panose="020F0502020204030204" pitchFamily="34" charset="0"/>
                <a:cs typeface="Arial" charset="0"/>
              </a:rPr>
              <a:t>Take a top-down approach to deter sexual harassment.</a:t>
            </a:r>
          </a:p>
          <a:p>
            <a:pPr marL="291600" lvl="1" indent="-291600" eaLnBrk="1" hangingPunct="1">
              <a:lnSpc>
                <a:spcPct val="90000"/>
              </a:lnSpc>
              <a:spcBef>
                <a:spcPts val="1000"/>
              </a:spcBef>
              <a:buFont typeface="Arial" panose="020B0604020202020204" pitchFamily="34" charset="0"/>
              <a:buChar char="•"/>
            </a:pPr>
            <a:r>
              <a:rPr lang="en-US" altLang="en-US" sz="1800" dirty="0">
                <a:latin typeface="Calibri" panose="020F0502020204030204" pitchFamily="34" charset="0"/>
                <a:cs typeface="Arial" charset="0"/>
              </a:rPr>
              <a:t>Create and disseminate information about an effective reporting mechanism for harasses.</a:t>
            </a:r>
          </a:p>
          <a:p>
            <a:pPr marL="291600" lvl="1" indent="-291600" eaLnBrk="1" hangingPunct="1">
              <a:lnSpc>
                <a:spcPct val="90000"/>
              </a:lnSpc>
              <a:spcBef>
                <a:spcPts val="1000"/>
              </a:spcBef>
              <a:buFont typeface="Arial" panose="020B0604020202020204" pitchFamily="34" charset="0"/>
              <a:buChar char="•"/>
            </a:pPr>
            <a:r>
              <a:rPr lang="en-US" altLang="en-US" sz="1800" dirty="0">
                <a:latin typeface="Calibri" panose="020F0502020204030204" pitchFamily="34" charset="0"/>
                <a:cs typeface="Arial" charset="0"/>
              </a:rPr>
              <a:t>Consistently remind employees of the policy.</a:t>
            </a:r>
          </a:p>
          <a:p>
            <a:pPr marL="291600" lvl="1" indent="-291600" eaLnBrk="1" hangingPunct="1">
              <a:lnSpc>
                <a:spcPct val="90000"/>
              </a:lnSpc>
              <a:spcBef>
                <a:spcPts val="1000"/>
              </a:spcBef>
              <a:buFont typeface="Arial" panose="020B0604020202020204" pitchFamily="34" charset="0"/>
              <a:buChar char="•"/>
            </a:pPr>
            <a:r>
              <a:rPr lang="en-US" altLang="en-US" sz="1800" dirty="0">
                <a:latin typeface="Calibri" panose="020F0502020204030204" pitchFamily="34" charset="0"/>
                <a:cs typeface="Arial" charset="0"/>
              </a:rPr>
              <a:t>Provide employees with training and/or information that helps them to recognize sexual harassment.</a:t>
            </a:r>
          </a:p>
          <a:p>
            <a:pPr marL="291600" lvl="1" indent="-291600" eaLnBrk="1" hangingPunct="1">
              <a:lnSpc>
                <a:spcPct val="90000"/>
              </a:lnSpc>
              <a:spcBef>
                <a:spcPts val="1000"/>
              </a:spcBef>
              <a:buFont typeface="Arial" panose="020B0604020202020204" pitchFamily="34" charset="0"/>
              <a:buChar char="•"/>
            </a:pPr>
            <a:r>
              <a:rPr lang="en-US" altLang="en-US" sz="1800" dirty="0">
                <a:latin typeface="Calibri" panose="020F0502020204030204" pitchFamily="34" charset="0"/>
                <a:cs typeface="Arial" charset="0"/>
              </a:rPr>
              <a:t>Ensure that reported incidents of sexual harassment are taken seriously.</a:t>
            </a:r>
          </a:p>
          <a:p>
            <a:pPr marL="291600" lvl="1" indent="-291600" eaLnBrk="1" hangingPunct="1">
              <a:lnSpc>
                <a:spcPct val="90000"/>
              </a:lnSpc>
              <a:spcBef>
                <a:spcPts val="1000"/>
              </a:spcBef>
              <a:buFont typeface="Arial" panose="020B0604020202020204" pitchFamily="34" charset="0"/>
              <a:buChar char="•"/>
            </a:pPr>
            <a:r>
              <a:rPr lang="en-IN" altLang="en-US" sz="1800" dirty="0">
                <a:latin typeface="Calibri" panose="020F0502020204030204" pitchFamily="34" charset="0"/>
                <a:cs typeface="Arial" charset="0"/>
              </a:rPr>
              <a:t>Ensure that the training employees receive is effective, interactive, and engaging.</a:t>
            </a:r>
            <a:endParaRPr lang="en-US" altLang="en-US" sz="1800" dirty="0">
              <a:latin typeface="Calibri" panose="020F0502020204030204" pitchFamily="34" charset="0"/>
              <a:cs typeface="Arial" charset="0"/>
            </a:endParaRPr>
          </a:p>
          <a:p>
            <a:pPr marL="291600" lvl="1" indent="-291600" eaLnBrk="1" hangingPunct="1">
              <a:lnSpc>
                <a:spcPct val="90000"/>
              </a:lnSpc>
              <a:spcBef>
                <a:spcPts val="1000"/>
              </a:spcBef>
              <a:buFont typeface="Arial" panose="020B0604020202020204" pitchFamily="34" charset="0"/>
              <a:buChar char="•"/>
            </a:pPr>
            <a:r>
              <a:rPr lang="en-US" altLang="en-US" sz="1800" dirty="0">
                <a:latin typeface="Calibri" panose="020F0502020204030204" pitchFamily="34" charset="0"/>
                <a:cs typeface="Arial" charset="0"/>
              </a:rPr>
              <a:t>Create an environment where sexual harassment is not tolerated.</a:t>
            </a:r>
          </a:p>
          <a:p>
            <a:pPr marL="291600" lvl="1" indent="-291600" eaLnBrk="1" hangingPunct="1">
              <a:lnSpc>
                <a:spcPct val="90000"/>
              </a:lnSpc>
              <a:spcBef>
                <a:spcPts val="1000"/>
              </a:spcBef>
              <a:buFont typeface="Arial" panose="020B0604020202020204" pitchFamily="34" charset="0"/>
              <a:buChar char="•"/>
            </a:pPr>
            <a:r>
              <a:rPr lang="en-US" altLang="en-US" sz="1800" dirty="0">
                <a:latin typeface="Calibri" panose="020F0502020204030204" pitchFamily="34" charset="0"/>
                <a:cs typeface="Arial" charset="0"/>
              </a:rPr>
              <a:t>Promptly investigate all sexual harassment claims.</a:t>
            </a:r>
          </a:p>
          <a:p>
            <a:pPr marL="291600" lvl="1" indent="-291600" eaLnBrk="1" hangingPunct="1">
              <a:lnSpc>
                <a:spcPct val="90000"/>
              </a:lnSpc>
              <a:spcBef>
                <a:spcPts val="1000"/>
              </a:spcBef>
              <a:buFont typeface="Arial" panose="020B0604020202020204" pitchFamily="34" charset="0"/>
              <a:buChar char="•"/>
            </a:pPr>
            <a:r>
              <a:rPr lang="en-US" altLang="en-US" sz="1800" dirty="0">
                <a:latin typeface="Calibri" panose="020F0502020204030204" pitchFamily="34" charset="0"/>
                <a:cs typeface="Arial" charset="0"/>
              </a:rPr>
              <a:t>Keep an eye out for anti-female animus.</a:t>
            </a:r>
          </a:p>
          <a:p>
            <a:pPr marL="291600" lvl="1" indent="-291600" eaLnBrk="1" hangingPunct="1">
              <a:lnSpc>
                <a:spcPct val="90000"/>
              </a:lnSpc>
              <a:spcBef>
                <a:spcPts val="1000"/>
              </a:spcBef>
              <a:buFont typeface="Arial" panose="020B0604020202020204" pitchFamily="34" charset="0"/>
              <a:buChar char="•"/>
            </a:pPr>
            <a:r>
              <a:rPr lang="en-US" altLang="en-US" sz="1800" dirty="0">
                <a:latin typeface="Calibri" panose="020F0502020204030204" pitchFamily="34" charset="0"/>
                <a:cs typeface="Arial" charset="0"/>
              </a:rPr>
              <a:t>Make sure the corrective action is commensurate with the policy violation.</a:t>
            </a:r>
          </a:p>
          <a:p>
            <a:pPr marL="291600" lvl="1" indent="-291600" eaLnBrk="1" hangingPunct="1">
              <a:lnSpc>
                <a:spcPct val="90000"/>
              </a:lnSpc>
              <a:spcBef>
                <a:spcPts val="1000"/>
              </a:spcBef>
              <a:buFont typeface="Arial" panose="020B0604020202020204" pitchFamily="34" charset="0"/>
              <a:buChar char="•"/>
            </a:pPr>
            <a:r>
              <a:rPr lang="en-US" altLang="en-US" sz="1800" dirty="0">
                <a:latin typeface="Calibri" panose="020F0502020204030204" pitchFamily="34" charset="0"/>
                <a:cs typeface="Arial" charset="0"/>
              </a:rPr>
              <a:t>Work to keep the workplace friendly, open and respectful.  </a:t>
            </a:r>
          </a:p>
          <a:p>
            <a:pPr marL="0" lvl="1" indent="0" eaLnBrk="1" hangingPunct="1">
              <a:lnSpc>
                <a:spcPct val="90000"/>
              </a:lnSpc>
              <a:spcBef>
                <a:spcPts val="1000"/>
              </a:spcBef>
              <a:buNone/>
            </a:pPr>
            <a:endParaRPr lang="en-US" altLang="en-US" sz="1800" dirty="0">
              <a:latin typeface="Calibri" panose="020F0502020204030204" pitchFamily="34" charset="0"/>
              <a:cs typeface="Arial" charset="0"/>
            </a:endParaRPr>
          </a:p>
          <a:p>
            <a:pPr marL="291600" lvl="1" indent="-291600" eaLnBrk="1" hangingPunct="1">
              <a:lnSpc>
                <a:spcPct val="90000"/>
              </a:lnSpc>
              <a:spcBef>
                <a:spcPts val="1000"/>
              </a:spcBef>
              <a:buFont typeface="Arial" panose="020B0604020202020204" pitchFamily="34" charset="0"/>
              <a:buChar char="•"/>
            </a:pPr>
            <a:endParaRPr lang="en-US" altLang="en-US" sz="1800" dirty="0">
              <a:latin typeface="Calibri" panose="020F0502020204030204" pitchFamily="34" charset="0"/>
              <a:cs typeface="Arial" charset="0"/>
            </a:endParaRPr>
          </a:p>
        </p:txBody>
      </p:sp>
    </p:spTree>
    <p:extLst>
      <p:ext uri="{BB962C8B-B14F-4D97-AF65-F5344CB8AC3E}">
        <p14:creationId xmlns:p14="http://schemas.microsoft.com/office/powerpoint/2010/main" val="2770313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p:cNvSpPr>
            <a:spLocks noGrp="1" noChangeArrowheads="1"/>
          </p:cNvSpPr>
          <p:nvPr>
            <p:ph type="title"/>
          </p:nvPr>
        </p:nvSpPr>
        <p:spPr>
          <a:xfrm>
            <a:off x="457200" y="260350"/>
            <a:ext cx="8229600" cy="868363"/>
          </a:xfrm>
          <a:ln>
            <a:noFill/>
          </a:ln>
        </p:spPr>
        <p:txBody>
          <a:bodyPr/>
          <a:lstStyle/>
          <a:p>
            <a:pPr>
              <a:defRPr/>
            </a:pPr>
            <a:r>
              <a:rPr lang="en-US" dirty="0">
                <a:effectLst/>
                <a:latin typeface="Calibri" panose="020F0502020204030204" pitchFamily="34" charset="0"/>
              </a:rPr>
              <a:t>Statutory, Regulatory Bases </a:t>
            </a:r>
          </a:p>
        </p:txBody>
      </p:sp>
      <p:sp>
        <p:nvSpPr>
          <p:cNvPr id="6147" name="Content Placeholder"/>
          <p:cNvSpPr>
            <a:spLocks noGrp="1" noChangeArrowheads="1"/>
          </p:cNvSpPr>
          <p:nvPr>
            <p:ph idx="1"/>
          </p:nvPr>
        </p:nvSpPr>
        <p:spPr>
          <a:xfrm>
            <a:off x="457200" y="1357313"/>
            <a:ext cx="8229600" cy="4914900"/>
          </a:xfrm>
          <a:ln>
            <a:noFill/>
          </a:ln>
        </p:spPr>
        <p:txBody>
          <a:bodyPr/>
          <a:lstStyle/>
          <a:p>
            <a:r>
              <a:rPr lang="en-US" sz="1800" dirty="0"/>
              <a:t>It shall be unlawful employment practice for an employer— </a:t>
            </a:r>
          </a:p>
          <a:p>
            <a:r>
              <a:rPr lang="en-US" sz="1800" dirty="0"/>
              <a:t>(1) to fail or refuse to hire or to discharge any individual, or otherwise to discriminate against any individual with respect to his compensation, terms, conditions, or privileges of employment, </a:t>
            </a:r>
            <a:r>
              <a:rPr lang="en-US" sz="1800" b="1" dirty="0"/>
              <a:t>because of such individual’s . . . sex [gender] </a:t>
            </a:r>
            <a:r>
              <a:rPr lang="en-US" sz="1800" dirty="0"/>
              <a:t>. . . . Title VII of the Civil Rights Act of 1964, as amended. 42 U.S.C. &amp; 2000e2(a). </a:t>
            </a:r>
          </a:p>
          <a:p>
            <a:r>
              <a:rPr lang="en-US" sz="1800" dirty="0"/>
              <a:t>Unwelcome sexual advances, requests for sexual favors, and other verbal or physical conduct of a sexual nature constitute sexual harassment when (1) submission to such conduct is made either explicitly or implicitly a term or condition of an individual’s employment, (2) submission to or rejection of such conduct by an individual is used as the basis for employment decisions affecting such individual, or (3) such conduct has the purpose or effect of unreasonably interfering with an individual’s work performance or creating an intimidating, hostile, or offensive working environment. 29 CFR § 1604.11 (a) (</a:t>
            </a:r>
            <a:r>
              <a:rPr lang="en-US" sz="1800" b="1" dirty="0"/>
              <a:t>EEOC Sexual Harassment Guidelines</a:t>
            </a:r>
            <a:r>
              <a:rPr lang="en-US" sz="1800" dirty="0"/>
              <a:t>). </a:t>
            </a:r>
            <a:endParaRPr lang="en-US" altLang="en-US" sz="1800" dirty="0">
              <a:latin typeface="Calibri" panose="020F0502020204030204" pitchFamily="34" charset="0"/>
              <a:cs typeface="Arial" charset="0"/>
            </a:endParaRPr>
          </a:p>
        </p:txBody>
      </p:sp>
      <p:sp>
        <p:nvSpPr>
          <p:cNvPr id="2" name="Content Placeholder 1"/>
          <p:cNvSpPr>
            <a:spLocks noGrp="1"/>
          </p:cNvSpPr>
          <p:nvPr>
            <p:ph idx="13"/>
          </p:nvPr>
        </p:nvSpPr>
        <p:spPr>
          <a:xfrm>
            <a:off x="7692497" y="6597650"/>
            <a:ext cx="994303" cy="702860"/>
          </a:xfrm>
          <a:ln>
            <a:noFill/>
          </a:ln>
        </p:spPr>
        <p:txBody>
          <a:bodyPr/>
          <a:lstStyle/>
          <a:p>
            <a:pPr marL="0" indent="0" eaLnBrk="1" hangingPunct="1">
              <a:spcBef>
                <a:spcPts val="700"/>
              </a:spcBef>
              <a:buNone/>
            </a:pPr>
            <a:r>
              <a:rPr lang="en-US" altLang="en-US" dirty="0">
                <a:latin typeface="Calibri" panose="020F0502020204030204" pitchFamily="34" charset="0"/>
                <a:cs typeface="Arial" charset="0"/>
              </a:rPr>
              <a:t>Sexual harassment class action trials are rarely litigated.</a:t>
            </a:r>
          </a:p>
          <a:p>
            <a:pPr marL="291600" lvl="1" indent="-291600" eaLnBrk="1" hangingPunct="1">
              <a:lnSpc>
                <a:spcPct val="90000"/>
              </a:lnSpc>
              <a:spcBef>
                <a:spcPts val="1000"/>
              </a:spcBef>
              <a:buFont typeface="Arial" panose="020B0604020202020204" pitchFamily="34" charset="0"/>
              <a:buChar char="•"/>
            </a:pPr>
            <a:r>
              <a:rPr lang="en-US" altLang="en-US" dirty="0">
                <a:latin typeface="Calibri" panose="020F0502020204030204" pitchFamily="34" charset="0"/>
                <a:cs typeface="Arial" charset="0"/>
              </a:rPr>
              <a:t>Also called “a white buffalo.”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p:cNvSpPr>
            <a:spLocks noGrp="1" noChangeArrowheads="1"/>
          </p:cNvSpPr>
          <p:nvPr>
            <p:ph type="title"/>
          </p:nvPr>
        </p:nvSpPr>
        <p:spPr>
          <a:xfrm>
            <a:off x="457200" y="260350"/>
            <a:ext cx="8229600" cy="598066"/>
          </a:xfrm>
          <a:ln>
            <a:noFill/>
          </a:ln>
        </p:spPr>
        <p:txBody>
          <a:bodyPr/>
          <a:lstStyle/>
          <a:p>
            <a:pPr>
              <a:defRPr/>
            </a:pPr>
            <a:r>
              <a:rPr lang="en-US" dirty="0">
                <a:effectLst/>
                <a:latin typeface="Calibri" panose="020F0502020204030204" pitchFamily="34" charset="0"/>
              </a:rPr>
              <a:t>Introduction</a:t>
            </a:r>
          </a:p>
        </p:txBody>
      </p:sp>
      <p:sp>
        <p:nvSpPr>
          <p:cNvPr id="6147" name="Content Placeholder"/>
          <p:cNvSpPr>
            <a:spLocks noGrp="1" noChangeArrowheads="1"/>
          </p:cNvSpPr>
          <p:nvPr>
            <p:ph idx="1"/>
          </p:nvPr>
        </p:nvSpPr>
        <p:spPr>
          <a:xfrm>
            <a:off x="457199" y="858416"/>
            <a:ext cx="8462865" cy="5513809"/>
          </a:xfrm>
          <a:ln>
            <a:noFill/>
          </a:ln>
        </p:spPr>
        <p:txBody>
          <a:bodyPr/>
          <a:lstStyle/>
          <a:p>
            <a:pPr marL="0" indent="0" eaLnBrk="1" hangingPunct="1">
              <a:spcBef>
                <a:spcPts val="700"/>
              </a:spcBef>
              <a:buNone/>
            </a:pPr>
            <a:r>
              <a:rPr lang="en-US" altLang="en-US" sz="1300" dirty="0">
                <a:latin typeface="Calibri" panose="020F0502020204030204" pitchFamily="34" charset="0"/>
                <a:cs typeface="Calibri" panose="020F0502020204030204" pitchFamily="34" charset="0"/>
              </a:rPr>
              <a:t>Unsavory topic, but crucial that HR professionals understand, manage and prevent disruptive, expensive, unfair and illegal behaviors in the workplace.   </a:t>
            </a:r>
          </a:p>
          <a:p>
            <a:pPr eaLnBrk="1" hangingPunct="1">
              <a:spcBef>
                <a:spcPts val="700"/>
              </a:spcBef>
              <a:buFont typeface="Arial" panose="020B0604020202020204" pitchFamily="34" charset="0"/>
              <a:buChar char="•"/>
            </a:pPr>
            <a:r>
              <a:rPr lang="en-US" altLang="en-US" sz="1300" dirty="0">
                <a:latin typeface="Calibri" panose="020F0502020204030204" pitchFamily="34" charset="0"/>
                <a:cs typeface="Calibri" panose="020F0502020204030204" pitchFamily="34" charset="0"/>
              </a:rPr>
              <a:t>Recent wide publicizing of sexual misconduct demonstrates the frequency and breadth of problem </a:t>
            </a:r>
          </a:p>
          <a:p>
            <a:pPr marL="291600" lvl="1" indent="-291600" eaLnBrk="1" hangingPunct="1">
              <a:lnSpc>
                <a:spcPct val="90000"/>
              </a:lnSpc>
              <a:spcBef>
                <a:spcPts val="1000"/>
              </a:spcBef>
              <a:buFont typeface="Arial" panose="020B0604020202020204" pitchFamily="34" charset="0"/>
              <a:buChar char="•"/>
            </a:pPr>
            <a:r>
              <a:rPr lang="en-IN" altLang="en-US" sz="1300" dirty="0">
                <a:latin typeface="Calibri" panose="020F0502020204030204" pitchFamily="34" charset="0"/>
                <a:cs typeface="Calibri" panose="020F0502020204030204" pitchFamily="34" charset="0"/>
              </a:rPr>
              <a:t>Sexual harassment in the workplace occurs more frequently than many realize</a:t>
            </a:r>
          </a:p>
          <a:p>
            <a:pPr marL="291600" lvl="1" indent="-291600" eaLnBrk="1" hangingPunct="1">
              <a:lnSpc>
                <a:spcPct val="90000"/>
              </a:lnSpc>
              <a:spcBef>
                <a:spcPts val="1000"/>
              </a:spcBef>
              <a:buFont typeface="Arial" panose="020B0604020202020204" pitchFamily="34" charset="0"/>
              <a:buChar char="•"/>
            </a:pPr>
            <a:r>
              <a:rPr lang="en-IN" altLang="en-US" sz="1300" dirty="0">
                <a:latin typeface="Calibri" panose="020F0502020204030204" pitchFamily="34" charset="0"/>
                <a:cs typeface="Calibri" panose="020F0502020204030204" pitchFamily="34" charset="0"/>
              </a:rPr>
              <a:t>Results in:</a:t>
            </a:r>
          </a:p>
          <a:p>
            <a:pPr marL="691650" lvl="2" indent="-291600" eaLnBrk="1" hangingPunct="1">
              <a:lnSpc>
                <a:spcPct val="90000"/>
              </a:lnSpc>
              <a:spcBef>
                <a:spcPts val="1000"/>
              </a:spcBef>
              <a:buFont typeface="Arial" panose="020B0604020202020204" pitchFamily="34" charset="0"/>
              <a:buChar char="•"/>
            </a:pPr>
            <a:r>
              <a:rPr lang="en-IN" altLang="en-US" sz="1300" dirty="0">
                <a:latin typeface="Calibri" panose="020F0502020204030204" pitchFamily="34" charset="0"/>
                <a:cs typeface="Calibri" panose="020F0502020204030204" pitchFamily="34" charset="0"/>
              </a:rPr>
              <a:t>Loss of opportunity to victims and organizational productivity</a:t>
            </a:r>
          </a:p>
          <a:p>
            <a:pPr marL="691650" lvl="2" indent="-291600" eaLnBrk="1" hangingPunct="1">
              <a:lnSpc>
                <a:spcPct val="90000"/>
              </a:lnSpc>
              <a:spcBef>
                <a:spcPts val="1000"/>
              </a:spcBef>
              <a:buFont typeface="Arial" panose="020B0604020202020204" pitchFamily="34" charset="0"/>
              <a:buChar char="•"/>
            </a:pPr>
            <a:r>
              <a:rPr lang="en-IN" altLang="en-US" sz="1300" dirty="0">
                <a:latin typeface="Calibri" panose="020F0502020204030204" pitchFamily="34" charset="0"/>
                <a:cs typeface="Calibri" panose="020F0502020204030204" pitchFamily="34" charset="0"/>
              </a:rPr>
              <a:t>Unnecessary expenses of defense and damages</a:t>
            </a:r>
          </a:p>
          <a:p>
            <a:pPr marL="691650" lvl="2" indent="-291600" eaLnBrk="1" hangingPunct="1">
              <a:lnSpc>
                <a:spcPct val="90000"/>
              </a:lnSpc>
              <a:spcBef>
                <a:spcPts val="1000"/>
              </a:spcBef>
              <a:buFont typeface="Arial" panose="020B0604020202020204" pitchFamily="34" charset="0"/>
              <a:buChar char="•"/>
            </a:pPr>
            <a:r>
              <a:rPr lang="en-IN" altLang="en-US" sz="1300" dirty="0">
                <a:latin typeface="Calibri" panose="020F0502020204030204" pitchFamily="34" charset="0"/>
                <a:cs typeface="Calibri" panose="020F0502020204030204" pitchFamily="34" charset="0"/>
              </a:rPr>
              <a:t>Management distraction and morale issues </a:t>
            </a:r>
          </a:p>
          <a:p>
            <a:pPr marL="691650" lvl="2" indent="-291600" eaLnBrk="1" hangingPunct="1">
              <a:lnSpc>
                <a:spcPct val="90000"/>
              </a:lnSpc>
              <a:spcBef>
                <a:spcPts val="1000"/>
              </a:spcBef>
              <a:buFont typeface="Arial" panose="020B0604020202020204" pitchFamily="34" charset="0"/>
              <a:buChar char="•"/>
            </a:pPr>
            <a:r>
              <a:rPr lang="en-IN" altLang="en-US" sz="1300" dirty="0">
                <a:latin typeface="Calibri" panose="020F0502020204030204" pitchFamily="34" charset="0"/>
                <a:cs typeface="Calibri" panose="020F0502020204030204" pitchFamily="34" charset="0"/>
              </a:rPr>
              <a:t>Negative effects on personal lives</a:t>
            </a:r>
            <a:r>
              <a:rPr lang="en-US" altLang="en-US" sz="1300" dirty="0">
                <a:latin typeface="Calibri" panose="020F0502020204030204" pitchFamily="34" charset="0"/>
                <a:cs typeface="Calibri" panose="020F0502020204030204" pitchFamily="34" charset="0"/>
              </a:rPr>
              <a:t>.</a:t>
            </a:r>
          </a:p>
          <a:p>
            <a:pPr marL="291600" lvl="1" indent="-291600" eaLnBrk="1" hangingPunct="1">
              <a:lnSpc>
                <a:spcPct val="90000"/>
              </a:lnSpc>
              <a:spcBef>
                <a:spcPts val="1000"/>
              </a:spcBef>
              <a:buFont typeface="Arial" panose="020B0604020202020204" pitchFamily="34" charset="0"/>
              <a:buChar char="•"/>
            </a:pPr>
            <a:r>
              <a:rPr lang="en-US" altLang="en-US" sz="1300" dirty="0">
                <a:latin typeface="Calibri" panose="020F0502020204030204" pitchFamily="34" charset="0"/>
                <a:cs typeface="Calibri" panose="020F0502020204030204" pitchFamily="34" charset="0"/>
              </a:rPr>
              <a:t>Important and urgent to confront and minimize these situations.  </a:t>
            </a:r>
          </a:p>
          <a:p>
            <a:pPr eaLnBrk="1" hangingPunct="1"/>
            <a:r>
              <a:rPr lang="en-US" altLang="en-US" sz="1300" dirty="0">
                <a:latin typeface="Calibri" panose="020F0502020204030204" pitchFamily="34" charset="0"/>
                <a:cs typeface="Calibri" panose="020F0502020204030204" pitchFamily="34" charset="0"/>
              </a:rPr>
              <a:t>Sexual harassment class action trials are </a:t>
            </a:r>
            <a:r>
              <a:rPr lang="en-US" altLang="en-US" sz="1300" dirty="0">
                <a:solidFill>
                  <a:srgbClr val="0000FF"/>
                </a:solidFill>
                <a:latin typeface="Calibri" panose="020F0502020204030204" pitchFamily="34" charset="0"/>
                <a:cs typeface="Calibri" panose="020F0502020204030204" pitchFamily="34" charset="0"/>
              </a:rPr>
              <a:t>rare</a:t>
            </a:r>
          </a:p>
          <a:p>
            <a:pPr lvl="1" eaLnBrk="1" hangingPunct="1"/>
            <a:r>
              <a:rPr lang="en-US" altLang="en-US" sz="1300" dirty="0">
                <a:latin typeface="Calibri" panose="020F0502020204030204" pitchFamily="34" charset="0"/>
                <a:cs typeface="Calibri" panose="020F0502020204030204" pitchFamily="34" charset="0"/>
              </a:rPr>
              <a:t>Also called the “white buffalo”</a:t>
            </a:r>
          </a:p>
          <a:p>
            <a:pPr eaLnBrk="1" hangingPunct="1"/>
            <a:r>
              <a:rPr lang="en-US" altLang="en-US" sz="1300" dirty="0">
                <a:latin typeface="Calibri" panose="020F0502020204030204" pitchFamily="34" charset="0"/>
                <a:cs typeface="Calibri" panose="020F0502020204030204" pitchFamily="34" charset="0"/>
              </a:rPr>
              <a:t>Two types of sexual harassment</a:t>
            </a:r>
          </a:p>
          <a:p>
            <a:pPr marL="914400" lvl="1" indent="-457200" eaLnBrk="1" hangingPunct="1">
              <a:buFont typeface="+mj-lt"/>
              <a:buAutoNum type="arabicPeriod"/>
            </a:pPr>
            <a:r>
              <a:rPr lang="en-US" altLang="en-US" sz="1300" dirty="0">
                <a:solidFill>
                  <a:srgbClr val="FF0000"/>
                </a:solidFill>
                <a:latin typeface="Calibri" panose="020F0502020204030204" pitchFamily="34" charset="0"/>
                <a:cs typeface="Calibri" panose="020F0502020204030204" pitchFamily="34" charset="0"/>
              </a:rPr>
              <a:t>Quid Pro Quo</a:t>
            </a:r>
          </a:p>
          <a:p>
            <a:pPr marL="914400" lvl="1" indent="-457200" eaLnBrk="1" hangingPunct="1">
              <a:buFont typeface="+mj-lt"/>
              <a:buAutoNum type="arabicPeriod"/>
            </a:pPr>
            <a:r>
              <a:rPr lang="en-US" altLang="en-US" sz="1300" dirty="0">
                <a:solidFill>
                  <a:srgbClr val="FF0000"/>
                </a:solidFill>
                <a:latin typeface="Calibri" panose="020F0502020204030204" pitchFamily="34" charset="0"/>
                <a:cs typeface="Calibri" panose="020F0502020204030204" pitchFamily="34" charset="0"/>
              </a:rPr>
              <a:t>Hostile Work Environment</a:t>
            </a:r>
          </a:p>
          <a:p>
            <a:pPr eaLnBrk="1" hangingPunct="1"/>
            <a:r>
              <a:rPr lang="en-US" altLang="en-US" sz="1300" dirty="0">
                <a:latin typeface="Calibri" panose="020F0502020204030204" pitchFamily="34" charset="0"/>
                <a:cs typeface="Calibri" panose="020F0502020204030204" pitchFamily="34" charset="0"/>
              </a:rPr>
              <a:t>Statutory basis: </a:t>
            </a:r>
            <a:r>
              <a:rPr lang="en-US" altLang="en-US" sz="1300" dirty="0">
                <a:solidFill>
                  <a:srgbClr val="0000FF"/>
                </a:solidFill>
                <a:latin typeface="Calibri" panose="020F0502020204030204" pitchFamily="34" charset="0"/>
                <a:cs typeface="Calibri" panose="020F0502020204030204" pitchFamily="34" charset="0"/>
              </a:rPr>
              <a:t>Civil Rights Act, Title VII</a:t>
            </a:r>
          </a:p>
          <a:p>
            <a:pPr eaLnBrk="1" hangingPunct="1"/>
            <a:r>
              <a:rPr lang="en-US" altLang="en-US" sz="1300" dirty="0">
                <a:latin typeface="Calibri" panose="020F0502020204030204" pitchFamily="34" charset="0"/>
                <a:cs typeface="Calibri" panose="020F0502020204030204" pitchFamily="34" charset="0"/>
              </a:rPr>
              <a:t>Cost to businesses, personal lives</a:t>
            </a:r>
            <a:r>
              <a:rPr lang="is-IS" altLang="en-US" sz="1300" dirty="0">
                <a:latin typeface="Calibri" panose="020F0502020204030204" pitchFamily="34" charset="0"/>
                <a:cs typeface="Calibri" panose="020F0502020204030204" pitchFamily="34" charset="0"/>
              </a:rPr>
              <a:t>…</a:t>
            </a:r>
            <a:r>
              <a:rPr lang="is-IS" altLang="en-US" sz="1300" dirty="0">
                <a:solidFill>
                  <a:srgbClr val="FF0000"/>
                </a:solidFill>
                <a:latin typeface="Calibri" panose="020F0502020204030204" pitchFamily="34" charset="0"/>
                <a:cs typeface="Calibri" panose="020F0502020204030204" pitchFamily="34" charset="0"/>
              </a:rPr>
              <a:t>1991 Amendment to CRA allowed for punitive &amp; compensatory damages and jury trials </a:t>
            </a:r>
            <a:endParaRPr lang="en-US" altLang="en-US" sz="1300" dirty="0">
              <a:solidFill>
                <a:srgbClr val="FF0000"/>
              </a:solidFill>
              <a:latin typeface="Calibri" panose="020F0502020204030204" pitchFamily="34" charset="0"/>
              <a:cs typeface="Calibri" panose="020F0502020204030204" pitchFamily="34" charset="0"/>
            </a:endParaRPr>
          </a:p>
          <a:p>
            <a:pPr eaLnBrk="1" hangingPunct="1"/>
            <a:r>
              <a:rPr lang="en-US" altLang="en-US" sz="1300" dirty="0">
                <a:latin typeface="Calibri" panose="020F0502020204030204" pitchFamily="34" charset="0"/>
                <a:cs typeface="Calibri" panose="020F0502020204030204" pitchFamily="34" charset="0"/>
              </a:rPr>
              <a:t>If HR ever matters (and it does), then </a:t>
            </a:r>
            <a:r>
              <a:rPr lang="en-US" altLang="en-US" sz="1300" dirty="0">
                <a:solidFill>
                  <a:srgbClr val="0000FF"/>
                </a:solidFill>
                <a:latin typeface="Calibri" panose="020F0502020204030204" pitchFamily="34" charset="0"/>
                <a:cs typeface="Calibri" panose="020F0502020204030204" pitchFamily="34" charset="0"/>
              </a:rPr>
              <a:t>liability is preventable through standard setting, process follow-through and enforcement </a:t>
            </a:r>
          </a:p>
          <a:p>
            <a:pPr marL="291600" lvl="1" indent="-291600" eaLnBrk="1" hangingPunct="1">
              <a:lnSpc>
                <a:spcPct val="90000"/>
              </a:lnSpc>
              <a:spcBef>
                <a:spcPts val="1000"/>
              </a:spcBef>
              <a:buFont typeface="Arial" panose="020B0604020202020204" pitchFamily="34" charset="0"/>
              <a:buChar char="•"/>
            </a:pPr>
            <a:endParaRPr lang="en-US" altLang="en-US" sz="1300" dirty="0">
              <a:latin typeface="Calibri" panose="020F0502020204030204" pitchFamily="34" charset="0"/>
              <a:cs typeface="Calibri" panose="020F0502020204030204" pitchFamily="34" charset="0"/>
            </a:endParaRPr>
          </a:p>
          <a:p>
            <a:pPr marL="291600" lvl="1" indent="-291600" eaLnBrk="1" hangingPunct="1">
              <a:lnSpc>
                <a:spcPct val="90000"/>
              </a:lnSpc>
              <a:spcBef>
                <a:spcPts val="1000"/>
              </a:spcBef>
              <a:buFont typeface="Arial" panose="020B0604020202020204" pitchFamily="34" charset="0"/>
              <a:buChar char="•"/>
            </a:pPr>
            <a:endParaRPr lang="en-US"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3174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635389"/>
          </a:xfrm>
          <a:ln>
            <a:noFill/>
          </a:ln>
        </p:spPr>
        <p:txBody>
          <a:bodyPr/>
          <a:lstStyle/>
          <a:p>
            <a:pPr>
              <a:defRPr/>
            </a:pPr>
            <a:r>
              <a:rPr lang="en-US" sz="4000" dirty="0">
                <a:effectLst/>
                <a:latin typeface="Calibri" panose="020F0502020204030204" pitchFamily="34" charset="0"/>
              </a:rPr>
              <a:t>Since Eden, and counting … </a:t>
            </a:r>
            <a:r>
              <a:rPr lang="en-US" sz="2000" dirty="0">
                <a:effectLst/>
                <a:latin typeface="Calibri" panose="020F0502020204030204" pitchFamily="34" charset="0"/>
              </a:rPr>
              <a:t>1</a:t>
            </a:r>
          </a:p>
        </p:txBody>
      </p:sp>
      <p:sp>
        <p:nvSpPr>
          <p:cNvPr id="7171" name="Content Placeholder 2"/>
          <p:cNvSpPr>
            <a:spLocks noGrp="1"/>
          </p:cNvSpPr>
          <p:nvPr>
            <p:ph idx="1"/>
          </p:nvPr>
        </p:nvSpPr>
        <p:spPr>
          <a:xfrm>
            <a:off x="457200" y="895739"/>
            <a:ext cx="8229600" cy="5701911"/>
          </a:xfrm>
          <a:ln>
            <a:noFill/>
          </a:ln>
        </p:spPr>
        <p:txBody>
          <a:bodyPr/>
          <a:lstStyle/>
          <a:p>
            <a:pPr marL="0" indent="0" eaLnBrk="1" hangingPunct="1">
              <a:buNone/>
            </a:pPr>
            <a:r>
              <a:rPr lang="en-IN" altLang="en-US" sz="2000" dirty="0">
                <a:latin typeface="Calibri" panose="020F0502020204030204" pitchFamily="34" charset="0"/>
                <a:cs typeface="Arial" charset="0"/>
              </a:rPr>
              <a:t>Maltreatment of women in workplace goes back centuries, whether in slave fields, or textile mills </a:t>
            </a:r>
          </a:p>
          <a:p>
            <a:pPr marL="0" indent="0" eaLnBrk="1" hangingPunct="1">
              <a:buNone/>
            </a:pPr>
            <a:r>
              <a:rPr lang="en-IN" altLang="en-US" sz="2000" dirty="0">
                <a:latin typeface="Calibri" panose="020F0502020204030204" pitchFamily="34" charset="0"/>
                <a:cs typeface="Arial" charset="0"/>
              </a:rPr>
              <a:t>‘Harassment’ is subset of Title VII discriminatory behaviors (disparate treatment)</a:t>
            </a:r>
          </a:p>
          <a:p>
            <a:pPr marL="0" indent="0" eaLnBrk="1" hangingPunct="1">
              <a:buNone/>
            </a:pPr>
            <a:r>
              <a:rPr lang="en-IN" altLang="en-US" sz="2000" dirty="0">
                <a:latin typeface="Calibri" panose="020F0502020204030204" pitchFamily="34" charset="0"/>
                <a:cs typeface="Arial" charset="0"/>
              </a:rPr>
              <a:t>Although the Civil Rights Act has been around since 1964, sexual harassment cases are </a:t>
            </a:r>
            <a:r>
              <a:rPr lang="en-IN" altLang="en-US" sz="2000" dirty="0">
                <a:solidFill>
                  <a:srgbClr val="FF0000"/>
                </a:solidFill>
                <a:latin typeface="Calibri" panose="020F0502020204030204" pitchFamily="34" charset="0"/>
                <a:cs typeface="Arial" charset="0"/>
              </a:rPr>
              <a:t>relatively new</a:t>
            </a:r>
          </a:p>
          <a:p>
            <a:pPr marL="0" indent="0" eaLnBrk="1" hangingPunct="1">
              <a:buNone/>
            </a:pPr>
            <a:r>
              <a:rPr lang="en-IN" altLang="en-US" sz="2000" dirty="0">
                <a:latin typeface="Calibri" panose="020F0502020204030204" pitchFamily="34" charset="0"/>
                <a:cs typeface="Arial" charset="0"/>
              </a:rPr>
              <a:t>U.S. Supreme Court did not hear its first sexual harassment case until 1986. (</a:t>
            </a:r>
            <a:r>
              <a:rPr lang="en-IN" altLang="en-US" sz="2000" i="1" dirty="0">
                <a:solidFill>
                  <a:srgbClr val="FF0000"/>
                </a:solidFill>
                <a:latin typeface="Calibri" panose="020F0502020204030204" pitchFamily="34" charset="0"/>
                <a:cs typeface="Arial" charset="0"/>
              </a:rPr>
              <a:t>Meritor Savings </a:t>
            </a:r>
            <a:r>
              <a:rPr lang="en-IN" altLang="en-US" sz="2000" dirty="0">
                <a:latin typeface="Calibri" panose="020F0502020204030204" pitchFamily="34" charset="0"/>
                <a:cs typeface="Arial" charset="0"/>
              </a:rPr>
              <a:t>case…dealt with Hostile Work Environment)</a:t>
            </a:r>
            <a:endParaRPr lang="en-US" altLang="en-US" sz="2000" dirty="0">
              <a:latin typeface="Calibri" panose="020F0502020204030204" pitchFamily="34" charset="0"/>
              <a:cs typeface="Arial" charset="0"/>
            </a:endParaRPr>
          </a:p>
          <a:p>
            <a:pPr marL="0" indent="0" eaLnBrk="1" hangingPunct="1">
              <a:buNone/>
            </a:pPr>
            <a:r>
              <a:rPr lang="en-US" altLang="en-US" sz="2000" dirty="0">
                <a:latin typeface="Calibri" panose="020F0502020204030204" pitchFamily="34" charset="0"/>
                <a:cs typeface="Arial" charset="0"/>
              </a:rPr>
              <a:t>Anita Hill’s 1991 testimony v. Clarence Thomas US Supreme Court appointment confirmation.</a:t>
            </a:r>
          </a:p>
          <a:p>
            <a:pPr marL="291600" lvl="1" indent="-291600" eaLnBrk="1" hangingPunct="1">
              <a:lnSpc>
                <a:spcPct val="90000"/>
              </a:lnSpc>
              <a:spcBef>
                <a:spcPts val="1000"/>
              </a:spcBef>
              <a:buFont typeface="Arial" panose="020B0604020202020204" pitchFamily="34" charset="0"/>
              <a:buChar char="•"/>
            </a:pPr>
            <a:r>
              <a:rPr lang="en-US" altLang="en-US" sz="2000" dirty="0">
                <a:latin typeface="Calibri" panose="020F0502020204030204" pitchFamily="34" charset="0"/>
                <a:cs typeface="Arial" charset="0"/>
              </a:rPr>
              <a:t>Behaviors occurred when Thomas ran EEOC; Hill assisted him</a:t>
            </a:r>
          </a:p>
          <a:p>
            <a:pPr marL="291600" lvl="1" indent="-291600" eaLnBrk="1" hangingPunct="1">
              <a:lnSpc>
                <a:spcPct val="90000"/>
              </a:lnSpc>
              <a:spcBef>
                <a:spcPts val="1000"/>
              </a:spcBef>
              <a:buFont typeface="Arial" panose="020B0604020202020204" pitchFamily="34" charset="0"/>
              <a:buChar char="•"/>
            </a:pPr>
            <a:r>
              <a:rPr lang="en-US" altLang="en-US" sz="2000" dirty="0">
                <a:latin typeface="Calibri" panose="020F0502020204030204" pitchFamily="34" charset="0"/>
                <a:cs typeface="Arial" charset="0"/>
              </a:rPr>
              <a:t>Affected workplace environment.</a:t>
            </a:r>
          </a:p>
          <a:p>
            <a:pPr marL="291600" lvl="1" indent="-291600" eaLnBrk="1" hangingPunct="1">
              <a:lnSpc>
                <a:spcPct val="90000"/>
              </a:lnSpc>
              <a:spcBef>
                <a:spcPts val="1000"/>
              </a:spcBef>
              <a:buFont typeface="Arial" panose="020B0604020202020204" pitchFamily="34" charset="0"/>
              <a:buChar char="•"/>
            </a:pPr>
            <a:r>
              <a:rPr lang="en-US" altLang="en-US" sz="2000" dirty="0">
                <a:latin typeface="Calibri" panose="020F0502020204030204" pitchFamily="34" charset="0"/>
                <a:cs typeface="Arial" charset="0"/>
              </a:rPr>
              <a:t>Led to increase in complaints filed with the </a:t>
            </a:r>
            <a:r>
              <a:rPr lang="en-IN" altLang="en-US" sz="2000" dirty="0">
                <a:latin typeface="Calibri" panose="020F0502020204030204" pitchFamily="34" charset="0"/>
                <a:cs typeface="Arial" charset="0"/>
              </a:rPr>
              <a:t>EEOC</a:t>
            </a:r>
            <a:r>
              <a:rPr lang="en-US" altLang="en-US" sz="2000" dirty="0">
                <a:latin typeface="Calibri" panose="020F0502020204030204" pitchFamily="34" charset="0"/>
                <a:cs typeface="Arial" charset="0"/>
              </a:rPr>
              <a:t> after the hearings.</a:t>
            </a:r>
          </a:p>
        </p:txBody>
      </p:sp>
    </p:spTree>
    <p:extLst>
      <p:ext uri="{BB962C8B-B14F-4D97-AF65-F5344CB8AC3E}">
        <p14:creationId xmlns:p14="http://schemas.microsoft.com/office/powerpoint/2010/main" val="644507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725488"/>
          </a:xfrm>
          <a:ln>
            <a:noFill/>
          </a:ln>
        </p:spPr>
        <p:txBody>
          <a:bodyPr/>
          <a:lstStyle/>
          <a:p>
            <a:pPr>
              <a:defRPr/>
            </a:pPr>
            <a:r>
              <a:rPr lang="en-US" sz="4000" dirty="0">
                <a:effectLst/>
                <a:latin typeface="Calibri" panose="020F0502020204030204" pitchFamily="34" charset="0"/>
              </a:rPr>
              <a:t>Since Eden, and counting … </a:t>
            </a:r>
            <a:r>
              <a:rPr lang="en-US" sz="2000" dirty="0">
                <a:effectLst/>
                <a:latin typeface="Calibri" panose="020F0502020204030204" pitchFamily="34" charset="0"/>
              </a:rPr>
              <a:t>2</a:t>
            </a:r>
          </a:p>
        </p:txBody>
      </p:sp>
      <p:sp>
        <p:nvSpPr>
          <p:cNvPr id="7171" name="Content Placeholder 2"/>
          <p:cNvSpPr>
            <a:spLocks noGrp="1"/>
          </p:cNvSpPr>
          <p:nvPr>
            <p:ph idx="1"/>
          </p:nvPr>
        </p:nvSpPr>
        <p:spPr>
          <a:xfrm>
            <a:off x="457200" y="1287624"/>
            <a:ext cx="8229600" cy="5310026"/>
          </a:xfrm>
          <a:ln>
            <a:noFill/>
          </a:ln>
        </p:spPr>
        <p:txBody>
          <a:bodyPr/>
          <a:lstStyle/>
          <a:p>
            <a:pPr marL="0" indent="0" eaLnBrk="1" hangingPunct="1">
              <a:buNone/>
            </a:pPr>
            <a:r>
              <a:rPr lang="en-US" altLang="en-US" sz="2400" dirty="0">
                <a:latin typeface="Calibri" panose="020F0502020204030204" pitchFamily="34" charset="0"/>
                <a:cs typeface="Arial" charset="0"/>
              </a:rPr>
              <a:t> 1996 - $multi-million award v. law firm that ignored chronic problem alerted US businesses to serious financial  consequences  </a:t>
            </a:r>
          </a:p>
          <a:p>
            <a:pPr marL="0" indent="0" eaLnBrk="1" hangingPunct="1">
              <a:buNone/>
            </a:pPr>
            <a:r>
              <a:rPr lang="en-US" altLang="en-US" sz="2400" dirty="0">
                <a:latin typeface="Calibri" panose="020F0502020204030204" pitchFamily="34" charset="0"/>
                <a:cs typeface="Arial" charset="0"/>
              </a:rPr>
              <a:t>1998 - Supreme Court rules on </a:t>
            </a:r>
            <a:r>
              <a:rPr lang="en-US" altLang="en-US" sz="2400" i="1" dirty="0">
                <a:solidFill>
                  <a:srgbClr val="FF0000"/>
                </a:solidFill>
                <a:latin typeface="Calibri" panose="020F0502020204030204" pitchFamily="34" charset="0"/>
                <a:cs typeface="Arial" charset="0"/>
              </a:rPr>
              <a:t>Ellerth</a:t>
            </a:r>
            <a:r>
              <a:rPr lang="en-US" altLang="en-US" sz="2400" dirty="0">
                <a:solidFill>
                  <a:srgbClr val="FF0000"/>
                </a:solidFill>
                <a:latin typeface="Calibri" panose="020F0502020204030204" pitchFamily="34" charset="0"/>
                <a:cs typeface="Arial" charset="0"/>
              </a:rPr>
              <a:t>, </a:t>
            </a:r>
            <a:r>
              <a:rPr lang="en-US" altLang="en-US" sz="2400" i="1" dirty="0">
                <a:solidFill>
                  <a:srgbClr val="FF0000"/>
                </a:solidFill>
                <a:latin typeface="Calibri" panose="020F0502020204030204" pitchFamily="34" charset="0"/>
                <a:cs typeface="Arial" charset="0"/>
              </a:rPr>
              <a:t>Farragher</a:t>
            </a:r>
            <a:r>
              <a:rPr lang="en-US" altLang="en-US" sz="2400" dirty="0">
                <a:solidFill>
                  <a:srgbClr val="FF0000"/>
                </a:solidFill>
                <a:latin typeface="Calibri" panose="020F0502020204030204" pitchFamily="34" charset="0"/>
                <a:cs typeface="Arial" charset="0"/>
              </a:rPr>
              <a:t> </a:t>
            </a:r>
            <a:r>
              <a:rPr lang="en-US" altLang="en-US" sz="2400" dirty="0">
                <a:latin typeface="Calibri" panose="020F0502020204030204" pitchFamily="34" charset="0"/>
                <a:cs typeface="Arial" charset="0"/>
              </a:rPr>
              <a:t>cases, hoping to nip harassment-in-bud via policies, reporting</a:t>
            </a:r>
          </a:p>
          <a:p>
            <a:pPr lvl="1" eaLnBrk="1" hangingPunct="1"/>
            <a:r>
              <a:rPr lang="en-US" altLang="en-US" sz="2000" dirty="0">
                <a:solidFill>
                  <a:srgbClr val="FF0000"/>
                </a:solidFill>
                <a:latin typeface="Calibri" panose="020F0502020204030204" pitchFamily="34" charset="0"/>
                <a:cs typeface="Arial" charset="0"/>
              </a:rPr>
              <a:t>Prevention</a:t>
            </a:r>
            <a:r>
              <a:rPr lang="en-US" altLang="en-US" sz="2000" dirty="0">
                <a:latin typeface="Calibri" panose="020F0502020204030204" pitchFamily="34" charset="0"/>
                <a:cs typeface="Arial" charset="0"/>
              </a:rPr>
              <a:t>…IMPORTANT; </a:t>
            </a:r>
            <a:r>
              <a:rPr lang="en-US" altLang="en-US" sz="2000" dirty="0">
                <a:solidFill>
                  <a:srgbClr val="0083C4"/>
                </a:solidFill>
                <a:latin typeface="Calibri" panose="020F0502020204030204" pitchFamily="34" charset="0"/>
                <a:cs typeface="Arial" charset="0"/>
              </a:rPr>
              <a:t>it lays out Employer Defenses </a:t>
            </a:r>
            <a:r>
              <a:rPr lang="en-US" altLang="en-US" sz="2000" dirty="0">
                <a:latin typeface="Calibri" panose="020F0502020204030204" pitchFamily="34" charset="0"/>
                <a:cs typeface="Arial" charset="0"/>
              </a:rPr>
              <a:t>(more on this later)</a:t>
            </a:r>
          </a:p>
          <a:p>
            <a:pPr marL="0" indent="0" eaLnBrk="1" hangingPunct="1">
              <a:buNone/>
            </a:pPr>
            <a:r>
              <a:rPr lang="en-US" altLang="en-US" sz="2400" dirty="0">
                <a:latin typeface="Calibri" panose="020F0502020204030204" pitchFamily="34" charset="0"/>
                <a:cs typeface="Arial" charset="0"/>
              </a:rPr>
              <a:t>Problem persists as more victims publicize misconduct by powerful execs.  ‘Me, too’ movement spawned.  </a:t>
            </a:r>
          </a:p>
          <a:p>
            <a:pPr marL="0" indent="0" eaLnBrk="1" hangingPunct="1">
              <a:buNone/>
            </a:pPr>
            <a:r>
              <a:rPr lang="en-US" altLang="en-US" sz="2400" dirty="0">
                <a:latin typeface="Calibri" panose="020F0502020204030204" pitchFamily="34" charset="0"/>
                <a:cs typeface="Arial" charset="0"/>
              </a:rPr>
              <a:t>2017+ - Allegations of sexual misconduct reprised in Kavanaugh confirmation hearings, and against other public figures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p:cNvSpPr>
            <a:spLocks noGrp="1" noChangeArrowheads="1"/>
          </p:cNvSpPr>
          <p:nvPr>
            <p:ph type="title"/>
          </p:nvPr>
        </p:nvSpPr>
        <p:spPr>
          <a:ln>
            <a:noFill/>
          </a:ln>
        </p:spPr>
        <p:txBody>
          <a:bodyPr/>
          <a:lstStyle/>
          <a:p>
            <a:pPr eaLnBrk="1" hangingPunct="1">
              <a:defRPr/>
            </a:pPr>
            <a:r>
              <a:rPr lang="en-US" dirty="0">
                <a:effectLst/>
                <a:latin typeface="Calibri" panose="020F0502020204030204" pitchFamily="34" charset="0"/>
              </a:rPr>
              <a:t>Is It a Big Deal?</a:t>
            </a:r>
            <a:r>
              <a:rPr lang="en-US" sz="3600" dirty="0">
                <a:effectLst/>
                <a:latin typeface="Calibri" panose="020F0502020204030204" pitchFamily="34" charset="0"/>
              </a:rPr>
              <a:t> </a:t>
            </a:r>
            <a:endParaRPr lang="en-US" sz="2400" dirty="0">
              <a:effectLst/>
              <a:latin typeface="Calibri" panose="020F0502020204030204" pitchFamily="34" charset="0"/>
            </a:endParaRPr>
          </a:p>
        </p:txBody>
      </p:sp>
      <p:sp>
        <p:nvSpPr>
          <p:cNvPr id="2" name="Content Placeholder 1"/>
          <p:cNvSpPr>
            <a:spLocks noGrp="1"/>
          </p:cNvSpPr>
          <p:nvPr>
            <p:ph idx="1"/>
          </p:nvPr>
        </p:nvSpPr>
        <p:spPr>
          <a:xfrm>
            <a:off x="372861" y="1771649"/>
            <a:ext cx="8593585" cy="4271963"/>
          </a:xfrm>
          <a:ln>
            <a:noFill/>
          </a:ln>
        </p:spPr>
        <p:txBody>
          <a:bodyPr/>
          <a:lstStyle/>
          <a:p>
            <a:pPr marL="0" indent="0" eaLnBrk="1" hangingPunct="1">
              <a:buNone/>
            </a:pPr>
            <a:r>
              <a:rPr lang="en-US" altLang="en-US" dirty="0">
                <a:latin typeface="Calibri" panose="020F0502020204030204" pitchFamily="34" charset="0"/>
                <a:cs typeface="Arial" charset="0"/>
              </a:rPr>
              <a:t>U.S. Merit Systems Protection Board studies: 19</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80, 1987</a:t>
            </a:r>
          </a:p>
          <a:p>
            <a:pPr marL="291600" lvl="1" indent="-291600" eaLnBrk="1" hangingPunct="1">
              <a:lnSpc>
                <a:spcPct val="90000"/>
              </a:lnSpc>
              <a:spcBef>
                <a:spcPts val="1000"/>
              </a:spcBef>
              <a:buFont typeface="Arial" panose="020B0604020202020204" pitchFamily="34" charset="0"/>
              <a:buChar char="•"/>
            </a:pPr>
            <a:r>
              <a:rPr lang="en-US" altLang="en-US" dirty="0">
                <a:latin typeface="Calibri" panose="020F0502020204030204" pitchFamily="34" charset="0"/>
                <a:cs typeface="Arial" charset="0"/>
              </a:rPr>
              <a:t>42 percent of federal employees reported sexual harassment in each separate survey</a:t>
            </a:r>
          </a:p>
          <a:p>
            <a:pPr marL="0" indent="0" eaLnBrk="1" hangingPunct="1">
              <a:buNone/>
            </a:pPr>
            <a:r>
              <a:rPr lang="en-US" altLang="en-US" dirty="0">
                <a:latin typeface="Calibri" panose="020F0502020204030204" pitchFamily="34" charset="0"/>
                <a:cs typeface="Arial" charset="0"/>
              </a:rPr>
              <a:t>More recent surveys by Working Woman, NY Times, National Law Journal and Parade consistently report 40-70% of women harassed in different work contexts</a:t>
            </a:r>
          </a:p>
          <a:p>
            <a:pPr marL="0" indent="0" eaLnBrk="1" hangingPunct="1">
              <a:buNone/>
            </a:pPr>
            <a:r>
              <a:rPr lang="en-US" altLang="en-US" dirty="0">
                <a:latin typeface="Calibri" panose="020F0502020204030204" pitchFamily="34" charset="0"/>
                <a:cs typeface="Arial" charset="0"/>
              </a:rPr>
              <a:t>Emergence of class action claims, once considered ‘as rare as a white buffalo,’ now not unusual – and particularly  expensive.</a:t>
            </a:r>
            <a:endParaRPr lang="en-IN" dirty="0">
              <a:latin typeface="Calibri" panose="020F0502020204030204" pitchFamily="34" charset="0"/>
              <a:cs typeface="Arial" charset="0"/>
            </a:endParaRPr>
          </a:p>
          <a:p>
            <a:pPr marL="291600" lvl="1" indent="-291600" eaLnBrk="1" hangingPunct="1">
              <a:lnSpc>
                <a:spcPct val="90000"/>
              </a:lnSpc>
              <a:spcBef>
                <a:spcPts val="1000"/>
              </a:spcBef>
              <a:buFont typeface="Arial" panose="020B0604020202020204" pitchFamily="34" charset="0"/>
              <a:buChar char="•"/>
            </a:pPr>
            <a:endParaRPr lang="en-US" altLang="en-US" dirty="0">
              <a:latin typeface="Calibri" panose="020F0502020204030204" pitchFamily="34" charset="0"/>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971291"/>
          </a:xfrm>
          <a:ln>
            <a:noFill/>
          </a:ln>
        </p:spPr>
        <p:txBody>
          <a:bodyPr/>
          <a:lstStyle/>
          <a:p>
            <a:pPr>
              <a:defRPr/>
            </a:pPr>
            <a:r>
              <a:rPr lang="en-IN" sz="3600" dirty="0">
                <a:effectLst/>
                <a:latin typeface="Calibri" panose="020F0502020204030204" pitchFamily="34" charset="0"/>
              </a:rPr>
              <a:t>Where Do Sexual Harassment Considerations Leave the Employer?</a:t>
            </a:r>
            <a:endParaRPr lang="en-US" sz="3600" dirty="0">
              <a:effectLst/>
              <a:latin typeface="Calibri" panose="020F0502020204030204" pitchFamily="34" charset="0"/>
            </a:endParaRPr>
          </a:p>
        </p:txBody>
      </p:sp>
      <p:sp>
        <p:nvSpPr>
          <p:cNvPr id="10243" name="Content Placeholder 2"/>
          <p:cNvSpPr>
            <a:spLocks noGrp="1"/>
          </p:cNvSpPr>
          <p:nvPr>
            <p:ph idx="1"/>
          </p:nvPr>
        </p:nvSpPr>
        <p:spPr>
          <a:xfrm>
            <a:off x="457200" y="1231642"/>
            <a:ext cx="8406882" cy="5140584"/>
          </a:xfrm>
          <a:ln>
            <a:noFill/>
          </a:ln>
        </p:spPr>
        <p:txBody>
          <a:bodyPr/>
          <a:lstStyle/>
          <a:p>
            <a:pPr marL="0" indent="0">
              <a:spcBef>
                <a:spcPts val="1440"/>
              </a:spcBef>
              <a:buNone/>
            </a:pPr>
            <a:r>
              <a:rPr lang="en-IN" sz="1700" i="1" dirty="0">
                <a:solidFill>
                  <a:srgbClr val="FF0000"/>
                </a:solidFill>
                <a:latin typeface="Calibri" panose="020F0502020204030204" pitchFamily="34" charset="0"/>
                <a:cs typeface="Calibri" panose="020F0502020204030204" pitchFamily="34" charset="0"/>
              </a:rPr>
              <a:t>Consensual relationships between employees NOT forbidden under the law.</a:t>
            </a:r>
          </a:p>
          <a:p>
            <a:pPr>
              <a:spcBef>
                <a:spcPts val="1440"/>
              </a:spcBef>
              <a:buFont typeface="Arial" panose="020B0604020202020204" pitchFamily="34" charset="0"/>
              <a:buChar char="•"/>
            </a:pPr>
            <a:r>
              <a:rPr lang="en-IN" sz="1700" dirty="0">
                <a:latin typeface="Calibri" panose="020F0502020204030204" pitchFamily="34" charset="0"/>
                <a:cs typeface="Calibri" panose="020F0502020204030204" pitchFamily="34" charset="0"/>
              </a:rPr>
              <a:t>‘Consent’ is a dynamic variable </a:t>
            </a:r>
          </a:p>
          <a:p>
            <a:pPr>
              <a:spcBef>
                <a:spcPts val="1440"/>
              </a:spcBef>
              <a:buFont typeface="Arial" panose="020B0604020202020204" pitchFamily="34" charset="0"/>
              <a:buChar char="•"/>
            </a:pPr>
            <a:r>
              <a:rPr lang="en-IN" sz="1700" dirty="0">
                <a:latin typeface="Calibri" panose="020F0502020204030204" pitchFamily="34" charset="0"/>
                <a:cs typeface="Calibri" panose="020F0502020204030204" pitchFamily="34" charset="0"/>
              </a:rPr>
              <a:t>Employees may date consistent with company policy	</a:t>
            </a:r>
          </a:p>
          <a:p>
            <a:pPr>
              <a:spcBef>
                <a:spcPts val="1440"/>
              </a:spcBef>
              <a:buFont typeface="Arial" panose="020B0604020202020204" pitchFamily="34" charset="0"/>
              <a:buChar char="•"/>
            </a:pPr>
            <a:r>
              <a:rPr lang="en-IN" sz="1700" dirty="0">
                <a:latin typeface="Calibri" panose="020F0502020204030204" pitchFamily="34" charset="0"/>
                <a:cs typeface="Calibri" panose="020F0502020204030204" pitchFamily="34" charset="0"/>
              </a:rPr>
              <a:t>Company risk increases dramatically if one participant supervises the other. </a:t>
            </a:r>
          </a:p>
          <a:p>
            <a:pPr>
              <a:spcBef>
                <a:spcPts val="1440"/>
              </a:spcBef>
              <a:buFont typeface="Arial" panose="020B0604020202020204" pitchFamily="34" charset="0"/>
              <a:buChar char="•"/>
            </a:pPr>
            <a:r>
              <a:rPr lang="en-IN" sz="1700" dirty="0">
                <a:latin typeface="Calibri" panose="020F0502020204030204" pitchFamily="34" charset="0"/>
                <a:cs typeface="Calibri" panose="020F0502020204030204" pitchFamily="34" charset="0"/>
              </a:rPr>
              <a:t>See Model Sexual Harassment Policy, Exhibit 9.2 </a:t>
            </a:r>
          </a:p>
          <a:p>
            <a:pPr marL="291600" lvl="1" indent="-291600" eaLnBrk="1" hangingPunct="1">
              <a:lnSpc>
                <a:spcPct val="90000"/>
              </a:lnSpc>
              <a:spcBef>
                <a:spcPts val="1000"/>
              </a:spcBef>
              <a:buFont typeface="Arial" panose="020B0604020202020204" pitchFamily="34" charset="0"/>
              <a:buChar char="•"/>
            </a:pPr>
            <a:r>
              <a:rPr lang="en-IN" sz="1700" dirty="0">
                <a:latin typeface="Calibri" panose="020F0502020204030204" pitchFamily="34" charset="0"/>
                <a:cs typeface="Calibri" panose="020F0502020204030204" pitchFamily="34" charset="0"/>
              </a:rPr>
              <a:t>Problematic when actions directed toward employee are/become ‘unwelcome.’ </a:t>
            </a:r>
          </a:p>
          <a:p>
            <a:pPr marL="291600" lvl="1" indent="-291600" eaLnBrk="1" hangingPunct="1">
              <a:lnSpc>
                <a:spcPct val="90000"/>
              </a:lnSpc>
              <a:spcBef>
                <a:spcPts val="1000"/>
              </a:spcBef>
              <a:buFont typeface="Arial" panose="020B0604020202020204" pitchFamily="34" charset="0"/>
              <a:buChar char="•"/>
            </a:pPr>
            <a:r>
              <a:rPr lang="en-IN" sz="1700" dirty="0">
                <a:solidFill>
                  <a:srgbClr val="FF0000"/>
                </a:solidFill>
                <a:latin typeface="Calibri" panose="020F0502020204030204" pitchFamily="34" charset="0"/>
                <a:cs typeface="Calibri" panose="020F0502020204030204" pitchFamily="34" charset="0"/>
              </a:rPr>
              <a:t>Sexual Harassment concerns </a:t>
            </a:r>
            <a:r>
              <a:rPr lang="en-IN" sz="1700" u="sng" dirty="0">
                <a:solidFill>
                  <a:srgbClr val="FF0000"/>
                </a:solidFill>
                <a:latin typeface="Calibri" panose="020F0502020204030204" pitchFamily="34" charset="0"/>
                <a:cs typeface="Calibri" panose="020F0502020204030204" pitchFamily="34" charset="0"/>
              </a:rPr>
              <a:t>Unwelcome Activity </a:t>
            </a:r>
            <a:r>
              <a:rPr lang="en-IN" sz="1700" dirty="0">
                <a:latin typeface="Calibri" panose="020F0502020204030204" pitchFamily="34" charset="0"/>
                <a:cs typeface="Calibri" panose="020F0502020204030204" pitchFamily="34" charset="0"/>
              </a:rPr>
              <a:t>– imposes terms and conditions that are different for one gender</a:t>
            </a:r>
          </a:p>
          <a:p>
            <a:pPr marL="291600" lvl="1" indent="-291600" eaLnBrk="1" hangingPunct="1">
              <a:lnSpc>
                <a:spcPct val="90000"/>
              </a:lnSpc>
              <a:spcBef>
                <a:spcPts val="1000"/>
              </a:spcBef>
              <a:buFont typeface="Arial" panose="020B0604020202020204" pitchFamily="34" charset="0"/>
              <a:buChar char="•"/>
            </a:pPr>
            <a:r>
              <a:rPr lang="en-IN" sz="1700" dirty="0">
                <a:latin typeface="Calibri" panose="020F0502020204030204" pitchFamily="34" charset="0"/>
                <a:cs typeface="Calibri" panose="020F0502020204030204" pitchFamily="34" charset="0"/>
              </a:rPr>
              <a:t>Becomes a problem when:</a:t>
            </a:r>
          </a:p>
          <a:p>
            <a:pPr marL="691650" lvl="2" indent="-291600" eaLnBrk="1" hangingPunct="1">
              <a:lnSpc>
                <a:spcPct val="90000"/>
              </a:lnSpc>
              <a:spcBef>
                <a:spcPts val="1000"/>
              </a:spcBef>
              <a:buFont typeface="Arial" panose="020B0604020202020204" pitchFamily="34" charset="0"/>
              <a:buChar char="•"/>
            </a:pPr>
            <a:r>
              <a:rPr lang="en-IN" sz="1700" dirty="0">
                <a:solidFill>
                  <a:srgbClr val="0083C4"/>
                </a:solidFill>
                <a:latin typeface="Calibri" panose="020F0502020204030204" pitchFamily="34" charset="0"/>
                <a:cs typeface="Calibri" panose="020F0502020204030204" pitchFamily="34" charset="0"/>
              </a:rPr>
              <a:t>Activity directed toward an employee is unwelcome</a:t>
            </a:r>
          </a:p>
          <a:p>
            <a:pPr marL="691650" lvl="2" indent="-291600" eaLnBrk="1" hangingPunct="1">
              <a:lnSpc>
                <a:spcPct val="90000"/>
              </a:lnSpc>
              <a:spcBef>
                <a:spcPts val="1000"/>
              </a:spcBef>
              <a:buFont typeface="Arial" panose="020B0604020202020204" pitchFamily="34" charset="0"/>
              <a:buChar char="•"/>
            </a:pPr>
            <a:r>
              <a:rPr lang="en-IN" sz="1700" dirty="0">
                <a:solidFill>
                  <a:srgbClr val="0083C4"/>
                </a:solidFill>
                <a:latin typeface="Calibri" panose="020F0502020204030204" pitchFamily="34" charset="0"/>
                <a:cs typeface="Calibri" panose="020F0502020204030204" pitchFamily="34" charset="0"/>
              </a:rPr>
              <a:t>Terms or conditions different for one gender than are imposed</a:t>
            </a:r>
          </a:p>
          <a:p>
            <a:pPr marL="291600" lvl="1" indent="-291600" eaLnBrk="1" hangingPunct="1">
              <a:lnSpc>
                <a:spcPct val="90000"/>
              </a:lnSpc>
              <a:spcBef>
                <a:spcPts val="1000"/>
              </a:spcBef>
              <a:buFont typeface="Arial" panose="020B0604020202020204" pitchFamily="34" charset="0"/>
              <a:buChar char="•"/>
            </a:pPr>
            <a:r>
              <a:rPr lang="en-US" altLang="en-US" sz="1600" dirty="0">
                <a:solidFill>
                  <a:srgbClr val="0000FF"/>
                </a:solidFill>
                <a:latin typeface="Calibri" panose="020F0502020204030204" pitchFamily="34" charset="0"/>
                <a:cs typeface="Calibri" panose="020F0502020204030204" pitchFamily="34" charset="0"/>
              </a:rPr>
              <a:t>Sexual harassment policies, procedures and follow-through </a:t>
            </a:r>
            <a:r>
              <a:rPr lang="en-US" altLang="en-US" sz="1600" dirty="0">
                <a:latin typeface="Calibri" panose="020F0502020204030204" pitchFamily="34" charset="0"/>
                <a:cs typeface="Calibri" panose="020F0502020204030204" pitchFamily="34" charset="0"/>
              </a:rPr>
              <a:t>are </a:t>
            </a:r>
            <a:r>
              <a:rPr lang="en-US" altLang="en-US" sz="1600" u="sng" dirty="0">
                <a:solidFill>
                  <a:srgbClr val="FF0000"/>
                </a:solidFill>
                <a:latin typeface="Calibri" panose="020F0502020204030204" pitchFamily="34" charset="0"/>
                <a:cs typeface="Calibri" panose="020F0502020204030204" pitchFamily="34" charset="0"/>
              </a:rPr>
              <a:t>keys</a:t>
            </a:r>
            <a:r>
              <a:rPr lang="en-US" altLang="en-US" sz="1600" dirty="0">
                <a:latin typeface="Calibri" panose="020F0502020204030204" pitchFamily="34" charset="0"/>
                <a:cs typeface="Calibri" panose="020F0502020204030204" pitchFamily="34" charset="0"/>
              </a:rPr>
              <a:t> to nipping unnecessary liability in the bud.</a:t>
            </a:r>
          </a:p>
          <a:p>
            <a:pPr marL="291600" lvl="1" indent="-291600" eaLnBrk="1" hangingPunct="1">
              <a:lnSpc>
                <a:spcPct val="90000"/>
              </a:lnSpc>
              <a:spcBef>
                <a:spcPts val="1000"/>
              </a:spcBef>
              <a:buFont typeface="Arial" panose="020B0604020202020204" pitchFamily="34" charset="0"/>
              <a:buChar char="•"/>
            </a:pPr>
            <a:r>
              <a:rPr lang="en-IN" sz="1700" dirty="0">
                <a:latin typeface="Calibri" panose="020F0502020204030204" pitchFamily="34" charset="0"/>
                <a:cs typeface="Calibri" panose="020F0502020204030204" pitchFamily="34" charset="0"/>
              </a:rPr>
              <a:t>Several states now mandate regular supervisor and general employee training </a:t>
            </a:r>
            <a:endParaRPr lang="en-US" sz="1700" dirty="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p:cNvSpPr>
            <a:spLocks noGrp="1" noChangeArrowheads="1"/>
          </p:cNvSpPr>
          <p:nvPr>
            <p:ph type="title"/>
          </p:nvPr>
        </p:nvSpPr>
        <p:spPr>
          <a:xfrm>
            <a:off x="457200" y="260351"/>
            <a:ext cx="8229600" cy="710034"/>
          </a:xfrm>
          <a:ln>
            <a:noFill/>
          </a:ln>
        </p:spPr>
        <p:txBody>
          <a:bodyPr/>
          <a:lstStyle/>
          <a:p>
            <a:pPr>
              <a:defRPr/>
            </a:pPr>
            <a:r>
              <a:rPr lang="en-US" dirty="0">
                <a:effectLst/>
                <a:latin typeface="Calibri" panose="020F0502020204030204" pitchFamily="34" charset="0"/>
              </a:rPr>
              <a:t>Sexual Harassment in General</a:t>
            </a:r>
          </a:p>
        </p:txBody>
      </p:sp>
      <p:sp>
        <p:nvSpPr>
          <p:cNvPr id="11267" name="Content Placeholder"/>
          <p:cNvSpPr>
            <a:spLocks noGrp="1" noChangeArrowheads="1"/>
          </p:cNvSpPr>
          <p:nvPr>
            <p:ph idx="1"/>
          </p:nvPr>
        </p:nvSpPr>
        <p:spPr>
          <a:xfrm>
            <a:off x="457200" y="1194318"/>
            <a:ext cx="8486774" cy="5403332"/>
          </a:xfrm>
          <a:ln>
            <a:noFill/>
          </a:ln>
        </p:spPr>
        <p:txBody>
          <a:bodyPr/>
          <a:lstStyle/>
          <a:p>
            <a:pPr marL="0" indent="0" eaLnBrk="1" hangingPunct="1">
              <a:buNone/>
            </a:pPr>
            <a:r>
              <a:rPr lang="en-US" altLang="en-US" sz="1600" dirty="0">
                <a:latin typeface="Calibri" panose="020F0502020204030204" pitchFamily="34" charset="0"/>
                <a:cs typeface="Calibri" panose="020F0502020204030204" pitchFamily="34" charset="0"/>
              </a:rPr>
              <a:t>Two legal theories: </a:t>
            </a:r>
            <a:r>
              <a:rPr lang="en-US" altLang="en-US" sz="1600" i="1" dirty="0">
                <a:latin typeface="Calibri" panose="020F0502020204030204" pitchFamily="34" charset="0"/>
                <a:cs typeface="Calibri" panose="020F0502020204030204" pitchFamily="34" charset="0"/>
              </a:rPr>
              <a:t>Quid pro quo </a:t>
            </a:r>
            <a:r>
              <a:rPr lang="en-US" altLang="en-US" sz="1600" dirty="0">
                <a:latin typeface="Calibri" panose="020F0502020204030204" pitchFamily="34" charset="0"/>
                <a:cs typeface="Calibri" panose="020F0502020204030204" pitchFamily="34" charset="0"/>
              </a:rPr>
              <a:t>sexual harassment and Hostile Work Environment sexual harassment.</a:t>
            </a:r>
          </a:p>
          <a:p>
            <a:pPr eaLnBrk="1" hangingPunct="1"/>
            <a:r>
              <a:rPr lang="en-US" altLang="en-US" sz="1600" b="1" dirty="0">
                <a:solidFill>
                  <a:srgbClr val="FF0000"/>
                </a:solidFill>
                <a:latin typeface="Calibri" panose="020F0502020204030204" pitchFamily="34" charset="0"/>
                <a:cs typeface="Calibri" panose="020F0502020204030204" pitchFamily="34" charset="0"/>
              </a:rPr>
              <a:t>Quid pro quo sexual harassment</a:t>
            </a:r>
            <a:r>
              <a:rPr lang="en-US" altLang="en-US" sz="1600" dirty="0">
                <a:solidFill>
                  <a:srgbClr val="FF0000"/>
                </a:solidFill>
                <a:latin typeface="Calibri" panose="020F0502020204030204" pitchFamily="34" charset="0"/>
                <a:cs typeface="Calibri" panose="020F0502020204030204" pitchFamily="34" charset="0"/>
              </a:rPr>
              <a:t>: </a:t>
            </a:r>
            <a:r>
              <a:rPr lang="en-US" altLang="en-US" sz="1600" dirty="0">
                <a:latin typeface="Calibri" panose="020F0502020204030204" pitchFamily="34" charset="0"/>
                <a:cs typeface="Calibri" panose="020F0502020204030204" pitchFamily="34" charset="0"/>
              </a:rPr>
              <a:t>Sexual harassment in which the harasser extracts “sex” as a condition of employment (i.e. something given or received for something else)</a:t>
            </a:r>
          </a:p>
          <a:p>
            <a:pPr eaLnBrk="1" hangingPunct="1"/>
            <a:r>
              <a:rPr lang="en-US" altLang="en-US" sz="1600" b="1" dirty="0">
                <a:solidFill>
                  <a:srgbClr val="FF0000"/>
                </a:solidFill>
                <a:latin typeface="Calibri" panose="020F0502020204030204" pitchFamily="34" charset="0"/>
                <a:cs typeface="Calibri" panose="020F0502020204030204" pitchFamily="34" charset="0"/>
              </a:rPr>
              <a:t>Hostile environment sexual harassment</a:t>
            </a:r>
            <a:r>
              <a:rPr lang="en-US" altLang="en-US" sz="1600" dirty="0">
                <a:solidFill>
                  <a:srgbClr val="FF0000"/>
                </a:solidFill>
                <a:latin typeface="Calibri" panose="020F0502020204030204" pitchFamily="34" charset="0"/>
                <a:cs typeface="Calibri" panose="020F0502020204030204" pitchFamily="34" charset="0"/>
              </a:rPr>
              <a:t>: </a:t>
            </a:r>
            <a:r>
              <a:rPr lang="en-US" altLang="en-US" sz="1600" dirty="0">
                <a:latin typeface="Calibri" panose="020F0502020204030204" pitchFamily="34" charset="0"/>
                <a:cs typeface="Calibri" panose="020F0502020204030204" pitchFamily="34" charset="0"/>
              </a:rPr>
              <a:t>Sexual harassment in which the harasser creates an </a:t>
            </a:r>
            <a:r>
              <a:rPr lang="en-US" altLang="en-US" sz="1600" u="sng" dirty="0">
                <a:latin typeface="Calibri" panose="020F0502020204030204" pitchFamily="34" charset="0"/>
                <a:cs typeface="Calibri" panose="020F0502020204030204" pitchFamily="34" charset="0"/>
              </a:rPr>
              <a:t>abusive, offensive, or intimidating environment</a:t>
            </a:r>
            <a:r>
              <a:rPr lang="en-US" altLang="en-US" sz="1600" dirty="0">
                <a:latin typeface="Calibri" panose="020F0502020204030204" pitchFamily="34" charset="0"/>
                <a:cs typeface="Calibri" panose="020F0502020204030204" pitchFamily="34" charset="0"/>
              </a:rPr>
              <a:t> for the </a:t>
            </a:r>
            <a:r>
              <a:rPr lang="en-US" altLang="en-US" sz="1600" dirty="0" err="1">
                <a:latin typeface="Calibri" panose="020F0502020204030204" pitchFamily="34" charset="0"/>
                <a:cs typeface="Calibri" panose="020F0502020204030204" pitchFamily="34" charset="0"/>
              </a:rPr>
              <a:t>harassee</a:t>
            </a:r>
            <a:r>
              <a:rPr lang="en-US" altLang="en-US" sz="1600" dirty="0">
                <a:latin typeface="Calibri" panose="020F0502020204030204" pitchFamily="34" charset="0"/>
                <a:cs typeface="Calibri" panose="020F0502020204030204" pitchFamily="34" charset="0"/>
              </a:rPr>
              <a:t> (gravamen: it makes that person’s job sig. harder to do as a result) </a:t>
            </a:r>
          </a:p>
          <a:p>
            <a:pPr eaLnBrk="1" hangingPunct="1"/>
            <a:r>
              <a:rPr lang="en-IN" sz="1600" dirty="0">
                <a:latin typeface="Calibri" panose="020F0502020204030204" pitchFamily="34" charset="0"/>
                <a:cs typeface="Calibri" panose="020F0502020204030204" pitchFamily="34" charset="0"/>
              </a:rPr>
              <a:t>Distinction between the two terms need not be rigid according to the U.S. Supreme Court</a:t>
            </a:r>
          </a:p>
          <a:p>
            <a:pPr eaLnBrk="1" hangingPunct="1"/>
            <a:r>
              <a:rPr lang="en-US" altLang="en-US" sz="1600" dirty="0">
                <a:solidFill>
                  <a:srgbClr val="0432FF"/>
                </a:solidFill>
                <a:latin typeface="Calibri" panose="020F0502020204030204" pitchFamily="34" charset="0"/>
                <a:cs typeface="Calibri" panose="020F0502020204030204" pitchFamily="34" charset="0"/>
              </a:rPr>
              <a:t>Most sexual harassment takes place between males and females</a:t>
            </a:r>
          </a:p>
          <a:p>
            <a:pPr lvl="1">
              <a:spcBef>
                <a:spcPts val="800"/>
              </a:spcBef>
            </a:pPr>
            <a:r>
              <a:rPr lang="en-IN" sz="1600" dirty="0">
                <a:solidFill>
                  <a:srgbClr val="0432FF"/>
                </a:solidFill>
                <a:latin typeface="Calibri" panose="020F0502020204030204" pitchFamily="34" charset="0"/>
                <a:cs typeface="Calibri" panose="020F0502020204030204" pitchFamily="34" charset="0"/>
              </a:rPr>
              <a:t>Male as the harasser and the female as the </a:t>
            </a:r>
            <a:r>
              <a:rPr lang="en-IN" sz="1600" dirty="0" err="1">
                <a:solidFill>
                  <a:srgbClr val="0432FF"/>
                </a:solidFill>
                <a:latin typeface="Calibri" panose="020F0502020204030204" pitchFamily="34" charset="0"/>
                <a:cs typeface="Calibri" panose="020F0502020204030204" pitchFamily="34" charset="0"/>
              </a:rPr>
              <a:t>harassee</a:t>
            </a:r>
            <a:endParaRPr lang="en-IN" sz="1600" dirty="0">
              <a:solidFill>
                <a:srgbClr val="0432FF"/>
              </a:solidFill>
              <a:latin typeface="Calibri" panose="020F0502020204030204" pitchFamily="34" charset="0"/>
              <a:cs typeface="Calibri" panose="020F0502020204030204" pitchFamily="34" charset="0"/>
            </a:endParaRPr>
          </a:p>
          <a:p>
            <a:pPr lvl="1">
              <a:spcBef>
                <a:spcPts val="800"/>
              </a:spcBef>
            </a:pPr>
            <a:r>
              <a:rPr lang="en-IN" sz="1600" dirty="0">
                <a:solidFill>
                  <a:srgbClr val="0432FF"/>
                </a:solidFill>
                <a:latin typeface="Calibri" panose="020F0502020204030204" pitchFamily="34" charset="0"/>
                <a:cs typeface="Calibri" panose="020F0502020204030204" pitchFamily="34" charset="0"/>
              </a:rPr>
              <a:t>Gender of the harasser need not be male and the gender of the parties does not matter</a:t>
            </a:r>
          </a:p>
          <a:p>
            <a:pPr lvl="1">
              <a:spcBef>
                <a:spcPts val="800"/>
              </a:spcBef>
            </a:pPr>
            <a:r>
              <a:rPr lang="en-IN" sz="1600" dirty="0">
                <a:solidFill>
                  <a:srgbClr val="0432FF"/>
                </a:solidFill>
                <a:latin typeface="Calibri" panose="020F0502020204030204" pitchFamily="34" charset="0"/>
                <a:cs typeface="Calibri" panose="020F0502020204030204" pitchFamily="34" charset="0"/>
              </a:rPr>
              <a:t>Males can be sexually harassed also (16% of claims in 2018)</a:t>
            </a:r>
            <a:endParaRPr lang="en-US" sz="1600" dirty="0">
              <a:solidFill>
                <a:srgbClr val="0432FF"/>
              </a:solidFill>
              <a:latin typeface="Calibri" panose="020F0502020204030204" pitchFamily="34" charset="0"/>
              <a:cs typeface="Calibri" panose="020F0502020204030204" pitchFamily="34" charset="0"/>
            </a:endParaRPr>
          </a:p>
          <a:p>
            <a:pPr lvl="1" eaLnBrk="1" hangingPunct="1"/>
            <a:r>
              <a:rPr lang="en-US" altLang="en-US" sz="1600" dirty="0">
                <a:solidFill>
                  <a:srgbClr val="0432FF"/>
                </a:solidFill>
                <a:latin typeface="Calibri" panose="020F0502020204030204" pitchFamily="34" charset="0"/>
                <a:cs typeface="Calibri" panose="020F0502020204030204" pitchFamily="34" charset="0"/>
              </a:rPr>
              <a:t>Males bring fewer cases in part due to fear of ridicule</a:t>
            </a:r>
          </a:p>
          <a:p>
            <a:pPr eaLnBrk="1" hangingPunct="1"/>
            <a:r>
              <a:rPr lang="en-US" altLang="en-US" sz="1600" u="sng" dirty="0">
                <a:solidFill>
                  <a:srgbClr val="FF0000"/>
                </a:solidFill>
                <a:latin typeface="Calibri" panose="020F0502020204030204" pitchFamily="34" charset="0"/>
                <a:cs typeface="Calibri" panose="020F0502020204030204" pitchFamily="34" charset="0"/>
              </a:rPr>
              <a:t>Sexual orientation </a:t>
            </a:r>
            <a:r>
              <a:rPr lang="en-US" altLang="en-US" sz="1600" dirty="0">
                <a:solidFill>
                  <a:srgbClr val="FF0000"/>
                </a:solidFill>
                <a:latin typeface="Calibri" panose="020F0502020204030204" pitchFamily="34" charset="0"/>
                <a:cs typeface="Calibri" panose="020F0502020204030204" pitchFamily="34" charset="0"/>
              </a:rPr>
              <a:t>is NOW covered under Title VII</a:t>
            </a:r>
          </a:p>
          <a:p>
            <a:pPr lvl="1" eaLnBrk="1" hangingPunct="1"/>
            <a:r>
              <a:rPr lang="en-US" altLang="en-US" sz="1600" i="1" dirty="0">
                <a:solidFill>
                  <a:srgbClr val="FF0000"/>
                </a:solidFill>
                <a:latin typeface="Calibri" panose="020F0502020204030204" pitchFamily="34" charset="0"/>
                <a:cs typeface="Calibri" panose="020F0502020204030204" pitchFamily="34" charset="0"/>
              </a:rPr>
              <a:t>Harassment cases can still be brought </a:t>
            </a:r>
            <a:r>
              <a:rPr lang="en-US" altLang="en-US" sz="1600" i="1" u="sng" dirty="0">
                <a:solidFill>
                  <a:srgbClr val="FF0000"/>
                </a:solidFill>
                <a:latin typeface="Calibri" panose="020F0502020204030204" pitchFamily="34" charset="0"/>
                <a:cs typeface="Calibri" panose="020F0502020204030204" pitchFamily="34" charset="0"/>
              </a:rPr>
              <a:t>regardless of the gender(s) of the harasser and </a:t>
            </a:r>
            <a:r>
              <a:rPr lang="en-US" altLang="en-US" sz="1600" i="1" u="sng" dirty="0" err="1">
                <a:solidFill>
                  <a:srgbClr val="FF0000"/>
                </a:solidFill>
                <a:latin typeface="Calibri" panose="020F0502020204030204" pitchFamily="34" charset="0"/>
                <a:cs typeface="Calibri" panose="020F0502020204030204" pitchFamily="34" charset="0"/>
              </a:rPr>
              <a:t>harassee</a:t>
            </a:r>
            <a:r>
              <a:rPr lang="en-US" altLang="en-US" sz="1600" i="1" dirty="0">
                <a:solidFill>
                  <a:srgbClr val="FF0000"/>
                </a:solidFill>
                <a:latin typeface="Calibri" panose="020F0502020204030204" pitchFamily="34" charset="0"/>
                <a:cs typeface="Calibri" panose="020F0502020204030204" pitchFamily="34" charset="0"/>
              </a:rPr>
              <a:t> </a:t>
            </a:r>
            <a:r>
              <a:rPr lang="en-US" altLang="en-US" sz="1600" dirty="0">
                <a:solidFill>
                  <a:srgbClr val="0000FF"/>
                </a:solidFill>
                <a:latin typeface="Calibri" panose="020F0502020204030204" pitchFamily="34" charset="0"/>
                <a:cs typeface="Calibri" panose="020F0502020204030204" pitchFamily="34" charset="0"/>
              </a:rPr>
              <a:t>(</a:t>
            </a:r>
            <a:r>
              <a:rPr lang="en-US" altLang="en-US" sz="1600" i="1" dirty="0" err="1">
                <a:solidFill>
                  <a:srgbClr val="0000FF"/>
                </a:solidFill>
                <a:latin typeface="Calibri" panose="020F0502020204030204" pitchFamily="34" charset="0"/>
                <a:cs typeface="Calibri" panose="020F0502020204030204" pitchFamily="34" charset="0"/>
              </a:rPr>
              <a:t>Orcale</a:t>
            </a:r>
            <a:r>
              <a:rPr lang="en-US" altLang="en-US" sz="1600" i="1" dirty="0">
                <a:solidFill>
                  <a:srgbClr val="0000FF"/>
                </a:solidFill>
                <a:latin typeface="Calibri" panose="020F0502020204030204" pitchFamily="34" charset="0"/>
                <a:cs typeface="Calibri" panose="020F0502020204030204" pitchFamily="34" charset="0"/>
              </a:rPr>
              <a:t> v. Sundowner Offshore Services, Inc.</a:t>
            </a:r>
            <a:r>
              <a:rPr lang="en-US" altLang="en-US" sz="1600" dirty="0">
                <a:solidFill>
                  <a:srgbClr val="0000FF"/>
                </a:solidFill>
                <a:latin typeface="Calibri" panose="020F0502020204030204" pitchFamily="34" charset="0"/>
                <a:cs typeface="Calibri" panose="020F0502020204030204" pitchFamily="34" charset="0"/>
              </a:rPr>
              <a:t>)</a:t>
            </a:r>
          </a:p>
          <a:p>
            <a:pPr marL="291600" lvl="1" indent="-291600" eaLnBrk="1" hangingPunct="1">
              <a:lnSpc>
                <a:spcPct val="90000"/>
              </a:lnSpc>
              <a:spcBef>
                <a:spcPts val="1000"/>
              </a:spcBef>
              <a:buFont typeface="Arial" panose="020B0604020202020204" pitchFamily="34" charset="0"/>
              <a:buChar char="•"/>
            </a:pPr>
            <a:endParaRPr lang="en-US" altLang="en-US" sz="1600" dirty="0">
              <a:latin typeface="Calibri" panose="020F0502020204030204" pitchFamily="34" charset="0"/>
              <a:cs typeface="Calibri" panose="020F050202020403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Chapter 3&amp;#x0D;&amp;#x0A;Title VII of the Civil Rights Act of 1964&amp;quot;&quot;/&gt;&lt;property id=&quot;20307&quot; value=&quot;303&quot;/&gt;&lt;/object&gt;&lt;object type=&quot;3&quot; unique_id=&quot;10004&quot;&gt;&lt;property id=&quot;20148&quot; value=&quot;5&quot;/&gt;&lt;property id=&quot;20300&quot; value=&quot;Slide 2 - &amp;quot;Learning Objectives&amp;quot;&quot;/&gt;&lt;property id=&quot;20307&quot; value=&quot;292&quot;/&gt;&lt;/object&gt;&lt;object type=&quot;3&quot; unique_id=&quot;10005&quot;&gt;&lt;property id=&quot;20148&quot; value=&quot;5&quot;/&gt;&lt;property id=&quot;20300&quot; value=&quot;Slide 3 - &amp;quot;Learning Objectives&amp;quot;&quot;/&gt;&lt;property id=&quot;20307&quot; value=&quot;304&quot;/&gt;&lt;/object&gt;&lt;object type=&quot;3&quot; unique_id=&quot;10006&quot;&gt;&lt;property id=&quot;20148&quot; value=&quot;5&quot;/&gt;&lt;property id=&quot;20300&quot; value=&quot;Slide 4 - &amp;quot;Learning Objectives&amp;quot;&quot;/&gt;&lt;property id=&quot;20307&quot; value=&quot;305&quot;/&gt;&lt;/object&gt;&lt;object type=&quot;3&quot; unique_id=&quot;10007&quot;&gt;&lt;property id=&quot;20148&quot; value=&quot;5&quot;/&gt;&lt;property id=&quot;20300&quot; value=&quot;Slide 5 - &amp;quot;A Historic Rights Act&amp;quot;&quot;/&gt;&lt;property id=&quot;20307&quot; value=&quot;269&quot;/&gt;&lt;/object&gt;&lt;object type=&quot;3&quot; unique_id=&quot;10008&quot;&gt;&lt;property id=&quot;20148&quot; value=&quot;5&quot;/&gt;&lt;property id=&quot;20300&quot; value=&quot;Slide 6 - &amp;quot;Title VII of the &amp;#x0D;&amp;#x0A;Civil Rights Act of 1964&amp;quot;&quot;/&gt;&lt;property id=&quot;20307&quot; value=&quot;297&quot;/&gt;&lt;/object&gt;&lt;object type=&quot;3&quot; unique_id=&quot;10009&quot;&gt;&lt;property id=&quot;20148&quot; value=&quot;5&quot;/&gt;&lt;property id=&quot;20300&quot; value=&quot;Slide 7 - &amp;quot;Title VII of the &amp;#x0D;&amp;#x0A;Civil Rights Act of 1964&amp;quot;&quot;/&gt;&lt;property id=&quot;20307&quot; value=&quot;270&quot;/&gt;&lt;/object&gt;&lt;object type=&quot;3&quot; unique_id=&quot;10010&quot;&gt;&lt;property id=&quot;20148&quot; value=&quot;5&quot;/&gt;&lt;property id=&quot;20300&quot; value=&quot;Slide 8 - &amp;quot;Title VII Provisions&amp;quot;&quot;/&gt;&lt;property id=&quot;20307&quot; value=&quot;271&quot;/&gt;&lt;/object&gt;&lt;object type=&quot;3&quot; unique_id=&quot;10011&quot;&gt;&lt;property id=&quot;20148&quot; value=&quot;5&quot;/&gt;&lt;property id=&quot;20300&quot; value=&quot;Slide 9 - &amp;quot;Title VII Provisions&amp;quot;&quot;/&gt;&lt;property id=&quot;20307&quot; value=&quot;298&quot;/&gt;&lt;/object&gt;&lt;object type=&quot;3&quot; unique_id=&quot;10012&quot;&gt;&lt;property id=&quot;20148&quot; value=&quot;5&quot;/&gt;&lt;property id=&quot;20300&quot; value=&quot;Slide 10 - &amp;quot;Who Must Comply with Title VII?&amp;quot;&quot;/&gt;&lt;property id=&quot;20307&quot; value=&quot;272&quot;/&gt;&lt;/object&gt;&lt;object type=&quot;3&quot; unique_id=&quot;10013&quot;&gt;&lt;property id=&quot;20148&quot; value=&quot;5&quot;/&gt;&lt;property id=&quot;20300&quot; value=&quot;Slide 11 - &amp;quot;Who Must Comply with Title VII?&amp;quot;&quot;/&gt;&lt;property id=&quot;20307&quot; value=&quot;299&quot;/&gt;&lt;/object&gt;&lt;object type=&quot;3&quot; unique_id=&quot;10014&quot;&gt;&lt;property id=&quot;20148&quot; value=&quot;5&quot;/&gt;&lt;property id=&quot;20300&quot; value=&quot;Slide 12 - &amp;quot;Who is Covered by Title VII&amp;quot;&quot;/&gt;&lt;property id=&quot;20307&quot; value=&quot;273&quot;/&gt;&lt;/object&gt;&lt;object type=&quot;3&quot; unique_id=&quot;10015&quot;&gt;&lt;property id=&quot;20148&quot; value=&quot;5&quot;/&gt;&lt;property id=&quot;20300&quot; value=&quot;Slide 13 - &amp;quot;Employees Who Are Not Covered by Title VII&amp;quot;&quot;/&gt;&lt;property id=&quot;20307&quot; value=&quot;274&quot;/&gt;&lt;/object&gt;&lt;object type=&quot;3&quot; unique_id=&quot;10016&quot;&gt;&lt;property id=&quot;20148&quot; value=&quot;5&quot;/&gt;&lt;property id=&quot;20300&quot; value=&quot;Slide 14 - &amp;quot;Employees Who Are Not Covered by Title VII&amp;quot;&quot;/&gt;&lt;property id=&quot;20307&quot; value=&quot;291&quot;/&gt;&lt;/object&gt;&lt;object type=&quot;3&quot; unique_id=&quot;10017&quot;&gt;&lt;property id=&quot;20148&quot; value=&quot;5&quot;/&gt;&lt;property id=&quot;20300&quot; value=&quot;Slide 15 - &amp;quot;Filing Claims under Title VII&amp;quot;&quot;/&gt;&lt;property id=&quot;20307&quot; value=&quot;293&quot;/&gt;&lt;/object&gt;&lt;object type=&quot;3&quot; unique_id=&quot;10018&quot;&gt;&lt;property id=&quot;20148&quot; value=&quot;5&quot;/&gt;&lt;property id=&quot;20300&quot; value=&quot;Slide 16 - &amp;quot;Filing Claims under Title VII&amp;quot;&quot;/&gt;&lt;property id=&quot;20307&quot; value=&quot;300&quot;/&gt;&lt;/object&gt;&lt;object type=&quot;3&quot; unique_id=&quot;10019&quot;&gt;&lt;property id=&quot;20148&quot; value=&quot;5&quot;/&gt;&lt;property id=&quot;20300&quot; value=&quot;Slide 17 - &amp;quot;State Law Interface in the Filing Process&amp;quot;&quot;/&gt;&lt;property id=&quot;20307&quot; value=&quot;294&quot;/&gt;&lt;/object&gt;&lt;object type=&quot;3&quot; unique_id=&quot;10020&quot;&gt;&lt;property id=&quot;20148&quot; value=&quot;5&quot;/&gt;&lt;property id=&quot;20300&quot; value=&quot;Slide 18 - &amp;quot;Proceeding Through the EEOC&amp;quot;&quot;/&gt;&lt;property id=&quot;20307&quot; value=&quot;276&quot;/&gt;&lt;/object&gt;&lt;object type=&quot;3&quot; unique_id=&quot;10021&quot;&gt;&lt;property id=&quot;20148&quot; value=&quot;5&quot;/&gt;&lt;property id=&quot;20300&quot; value=&quot;Slide 19 - &amp;quot;Mediation&amp;quot;&quot;/&gt;&lt;property id=&quot;20307&quot; value=&quot;277&quot;/&gt;&lt;/object&gt;&lt;object type=&quot;3&quot; unique_id=&quot;10022&quot;&gt;&lt;property id=&quot;20148&quot; value=&quot;5&quot;/&gt;&lt;property id=&quot;20300&quot; value=&quot;Slide 20 - &amp;quot;EEOC Investigation&amp;quot;&quot;/&gt;&lt;property id=&quot;20307&quot; value=&quot;278&quot;/&gt;&lt;/object&gt;&lt;object type=&quot;3&quot; unique_id=&quot;10023&quot;&gt;&lt;property id=&quot;20148&quot; value=&quot;5&quot;/&gt;&lt;property id=&quot;20300&quot; value=&quot;Slide 21 - &amp;quot;EEOC Investigation&amp;quot;&quot;/&gt;&lt;property id=&quot;20307&quot; value=&quot;306&quot;/&gt;&lt;/object&gt;&lt;object type=&quot;3&quot; unique_id=&quot;10024&quot;&gt;&lt;property id=&quot;20148&quot; value=&quot;5&quot;/&gt;&lt;property id=&quot;20300&quot; value=&quot;Slide 22 - &amp;quot;Judicial Review&amp;quot;&quot;/&gt;&lt;property id=&quot;20307&quot; value=&quot;279&quot;/&gt;&lt;/object&gt;&lt;object type=&quot;3&quot; unique_id=&quot;10025&quot;&gt;&lt;property id=&quot;20148&quot; value=&quot;5&quot;/&gt;&lt;property id=&quot;20300&quot; value=&quot;Slide 23 - &amp;quot;Judicial Review&amp;quot;&quot;/&gt;&lt;property id=&quot;20307&quot; value=&quot;295&quot;/&gt;&lt;/object&gt;&lt;object type=&quot;3&quot; unique_id=&quot;10026&quot;&gt;&lt;property id=&quot;20148&quot; value=&quot;5&quot;/&gt;&lt;property id=&quot;20300&quot; value=&quot;Slide 24 - &amp;quot;The Reconstruction Civil Rights Acts&amp;quot;&quot;/&gt;&lt;property id=&quot;20307&quot; value=&quot;296&quot;/&gt;&lt;/object&gt;&lt;object type=&quot;3&quot; unique_id=&quot;10027&quot;&gt;&lt;property id=&quot;20148&quot; value=&quot;5&quot;/&gt;&lt;property id=&quot;20300&quot; value=&quot;Slide 25 - &amp;quot;An Important Note&amp;quot;&quot;/&gt;&lt;property id=&quot;20307&quot; value=&quot;284&quot;/&gt;&lt;/object&gt;&lt;object type=&quot;3&quot; unique_id=&quot;10028&quot;&gt;&lt;property id=&quot;20148&quot; value=&quot;5&quot;/&gt;&lt;property id=&quot;20300&quot; value=&quot;Slide 26 - &amp;quot;An Important Note&amp;quot;&quot;/&gt;&lt;property id=&quot;20307&quot; value=&quot;301&quot;/&gt;&lt;/object&gt;&lt;object type=&quot;3&quot; unique_id=&quot;10029&quot;&gt;&lt;property id=&quot;20148&quot; value=&quot;5&quot;/&gt;&lt;property id=&quot;20300&quot; value=&quot;Slide 27 - &amp;quot;Management Tips&amp;quot;&quot;/&gt;&lt;property id=&quot;20307&quot; value=&quot;289&quot;/&gt;&lt;/object&gt;&lt;object type=&quot;3&quot; unique_id=&quot;10030&quot;&gt;&lt;property id=&quot;20148&quot; value=&quot;5&quot;/&gt;&lt;property id=&quot;20300&quot; value=&quot;Slide 28 - &amp;quot;Management Tips&amp;quot;&quot;/&gt;&lt;property id=&quot;20307&quot; value=&quot;302&quot;/&gt;&lt;/object&gt;&lt;/object&gt;&lt;object type=&quot;8&quot; unique_id=&quot;10060&quot;&gt;&lt;/object&gt;&lt;/object&gt;&lt;/database&gt;"/>
  <p:tag name="MMPROD_NEXTUNIQUEID" val="10009"/>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pter Numbe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1ABAF118341F49B3F97BCD1E57DDE2" ma:contentTypeVersion="6" ma:contentTypeDescription="Create a new document." ma:contentTypeScope="" ma:versionID="4796dbcb31bea3d0fd02e4ee949330af">
  <xsd:schema xmlns:xsd="http://www.w3.org/2001/XMLSchema" xmlns:xs="http://www.w3.org/2001/XMLSchema" xmlns:p="http://schemas.microsoft.com/office/2006/metadata/properties" xmlns:ns2="3b891efd-a537-4e57-a9a6-7bde74ae8a20" xmlns:ns3="aa4f5ada-9d1d-46d6-b705-f2cf90d05a91" targetNamespace="http://schemas.microsoft.com/office/2006/metadata/properties" ma:root="true" ma:fieldsID="7776fb78729b9f75e026cc4e6f0874e2" ns2:_="" ns3:_="">
    <xsd:import namespace="3b891efd-a537-4e57-a9a6-7bde74ae8a20"/>
    <xsd:import namespace="aa4f5ada-9d1d-46d6-b705-f2cf90d05a91"/>
    <xsd:element name="properties">
      <xsd:complexType>
        <xsd:sequence>
          <xsd:element name="documentManagement">
            <xsd:complexType>
              <xsd:all>
                <xsd:element ref="ns2:SharedWithUsers" minOccurs="0"/>
                <xsd:element ref="ns2:SharedWithDetails" minOccurs="0"/>
                <xsd:element ref="ns3:Date"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91efd-a537-4e57-a9a6-7bde74ae8a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4f5ada-9d1d-46d6-b705-f2cf90d05a91" elementFormDefault="qualified">
    <xsd:import namespace="http://schemas.microsoft.com/office/2006/documentManagement/types"/>
    <xsd:import namespace="http://schemas.microsoft.com/office/infopath/2007/PartnerControls"/>
    <xsd:element name="Date" ma:index="10" nillable="true" ma:displayName="Date" ma:format="DateOnly" ma:internalName="Date">
      <xsd:simpleType>
        <xsd:restriction base="dms:DateTime"/>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aa4f5ada-9d1d-46d6-b705-f2cf90d05a91" xsi:nil="true"/>
  </documentManagement>
</p:properties>
</file>

<file path=customXml/itemProps1.xml><?xml version="1.0" encoding="utf-8"?>
<ds:datastoreItem xmlns:ds="http://schemas.openxmlformats.org/officeDocument/2006/customXml" ds:itemID="{30263BC6-62DE-4E5A-9998-4BD784D2E2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91efd-a537-4e57-a9a6-7bde74ae8a20"/>
    <ds:schemaRef ds:uri="aa4f5ada-9d1d-46d6-b705-f2cf90d05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6CEFB1-77E0-416F-8953-C0E54FDC16F7}">
  <ds:schemaRefs>
    <ds:schemaRef ds:uri="http://schemas.microsoft.com/sharepoint/v3/contenttype/forms"/>
  </ds:schemaRefs>
</ds:datastoreItem>
</file>

<file path=customXml/itemProps3.xml><?xml version="1.0" encoding="utf-8"?>
<ds:datastoreItem xmlns:ds="http://schemas.openxmlformats.org/officeDocument/2006/customXml" ds:itemID="{734D8012-74E9-46D9-A901-0243AC9DCF4D}">
  <ds:schemaRef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3b891efd-a537-4e57-a9a6-7bde74ae8a20"/>
    <ds:schemaRef ds:uri="http://purl.org/dc/dcmitype/"/>
    <ds:schemaRef ds:uri="aa4f5ada-9d1d-46d6-b705-f2cf90d05a9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temp</Template>
  <TotalTime>11567</TotalTime>
  <Words>2834</Words>
  <Application>Microsoft Macintosh PowerPoint</Application>
  <PresentationFormat>On-screen Show (4:3)</PresentationFormat>
  <Paragraphs>232</Paragraphs>
  <Slides>25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Calibri</vt:lpstr>
      <vt:lpstr>Palatino Linotype</vt:lpstr>
      <vt:lpstr>Arial</vt:lpstr>
      <vt:lpstr>Wingdings</vt:lpstr>
      <vt:lpstr>Courier New</vt:lpstr>
      <vt:lpstr>Century Gothic</vt:lpstr>
      <vt:lpstr>Chapter Number</vt:lpstr>
      <vt:lpstr>Chapter 9 Sexual Harassment</vt:lpstr>
      <vt:lpstr>Learning Objectives</vt:lpstr>
      <vt:lpstr>Statutory, Regulatory Bases </vt:lpstr>
      <vt:lpstr>Introduction</vt:lpstr>
      <vt:lpstr>Since Eden, and counting … 1</vt:lpstr>
      <vt:lpstr>Since Eden, and counting … 2</vt:lpstr>
      <vt:lpstr>Is It a Big Deal? </vt:lpstr>
      <vt:lpstr>Where Do Sexual Harassment Considerations Leave the Employer?</vt:lpstr>
      <vt:lpstr>Sexual Harassment in General</vt:lpstr>
      <vt:lpstr>Quid Pro Quo Sexual Harassment</vt:lpstr>
      <vt:lpstr>Hostile Work Environment Sexual Harassment</vt:lpstr>
      <vt:lpstr>Comparison between Quid Pro Quo and Hostile Work Environment Sexual Harassment</vt:lpstr>
      <vt:lpstr>‘Unwelcomeness’ Requirement  </vt:lpstr>
      <vt:lpstr>‘Severe and Pervasive’ Requirement</vt:lpstr>
      <vt:lpstr>Perspective Used to Determine Severity</vt:lpstr>
      <vt:lpstr>“Sexual” Requirement Explained</vt:lpstr>
      <vt:lpstr>Employer Liability for Sexual Harassment 1</vt:lpstr>
      <vt:lpstr>Employer Liability for Sexual Harassment 2</vt:lpstr>
      <vt:lpstr>Employer Liability for Sexual Harassment 3</vt:lpstr>
      <vt:lpstr>Determining the Truth of Allegations</vt:lpstr>
      <vt:lpstr>Retaliation and Employee Privacy</vt:lpstr>
      <vt:lpstr>Corrective Action</vt:lpstr>
      <vt:lpstr>Damages and Jury Trials</vt:lpstr>
      <vt:lpstr>Tort and Criminal Liability </vt:lpstr>
      <vt:lpstr>Management Tips</vt:lpstr>
    </vt:vector>
  </TitlesOfParts>
  <Company>Aesbus Knowledge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Cushing</dc:creator>
  <cp:lastModifiedBy>Eric Belk</cp:lastModifiedBy>
  <cp:revision>376</cp:revision>
  <dcterms:created xsi:type="dcterms:W3CDTF">2005-08-04T17:31:30Z</dcterms:created>
  <dcterms:modified xsi:type="dcterms:W3CDTF">2021-10-21T00:49:43Z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0x010100581ABAF118341F49B3F97BCD1E57DDE2</vt:lpwstr>
  </property>
</Properties>
</file>