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27"/>
  </p:notesMasterIdLst>
  <p:sldIdLst>
    <p:sldId id="310" r:id="rId5"/>
    <p:sldId id="302" r:id="rId6"/>
    <p:sldId id="311" r:id="rId7"/>
    <p:sldId id="269" r:id="rId8"/>
    <p:sldId id="288" r:id="rId9"/>
    <p:sldId id="295" r:id="rId10"/>
    <p:sldId id="271" r:id="rId11"/>
    <p:sldId id="273" r:id="rId12"/>
    <p:sldId id="312" r:id="rId13"/>
    <p:sldId id="274" r:id="rId14"/>
    <p:sldId id="307" r:id="rId15"/>
    <p:sldId id="275" r:id="rId16"/>
    <p:sldId id="276" r:id="rId17"/>
    <p:sldId id="313" r:id="rId18"/>
    <p:sldId id="277" r:id="rId19"/>
    <p:sldId id="278" r:id="rId20"/>
    <p:sldId id="279" r:id="rId21"/>
    <p:sldId id="298" r:id="rId22"/>
    <p:sldId id="280" r:id="rId23"/>
    <p:sldId id="281" r:id="rId24"/>
    <p:sldId id="284" r:id="rId25"/>
    <p:sldId id="299"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Palatino Linotype" panose="02040502050505030304" pitchFamily="18" charset="0"/>
      <p:regular r:id="rId36"/>
      <p:bold r:id="rId37"/>
      <p:italic r:id="rId38"/>
      <p:boldItalic r:id="rId39"/>
    </p:embeddedFont>
  </p:embeddedFontLst>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sha Fernandes" initials="AMF" lastIdx="9" clrIdx="0"/>
  <p:cmAuthor id="2" name="Suchitra Krishna" initials="SK"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4"/>
    <a:srgbClr val="FF9966"/>
    <a:srgbClr val="D3D3D3"/>
    <a:srgbClr val="006699"/>
    <a:srgbClr val="EAEAEA"/>
    <a:srgbClr val="F5EBD3"/>
    <a:srgbClr val="E7CE9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4" autoAdjust="0"/>
    <p:restoredTop sz="96256" autoAdjust="0"/>
  </p:normalViewPr>
  <p:slideViewPr>
    <p:cSldViewPr snapToGrid="0">
      <p:cViewPr varScale="1">
        <p:scale>
          <a:sx n="147" d="100"/>
          <a:sy n="147" d="100"/>
        </p:scale>
        <p:origin x="17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BCE263F-B638-4788-A879-EBA414A9D4B4}" type="slidenum">
              <a:rPr lang="en-US"/>
              <a:pPr>
                <a:defRPr/>
              </a:pPr>
              <a:t>‹#›</a:t>
            </a:fld>
            <a:endParaRPr lang="en-US"/>
          </a:p>
        </p:txBody>
      </p:sp>
    </p:spTree>
    <p:extLst>
      <p:ext uri="{BB962C8B-B14F-4D97-AF65-F5344CB8AC3E}">
        <p14:creationId xmlns:p14="http://schemas.microsoft.com/office/powerpoint/2010/main" val="2486244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5D900AB-2044-41D6-8E15-F2EB04FC8E53}" type="slidenum">
              <a:rPr lang="en-US" smtClean="0"/>
              <a:pPr>
                <a:defRPr/>
              </a:pPr>
              <a:t>1</a:t>
            </a:fld>
            <a:endParaRPr lang="en-US"/>
          </a:p>
        </p:txBody>
      </p:sp>
    </p:spTree>
    <p:extLst>
      <p:ext uri="{BB962C8B-B14F-4D97-AF65-F5344CB8AC3E}">
        <p14:creationId xmlns:p14="http://schemas.microsoft.com/office/powerpoint/2010/main" val="59913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9A34AB-059E-4CA6-9078-DEAAE3E6B741}" type="slidenum">
              <a:rPr lang="en-US" altLang="en-US" smtClean="0"/>
              <a:pPr eaLnBrk="1" hangingPunct="1">
                <a:spcBef>
                  <a:spcPct val="0"/>
                </a:spcBef>
              </a:pPr>
              <a:t>10</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67815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E6929A6-1444-4442-A9D7-BF896CE6CDB3}" type="slidenum">
              <a:rPr lang="en-US" altLang="en-US" smtClean="0"/>
              <a:pPr eaLnBrk="1" hangingPunct="1">
                <a:spcBef>
                  <a:spcPct val="0"/>
                </a:spcBef>
              </a:pPr>
              <a:t>12</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0513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BE0E50-5279-49B5-A390-FA3C120609BA}" type="slidenum">
              <a:rPr lang="en-US" altLang="en-US" smtClean="0"/>
              <a:pPr eaLnBrk="1" hangingPunct="1">
                <a:spcBef>
                  <a:spcPct val="0"/>
                </a:spcBef>
              </a:pPr>
              <a:t>13</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a:t>Page 358-361</a:t>
            </a:r>
          </a:p>
        </p:txBody>
      </p:sp>
    </p:spTree>
    <p:extLst>
      <p:ext uri="{BB962C8B-B14F-4D97-AF65-F5344CB8AC3E}">
        <p14:creationId xmlns:p14="http://schemas.microsoft.com/office/powerpoint/2010/main" val="73793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BE0E50-5279-49B5-A390-FA3C120609BA}" type="slidenum">
              <a:rPr lang="en-US" altLang="en-US" smtClean="0"/>
              <a:pPr eaLnBrk="1" hangingPunct="1">
                <a:spcBef>
                  <a:spcPct val="0"/>
                </a:spcBef>
              </a:pPr>
              <a:t>14</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a:t>Page 358-361</a:t>
            </a:r>
          </a:p>
        </p:txBody>
      </p:sp>
    </p:spTree>
    <p:extLst>
      <p:ext uri="{BB962C8B-B14F-4D97-AF65-F5344CB8AC3E}">
        <p14:creationId xmlns:p14="http://schemas.microsoft.com/office/powerpoint/2010/main" val="40762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C22015B-81CC-493E-83F0-6A7B118F480D}" type="slidenum">
              <a:rPr lang="en-US" altLang="en-US" smtClean="0"/>
              <a:pPr eaLnBrk="1" hangingPunct="1">
                <a:spcBef>
                  <a:spcPct val="0"/>
                </a:spcBef>
              </a:pPr>
              <a:t>15</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56593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E99B08-05F1-4CE0-9F1A-E1AB26E23E86}" type="slidenum">
              <a:rPr lang="en-US" altLang="en-US" smtClean="0"/>
              <a:pPr eaLnBrk="1" hangingPunct="1">
                <a:spcBef>
                  <a:spcPct val="0"/>
                </a:spcBef>
              </a:pPr>
              <a:t>16</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45481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559472-76FF-4A7D-BA23-BEE5213E85DB}" type="slidenum">
              <a:rPr lang="en-US" altLang="en-US" smtClean="0"/>
              <a:pPr eaLnBrk="1" hangingPunct="1">
                <a:spcBef>
                  <a:spcPct val="0"/>
                </a:spcBef>
              </a:pPr>
              <a:t>17</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0764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altLang="en-US" dirty="0"/>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CF6C3B-850E-4E6D-B190-4F26FD57F63A}" type="slidenum">
              <a:rPr lang="en-US" altLang="en-US" smtClean="0"/>
              <a:pPr eaLnBrk="1" hangingPunct="1">
                <a:spcBef>
                  <a:spcPct val="0"/>
                </a:spcBef>
              </a:pPr>
              <a:t>18</a:t>
            </a:fld>
            <a:endParaRPr lang="en-US" altLang="en-US"/>
          </a:p>
        </p:txBody>
      </p:sp>
    </p:spTree>
    <p:extLst>
      <p:ext uri="{BB962C8B-B14F-4D97-AF65-F5344CB8AC3E}">
        <p14:creationId xmlns:p14="http://schemas.microsoft.com/office/powerpoint/2010/main" val="406612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59EE50-5AAF-4C63-93EB-FBD070DFB695}" type="slidenum">
              <a:rPr lang="en-US" altLang="en-US" smtClean="0"/>
              <a:pPr eaLnBrk="1" hangingPunct="1">
                <a:spcBef>
                  <a:spcPct val="0"/>
                </a:spcBef>
              </a:pPr>
              <a:t>19</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31194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FC1A59-E061-4166-9E88-C25A46BAB0A1}" type="slidenum">
              <a:rPr lang="en-US" altLang="en-US" smtClean="0"/>
              <a:pPr eaLnBrk="1" hangingPunct="1">
                <a:spcBef>
                  <a:spcPct val="0"/>
                </a:spcBef>
              </a:pPr>
              <a:t>20</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5090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dirty="0"/>
          </a:p>
        </p:txBody>
      </p:sp>
      <p:sp>
        <p:nvSpPr>
          <p:cNvPr id="32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7879AE-9399-4D07-9D9C-53B3198A7B8D}" type="slidenum">
              <a:rPr lang="en-US" altLang="en-US" smtClean="0"/>
              <a:pPr eaLnBrk="1" hangingPunct="1">
                <a:spcBef>
                  <a:spcPct val="0"/>
                </a:spcBef>
              </a:pPr>
              <a:t>2</a:t>
            </a:fld>
            <a:endParaRPr lang="en-US" altLang="en-US"/>
          </a:p>
        </p:txBody>
      </p:sp>
    </p:spTree>
    <p:extLst>
      <p:ext uri="{BB962C8B-B14F-4D97-AF65-F5344CB8AC3E}">
        <p14:creationId xmlns:p14="http://schemas.microsoft.com/office/powerpoint/2010/main" val="2954514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A8B930-0FD8-4BE7-8E11-FE5E4974D369}" type="slidenum">
              <a:rPr lang="en-US" altLang="en-US" smtClean="0"/>
              <a:pPr eaLnBrk="1" hangingPunct="1">
                <a:spcBef>
                  <a:spcPct val="0"/>
                </a:spcBef>
              </a:pPr>
              <a:t>21</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53791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dirty="0"/>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CFDBF6F-ADF3-4F8A-8097-EC2282367BB6}" type="slidenum">
              <a:rPr lang="en-US" altLang="en-US" smtClean="0"/>
              <a:pPr eaLnBrk="1" hangingPunct="1">
                <a:spcBef>
                  <a:spcPct val="0"/>
                </a:spcBef>
              </a:pPr>
              <a:t>22</a:t>
            </a:fld>
            <a:endParaRPr lang="en-US" altLang="en-US"/>
          </a:p>
        </p:txBody>
      </p:sp>
    </p:spTree>
    <p:extLst>
      <p:ext uri="{BB962C8B-B14F-4D97-AF65-F5344CB8AC3E}">
        <p14:creationId xmlns:p14="http://schemas.microsoft.com/office/powerpoint/2010/main" val="244903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E14ECF-3651-4C43-AEF4-95DEA11A58E9}" type="slidenum">
              <a:rPr lang="en-US" altLang="en-US" smtClean="0"/>
              <a:pPr eaLnBrk="1" hangingPunct="1">
                <a:spcBef>
                  <a:spcPct val="0"/>
                </a:spcBef>
              </a:pPr>
              <a:t>3</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2956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E14ECF-3651-4C43-AEF4-95DEA11A58E9}" type="slidenum">
              <a:rPr lang="en-US" altLang="en-US" smtClean="0"/>
              <a:pPr eaLnBrk="1" hangingPunct="1">
                <a:spcBef>
                  <a:spcPct val="0"/>
                </a:spcBef>
              </a:pPr>
              <a:t>4</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39079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F8B73F-C8C4-4288-A28F-E8BDE29D4075}" type="slidenum">
              <a:rPr lang="en-US" altLang="en-US" smtClean="0"/>
              <a:pPr eaLnBrk="1" hangingPunct="1">
                <a:spcBef>
                  <a:spcPct val="0"/>
                </a:spcBef>
              </a:pPr>
              <a:t>5</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956557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endParaRPr lang="en-US" altLang="en-US" dirty="0"/>
          </a:p>
        </p:txBody>
      </p:sp>
      <p:sp>
        <p:nvSpPr>
          <p:cNvPr id="38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9532C7A-B16D-41E5-BE2F-849DD2A35F21}" type="slidenum">
              <a:rPr lang="en-US" altLang="en-US" smtClean="0"/>
              <a:pPr eaLnBrk="1" hangingPunct="1">
                <a:spcBef>
                  <a:spcPct val="0"/>
                </a:spcBef>
              </a:pPr>
              <a:t>6</a:t>
            </a:fld>
            <a:endParaRPr lang="en-US" altLang="en-US"/>
          </a:p>
        </p:txBody>
      </p:sp>
    </p:spTree>
    <p:extLst>
      <p:ext uri="{BB962C8B-B14F-4D97-AF65-F5344CB8AC3E}">
        <p14:creationId xmlns:p14="http://schemas.microsoft.com/office/powerpoint/2010/main" val="304774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A93F19-01BC-4DBE-977A-2C44C778B5B8}" type="slidenum">
              <a:rPr lang="en-US" altLang="en-US" smtClean="0"/>
              <a:pPr eaLnBrk="1" hangingPunct="1">
                <a:spcBef>
                  <a:spcPct val="0"/>
                </a:spcBef>
              </a:pPr>
              <a:t>7</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48878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FB778B-377E-4DF2-8CA0-14AA18C0E89A}" type="slidenum">
              <a:rPr lang="en-US" altLang="en-US" smtClean="0"/>
              <a:pPr eaLnBrk="1" hangingPunct="1">
                <a:spcBef>
                  <a:spcPct val="0"/>
                </a:spcBef>
              </a:pPr>
              <a:t>8</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7150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E6929A6-1444-4442-A9D7-BF896CE6CDB3}" type="slidenum">
              <a:rPr lang="en-US" altLang="en-US" smtClean="0"/>
              <a:pPr eaLnBrk="1" hangingPunct="1">
                <a:spcBef>
                  <a:spcPct val="0"/>
                </a:spcBef>
              </a:pPr>
              <a:t>9</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1510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D6CE97-21B9-4498-9A5D-A2AC2DC1DC06}" type="slidenum">
              <a:rPr lang="en-US"/>
              <a:pPr>
                <a:defRPr/>
              </a:pPr>
              <a:t>‹#›</a:t>
            </a:fld>
            <a:endParaRPr lang="en-US"/>
          </a:p>
        </p:txBody>
      </p:sp>
    </p:spTree>
    <p:extLst>
      <p:ext uri="{BB962C8B-B14F-4D97-AF65-F5344CB8AC3E}">
        <p14:creationId xmlns:p14="http://schemas.microsoft.com/office/powerpoint/2010/main" val="379259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215D2675-11B4-415C-AF66-92F1573E0B2A}" type="slidenum">
              <a:rPr lang="en-US"/>
              <a:pPr>
                <a:defRPr/>
              </a:pPr>
              <a:t>‹#›</a:t>
            </a:fld>
            <a:endParaRPr lang="en-US"/>
          </a:p>
        </p:txBody>
      </p:sp>
    </p:spTree>
    <p:extLst>
      <p:ext uri="{BB962C8B-B14F-4D97-AF65-F5344CB8AC3E}">
        <p14:creationId xmlns:p14="http://schemas.microsoft.com/office/powerpoint/2010/main" val="212466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55F34F53-E0C5-4FE8-8CC9-78F7AAFBDED9}" type="slidenum">
              <a:rPr lang="en-US"/>
              <a:pPr>
                <a:defRPr/>
              </a:pPr>
              <a:t>‹#›</a:t>
            </a:fld>
            <a:endParaRPr lang="en-US"/>
          </a:p>
        </p:txBody>
      </p:sp>
    </p:spTree>
    <p:extLst>
      <p:ext uri="{BB962C8B-B14F-4D97-AF65-F5344CB8AC3E}">
        <p14:creationId xmlns:p14="http://schemas.microsoft.com/office/powerpoint/2010/main" val="350586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97E0C934-E9C5-4B29-8AC3-B4E8A94F3E5D}" type="slidenum">
              <a:rPr lang="en-US"/>
              <a:pPr>
                <a:defRPr/>
              </a:pPr>
              <a:t>‹#›</a:t>
            </a:fld>
            <a:endParaRPr lang="en-US"/>
          </a:p>
        </p:txBody>
      </p:sp>
    </p:spTree>
    <p:extLst>
      <p:ext uri="{BB962C8B-B14F-4D97-AF65-F5344CB8AC3E}">
        <p14:creationId xmlns:p14="http://schemas.microsoft.com/office/powerpoint/2010/main" val="22737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ED786774-B929-40F0-8412-FE7BE637E274}" type="slidenum">
              <a:rPr lang="en-US"/>
              <a:pPr>
                <a:defRPr/>
              </a:pPr>
              <a:t>‹#›</a:t>
            </a:fld>
            <a:endParaRPr lang="en-US"/>
          </a:p>
        </p:txBody>
      </p:sp>
      <p:sp>
        <p:nvSpPr>
          <p:cNvPr id="13" name="Text Placeholder 2"/>
          <p:cNvSpPr>
            <a:spLocks noGrp="1"/>
          </p:cNvSpPr>
          <p:nvPr>
            <p:ph type="body" idx="14"/>
          </p:nvPr>
        </p:nvSpPr>
        <p:spPr>
          <a:xfrm>
            <a:off x="722313" y="515249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886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a:t>Click to edit Master title style</a:t>
            </a:r>
            <a:endParaRPr lang="en-US" dirty="0"/>
          </a:p>
        </p:txBody>
      </p:sp>
      <p:sp>
        <p:nvSpPr>
          <p:cNvPr id="3" name="Content Placeholder 2"/>
          <p:cNvSpPr>
            <a:spLocks noGrp="1"/>
          </p:cNvSpPr>
          <p:nvPr>
            <p:ph idx="1"/>
          </p:nvPr>
        </p:nvSpPr>
        <p:spPr>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6F0606-FA85-4FCE-9290-A841DAD83DB1}" type="slidenum">
              <a:rPr lang="en-US"/>
              <a:pPr>
                <a:defRPr/>
              </a:pPr>
              <a:t>‹#›</a:t>
            </a:fld>
            <a:endParaRPr lang="en-US"/>
          </a:p>
        </p:txBody>
      </p:sp>
    </p:spTree>
    <p:extLst>
      <p:ext uri="{BB962C8B-B14F-4D97-AF65-F5344CB8AC3E}">
        <p14:creationId xmlns:p14="http://schemas.microsoft.com/office/powerpoint/2010/main" val="84149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2556933"/>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6F0606-FA85-4FCE-9290-A841DAD83DB1}" type="slidenum">
              <a:rPr lang="en-US"/>
              <a:pPr>
                <a:defRPr/>
              </a:pPr>
              <a:t>‹#›</a:t>
            </a:fld>
            <a:endParaRPr lang="en-US"/>
          </a:p>
        </p:txBody>
      </p:sp>
      <p:sp>
        <p:nvSpPr>
          <p:cNvPr id="5" name="Content Placeholder 2"/>
          <p:cNvSpPr>
            <a:spLocks noGrp="1"/>
          </p:cNvSpPr>
          <p:nvPr>
            <p:ph idx="13"/>
          </p:nvPr>
        </p:nvSpPr>
        <p:spPr>
          <a:xfrm>
            <a:off x="457200" y="4371445"/>
            <a:ext cx="8229600" cy="1826159"/>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50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61E8D3F8-2156-4924-B78D-0AFE384FBA32}" type="slidenum">
              <a:rPr lang="en-US"/>
              <a:pPr>
                <a:defRPr/>
              </a:pPr>
              <a:t>‹#›</a:t>
            </a:fld>
            <a:endParaRPr lang="en-US"/>
          </a:p>
        </p:txBody>
      </p:sp>
      <p:sp>
        <p:nvSpPr>
          <p:cNvPr id="12" name="Text Placeholder 7"/>
          <p:cNvSpPr txBox="1">
            <a:spLocks/>
          </p:cNvSpPr>
          <p:nvPr userDrawn="1"/>
        </p:nvSpPr>
        <p:spPr>
          <a:xfrm>
            <a:off x="3706822" y="6541477"/>
            <a:ext cx="1688733" cy="179998"/>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900" dirty="0"/>
              <a:t>©2019 McGraw-Hill Education.</a:t>
            </a:r>
          </a:p>
        </p:txBody>
      </p:sp>
    </p:spTree>
    <p:extLst>
      <p:ext uri="{BB962C8B-B14F-4D97-AF65-F5344CB8AC3E}">
        <p14:creationId xmlns:p14="http://schemas.microsoft.com/office/powerpoint/2010/main" val="343979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6"/>
          </p:nvPr>
        </p:nvSpPr>
        <p:spPr/>
        <p:txBody>
          <a:bodyPr/>
          <a:lstStyle>
            <a:lvl1pPr>
              <a:defRPr/>
            </a:lvl1pPr>
          </a:lstStyle>
          <a:p>
            <a:pPr>
              <a:defRPr/>
            </a:pPr>
            <a:fld id="{90BFA915-D751-4CDD-B492-B2C4BFDEE028}" type="slidenum">
              <a:rPr lang="en-US"/>
              <a:pPr>
                <a:defRPr/>
              </a:pPr>
              <a:t>‹#›</a:t>
            </a:fld>
            <a:endParaRPr lang="en-US"/>
          </a:p>
        </p:txBody>
      </p:sp>
    </p:spTree>
    <p:extLst>
      <p:ext uri="{BB962C8B-B14F-4D97-AF65-F5344CB8AC3E}">
        <p14:creationId xmlns:p14="http://schemas.microsoft.com/office/powerpoint/2010/main" val="264986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7"/>
          </p:nvPr>
        </p:nvSpPr>
        <p:spPr/>
        <p:txBody>
          <a:bodyPr/>
          <a:lstStyle>
            <a:lvl1pPr>
              <a:defRPr/>
            </a:lvl1pPr>
          </a:lstStyle>
          <a:p>
            <a:pPr>
              <a:defRPr/>
            </a:pPr>
            <a:fld id="{19316F81-D875-425E-9E6D-CCC701AA40DB}" type="slidenum">
              <a:rPr lang="en-US"/>
              <a:pPr>
                <a:defRPr/>
              </a:pPr>
              <a:t>‹#›</a:t>
            </a:fld>
            <a:endParaRPr lang="en-US"/>
          </a:p>
        </p:txBody>
      </p:sp>
    </p:spTree>
    <p:extLst>
      <p:ext uri="{BB962C8B-B14F-4D97-AF65-F5344CB8AC3E}">
        <p14:creationId xmlns:p14="http://schemas.microsoft.com/office/powerpoint/2010/main" val="322972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29C5D6B-181D-4EFD-864B-B3C4A81E2A6A}" type="slidenum">
              <a:rPr lang="en-US"/>
              <a:pPr>
                <a:defRPr/>
              </a:pPr>
              <a:t>‹#›</a:t>
            </a:fld>
            <a:endParaRPr lang="en-US"/>
          </a:p>
        </p:txBody>
      </p:sp>
    </p:spTree>
    <p:extLst>
      <p:ext uri="{BB962C8B-B14F-4D97-AF65-F5344CB8AC3E}">
        <p14:creationId xmlns:p14="http://schemas.microsoft.com/office/powerpoint/2010/main" val="6438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1EFC9B7B-C37B-40A6-A2F4-A0544A4F0AE8}" type="slidenum">
              <a:rPr lang="en-US"/>
              <a:pPr>
                <a:defRPr/>
              </a:pPr>
              <a:t>‹#›</a:t>
            </a:fld>
            <a:endParaRPr lang="en-US"/>
          </a:p>
        </p:txBody>
      </p:sp>
    </p:spTree>
    <p:extLst>
      <p:ext uri="{BB962C8B-B14F-4D97-AF65-F5344CB8AC3E}">
        <p14:creationId xmlns:p14="http://schemas.microsoft.com/office/powerpoint/2010/main" val="80409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9A19C2C0-ED3E-41F1-9B62-405EAB5259DB}" type="slidenum">
              <a:rPr lang="en-US"/>
              <a:pPr>
                <a:defRPr/>
              </a:pPr>
              <a:t>‹#›</a:t>
            </a:fld>
            <a:endParaRPr lang="en-US"/>
          </a:p>
        </p:txBody>
      </p:sp>
    </p:spTree>
    <p:extLst>
      <p:ext uri="{BB962C8B-B14F-4D97-AF65-F5344CB8AC3E}">
        <p14:creationId xmlns:p14="http://schemas.microsoft.com/office/powerpoint/2010/main" val="302365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59BBE0EC-003F-49DF-B36D-881338605FEE}"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33"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r>
              <a:rPr lang="en-US" sz="1000">
                <a:effectLst>
                  <a:outerShdw blurRad="38100" dist="38100" dir="2700000" algn="tl">
                    <a:srgbClr val="C0C0C0"/>
                  </a:outerShdw>
                </a:effectLst>
                <a:latin typeface="Times New Roman" pitchFamily="18" charset="0"/>
              </a:rPr>
              <a:t>8-</a:t>
            </a:r>
            <a:fld id="{21CAA0DB-F5DB-40A1-84CB-4CB1B9204B52}" type="slidenum">
              <a:rPr lang="en-US" sz="1000">
                <a:effectLst>
                  <a:outerShdw blurRad="38100" dist="38100" dir="2700000" algn="tl">
                    <a:srgbClr val="C0C0C0"/>
                  </a:outerShdw>
                </a:effectLst>
                <a:latin typeface="Times New Roman" pitchFamily="18" charset="0"/>
              </a:rPr>
              <a:pPr algn="r">
                <a:defRPr/>
              </a:pPr>
              <a:t>‹#›</a:t>
            </a:fld>
            <a:endParaRPr lang="en-US" sz="1000">
              <a:effectLst>
                <a:outerShdw blurRad="38100" dist="38100" dir="2700000" algn="tl">
                  <a:srgbClr val="C0C0C0"/>
                </a:outerShdw>
              </a:effectLst>
              <a:latin typeface="Times New Roman" pitchFamily="18" charset="0"/>
            </a:endParaRPr>
          </a:p>
        </p:txBody>
      </p:sp>
      <p:sp>
        <p:nvSpPr>
          <p:cNvPr id="10" name="Text Placeholder 7"/>
          <p:cNvSpPr txBox="1">
            <a:spLocks/>
          </p:cNvSpPr>
          <p:nvPr userDrawn="1"/>
        </p:nvSpPr>
        <p:spPr>
          <a:xfrm>
            <a:off x="569914" y="6316660"/>
            <a:ext cx="7850186" cy="280989"/>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900"/>
              <a:t>Copyright ©2022 McGraw-Hill Education. All rights reserved. No reproduction or distribution without the prior written consent of McGraw-Hill Education</a:t>
            </a:r>
            <a:r>
              <a:rPr lang="en-US" sz="800" kern="1200">
                <a:solidFill>
                  <a:schemeClr val="tx1"/>
                </a:solidFill>
                <a:effectLst/>
                <a:latin typeface="Calibri" panose="020F0502020204030204" pitchFamily="34" charset="0"/>
                <a:ea typeface="+mn-ea"/>
                <a:cs typeface="Arial" pitchFamily="34" charset="0"/>
              </a:rPr>
              <a:t>  </a:t>
            </a:r>
            <a:endParaRPr lang="en-US" sz="900"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58" r:id="rId3"/>
    <p:sldLayoutId id="2147483756"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7" r:id="rId13"/>
  </p:sldLayoutIdLst>
  <p:hf sldNum="0" hdr="0" dt="0"/>
  <p:txStyles>
    <p:titleStyle>
      <a:lvl1pPr algn="ctr" rtl="0" eaLnBrk="0" fontAlgn="base" hangingPunct="0">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spcBef>
          <a:spcPct val="0"/>
        </a:spcBef>
        <a:spcAft>
          <a:spcPct val="0"/>
        </a:spcAft>
        <a:defRPr sz="4200">
          <a:solidFill>
            <a:schemeClr val="tx1"/>
          </a:solidFill>
          <a:latin typeface="Arial" charset="0"/>
          <a:cs typeface="Arial" charset="0"/>
        </a:defRPr>
      </a:lvl2pPr>
      <a:lvl3pPr algn="ctr" rtl="0" eaLnBrk="0" fontAlgn="base" hangingPunct="0">
        <a:spcBef>
          <a:spcPct val="0"/>
        </a:spcBef>
        <a:spcAft>
          <a:spcPct val="0"/>
        </a:spcAft>
        <a:defRPr sz="4200">
          <a:solidFill>
            <a:schemeClr val="tx1"/>
          </a:solidFill>
          <a:latin typeface="Arial" charset="0"/>
          <a:cs typeface="Arial" charset="0"/>
        </a:defRPr>
      </a:lvl3pPr>
      <a:lvl4pPr algn="ctr" rtl="0" eaLnBrk="0" fontAlgn="base" hangingPunct="0">
        <a:spcBef>
          <a:spcPct val="0"/>
        </a:spcBef>
        <a:spcAft>
          <a:spcPct val="0"/>
        </a:spcAft>
        <a:defRPr sz="4200">
          <a:solidFill>
            <a:schemeClr val="tx1"/>
          </a:solidFill>
          <a:latin typeface="Arial" charset="0"/>
          <a:cs typeface="Arial" charset="0"/>
        </a:defRPr>
      </a:lvl4pPr>
      <a:lvl5pPr algn="ctr" rtl="0" eaLnBrk="0" fontAlgn="base" hangingPunct="0">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48" y="2254928"/>
            <a:ext cx="3865555" cy="1540695"/>
          </a:xfrm>
          <a:ln>
            <a:noFill/>
          </a:ln>
        </p:spPr>
        <p:txBody>
          <a:bodyPr>
            <a:noAutofit/>
          </a:bodyPr>
          <a:lstStyle/>
          <a:p>
            <a:pPr>
              <a:defRPr/>
            </a:pPr>
            <a:r>
              <a:rPr lang="en-US" sz="3000" dirty="0">
                <a:solidFill>
                  <a:schemeClr val="tx1"/>
                </a:solidFill>
                <a:effectLst/>
                <a:latin typeface="Calibri" panose="020F0502020204030204" pitchFamily="34" charset="0"/>
                <a:cs typeface="Arial" charset="0"/>
              </a:rPr>
              <a:t>Chapter 8</a:t>
            </a:r>
            <a:br>
              <a:rPr lang="en-US" sz="3000" dirty="0">
                <a:solidFill>
                  <a:schemeClr val="tx1"/>
                </a:solidFill>
                <a:effectLst/>
                <a:latin typeface="Calibri" panose="020F0502020204030204" pitchFamily="34" charset="0"/>
                <a:cs typeface="Arial" charset="0"/>
              </a:rPr>
            </a:br>
            <a:r>
              <a:rPr lang="en-US" sz="3000" dirty="0">
                <a:solidFill>
                  <a:schemeClr val="tx1"/>
                </a:solidFill>
                <a:effectLst/>
                <a:latin typeface="Calibri" panose="020F0502020204030204" pitchFamily="34" charset="0"/>
                <a:cs typeface="Arial" charset="0"/>
              </a:rPr>
              <a:t>Gender Discrimination</a:t>
            </a:r>
          </a:p>
        </p:txBody>
      </p:sp>
      <p:pic>
        <p:nvPicPr>
          <p:cNvPr id="7" name="Picture 6" descr="Book cover image">
            <a:extLst>
              <a:ext uri="{FF2B5EF4-FFF2-40B4-BE49-F238E27FC236}">
                <a16:creationId xmlns:a16="http://schemas.microsoft.com/office/drawing/2014/main" id="{B8D0628E-ADF2-4AAE-8E72-EE0D8AB7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
        <p:nvSpPr>
          <p:cNvPr id="3" name="Content Placeholder 2"/>
          <p:cNvSpPr>
            <a:spLocks noGrp="1"/>
          </p:cNvSpPr>
          <p:nvPr>
            <p:ph type="body" idx="1"/>
          </p:nvPr>
        </p:nvSpPr>
        <p:spPr>
          <a:xfrm>
            <a:off x="685799" y="6318637"/>
            <a:ext cx="7915275" cy="539363"/>
          </a:xfrm>
          <a:ln>
            <a:noFill/>
          </a:ln>
        </p:spPr>
        <p:txBody>
          <a:bodyPr/>
          <a:lstStyle/>
          <a:p>
            <a:pPr lvl="0"/>
            <a:r>
              <a:rPr lang="en-US" sz="900" dirty="0"/>
              <a:t>Copyright ©2022 McGraw-Hill Education. All rights reserved. No reproduction or distribution without the prior written consent of McGraw-Hill Education</a:t>
            </a:r>
            <a:r>
              <a:rPr lang="en-US" dirty="0"/>
              <a:t>  </a:t>
            </a:r>
            <a:endParaRPr lang="en-IN" sz="900" dirty="0">
              <a:latin typeface="Calibri" panose="020F0502020204030204" pitchFamily="34" charset="0"/>
            </a:endParaRPr>
          </a:p>
        </p:txBody>
      </p:sp>
      <p:pic>
        <p:nvPicPr>
          <p:cNvPr id="4" name="Picture 3">
            <a:extLst>
              <a:ext uri="{FF2B5EF4-FFF2-40B4-BE49-F238E27FC236}">
                <a16:creationId xmlns:a16="http://schemas.microsoft.com/office/drawing/2014/main" id="{1121FD16-6C57-49D5-B435-F8E27CFB2416}"/>
              </a:ext>
            </a:extLst>
          </p:cNvPr>
          <p:cNvPicPr>
            <a:picLocks noChangeAspect="1"/>
          </p:cNvPicPr>
          <p:nvPr/>
        </p:nvPicPr>
        <p:blipFill>
          <a:blip r:embed="rId4"/>
          <a:stretch>
            <a:fillRect/>
          </a:stretch>
        </p:blipFill>
        <p:spPr>
          <a:xfrm>
            <a:off x="278511" y="671112"/>
            <a:ext cx="4480948" cy="5584420"/>
          </a:xfrm>
          <a:prstGeom prst="rect">
            <a:avLst/>
          </a:prstGeom>
        </p:spPr>
      </p:pic>
    </p:spTree>
    <p:extLst>
      <p:ext uri="{BB962C8B-B14F-4D97-AF65-F5344CB8AC3E}">
        <p14:creationId xmlns:p14="http://schemas.microsoft.com/office/powerpoint/2010/main" val="230198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p:cNvSpPr>
            <a:spLocks noGrp="1" noChangeArrowheads="1"/>
          </p:cNvSpPr>
          <p:nvPr>
            <p:ph type="title"/>
          </p:nvPr>
        </p:nvSpPr>
        <p:spPr>
          <a:xfrm>
            <a:off x="457200" y="260350"/>
            <a:ext cx="8229600" cy="896938"/>
          </a:xfrm>
          <a:ln>
            <a:noFill/>
          </a:ln>
        </p:spPr>
        <p:txBody>
          <a:bodyPr/>
          <a:lstStyle/>
          <a:p>
            <a:pPr eaLnBrk="1" hangingPunct="1">
              <a:defRPr/>
            </a:pPr>
            <a:r>
              <a:rPr lang="en-US" dirty="0">
                <a:effectLst/>
                <a:latin typeface="Calibri" panose="020F0502020204030204" pitchFamily="34" charset="0"/>
              </a:rPr>
              <a:t>“Gender-Plus” Discrimination</a:t>
            </a:r>
          </a:p>
        </p:txBody>
      </p:sp>
      <p:sp>
        <p:nvSpPr>
          <p:cNvPr id="17411" name="Content Placeholder 4"/>
          <p:cNvSpPr>
            <a:spLocks noGrp="1" noChangeArrowheads="1"/>
          </p:cNvSpPr>
          <p:nvPr>
            <p:ph idx="1"/>
          </p:nvPr>
        </p:nvSpPr>
        <p:spPr>
          <a:xfrm>
            <a:off x="349320" y="1385888"/>
            <a:ext cx="8429946" cy="5057775"/>
          </a:xfrm>
          <a:ln>
            <a:noFill/>
          </a:ln>
        </p:spPr>
        <p:txBody>
          <a:bodyPr/>
          <a:lstStyle/>
          <a:p>
            <a:pPr eaLnBrk="1" hangingPunct="1">
              <a:defRPr/>
            </a:pPr>
            <a:r>
              <a:rPr lang="en-US" altLang="en-US" sz="2000" b="1" dirty="0">
                <a:latin typeface="Calibri" panose="020F0502020204030204" pitchFamily="34" charset="0"/>
                <a:cs typeface="Calibri" panose="020F0502020204030204" pitchFamily="34" charset="0"/>
              </a:rPr>
              <a:t>“</a:t>
            </a:r>
            <a:r>
              <a:rPr lang="en-US" altLang="en-US" sz="2000" b="1" dirty="0">
                <a:solidFill>
                  <a:srgbClr val="FF0000"/>
                </a:solidFill>
                <a:latin typeface="Calibri" panose="020F0502020204030204" pitchFamily="34" charset="0"/>
                <a:cs typeface="Calibri" panose="020F0502020204030204" pitchFamily="34" charset="0"/>
              </a:rPr>
              <a:t>Gender-plus” discrimination</a:t>
            </a:r>
            <a:r>
              <a:rPr lang="en-US" altLang="en-US" sz="2000" dirty="0">
                <a:solidFill>
                  <a:srgbClr val="FF0000"/>
                </a:solidFill>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Employment discrimination based on gender and some other factor such as marital status or children</a:t>
            </a:r>
          </a:p>
          <a:p>
            <a:pPr eaLnBrk="1" hangingPunct="1">
              <a:defRPr/>
            </a:pPr>
            <a:r>
              <a:rPr lang="en-US" altLang="en-US" sz="2000" dirty="0">
                <a:latin typeface="Calibri" panose="020F0502020204030204" pitchFamily="34" charset="0"/>
                <a:cs typeface="Calibri" panose="020F0502020204030204" pitchFamily="34" charset="0"/>
              </a:rPr>
              <a:t>Males are not subject to the same limitations</a:t>
            </a:r>
          </a:p>
          <a:p>
            <a:pPr eaLnBrk="1" hangingPunct="1">
              <a:defRPr/>
            </a:pPr>
            <a:r>
              <a:rPr lang="en-US" altLang="en-US" sz="2000" i="1" dirty="0">
                <a:latin typeface="Calibri" panose="020F0502020204030204" pitchFamily="34" charset="0"/>
                <a:cs typeface="Calibri" panose="020F0502020204030204" pitchFamily="34" charset="0"/>
              </a:rPr>
              <a:t>Case: </a:t>
            </a:r>
            <a:r>
              <a:rPr lang="en-US" altLang="en-US" sz="2000" i="1" dirty="0">
                <a:solidFill>
                  <a:srgbClr val="0083C4"/>
                </a:solidFill>
                <a:latin typeface="Calibri" panose="020F0502020204030204" pitchFamily="34" charset="0"/>
                <a:cs typeface="Calibri" panose="020F0502020204030204" pitchFamily="34" charset="0"/>
              </a:rPr>
              <a:t>Phillips v. Martin Marietta Corp.</a:t>
            </a:r>
          </a:p>
          <a:p>
            <a:pPr lvl="1" eaLnBrk="1" hangingPunct="1">
              <a:defRPr/>
            </a:pPr>
            <a:r>
              <a:rPr lang="en-IN" altLang="en-US" sz="2000" dirty="0">
                <a:latin typeface="Calibri" panose="020F0502020204030204" pitchFamily="34" charset="0"/>
                <a:cs typeface="Calibri" panose="020F0502020204030204" pitchFamily="34" charset="0"/>
              </a:rPr>
              <a:t>Employer had a policy of not hiring women with preschool-aged children</a:t>
            </a:r>
          </a:p>
          <a:p>
            <a:pPr lvl="2" eaLnBrk="1" hangingPunct="1">
              <a:defRPr/>
            </a:pPr>
            <a:r>
              <a:rPr lang="en-IN" altLang="en-US" dirty="0">
                <a:latin typeface="Calibri" panose="020F0502020204030204" pitchFamily="34" charset="0"/>
                <a:cs typeface="Calibri" panose="020F0502020204030204" pitchFamily="34" charset="0"/>
              </a:rPr>
              <a:t>Domestic duties assumption basis </a:t>
            </a:r>
            <a:endParaRPr lang="en-US" altLang="en-US" dirty="0">
              <a:latin typeface="Calibri" panose="020F0502020204030204" pitchFamily="34" charset="0"/>
              <a:cs typeface="Calibri" panose="020F0502020204030204" pitchFamily="34" charset="0"/>
            </a:endParaRPr>
          </a:p>
          <a:p>
            <a:pPr lvl="1" eaLnBrk="1" hangingPunct="1">
              <a:defRPr/>
            </a:pPr>
            <a:r>
              <a:rPr lang="en-IN" altLang="en-US" sz="2000" dirty="0">
                <a:latin typeface="Calibri" panose="020F0502020204030204" pitchFamily="34" charset="0"/>
                <a:cs typeface="Calibri" panose="020F0502020204030204" pitchFamily="34" charset="0"/>
              </a:rPr>
              <a:t>Court found discrimination, but mused whether employer might have claimed a B F O Q exception.   See Justice Marshall’s response in his Concurring Opinion, next slide.</a:t>
            </a:r>
            <a:endParaRPr lang="en-US" altLang="en-US" sz="2000" dirty="0">
              <a:latin typeface="Calibri" panose="020F0502020204030204" pitchFamily="34" charset="0"/>
              <a:cs typeface="Calibri" panose="020F0502020204030204" pitchFamily="34" charset="0"/>
            </a:endParaRPr>
          </a:p>
          <a:p>
            <a:pPr lvl="1" eaLnBrk="1" hangingPunct="1">
              <a:defRPr/>
            </a:pPr>
            <a:r>
              <a:rPr lang="en-IN" altLang="en-US" sz="2000" dirty="0">
                <a:latin typeface="Calibri" panose="020F0502020204030204" pitchFamily="34" charset="0"/>
                <a:cs typeface="Calibri" panose="020F0502020204030204" pitchFamily="34" charset="0"/>
              </a:rPr>
              <a:t>Court has not permitted BFOQs to be used in such ways to discriminate based on gender since this case</a:t>
            </a:r>
            <a:endParaRPr lang="en-US" altLang="en-US" sz="2000" i="1"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868363"/>
          </a:xfrm>
          <a:ln>
            <a:noFill/>
          </a:ln>
        </p:spPr>
        <p:txBody>
          <a:bodyPr/>
          <a:lstStyle/>
          <a:p>
            <a:r>
              <a:rPr lang="en-IN" sz="4000" dirty="0">
                <a:effectLst/>
                <a:latin typeface="Calibri" panose="020F0502020204030204" pitchFamily="34" charset="0"/>
              </a:rPr>
              <a:t>Aside: </a:t>
            </a:r>
            <a:r>
              <a:rPr lang="en-IN" sz="4000" i="1" dirty="0">
                <a:effectLst/>
                <a:latin typeface="Calibri" panose="020F0502020204030204" pitchFamily="34" charset="0"/>
              </a:rPr>
              <a:t>Phillips v. Martin Marietta Corp</a:t>
            </a:r>
            <a:endParaRPr lang="en-US" sz="4000" i="1" dirty="0">
              <a:effectLst/>
              <a:latin typeface="Calibri" panose="020F0502020204030204" pitchFamily="34" charset="0"/>
            </a:endParaRPr>
          </a:p>
        </p:txBody>
      </p:sp>
      <p:sp>
        <p:nvSpPr>
          <p:cNvPr id="3" name="Content Placeholder 2"/>
          <p:cNvSpPr>
            <a:spLocks noGrp="1"/>
          </p:cNvSpPr>
          <p:nvPr>
            <p:ph idx="1"/>
          </p:nvPr>
        </p:nvSpPr>
        <p:spPr>
          <a:xfrm>
            <a:off x="457200" y="1128714"/>
            <a:ext cx="8517835" cy="5186362"/>
          </a:xfrm>
        </p:spPr>
        <p:txBody>
          <a:bodyPr/>
          <a:lstStyle/>
          <a:p>
            <a:pPr marL="0" indent="0" eaLnBrk="1" hangingPunct="1">
              <a:spcBef>
                <a:spcPct val="0"/>
              </a:spcBef>
              <a:buFontTx/>
              <a:buNone/>
            </a:pPr>
            <a:r>
              <a:rPr lang="en-US" altLang="en-US" sz="1800" dirty="0">
                <a:latin typeface="Calibri" panose="020F0502020204030204" pitchFamily="34" charset="0"/>
              </a:rPr>
              <a:t>“I cannot agree with the Court's indication that a ’bona fide occupational qualification reasonably necessary to the normal operation of’ Martin Marietta’s business could be established by a showing that some women, even the vast majority, with pre-school-age children have family responsibilities that interfere with job performance and that men do not usually have such responsibilities.</a:t>
            </a:r>
          </a:p>
          <a:p>
            <a:pPr eaLnBrk="1" hangingPunct="1">
              <a:spcBef>
                <a:spcPct val="0"/>
              </a:spcBef>
              <a:buFontTx/>
              <a:buNone/>
            </a:pPr>
            <a:endParaRPr lang="en-US" altLang="en-US" sz="800" dirty="0">
              <a:latin typeface="Calibri" panose="020F0502020204030204" pitchFamily="34" charset="0"/>
            </a:endParaRPr>
          </a:p>
          <a:p>
            <a:pPr marL="0" indent="0" eaLnBrk="1" hangingPunct="1">
              <a:spcBef>
                <a:spcPct val="0"/>
              </a:spcBef>
              <a:buFontTx/>
              <a:buNone/>
            </a:pPr>
            <a:r>
              <a:rPr lang="en-US" altLang="en-US" sz="1800" dirty="0">
                <a:latin typeface="Calibri" panose="020F0502020204030204" pitchFamily="34" charset="0"/>
              </a:rPr>
              <a:t>Certainly, an employer can require that </a:t>
            </a:r>
            <a:r>
              <a:rPr lang="en-US" altLang="en-US" sz="1800" i="1" dirty="0">
                <a:latin typeface="Calibri" panose="020F0502020204030204" pitchFamily="34" charset="0"/>
              </a:rPr>
              <a:t>all</a:t>
            </a:r>
            <a:r>
              <a:rPr lang="en-US" altLang="en-US" sz="1800" dirty="0">
                <a:latin typeface="Calibri" panose="020F0502020204030204" pitchFamily="34" charset="0"/>
              </a:rPr>
              <a:t> of his employees, both men and women, meet minimum performance standards, and he can try to ensure compliance by requiring </a:t>
            </a:r>
            <a:r>
              <a:rPr lang="en-US" altLang="en-US" sz="1800" i="1" dirty="0">
                <a:latin typeface="Calibri" panose="020F0502020204030204" pitchFamily="34" charset="0"/>
              </a:rPr>
              <a:t>parents, both mothers and fathers</a:t>
            </a:r>
            <a:r>
              <a:rPr lang="en-US" altLang="en-US" sz="1800" dirty="0">
                <a:latin typeface="Calibri" panose="020F0502020204030204" pitchFamily="34" charset="0"/>
              </a:rPr>
              <a:t>, to provide for the care of their children so that job performance is not interfered with.</a:t>
            </a:r>
          </a:p>
          <a:p>
            <a:pPr eaLnBrk="1" hangingPunct="1">
              <a:spcBef>
                <a:spcPct val="0"/>
              </a:spcBef>
              <a:buFontTx/>
              <a:buNone/>
            </a:pPr>
            <a:r>
              <a:rPr lang="en-US" altLang="en-US" sz="800" dirty="0">
                <a:latin typeface="Calibri" panose="020F0502020204030204" pitchFamily="34" charset="0"/>
              </a:rPr>
              <a:t>  </a:t>
            </a:r>
          </a:p>
          <a:p>
            <a:pPr marL="0" indent="0" eaLnBrk="1" hangingPunct="1">
              <a:spcBef>
                <a:spcPct val="0"/>
              </a:spcBef>
              <a:buFontTx/>
              <a:buNone/>
            </a:pPr>
            <a:r>
              <a:rPr lang="en-US" altLang="en-US" sz="1800" dirty="0">
                <a:latin typeface="Calibri" panose="020F0502020204030204" pitchFamily="34" charset="0"/>
              </a:rPr>
              <a:t>But the Court suggests that it would not require such uniform standards. I fear that, in this case, where the issue is not squarely before us, the Court has fallen into the trap of assuming that the Act permits </a:t>
            </a:r>
            <a:r>
              <a:rPr lang="en-US" altLang="en-US" sz="1800" i="1" dirty="0">
                <a:latin typeface="Calibri" panose="020F0502020204030204" pitchFamily="34" charset="0"/>
              </a:rPr>
              <a:t>ancient canards about the proper role of women </a:t>
            </a:r>
            <a:r>
              <a:rPr lang="en-US" altLang="en-US" sz="1800" dirty="0">
                <a:latin typeface="Calibri" panose="020F0502020204030204" pitchFamily="34" charset="0"/>
              </a:rPr>
              <a:t>to be a basis for discrimination. Congress, however, sought just the opposite result.”</a:t>
            </a:r>
          </a:p>
          <a:p>
            <a:pPr marL="0" indent="0" eaLnBrk="1" hangingPunct="1">
              <a:spcBef>
                <a:spcPct val="0"/>
              </a:spcBef>
              <a:buFontTx/>
              <a:buNone/>
            </a:pPr>
            <a:endParaRPr lang="en-US" altLang="en-US" sz="1800" dirty="0">
              <a:latin typeface="Calibri" panose="020F0502020204030204" pitchFamily="34" charset="0"/>
            </a:endParaRPr>
          </a:p>
          <a:p>
            <a:pPr marL="539750" eaLnBrk="1" hangingPunct="1">
              <a:spcBef>
                <a:spcPct val="0"/>
              </a:spcBef>
              <a:buFontTx/>
              <a:buNone/>
            </a:pPr>
            <a:r>
              <a:rPr lang="en-US" altLang="en-US" sz="1800" dirty="0">
                <a:latin typeface="Calibri" panose="020F0502020204030204" pitchFamily="34" charset="0"/>
              </a:rPr>
              <a:t>Note:  If you ever needed a demonstration of why ‘diversity’ can be important, here it is. Marshall was the first and only minority Justice at the time of this case.  BFOQ claims have found no traction in similar, later cases.  </a:t>
            </a:r>
            <a:endParaRPr lang="en-IN" sz="1800"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p:cNvSpPr>
            <a:spLocks noGrp="1" noChangeArrowheads="1"/>
          </p:cNvSpPr>
          <p:nvPr>
            <p:ph type="title"/>
          </p:nvPr>
        </p:nvSpPr>
        <p:spPr>
          <a:xfrm>
            <a:off x="457200" y="260350"/>
            <a:ext cx="8229600" cy="854075"/>
          </a:xfrm>
          <a:ln>
            <a:noFill/>
          </a:ln>
        </p:spPr>
        <p:txBody>
          <a:bodyPr/>
          <a:lstStyle/>
          <a:p>
            <a:pPr eaLnBrk="1" hangingPunct="1">
              <a:defRPr/>
            </a:pPr>
            <a:r>
              <a:rPr lang="en-US" dirty="0">
                <a:effectLst/>
                <a:latin typeface="Calibri" panose="020F0502020204030204" pitchFamily="34" charset="0"/>
              </a:rPr>
              <a:t>Gender Stereotyping</a:t>
            </a:r>
          </a:p>
        </p:txBody>
      </p:sp>
      <p:sp>
        <p:nvSpPr>
          <p:cNvPr id="18435" name="Content Placeholder 4"/>
          <p:cNvSpPr>
            <a:spLocks noGrp="1" noChangeArrowheads="1"/>
          </p:cNvSpPr>
          <p:nvPr>
            <p:ph idx="1"/>
          </p:nvPr>
        </p:nvSpPr>
        <p:spPr>
          <a:xfrm>
            <a:off x="457200" y="1228726"/>
            <a:ext cx="8415338" cy="5368924"/>
          </a:xfrm>
          <a:ln>
            <a:noFill/>
          </a:ln>
        </p:spPr>
        <p:txBody>
          <a:bodyPr/>
          <a:lstStyle/>
          <a:p>
            <a:pPr eaLnBrk="1" hangingPunct="1">
              <a:spcBef>
                <a:spcPts val="1200"/>
              </a:spcBef>
            </a:pPr>
            <a:r>
              <a:rPr lang="en-US" altLang="en-US" sz="2000" b="1" dirty="0">
                <a:solidFill>
                  <a:srgbClr val="FF0000"/>
                </a:solidFill>
                <a:latin typeface="Calibri" panose="020F0502020204030204" pitchFamily="34" charset="0"/>
                <a:cs typeface="Calibri" panose="020F0502020204030204" pitchFamily="34" charset="0"/>
              </a:rPr>
              <a:t>Gender stereotypes</a:t>
            </a:r>
            <a:r>
              <a:rPr lang="en-US" altLang="en-US" sz="2000" dirty="0">
                <a:solidFill>
                  <a:srgbClr val="FF0000"/>
                </a:solidFill>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The assumption that most or all members of a particular gender must act a certain way </a:t>
            </a:r>
          </a:p>
          <a:p>
            <a:pPr eaLnBrk="1" hangingPunct="1">
              <a:spcBef>
                <a:spcPts val="1200"/>
              </a:spcBef>
            </a:pPr>
            <a:r>
              <a:rPr lang="en-US" altLang="en-US" sz="2000" dirty="0">
                <a:solidFill>
                  <a:srgbClr val="0083C4"/>
                </a:solidFill>
                <a:latin typeface="Calibri" panose="020F0502020204030204" pitchFamily="34" charset="0"/>
                <a:cs typeface="Calibri" panose="020F0502020204030204" pitchFamily="34" charset="0"/>
              </a:rPr>
              <a:t>Workplace decisions based on </a:t>
            </a:r>
            <a:r>
              <a:rPr lang="en-IN" altLang="en-US" sz="2000" dirty="0">
                <a:solidFill>
                  <a:srgbClr val="0083C4"/>
                </a:solidFill>
                <a:latin typeface="Calibri" panose="020F0502020204030204" pitchFamily="34" charset="0"/>
                <a:cs typeface="Calibri" panose="020F0502020204030204" pitchFamily="34" charset="0"/>
              </a:rPr>
              <a:t>stereotypes are prohibited by Title VII</a:t>
            </a:r>
          </a:p>
          <a:p>
            <a:pPr lvl="1" eaLnBrk="1" hangingPunct="1"/>
            <a:r>
              <a:rPr lang="en-US" altLang="en-US" sz="2000" dirty="0">
                <a:solidFill>
                  <a:srgbClr val="0083C4"/>
                </a:solidFill>
                <a:latin typeface="Calibri" panose="020F0502020204030204" pitchFamily="34" charset="0"/>
                <a:cs typeface="Calibri" panose="020F0502020204030204" pitchFamily="34" charset="0"/>
              </a:rPr>
              <a:t>Ideas of how a particular gender should act or dress</a:t>
            </a:r>
          </a:p>
          <a:p>
            <a:pPr lvl="1" eaLnBrk="1" hangingPunct="1"/>
            <a:r>
              <a:rPr lang="en-US" altLang="en-US" sz="2000" dirty="0">
                <a:solidFill>
                  <a:srgbClr val="0083C4"/>
                </a:solidFill>
                <a:latin typeface="Calibri" panose="020F0502020204030204" pitchFamily="34" charset="0"/>
                <a:cs typeface="Calibri" panose="020F0502020204030204" pitchFamily="34" charset="0"/>
              </a:rPr>
              <a:t>What roles they should perform</a:t>
            </a:r>
          </a:p>
          <a:p>
            <a:pPr lvl="1" eaLnBrk="1" hangingPunct="1">
              <a:spcBef>
                <a:spcPts val="1200"/>
              </a:spcBef>
            </a:pPr>
            <a:r>
              <a:rPr lang="en-US" altLang="en-US" sz="2000" dirty="0">
                <a:latin typeface="Calibri" panose="020F0502020204030204" pitchFamily="34" charset="0"/>
                <a:cs typeface="Calibri" panose="020F0502020204030204" pitchFamily="34" charset="0"/>
              </a:rPr>
              <a:t>Case: </a:t>
            </a:r>
            <a:r>
              <a:rPr lang="en-US" altLang="en-US" sz="2000" i="1" dirty="0">
                <a:latin typeface="Calibri" panose="020F0502020204030204" pitchFamily="34" charset="0"/>
                <a:cs typeface="Calibri" panose="020F0502020204030204" pitchFamily="34" charset="0"/>
              </a:rPr>
              <a:t>Price Waterhouse v. Hopkins</a:t>
            </a:r>
          </a:p>
          <a:p>
            <a:pPr marL="1200150" lvl="3" indent="-342900" eaLnBrk="1" hangingPunct="1">
              <a:spcBef>
                <a:spcPts val="1200"/>
              </a:spcBef>
              <a:buFont typeface="Arial" panose="020B0604020202020204" pitchFamily="34" charset="0"/>
              <a:buChar char="•"/>
            </a:pPr>
            <a:r>
              <a:rPr lang="en-US" altLang="en-US" sz="2000" dirty="0">
                <a:solidFill>
                  <a:schemeClr val="tx1"/>
                </a:solidFill>
                <a:latin typeface="Calibri" panose="020F0502020204030204" pitchFamily="34" charset="0"/>
                <a:cs typeface="Calibri" panose="020F0502020204030204" pitchFamily="34" charset="0"/>
              </a:rPr>
              <a:t>Female candidate denied partnership because of aggressive, typically ‘male’ personality and actions  </a:t>
            </a:r>
          </a:p>
          <a:p>
            <a:pPr marL="1148850" lvl="3" indent="-291600" eaLnBrk="1" hangingPunct="1">
              <a:lnSpc>
                <a:spcPct val="90000"/>
              </a:lnSpc>
              <a:spcBef>
                <a:spcPts val="1000"/>
              </a:spcBef>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Would she have qualified if she had met the female stereotype?</a:t>
            </a:r>
          </a:p>
          <a:p>
            <a:pPr marL="1148850" lvl="3" indent="-291600" eaLnBrk="1" hangingPunct="1">
              <a:lnSpc>
                <a:spcPct val="90000"/>
              </a:lnSpc>
              <a:spcBef>
                <a:spcPts val="1000"/>
              </a:spcBef>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Even supporters considered her a "lady partner" candidate – company needed one set of criteria for one kind of partnership.</a:t>
            </a:r>
          </a:p>
          <a:p>
            <a:pPr marL="1148850" lvl="3" indent="-291600" eaLnBrk="1" hangingPunct="1">
              <a:lnSpc>
                <a:spcPct val="90000"/>
              </a:lnSpc>
              <a:spcBef>
                <a:spcPts val="1000"/>
              </a:spcBef>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Echoes of case in EEOC approach to ‘sex’ in sexual orientation/transgender cases (chapter 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p:cNvSpPr>
            <a:spLocks noGrp="1" noChangeArrowheads="1"/>
          </p:cNvSpPr>
          <p:nvPr>
            <p:ph type="title"/>
          </p:nvPr>
        </p:nvSpPr>
        <p:spPr>
          <a:ln>
            <a:noFill/>
          </a:ln>
        </p:spPr>
        <p:txBody>
          <a:bodyPr/>
          <a:lstStyle/>
          <a:p>
            <a:pPr eaLnBrk="1" hangingPunct="1">
              <a:defRPr/>
            </a:pPr>
            <a:r>
              <a:rPr lang="en-US" sz="3600" dirty="0">
                <a:effectLst/>
                <a:latin typeface="Calibri" panose="020F0502020204030204" pitchFamily="34" charset="0"/>
              </a:rPr>
              <a:t>Gender Stereotyping, further examples </a:t>
            </a:r>
          </a:p>
        </p:txBody>
      </p:sp>
      <p:pic>
        <p:nvPicPr>
          <p:cNvPr id="2" name="Content Placeholder 1">
            <a:extLst>
              <a:ext uri="{FF2B5EF4-FFF2-40B4-BE49-F238E27FC236}">
                <a16:creationId xmlns:a16="http://schemas.microsoft.com/office/drawing/2014/main" id="{8DE54164-3DF2-46BE-9DC1-7F68995C2CD4}"/>
              </a:ext>
            </a:extLst>
          </p:cNvPr>
          <p:cNvPicPr>
            <a:picLocks noGrp="1" noChangeAspect="1"/>
          </p:cNvPicPr>
          <p:nvPr>
            <p:ph idx="1"/>
          </p:nvPr>
        </p:nvPicPr>
        <p:blipFill>
          <a:blip r:embed="rId3"/>
          <a:stretch>
            <a:fillRect/>
          </a:stretch>
        </p:blipFill>
        <p:spPr>
          <a:xfrm>
            <a:off x="457200" y="1528762"/>
            <a:ext cx="8295672" cy="46720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Grooming Codes</a:t>
            </a:r>
          </a:p>
        </p:txBody>
      </p:sp>
      <p:sp>
        <p:nvSpPr>
          <p:cNvPr id="19459" name="Content Placeholder 4"/>
          <p:cNvSpPr>
            <a:spLocks noGrp="1" noChangeArrowheads="1"/>
          </p:cNvSpPr>
          <p:nvPr>
            <p:ph idx="1"/>
          </p:nvPr>
        </p:nvSpPr>
        <p:spPr>
          <a:xfrm>
            <a:off x="457200" y="1502230"/>
            <a:ext cx="8229600" cy="4227058"/>
          </a:xfrm>
          <a:ln>
            <a:noFill/>
          </a:ln>
        </p:spPr>
        <p:txBody>
          <a:bodyPr/>
          <a:lstStyle/>
          <a:p>
            <a:pPr eaLnBrk="1" hangingPunct="1"/>
            <a:r>
              <a:rPr lang="en-US" altLang="en-US" sz="2000" dirty="0">
                <a:solidFill>
                  <a:srgbClr val="FF0000"/>
                </a:solidFill>
                <a:latin typeface="Calibri" panose="020F0502020204030204" pitchFamily="34" charset="0"/>
                <a:cs typeface="Calibri" panose="020F0502020204030204" pitchFamily="34" charset="0"/>
              </a:rPr>
              <a:t>Title VII does NOT prohibit an employer from using gender as a basis for reasonable grooming codes</a:t>
            </a:r>
          </a:p>
          <a:p>
            <a:pPr lvl="1" eaLnBrk="1" hangingPunct="1"/>
            <a:r>
              <a:rPr lang="en-US" altLang="en-US" sz="2000" b="1" dirty="0">
                <a:solidFill>
                  <a:srgbClr val="0000FF"/>
                </a:solidFill>
                <a:latin typeface="Calibri" panose="020F0502020204030204" pitchFamily="34" charset="0"/>
                <a:cs typeface="Calibri" panose="020F0502020204030204" pitchFamily="34" charset="0"/>
              </a:rPr>
              <a:t>Needn’t be identical, if generally similar </a:t>
            </a:r>
          </a:p>
          <a:p>
            <a:pPr lvl="1" eaLnBrk="1" hangingPunct="1"/>
            <a:r>
              <a:rPr lang="en-US" altLang="en-US" sz="2000" b="1" dirty="0">
                <a:solidFill>
                  <a:srgbClr val="0000FF"/>
                </a:solidFill>
                <a:latin typeface="Calibri" panose="020F0502020204030204" pitchFamily="34" charset="0"/>
                <a:cs typeface="Calibri" panose="020F0502020204030204" pitchFamily="34" charset="0"/>
              </a:rPr>
              <a:t>Employer discretion: </a:t>
            </a:r>
            <a:r>
              <a:rPr lang="en-US" altLang="en-US" sz="2000" dirty="0">
                <a:latin typeface="Calibri" panose="020F0502020204030204" pitchFamily="34" charset="0"/>
                <a:cs typeface="Calibri" panose="020F0502020204030204" pitchFamily="34" charset="0"/>
              </a:rPr>
              <a:t>grooming codes rarely affect opportunity </a:t>
            </a:r>
          </a:p>
          <a:p>
            <a:pPr lvl="1" eaLnBrk="1" hangingPunct="1"/>
            <a:r>
              <a:rPr lang="en-US" altLang="en-US" sz="2000" b="1" dirty="0">
                <a:solidFill>
                  <a:srgbClr val="0000FF"/>
                </a:solidFill>
                <a:latin typeface="Calibri" panose="020F0502020204030204" pitchFamily="34" charset="0"/>
                <a:cs typeface="Calibri" panose="020F0502020204030204" pitchFamily="34" charset="0"/>
              </a:rPr>
              <a:t>Exception: </a:t>
            </a:r>
            <a:r>
              <a:rPr lang="en-US" altLang="en-US" sz="2000" dirty="0">
                <a:latin typeface="Calibri" panose="020F0502020204030204" pitchFamily="34" charset="0"/>
                <a:cs typeface="Calibri" panose="020F0502020204030204" pitchFamily="34" charset="0"/>
              </a:rPr>
              <a:t>Codes that doe affect opportunity or differentially impacts perception of the employee in the workplace (salesmen: suits, saleswomen: smocks) may be challenged</a:t>
            </a:r>
          </a:p>
          <a:p>
            <a:pPr lvl="1" eaLnBrk="1" hangingPunct="1"/>
            <a:r>
              <a:rPr lang="en-IN" altLang="en-US" sz="2000" dirty="0">
                <a:solidFill>
                  <a:srgbClr val="0083C4"/>
                </a:solidFill>
                <a:latin typeface="Calibri" panose="020F0502020204030204" pitchFamily="34" charset="0"/>
                <a:cs typeface="Calibri" panose="020F0502020204030204" pitchFamily="34" charset="0"/>
              </a:rPr>
              <a:t>Gender-based grooming policy that subjects only one gender to different conditions of employment would not be allowed</a:t>
            </a:r>
            <a:endParaRPr lang="en-US" altLang="en-US" sz="2000" dirty="0">
              <a:solidFill>
                <a:srgbClr val="0083C4"/>
              </a:solidFill>
              <a:latin typeface="Calibri" panose="020F0502020204030204" pitchFamily="34" charset="0"/>
              <a:cs typeface="Calibri" panose="020F0502020204030204" pitchFamily="34" charset="0"/>
            </a:endParaRPr>
          </a:p>
          <a:p>
            <a:pPr eaLnBrk="1" hangingPunct="1"/>
            <a:r>
              <a:rPr lang="en-IN" altLang="en-US" sz="2000" i="1" dirty="0" err="1">
                <a:latin typeface="Calibri" panose="020F0502020204030204" pitchFamily="34" charset="0"/>
                <a:cs typeface="Calibri" panose="020F0502020204030204" pitchFamily="34" charset="0"/>
              </a:rPr>
              <a:t>Jesperson</a:t>
            </a:r>
            <a:r>
              <a:rPr lang="en-IN" altLang="en-US" sz="2000" i="1" dirty="0">
                <a:latin typeface="Calibri" panose="020F0502020204030204" pitchFamily="34" charset="0"/>
                <a:cs typeface="Calibri" panose="020F0502020204030204" pitchFamily="34" charset="0"/>
              </a:rPr>
              <a:t> v. Harrah’s </a:t>
            </a:r>
            <a:r>
              <a:rPr lang="en-IN" altLang="en-US" sz="2000" dirty="0">
                <a:latin typeface="Calibri" panose="020F0502020204030204" pitchFamily="34" charset="0"/>
                <a:cs typeface="Calibri" panose="020F0502020204030204" pitchFamily="34" charset="0"/>
              </a:rPr>
              <a:t>case may be an outlier.  </a:t>
            </a:r>
            <a:endParaRPr lang="en-US" altLang="en-US" sz="2000" dirty="0">
              <a:latin typeface="Calibri" panose="020F0502020204030204" pitchFamily="34" charset="0"/>
              <a:cs typeface="Calibri" panose="020F0502020204030204" pitchFamily="34" charset="0"/>
            </a:endParaRPr>
          </a:p>
          <a:p>
            <a:pPr eaLnBrk="1" hangingPunct="1"/>
            <a:r>
              <a:rPr lang="en-US" altLang="en-US" sz="2000" dirty="0">
                <a:latin typeface="Calibri" panose="020F0502020204030204" pitchFamily="34" charset="0"/>
                <a:cs typeface="Calibri" panose="020F0502020204030204" pitchFamily="34" charset="0"/>
              </a:rPr>
              <a:t>Seek ‘reasonable’ standards of what is generally thought to be male- or female-appropriate attire in a business setting, monitor for impact</a:t>
            </a:r>
          </a:p>
          <a:p>
            <a:pPr marL="0" indent="0" eaLnBrk="1" hangingPunct="1">
              <a:buNone/>
            </a:pP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187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p:cNvSpPr>
            <a:spLocks noGrp="1" noChangeArrowheads="1"/>
          </p:cNvSpPr>
          <p:nvPr>
            <p:ph type="title"/>
          </p:nvPr>
        </p:nvSpPr>
        <p:spPr>
          <a:xfrm>
            <a:off x="457200" y="285750"/>
            <a:ext cx="8124092" cy="728663"/>
          </a:xfrm>
          <a:ln>
            <a:noFill/>
          </a:ln>
        </p:spPr>
        <p:txBody>
          <a:bodyPr/>
          <a:lstStyle/>
          <a:p>
            <a:pPr eaLnBrk="1" hangingPunct="1">
              <a:defRPr/>
            </a:pPr>
            <a:r>
              <a:rPr lang="en-US" sz="3600" dirty="0">
                <a:effectLst/>
                <a:latin typeface="Calibri" panose="020F0502020204030204" pitchFamily="34" charset="0"/>
              </a:rPr>
              <a:t>Customer or Employee Preferences</a:t>
            </a:r>
          </a:p>
        </p:txBody>
      </p:sp>
      <p:sp>
        <p:nvSpPr>
          <p:cNvPr id="20483" name="Content Placeholder 4"/>
          <p:cNvSpPr>
            <a:spLocks noGrp="1" noChangeArrowheads="1"/>
          </p:cNvSpPr>
          <p:nvPr>
            <p:ph idx="1"/>
          </p:nvPr>
        </p:nvSpPr>
        <p:spPr>
          <a:xfrm>
            <a:off x="242889" y="1185864"/>
            <a:ext cx="8470288" cy="5286374"/>
          </a:xfrm>
          <a:ln>
            <a:noFill/>
          </a:ln>
        </p:spPr>
        <p:txBody>
          <a:bodyPr/>
          <a:lstStyle/>
          <a:p>
            <a:pPr eaLnBrk="1" hangingPunct="1">
              <a:spcBef>
                <a:spcPts val="1600"/>
              </a:spcBef>
            </a:pPr>
            <a:r>
              <a:rPr lang="en-US" altLang="en-US" sz="1800" dirty="0">
                <a:solidFill>
                  <a:srgbClr val="FF0000"/>
                </a:solidFill>
                <a:latin typeface="Calibri" panose="020F0502020204030204" pitchFamily="34" charset="0"/>
                <a:cs typeface="Calibri" panose="020F0502020204030204" pitchFamily="34" charset="0"/>
              </a:rPr>
              <a:t>Customer, co-worker preference is not a legitimate and protected reason to treat otherwise-qualified employees differently based on gender</a:t>
            </a:r>
          </a:p>
          <a:p>
            <a:pPr eaLnBrk="1" hangingPunct="1">
              <a:spcBef>
                <a:spcPts val="1600"/>
              </a:spcBef>
            </a:pPr>
            <a:r>
              <a:rPr lang="en-US" altLang="en-US" sz="1800" dirty="0">
                <a:solidFill>
                  <a:srgbClr val="FF0000"/>
                </a:solidFill>
                <a:latin typeface="Calibri" panose="020F0502020204030204" pitchFamily="34" charset="0"/>
                <a:cs typeface="Calibri" panose="020F0502020204030204" pitchFamily="34" charset="0"/>
              </a:rPr>
              <a:t>In other words, just because a customer MAY prefer a certain gender, it does not give the ER a BFOQ excuse (unless it pertains to necessary business practice)</a:t>
            </a:r>
          </a:p>
          <a:p>
            <a:pPr eaLnBrk="1" hangingPunct="1">
              <a:spcBef>
                <a:spcPts val="1600"/>
              </a:spcBef>
            </a:pPr>
            <a:r>
              <a:rPr lang="en-US" altLang="en-US" sz="1800" dirty="0">
                <a:latin typeface="Calibri" panose="020F0502020204030204" pitchFamily="34" charset="0"/>
                <a:cs typeface="Calibri" panose="020F0502020204030204" pitchFamily="34" charset="0"/>
              </a:rPr>
              <a:t>The Hooters situation (Scenario 2) – </a:t>
            </a:r>
            <a:r>
              <a:rPr lang="en-US" altLang="en-US" sz="2400" dirty="0">
                <a:latin typeface="Calibri" panose="020F0502020204030204" pitchFamily="34" charset="0"/>
                <a:cs typeface="Calibri" panose="020F0502020204030204" pitchFamily="34" charset="0"/>
              </a:rPr>
              <a:t>legal defiance in favor of marketing to a hormonal male demographic.  Male students invited to apply there and report back to us.   </a:t>
            </a:r>
          </a:p>
          <a:p>
            <a:pPr marL="0" indent="0" eaLnBrk="1" hangingPunct="1">
              <a:spcBef>
                <a:spcPts val="1600"/>
              </a:spcBef>
              <a:buNone/>
            </a:pPr>
            <a:r>
              <a:rPr lang="en-US" altLang="en-US" sz="1800" i="1" dirty="0">
                <a:latin typeface="Calibri" panose="020F0502020204030204" pitchFamily="34" charset="0"/>
                <a:cs typeface="Calibri" panose="020F0502020204030204" pitchFamily="34" charset="0"/>
              </a:rPr>
              <a:t>Note: policy would be defensible in adult entertainment context; Hooter’s calls itself a ‘family restaurant’ (crayons, even),  Marketing effect endures (every semester more Qs)  </a:t>
            </a:r>
            <a:endParaRPr lang="en-US" altLang="en-US" sz="1800" i="1" dirty="0">
              <a:solidFill>
                <a:srgbClr val="00B050"/>
              </a:solidFill>
              <a:latin typeface="Calibri" panose="020F0502020204030204" pitchFamily="34" charset="0"/>
              <a:cs typeface="Calibri" panose="020F0502020204030204" pitchFamily="34" charset="0"/>
            </a:endParaRPr>
          </a:p>
          <a:p>
            <a:pPr eaLnBrk="1" hangingPunct="1">
              <a:spcBef>
                <a:spcPts val="1600"/>
              </a:spcBef>
            </a:pPr>
            <a:r>
              <a:rPr lang="en-IN" altLang="en-US" sz="1800" dirty="0">
                <a:latin typeface="Calibri" panose="020F0502020204030204" pitchFamily="34" charset="0"/>
                <a:cs typeface="Calibri" panose="020F0502020204030204" pitchFamily="34" charset="0"/>
              </a:rPr>
              <a:t>1991 amendment to Title VII</a:t>
            </a:r>
            <a:endParaRPr lang="en-US" altLang="en-US" sz="1800" dirty="0">
              <a:latin typeface="Calibri" panose="020F0502020204030204" pitchFamily="34" charset="0"/>
              <a:cs typeface="Calibri" panose="020F0502020204030204" pitchFamily="34" charset="0"/>
            </a:endParaRPr>
          </a:p>
          <a:p>
            <a:pPr lvl="1" eaLnBrk="1" hangingPunct="1">
              <a:spcBef>
                <a:spcPts val="1600"/>
              </a:spcBef>
            </a:pPr>
            <a:r>
              <a:rPr lang="en-IN" altLang="en-US" sz="1800" dirty="0">
                <a:latin typeface="Calibri" panose="020F0502020204030204" pitchFamily="34" charset="0"/>
                <a:cs typeface="Calibri" panose="020F0502020204030204" pitchFamily="34" charset="0"/>
              </a:rPr>
              <a:t>Applicable to U.S. citizens employed by American-owned or -controlled companies doing business outside the United States</a:t>
            </a:r>
            <a:r>
              <a:rPr lang="en-US" altLang="en-US" sz="1800" dirty="0">
                <a:latin typeface="Calibri" panose="020F0502020204030204" pitchFamily="34" charset="0"/>
                <a:cs typeface="Calibri" panose="020F0502020204030204" pitchFamily="34" charset="0"/>
              </a:rPr>
              <a:t> (legal exception)</a:t>
            </a:r>
          </a:p>
          <a:p>
            <a:pPr marL="0" indent="0" eaLnBrk="1" hangingPunct="1">
              <a:spcBef>
                <a:spcPts val="1600"/>
              </a:spcBef>
              <a:buNone/>
            </a:pP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Logistical Considerations</a:t>
            </a:r>
          </a:p>
        </p:txBody>
      </p:sp>
      <p:sp>
        <p:nvSpPr>
          <p:cNvPr id="21507" name="Content Placeholder 4"/>
          <p:cNvSpPr>
            <a:spLocks noGrp="1" noChangeArrowheads="1"/>
          </p:cNvSpPr>
          <p:nvPr>
            <p:ph idx="1"/>
          </p:nvPr>
        </p:nvSpPr>
        <p:spPr>
          <a:xfrm>
            <a:off x="457200" y="1600201"/>
            <a:ext cx="8305060" cy="4829174"/>
          </a:xfrm>
          <a:ln>
            <a:noFill/>
          </a:ln>
        </p:spPr>
        <p:txBody>
          <a:bodyPr/>
          <a:lstStyle/>
          <a:p>
            <a:pPr marL="0" indent="0" eaLnBrk="1" hangingPunct="1">
              <a:spcBef>
                <a:spcPts val="500"/>
              </a:spcBef>
              <a:buNone/>
            </a:pPr>
            <a:r>
              <a:rPr lang="en-IN" altLang="en-US" sz="2400" dirty="0">
                <a:solidFill>
                  <a:srgbClr val="FF0000"/>
                </a:solidFill>
                <a:latin typeface="Calibri" panose="020F0502020204030204" pitchFamily="34" charset="0"/>
                <a:cs typeface="Arial" charset="0"/>
              </a:rPr>
              <a:t>Employers may not forgo hiring those of a certain gender because of logistical issues unless it involves an unreasonable financial burden.</a:t>
            </a:r>
            <a:endParaRPr lang="en-US" altLang="en-US" sz="2400" dirty="0">
              <a:solidFill>
                <a:srgbClr val="FF0000"/>
              </a:solidFill>
              <a:latin typeface="Calibri" panose="020F0502020204030204" pitchFamily="34" charset="0"/>
              <a:cs typeface="Arial" charset="0"/>
            </a:endParaRPr>
          </a:p>
          <a:p>
            <a:pPr marL="0" lvl="1" indent="0" eaLnBrk="1" hangingPunct="1">
              <a:spcBef>
                <a:spcPts val="500"/>
              </a:spcBef>
              <a:buNone/>
            </a:pPr>
            <a:r>
              <a:rPr lang="en-US" altLang="en-US" dirty="0">
                <a:latin typeface="Calibri" panose="020F0502020204030204" pitchFamily="34" charset="0"/>
                <a:cs typeface="Arial" charset="0"/>
              </a:rPr>
              <a:t>Examples:</a:t>
            </a:r>
          </a:p>
          <a:p>
            <a:pPr marL="291600" lvl="1" indent="-291600" eaLnBrk="1" hangingPunct="1">
              <a:lnSpc>
                <a:spcPct val="90000"/>
              </a:lnSpc>
              <a:spcBef>
                <a:spcPts val="1000"/>
              </a:spcBef>
              <a:buFont typeface="Arial" panose="020B0604020202020204" pitchFamily="34" charset="0"/>
              <a:buChar char="•"/>
              <a:defRPr/>
            </a:pPr>
            <a:r>
              <a:rPr lang="en-US" altLang="en-US" sz="1900" dirty="0">
                <a:latin typeface="Calibri" panose="020F0502020204030204" pitchFamily="34" charset="0"/>
                <a:cs typeface="Arial" charset="0"/>
              </a:rPr>
              <a:t>Female sports reporters </a:t>
            </a:r>
            <a:r>
              <a:rPr lang="en-IN" altLang="en-US" sz="1900" dirty="0">
                <a:latin typeface="Calibri" panose="020F0502020204030204" pitchFamily="34" charset="0"/>
                <a:cs typeface="Arial" charset="0"/>
              </a:rPr>
              <a:t>going into male athletes’ locker rooms (and vice versa).</a:t>
            </a:r>
            <a:endParaRPr lang="en-US" altLang="en-US" sz="1900"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defRPr/>
            </a:pPr>
            <a:r>
              <a:rPr lang="en-US" altLang="en-US" sz="1900" dirty="0">
                <a:latin typeface="Calibri" panose="020F0502020204030204" pitchFamily="34" charset="0"/>
                <a:cs typeface="Arial" charset="0"/>
              </a:rPr>
              <a:t>Female firefighters sleeping at a fire station.</a:t>
            </a:r>
          </a:p>
          <a:p>
            <a:pPr marL="291600" lvl="1" indent="-291600" eaLnBrk="1" hangingPunct="1">
              <a:lnSpc>
                <a:spcPct val="90000"/>
              </a:lnSpc>
              <a:spcBef>
                <a:spcPts val="1000"/>
              </a:spcBef>
              <a:buFont typeface="Arial" panose="020B0604020202020204" pitchFamily="34" charset="0"/>
              <a:buChar char="•"/>
              <a:defRPr/>
            </a:pPr>
            <a:r>
              <a:rPr lang="en-IN" altLang="en-US" sz="1900" dirty="0">
                <a:latin typeface="Calibri" panose="020F0502020204030204" pitchFamily="34" charset="0"/>
                <a:cs typeface="Arial" charset="0"/>
              </a:rPr>
              <a:t>Lack of bathrooms at a construction site</a:t>
            </a:r>
            <a:r>
              <a:rPr lang="en-US" altLang="en-US" sz="1900" dirty="0">
                <a:latin typeface="Calibri" panose="020F0502020204030204" pitchFamily="34" charset="0"/>
                <a:cs typeface="Arial" charset="0"/>
              </a:rPr>
              <a:t>, case</a:t>
            </a:r>
            <a:r>
              <a:rPr lang="en-US" altLang="en-US" sz="1900" i="1" dirty="0">
                <a:latin typeface="Calibri" panose="020F0502020204030204" pitchFamily="34" charset="0"/>
                <a:cs typeface="Arial" charset="0"/>
              </a:rPr>
              <a:t>: Lynch v. Freeman.</a:t>
            </a:r>
          </a:p>
          <a:p>
            <a:pPr marL="0" lvl="1" indent="0" eaLnBrk="1" hangingPunct="1">
              <a:lnSpc>
                <a:spcPct val="90000"/>
              </a:lnSpc>
              <a:spcBef>
                <a:spcPts val="1000"/>
              </a:spcBef>
              <a:buNone/>
              <a:defRPr/>
            </a:pPr>
            <a:r>
              <a:rPr lang="en-US" altLang="en-US" dirty="0">
                <a:solidFill>
                  <a:srgbClr val="FF0000"/>
                </a:solidFill>
                <a:latin typeface="Calibri" panose="020F0502020204030204" pitchFamily="34" charset="0"/>
                <a:cs typeface="Arial" charset="0"/>
              </a:rPr>
              <a:t>Breast-feeding or expressing milk at work.</a:t>
            </a:r>
          </a:p>
          <a:p>
            <a:pPr marL="342900" lvl="1" indent="-342900" eaLnBrk="1" hangingPunct="1">
              <a:lnSpc>
                <a:spcPct val="90000"/>
              </a:lnSpc>
              <a:spcBef>
                <a:spcPts val="1000"/>
              </a:spcBef>
              <a:buFont typeface="Arial" panose="020B0604020202020204" pitchFamily="34" charset="0"/>
              <a:buChar char="•"/>
              <a:defRPr/>
            </a:pPr>
            <a:r>
              <a:rPr lang="en-US" altLang="en-US" sz="2000" dirty="0">
                <a:latin typeface="Calibri" panose="020F0502020204030204" pitchFamily="34" charset="0"/>
                <a:cs typeface="Arial" charset="0"/>
              </a:rPr>
              <a:t>ACA/Obamacare requires 50+ FTE employers to provide reasonable and private non-restroom facilities</a:t>
            </a:r>
          </a:p>
          <a:p>
            <a:pPr marL="742950" lvl="2" indent="-3429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Some state laws go further (CA)  Check local requirements</a:t>
            </a:r>
          </a:p>
          <a:p>
            <a:pPr marL="0" lvl="1" indent="0" eaLnBrk="1" hangingPunct="1">
              <a:lnSpc>
                <a:spcPct val="90000"/>
              </a:lnSpc>
              <a:spcBef>
                <a:spcPts val="1000"/>
              </a:spcBef>
              <a:buNone/>
              <a:defRPr/>
            </a:pPr>
            <a:endParaRPr lang="en-US" altLang="en-US" sz="1900" i="1" dirty="0">
              <a:latin typeface="Calibri" panose="020F0502020204030204" pitchFamily="34"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p:cNvSpPr>
            <a:spLocks noGrp="1" noChangeArrowheads="1"/>
          </p:cNvSpPr>
          <p:nvPr>
            <p:ph type="title"/>
          </p:nvPr>
        </p:nvSpPr>
        <p:spPr>
          <a:xfrm>
            <a:off x="457200" y="260350"/>
            <a:ext cx="8229600" cy="939800"/>
          </a:xfrm>
          <a:ln>
            <a:noFill/>
          </a:ln>
        </p:spPr>
        <p:txBody>
          <a:bodyPr/>
          <a:lstStyle/>
          <a:p>
            <a:pPr eaLnBrk="1" hangingPunct="1">
              <a:defRPr/>
            </a:pPr>
            <a:r>
              <a:rPr lang="en-US" sz="3600" dirty="0">
                <a:effectLst/>
                <a:latin typeface="Calibri" panose="020F0502020204030204" pitchFamily="34" charset="0"/>
              </a:rPr>
              <a:t>Equal Pay and Comparable Worth </a:t>
            </a:r>
            <a:r>
              <a:rPr lang="en-US" sz="2400" dirty="0">
                <a:effectLst/>
                <a:latin typeface="Calibri" panose="020F0502020204030204" pitchFamily="34" charset="0"/>
              </a:rPr>
              <a:t>1</a:t>
            </a:r>
          </a:p>
        </p:txBody>
      </p:sp>
      <p:sp>
        <p:nvSpPr>
          <p:cNvPr id="22531" name="Content Placeholder 4"/>
          <p:cNvSpPr>
            <a:spLocks noGrp="1" noChangeArrowheads="1"/>
          </p:cNvSpPr>
          <p:nvPr>
            <p:ph idx="1"/>
          </p:nvPr>
        </p:nvSpPr>
        <p:spPr>
          <a:xfrm>
            <a:off x="457200" y="1529333"/>
            <a:ext cx="8229600" cy="3241875"/>
          </a:xfrm>
          <a:ln>
            <a:noFill/>
          </a:ln>
        </p:spPr>
        <p:txBody>
          <a:bodyPr/>
          <a:lstStyle/>
          <a:p>
            <a:pPr marL="0" indent="0" eaLnBrk="1" hangingPunct="1">
              <a:buNone/>
            </a:pPr>
            <a:r>
              <a:rPr lang="en-US" altLang="en-US" sz="2400" dirty="0">
                <a:latin typeface="Calibri" panose="020F0502020204030204" pitchFamily="34" charset="0"/>
                <a:cs typeface="Arial" charset="0"/>
              </a:rPr>
              <a:t>Statutory basis</a:t>
            </a:r>
            <a:r>
              <a:rPr lang="en-US" altLang="en-US" sz="1800" dirty="0">
                <a:latin typeface="Calibri" panose="020F0502020204030204" pitchFamily="34" charset="0"/>
                <a:cs typeface="Arial" charset="0"/>
              </a:rPr>
              <a:t>: </a:t>
            </a:r>
            <a:r>
              <a:rPr lang="en-US" sz="1800" dirty="0"/>
              <a:t>(1) No employer . . . shall discriminate between employees on the basis of sex by paying wages to employees . . . at a rate less than the rate at which he pays wages to employees of the opposite sex . . . for equal work on jobs the performance of which requires equal skill, effort, and responsibility, and which are performed under similar working conditions, except where such payment is made pursuant to (</a:t>
            </a:r>
            <a:r>
              <a:rPr lang="en-US" sz="1800" dirty="0" err="1"/>
              <a:t>i</a:t>
            </a:r>
            <a:r>
              <a:rPr lang="en-US" sz="1800" dirty="0"/>
              <a:t>) a seniority system; (ii) a merit system; (iii) a system which measures earnings by quantity or quality of production; or (iv) a differential based on any other factor other than sex. . . . [Equal Pay Act, 29 U.S.C.A § 206(d).] </a:t>
            </a:r>
            <a:endParaRPr lang="en-US" altLang="en-US" sz="1800" dirty="0">
              <a:latin typeface="Calibri" panose="020F0502020204030204" pitchFamily="34" charset="0"/>
              <a:cs typeface="Arial" charset="0"/>
            </a:endParaRPr>
          </a:p>
          <a:p>
            <a:pPr marL="0" indent="0" eaLnBrk="1" hangingPunct="1">
              <a:buNone/>
            </a:pPr>
            <a:endParaRPr lang="en-US" altLang="en-US" dirty="0">
              <a:latin typeface="Calibri" panose="020F0502020204030204" pitchFamily="34" charset="0"/>
              <a:cs typeface="Arial" charset="0"/>
            </a:endParaRPr>
          </a:p>
          <a:p>
            <a:pPr marL="0" indent="0" eaLnBrk="1" hangingPunct="1">
              <a:buNone/>
            </a:pPr>
            <a:endParaRPr lang="en-US" altLang="en-US" dirty="0">
              <a:latin typeface="Calibri" panose="020F0502020204030204" pitchFamily="34" charset="0"/>
              <a:cs typeface="Arial" charset="0"/>
            </a:endParaRPr>
          </a:p>
        </p:txBody>
      </p:sp>
      <p:sp>
        <p:nvSpPr>
          <p:cNvPr id="2" name="Content Placeholder 1"/>
          <p:cNvSpPr>
            <a:spLocks noGrp="1"/>
          </p:cNvSpPr>
          <p:nvPr>
            <p:ph idx="13"/>
          </p:nvPr>
        </p:nvSpPr>
        <p:spPr>
          <a:xfrm flipV="1">
            <a:off x="457200" y="7386637"/>
            <a:ext cx="8229600" cy="45719"/>
          </a:xfrm>
          <a:ln>
            <a:noFill/>
          </a:ln>
        </p:spPr>
        <p:txBody>
          <a:bodyPr/>
          <a:lstStyle/>
          <a:p>
            <a:pPr marL="0" indent="0" eaLnBrk="1" hangingPunct="1">
              <a:buNone/>
            </a:pPr>
            <a:endParaRPr lang="en-IN" dirty="0">
              <a:latin typeface="Calibri" panose="020F0502020204030204" pitchFamily="34"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ln>
            <a:noFill/>
          </a:ln>
        </p:spPr>
        <p:txBody>
          <a:bodyPr/>
          <a:lstStyle/>
          <a:p>
            <a:pPr eaLnBrk="1" hangingPunct="1">
              <a:defRPr/>
            </a:pPr>
            <a:r>
              <a:rPr lang="en-US" sz="3600" dirty="0">
                <a:effectLst/>
                <a:latin typeface="Calibri" panose="020F0502020204030204" pitchFamily="34" charset="0"/>
              </a:rPr>
              <a:t>Equal Pay and Comparable Worth </a:t>
            </a:r>
            <a:r>
              <a:rPr lang="en-US" sz="2400" dirty="0">
                <a:effectLst/>
                <a:latin typeface="Calibri" panose="020F0502020204030204" pitchFamily="34" charset="0"/>
              </a:rPr>
              <a:t>2</a:t>
            </a:r>
          </a:p>
        </p:txBody>
      </p:sp>
      <p:sp>
        <p:nvSpPr>
          <p:cNvPr id="2" name="Content Placeholder 1"/>
          <p:cNvSpPr>
            <a:spLocks noGrp="1"/>
          </p:cNvSpPr>
          <p:nvPr>
            <p:ph idx="13"/>
          </p:nvPr>
        </p:nvSpPr>
        <p:spPr>
          <a:xfrm>
            <a:off x="457200" y="1600200"/>
            <a:ext cx="8473736" cy="4872038"/>
          </a:xfrm>
          <a:ln>
            <a:noFill/>
          </a:ln>
        </p:spPr>
        <p:txBody>
          <a:bodyPr/>
          <a:lstStyle/>
          <a:p>
            <a:pPr eaLnBrk="1" hangingPunct="1"/>
            <a:r>
              <a:rPr lang="en-US" altLang="en-US" sz="1600" dirty="0">
                <a:latin typeface="Calibri" panose="020F0502020204030204" pitchFamily="34" charset="0"/>
                <a:cs typeface="Calibri" panose="020F0502020204030204" pitchFamily="34" charset="0"/>
              </a:rPr>
              <a:t>Despite the Equal Pay Act, </a:t>
            </a:r>
            <a:r>
              <a:rPr lang="en-US" altLang="en-US" sz="1600" dirty="0">
                <a:solidFill>
                  <a:srgbClr val="0000FF"/>
                </a:solidFill>
                <a:latin typeface="Calibri" panose="020F0502020204030204" pitchFamily="34" charset="0"/>
                <a:cs typeface="Calibri" panose="020F0502020204030204" pitchFamily="34" charset="0"/>
              </a:rPr>
              <a:t>women earn on average 78.3 cents for every dollar earned by men.</a:t>
            </a:r>
          </a:p>
          <a:p>
            <a:pPr lvl="1" eaLnBrk="1" hangingPunct="1"/>
            <a:r>
              <a:rPr lang="en-US" altLang="en-US" sz="1600" dirty="0">
                <a:latin typeface="Calibri" panose="020F0502020204030204" pitchFamily="34" charset="0"/>
                <a:cs typeface="Calibri" panose="020F0502020204030204" pitchFamily="34" charset="0"/>
              </a:rPr>
              <a:t>Women’s salaries may be equal by the year 2050</a:t>
            </a:r>
          </a:p>
          <a:p>
            <a:pPr eaLnBrk="1" hangingPunct="1"/>
            <a:r>
              <a:rPr lang="en-US" altLang="en-US" sz="1600" dirty="0">
                <a:solidFill>
                  <a:srgbClr val="FF0000"/>
                </a:solidFill>
                <a:latin typeface="Calibri" panose="020F0502020204030204" pitchFamily="34" charset="0"/>
                <a:cs typeface="Calibri" panose="020F0502020204030204" pitchFamily="34" charset="0"/>
              </a:rPr>
              <a:t>The </a:t>
            </a:r>
            <a:r>
              <a:rPr lang="en-US" altLang="en-US" sz="1600" dirty="0" err="1">
                <a:solidFill>
                  <a:srgbClr val="FF0000"/>
                </a:solidFill>
                <a:latin typeface="Calibri" panose="020F0502020204030204" pitchFamily="34" charset="0"/>
                <a:cs typeface="Calibri" panose="020F0502020204030204" pitchFamily="34" charset="0"/>
              </a:rPr>
              <a:t>EPAct</a:t>
            </a:r>
            <a:r>
              <a:rPr lang="en-US" altLang="en-US" sz="1600" dirty="0">
                <a:solidFill>
                  <a:srgbClr val="FF0000"/>
                </a:solidFill>
                <a:latin typeface="Calibri" panose="020F0502020204030204" pitchFamily="34" charset="0"/>
                <a:cs typeface="Calibri" panose="020F0502020204030204" pitchFamily="34" charset="0"/>
              </a:rPr>
              <a:t> overlaps with Title VII’s general prohibition against discrimination in employment on the basis of gender.</a:t>
            </a:r>
          </a:p>
          <a:p>
            <a:pPr marL="742950" lvl="2" indent="-342900" eaLnBrk="1" hangingPunct="1"/>
            <a:r>
              <a:rPr lang="en-US" altLang="en-US" sz="1600" dirty="0" err="1">
                <a:latin typeface="Calibri" panose="020F0502020204030204" pitchFamily="34" charset="0"/>
                <a:cs typeface="Calibri" panose="020F0502020204030204" pitchFamily="34" charset="0"/>
              </a:rPr>
              <a:t>EPAct</a:t>
            </a:r>
            <a:r>
              <a:rPr lang="en-US" altLang="en-US" sz="1600" dirty="0">
                <a:latin typeface="Calibri" panose="020F0502020204030204" pitchFamily="34" charset="0"/>
                <a:cs typeface="Calibri" panose="020F0502020204030204" pitchFamily="34" charset="0"/>
              </a:rPr>
              <a:t> concerns the </a:t>
            </a:r>
            <a:r>
              <a:rPr lang="en-US" altLang="en-US" sz="1600" u="sng" dirty="0">
                <a:latin typeface="Calibri" panose="020F0502020204030204" pitchFamily="34" charset="0"/>
                <a:cs typeface="Calibri" panose="020F0502020204030204" pitchFamily="34" charset="0"/>
              </a:rPr>
              <a:t>practical content</a:t>
            </a:r>
            <a:r>
              <a:rPr lang="en-US" altLang="en-US" sz="1600" dirty="0">
                <a:latin typeface="Calibri" panose="020F0502020204030204" pitchFamily="34" charset="0"/>
                <a:cs typeface="Calibri" panose="020F0502020204030204" pitchFamily="34" charset="0"/>
              </a:rPr>
              <a:t> of the job, not title or description </a:t>
            </a:r>
          </a:p>
          <a:p>
            <a:pPr marL="742950" lvl="2" indent="-342900" eaLnBrk="1" hangingPunct="1"/>
            <a:r>
              <a:rPr lang="en-US" altLang="en-US" sz="1600" dirty="0">
                <a:latin typeface="Calibri" panose="020F0502020204030204" pitchFamily="34" charset="0"/>
                <a:cs typeface="Calibri" panose="020F0502020204030204" pitchFamily="34" charset="0"/>
              </a:rPr>
              <a:t>Recent state laws put burden on ER to justify differences (CA)</a:t>
            </a:r>
          </a:p>
          <a:p>
            <a:pPr eaLnBrk="1" hangingPunct="1"/>
            <a:r>
              <a:rPr lang="en-US" altLang="en-US" sz="1600" dirty="0">
                <a:latin typeface="Calibri" panose="020F0502020204030204" pitchFamily="34" charset="0"/>
                <a:cs typeface="Calibri" panose="020F0502020204030204" pitchFamily="34" charset="0"/>
              </a:rPr>
              <a:t>Title VII’s Bennett Amendment</a:t>
            </a:r>
          </a:p>
          <a:p>
            <a:pPr marL="691650" lvl="2" indent="-291600" eaLnBrk="1" hangingPunct="1">
              <a:lnSpc>
                <a:spcPct val="90000"/>
              </a:lnSpc>
              <a:spcBef>
                <a:spcPts val="1000"/>
              </a:spcBef>
              <a:buFont typeface="Arial" panose="020B0604020202020204" pitchFamily="34" charset="0"/>
              <a:buChar char="•"/>
              <a:defRPr/>
            </a:pPr>
            <a:r>
              <a:rPr lang="en-US" altLang="en-US" sz="1200" dirty="0">
                <a:latin typeface="Calibri" panose="020F0502020204030204" pitchFamily="34" charset="0"/>
                <a:cs typeface="Calibri" panose="020F0502020204030204" pitchFamily="34" charset="0"/>
              </a:rPr>
              <a:t>Exceptions permitted by the E</a:t>
            </a:r>
            <a:r>
              <a:rPr lang="en-US" altLang="en-US" sz="100" dirty="0">
                <a:latin typeface="Calibri" panose="020F0502020204030204" pitchFamily="34" charset="0"/>
                <a:cs typeface="Calibri" panose="020F0502020204030204" pitchFamily="34" charset="0"/>
              </a:rPr>
              <a:t> </a:t>
            </a:r>
            <a:r>
              <a:rPr lang="en-US" altLang="en-US" sz="1200" dirty="0">
                <a:latin typeface="Calibri" panose="020F0502020204030204" pitchFamily="34" charset="0"/>
                <a:cs typeface="Calibri" panose="020F0502020204030204" pitchFamily="34" charset="0"/>
              </a:rPr>
              <a:t>P</a:t>
            </a:r>
            <a:r>
              <a:rPr lang="en-US" altLang="en-US" sz="100" dirty="0">
                <a:latin typeface="Calibri" panose="020F0502020204030204" pitchFamily="34" charset="0"/>
                <a:cs typeface="Calibri" panose="020F0502020204030204" pitchFamily="34" charset="0"/>
              </a:rPr>
              <a:t> </a:t>
            </a:r>
            <a:r>
              <a:rPr lang="en-US" altLang="en-US" sz="1200" dirty="0">
                <a:latin typeface="Calibri" panose="020F0502020204030204" pitchFamily="34" charset="0"/>
                <a:cs typeface="Calibri" panose="020F0502020204030204" pitchFamily="34" charset="0"/>
              </a:rPr>
              <a:t>A (</a:t>
            </a:r>
            <a:r>
              <a:rPr lang="en-IN" altLang="en-US" sz="1200" dirty="0">
                <a:latin typeface="Calibri" panose="020F0502020204030204" pitchFamily="34" charset="0"/>
                <a:cs typeface="Calibri" panose="020F0502020204030204" pitchFamily="34" charset="0"/>
              </a:rPr>
              <a:t>jobs compared in a Title VII unequal pay action need not be substantially equal</a:t>
            </a:r>
            <a:r>
              <a:rPr lang="en-US" altLang="en-US" sz="1200" dirty="0">
                <a:latin typeface="Calibri" panose="020F0502020204030204" pitchFamily="34" charset="0"/>
                <a:cs typeface="Calibri" panose="020F0502020204030204" pitchFamily="34" charset="0"/>
              </a:rPr>
              <a:t>).</a:t>
            </a:r>
          </a:p>
          <a:p>
            <a:pPr eaLnBrk="1" hangingPunct="1"/>
            <a:r>
              <a:rPr lang="en-US" altLang="en-US" sz="1600" b="1" dirty="0">
                <a:solidFill>
                  <a:srgbClr val="FF0000"/>
                </a:solidFill>
                <a:latin typeface="Calibri" panose="020F0502020204030204" pitchFamily="34" charset="0"/>
                <a:cs typeface="Calibri" panose="020F0502020204030204" pitchFamily="34" charset="0"/>
              </a:rPr>
              <a:t>Comparable worth</a:t>
            </a:r>
            <a:r>
              <a:rPr lang="en-US" altLang="en-US" sz="1600" dirty="0">
                <a:solidFill>
                  <a:srgbClr val="FF0000"/>
                </a:solidFill>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A Title VII action for pay discrimination based on gender</a:t>
            </a:r>
          </a:p>
          <a:p>
            <a:pPr lvl="1" eaLnBrk="1" hangingPunct="1"/>
            <a:r>
              <a:rPr lang="en-US" altLang="en-US" sz="1600" dirty="0">
                <a:latin typeface="Calibri" panose="020F0502020204030204" pitchFamily="34" charset="0"/>
                <a:cs typeface="Calibri" panose="020F0502020204030204" pitchFamily="34" charset="0"/>
              </a:rPr>
              <a:t>Jobs held mostly by women are compared with comparable jobs held mostly by men</a:t>
            </a:r>
          </a:p>
          <a:p>
            <a:pPr lvl="1" eaLnBrk="1" hangingPunct="1"/>
            <a:r>
              <a:rPr lang="en-US" altLang="en-US" sz="1600" dirty="0">
                <a:latin typeface="Calibri" panose="020F0502020204030204" pitchFamily="34" charset="0"/>
                <a:cs typeface="Calibri" panose="020F0502020204030204" pitchFamily="34" charset="0"/>
              </a:rPr>
              <a:t>Pay compared, to determine if there is gender discrimination</a:t>
            </a:r>
          </a:p>
          <a:p>
            <a:pPr eaLnBrk="1" hangingPunct="1"/>
            <a:r>
              <a:rPr lang="en-US" sz="1600" b="1" dirty="0">
                <a:latin typeface="Calibri" panose="020F0502020204030204" pitchFamily="34" charset="0"/>
                <a:cs typeface="Calibri" panose="020F0502020204030204" pitchFamily="34" charset="0"/>
              </a:rPr>
              <a:t>Lilly Ledbetter Fair Pay Act: </a:t>
            </a:r>
            <a:r>
              <a:rPr lang="en-US" sz="1600" dirty="0">
                <a:latin typeface="Calibri" panose="020F0502020204030204" pitchFamily="34" charset="0"/>
                <a:cs typeface="Calibri" panose="020F0502020204030204" pitchFamily="34" charset="0"/>
              </a:rPr>
              <a:t>extends statute of limitations period with each discriminatory paycheck.   </a:t>
            </a:r>
            <a:endParaRPr lang="en-US" altLang="en-US" dirty="0">
              <a:latin typeface="Calibri" panose="020F0502020204030204" pitchFamily="34" charset="0"/>
              <a:cs typeface="Calibri" panose="020F0502020204030204" pitchFamily="34" charset="0"/>
            </a:endParaRPr>
          </a:p>
          <a:p>
            <a:pPr marL="0" indent="0" eaLnBrk="1" hangingPunct="1">
              <a:spcBef>
                <a:spcPts val="1200"/>
              </a:spcBef>
              <a:buNone/>
            </a:pPr>
            <a:endParaRPr lang="en-IN"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Gender as a B</a:t>
            </a:r>
            <a:r>
              <a:rPr lang="en-US" sz="100" dirty="0">
                <a:effectLst/>
                <a:latin typeface="Calibri" panose="020F0502020204030204" pitchFamily="34" charset="0"/>
              </a:rPr>
              <a:t> </a:t>
            </a:r>
            <a:r>
              <a:rPr lang="en-US" dirty="0">
                <a:effectLst/>
                <a:latin typeface="Calibri" panose="020F0502020204030204" pitchFamily="34" charset="0"/>
              </a:rPr>
              <a:t>F</a:t>
            </a:r>
            <a:r>
              <a:rPr lang="en-US" sz="100" dirty="0">
                <a:effectLst/>
                <a:latin typeface="Calibri" panose="020F0502020204030204" pitchFamily="34" charset="0"/>
              </a:rPr>
              <a:t> </a:t>
            </a:r>
            <a:r>
              <a:rPr lang="en-US" dirty="0">
                <a:effectLst/>
                <a:latin typeface="Calibri" panose="020F0502020204030204" pitchFamily="34" charset="0"/>
              </a:rPr>
              <a:t>O</a:t>
            </a:r>
            <a:r>
              <a:rPr lang="en-US" sz="100" dirty="0">
                <a:effectLst/>
                <a:latin typeface="Calibri" panose="020F0502020204030204" pitchFamily="34" charset="0"/>
              </a:rPr>
              <a:t> </a:t>
            </a:r>
            <a:r>
              <a:rPr lang="en-US" dirty="0">
                <a:effectLst/>
                <a:latin typeface="Calibri" panose="020F0502020204030204" pitchFamily="34" charset="0"/>
              </a:rPr>
              <a:t>Q </a:t>
            </a:r>
          </a:p>
        </p:txBody>
      </p:sp>
      <p:sp>
        <p:nvSpPr>
          <p:cNvPr id="24579" name="Content Placeholder 4"/>
          <p:cNvSpPr>
            <a:spLocks noGrp="1" noChangeArrowheads="1"/>
          </p:cNvSpPr>
          <p:nvPr>
            <p:ph idx="1"/>
          </p:nvPr>
        </p:nvSpPr>
        <p:spPr>
          <a:xfrm>
            <a:off x="457200" y="1800225"/>
            <a:ext cx="8229600" cy="4286249"/>
          </a:xfrm>
          <a:ln>
            <a:noFill/>
          </a:ln>
        </p:spPr>
        <p:txBody>
          <a:bodyPr/>
          <a:lstStyle/>
          <a:p>
            <a:pPr marL="0" indent="0" eaLnBrk="1" hangingPunct="1">
              <a:buNone/>
            </a:pPr>
            <a:r>
              <a:rPr lang="en-US" altLang="en-US" sz="2000" dirty="0">
                <a:latin typeface="Calibri" panose="020F0502020204030204" pitchFamily="34" charset="0"/>
                <a:cs typeface="Calibri" panose="020F0502020204030204" pitchFamily="34" charset="0"/>
              </a:rPr>
              <a:t>Title VII permits gender to be used as a bona fide occupational qualification under certain limited circumstances (e.g., theatrical roles). </a:t>
            </a:r>
          </a:p>
          <a:p>
            <a:pPr lvl="1" eaLnBrk="1" hangingPunct="1"/>
            <a:r>
              <a:rPr lang="en-US" altLang="en-US" sz="2000" dirty="0">
                <a:solidFill>
                  <a:srgbClr val="FF0000"/>
                </a:solidFill>
                <a:latin typeface="Calibri" panose="020F0502020204030204" pitchFamily="34" charset="0"/>
                <a:cs typeface="Calibri" panose="020F0502020204030204" pitchFamily="34" charset="0"/>
              </a:rPr>
              <a:t>“privacy” </a:t>
            </a:r>
            <a:r>
              <a:rPr lang="en-US" altLang="en-US" sz="2000" dirty="0">
                <a:latin typeface="Calibri" panose="020F0502020204030204" pitchFamily="34" charset="0"/>
                <a:cs typeface="Calibri" panose="020F0502020204030204" pitchFamily="34" charset="0"/>
              </a:rPr>
              <a:t>has been an interesting issue)</a:t>
            </a:r>
          </a:p>
          <a:p>
            <a:pPr marL="0" indent="0" eaLnBrk="1" hangingPunct="1">
              <a:buNone/>
            </a:pPr>
            <a:r>
              <a:rPr lang="en-US" altLang="en-US" sz="2000" dirty="0">
                <a:latin typeface="Calibri" panose="020F0502020204030204" pitchFamily="34" charset="0"/>
                <a:cs typeface="Calibri" panose="020F0502020204030204" pitchFamily="34" charset="0"/>
              </a:rPr>
              <a:t>EEOC hostility to ‘legalized discrimination’ - guidelines for gender BFOQ are </a:t>
            </a:r>
            <a:r>
              <a:rPr lang="en-US" altLang="en-US" sz="2000" u="sng" dirty="0">
                <a:latin typeface="Calibri" panose="020F0502020204030204" pitchFamily="34" charset="0"/>
                <a:cs typeface="Calibri" panose="020F0502020204030204" pitchFamily="34" charset="0"/>
              </a:rPr>
              <a:t>very strict</a:t>
            </a:r>
            <a:r>
              <a:rPr lang="en-US" altLang="en-US" sz="2000" dirty="0">
                <a:latin typeface="Calibri" panose="020F0502020204030204" pitchFamily="34" charset="0"/>
                <a:cs typeface="Calibri" panose="020F0502020204030204" pitchFamily="34" charset="0"/>
              </a:rPr>
              <a:t>.</a:t>
            </a:r>
          </a:p>
          <a:p>
            <a:pPr marL="291600" lvl="1" indent="-291600" eaLnBrk="1" hangingPunct="1">
              <a:lnSpc>
                <a:spcPct val="90000"/>
              </a:lnSpc>
              <a:spcBef>
                <a:spcPts val="1000"/>
              </a:spcBef>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Agency would limit to </a:t>
            </a:r>
            <a:r>
              <a:rPr lang="en-US" altLang="en-US" sz="2000" dirty="0">
                <a:solidFill>
                  <a:srgbClr val="0083C4"/>
                </a:solidFill>
                <a:latin typeface="Calibri" panose="020F0502020204030204" pitchFamily="34" charset="0"/>
                <a:cs typeface="Calibri" panose="020F0502020204030204" pitchFamily="34" charset="0"/>
              </a:rPr>
              <a:t>sperm donors </a:t>
            </a:r>
            <a:r>
              <a:rPr lang="en-US" altLang="en-US" sz="2000" dirty="0">
                <a:latin typeface="Calibri" panose="020F0502020204030204" pitchFamily="34" charset="0"/>
                <a:cs typeface="Calibri" panose="020F0502020204030204" pitchFamily="34" charset="0"/>
              </a:rPr>
              <a:t>or </a:t>
            </a:r>
            <a:r>
              <a:rPr lang="en-US" altLang="en-US" sz="2000" dirty="0">
                <a:solidFill>
                  <a:srgbClr val="0083C4"/>
                </a:solidFill>
                <a:latin typeface="Calibri" panose="020F0502020204030204" pitchFamily="34" charset="0"/>
                <a:cs typeface="Calibri" panose="020F0502020204030204" pitchFamily="34" charset="0"/>
              </a:rPr>
              <a:t>wet nurses</a:t>
            </a:r>
            <a:r>
              <a:rPr lang="en-US" altLang="en-US" sz="2000" dirty="0">
                <a:latin typeface="Calibri" panose="020F0502020204030204" pitchFamily="34" charset="0"/>
                <a:cs typeface="Calibri" panose="020F0502020204030204" pitchFamily="34" charset="0"/>
              </a:rPr>
              <a:t>.</a:t>
            </a:r>
          </a:p>
          <a:p>
            <a:pPr marL="291600" lvl="1" indent="-291600" eaLnBrk="1" hangingPunct="1">
              <a:lnSpc>
                <a:spcPct val="90000"/>
              </a:lnSpc>
              <a:spcBef>
                <a:spcPts val="1000"/>
              </a:spcBef>
              <a:buFont typeface="Arial" panose="020B0604020202020204" pitchFamily="34" charset="0"/>
              <a:buChar char="•"/>
              <a:defRPr/>
            </a:pPr>
            <a:r>
              <a:rPr lang="en-US" altLang="en-US" sz="2000" i="1" dirty="0">
                <a:latin typeface="Calibri" panose="020F0502020204030204" pitchFamily="34" charset="0"/>
                <a:cs typeface="Calibri" panose="020F0502020204030204" pitchFamily="34" charset="0"/>
              </a:rPr>
              <a:t>EEOC v. Women’s Workout World </a:t>
            </a:r>
            <a:r>
              <a:rPr lang="en-US" altLang="en-US" sz="2000" dirty="0">
                <a:latin typeface="Calibri" panose="020F0502020204030204" pitchFamily="34" charset="0"/>
                <a:cs typeface="Calibri" panose="020F0502020204030204" pitchFamily="34" charset="0"/>
              </a:rPr>
              <a:t>illustrates tension between lingering privacy issues and routine customer preferences </a:t>
            </a:r>
          </a:p>
          <a:p>
            <a:pPr marL="291600" lvl="1" indent="-291600" eaLnBrk="1" hangingPunct="1">
              <a:lnSpc>
                <a:spcPct val="90000"/>
              </a:lnSpc>
              <a:spcBef>
                <a:spcPts val="1000"/>
              </a:spcBef>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BFOQ has been found by courts in limited circumstances (e.g., counselors at in-patient recovery center for victims of domestic abuse)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eaLnBrk="1" hangingPunct="1">
              <a:defRPr/>
            </a:pPr>
            <a:r>
              <a:rPr lang="en-US" dirty="0">
                <a:effectLst/>
                <a:latin typeface="Calibri" panose="020F0502020204030204" pitchFamily="34" charset="0"/>
              </a:rPr>
              <a:t>Learning Objectives</a:t>
            </a:r>
            <a:endParaRPr lang="en-US" sz="2400" dirty="0">
              <a:effectLst/>
              <a:latin typeface="Calibri" panose="020F0502020204030204" pitchFamily="34" charset="0"/>
            </a:endParaRPr>
          </a:p>
        </p:txBody>
      </p:sp>
      <p:sp>
        <p:nvSpPr>
          <p:cNvPr id="5123" name="Content Placeholder 2"/>
          <p:cNvSpPr>
            <a:spLocks noGrp="1"/>
          </p:cNvSpPr>
          <p:nvPr>
            <p:ph idx="1"/>
          </p:nvPr>
        </p:nvSpPr>
        <p:spPr>
          <a:xfrm>
            <a:off x="457200" y="1591057"/>
            <a:ext cx="8229600" cy="4781168"/>
          </a:xfrm>
          <a:ln>
            <a:noFill/>
          </a:ln>
        </p:spPr>
        <p:txBody>
          <a:bodyPr/>
          <a:lstStyle/>
          <a:p>
            <a:pPr marL="291600"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Review Title VII and other laws relating to gender discrimination.</a:t>
            </a:r>
            <a:endParaRPr lang="en-US" altLang="en-US" sz="1600" dirty="0">
              <a:latin typeface="Calibri" panose="020F0502020204030204" pitchFamily="34" charset="0"/>
              <a:cs typeface="Calibri" panose="020F0502020204030204" pitchFamily="34" charset="0"/>
            </a:endParaRPr>
          </a:p>
          <a:p>
            <a:pPr marL="291600" indent="-291600" eaLnBrk="1" hangingPunct="1">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Understand the background of gender discrimination and how we know it still exists.</a:t>
            </a:r>
          </a:p>
          <a:p>
            <a:pPr marL="291600"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Recognize many different ways in which gender discrimination is manifested in the workplace.</a:t>
            </a:r>
            <a:endParaRPr lang="en-US" altLang="en-US" sz="1600" dirty="0">
              <a:latin typeface="Calibri" panose="020F0502020204030204" pitchFamily="34" charset="0"/>
              <a:cs typeface="Calibri" panose="020F0502020204030204" pitchFamily="34" charset="0"/>
            </a:endParaRPr>
          </a:p>
          <a:p>
            <a:pPr marL="291600" indent="-291600" eaLnBrk="1" hangingPunct="1">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Analyze</a:t>
            </a:r>
            <a:r>
              <a:rPr lang="en-IN" altLang="en-US" sz="1600" dirty="0">
                <a:latin typeface="Calibri" panose="020F0502020204030204" pitchFamily="34" charset="0"/>
                <a:cs typeface="Calibri" panose="020F0502020204030204" pitchFamily="34" charset="0"/>
              </a:rPr>
              <a:t> a situation and determine if there are gender issues that may result in employer liability.</a:t>
            </a:r>
          </a:p>
          <a:p>
            <a:pPr marL="291600" lvl="0"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Define </a:t>
            </a:r>
            <a:r>
              <a:rPr lang="en-US" altLang="en-US" sz="1600" dirty="0">
                <a:latin typeface="Calibri" panose="020F0502020204030204" pitchFamily="34" charset="0"/>
                <a:cs typeface="Calibri" panose="020F0502020204030204" pitchFamily="34" charset="0"/>
              </a:rPr>
              <a:t>fetal</a:t>
            </a:r>
            <a:r>
              <a:rPr lang="en-IN" altLang="en-US" sz="1600" dirty="0">
                <a:latin typeface="Calibri" panose="020F0502020204030204" pitchFamily="34" charset="0"/>
                <a:cs typeface="Calibri" panose="020F0502020204030204" pitchFamily="34" charset="0"/>
              </a:rPr>
              <a:t> protection policies, ‘gender-</a:t>
            </a:r>
            <a:r>
              <a:rPr lang="en-IN" altLang="en-US" sz="1600" dirty="0" err="1">
                <a:latin typeface="Calibri" panose="020F0502020204030204" pitchFamily="34" charset="0"/>
                <a:cs typeface="Calibri" panose="020F0502020204030204" pitchFamily="34" charset="0"/>
              </a:rPr>
              <a:t>plus’</a:t>
            </a:r>
            <a:r>
              <a:rPr lang="en-IN" altLang="en-US" sz="1600" dirty="0">
                <a:latin typeface="Calibri" panose="020F0502020204030204" pitchFamily="34" charset="0"/>
                <a:cs typeface="Calibri" panose="020F0502020204030204" pitchFamily="34" charset="0"/>
              </a:rPr>
              <a:t> and pregnancy discrimination, workplace lactation issues, and gender-based logistical concerns.</a:t>
            </a:r>
          </a:p>
          <a:p>
            <a:pPr marL="291600" lvl="0" indent="-291600" eaLnBrk="1" hangingPunct="1">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Differentiate between legal and illegal grooming policies.</a:t>
            </a:r>
          </a:p>
          <a:p>
            <a:pPr marL="291600" indent="-291600" eaLnBrk="1" hangingPunct="1">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List common gender realities at odds with common bases for illegal workplace determinations.</a:t>
            </a:r>
          </a:p>
          <a:p>
            <a:pPr marL="291600" indent="-291600" eaLnBrk="1" hangingPunct="1">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Distinguish between equal pay and comparable worth and discuss proposed legislation.</a:t>
            </a:r>
          </a:p>
          <a:p>
            <a:pPr marL="0" indent="0" eaLnBrk="1" hangingPunct="1">
              <a:lnSpc>
                <a:spcPct val="90000"/>
              </a:lnSpc>
              <a:spcBef>
                <a:spcPts val="1000"/>
              </a:spcBef>
              <a:buNone/>
            </a:pPr>
            <a:r>
              <a:rPr lang="en-US" sz="1600" dirty="0">
                <a:latin typeface="Calibri" panose="020F0502020204030204" pitchFamily="34" charset="0"/>
                <a:cs typeface="Calibri" panose="020F0502020204030204" pitchFamily="34" charset="0"/>
              </a:rPr>
              <a:t>Note: Reread the Preface regarding the use of gender terminology before reading this chapter. </a:t>
            </a:r>
            <a:endParaRPr lang="en-US" alt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p:cNvSpPr>
            <a:spLocks noGrp="1" noChangeArrowheads="1"/>
          </p:cNvSpPr>
          <p:nvPr>
            <p:ph type="title"/>
          </p:nvPr>
        </p:nvSpPr>
        <p:spPr>
          <a:xfrm>
            <a:off x="457200" y="260350"/>
            <a:ext cx="8229600" cy="911225"/>
          </a:xfrm>
          <a:ln>
            <a:noFill/>
          </a:ln>
        </p:spPr>
        <p:txBody>
          <a:bodyPr/>
          <a:lstStyle/>
          <a:p>
            <a:pPr eaLnBrk="1" hangingPunct="1">
              <a:defRPr/>
            </a:pPr>
            <a:r>
              <a:rPr lang="en-US" dirty="0">
                <a:effectLst/>
                <a:latin typeface="Calibri" panose="020F0502020204030204" pitchFamily="34" charset="0"/>
              </a:rPr>
              <a:t>Pregnancy Discrimination</a:t>
            </a:r>
          </a:p>
        </p:txBody>
      </p:sp>
      <p:sp>
        <p:nvSpPr>
          <p:cNvPr id="25603" name="Content Placeholder 4"/>
          <p:cNvSpPr>
            <a:spLocks noGrp="1" noChangeArrowheads="1"/>
          </p:cNvSpPr>
          <p:nvPr>
            <p:ph idx="1"/>
          </p:nvPr>
        </p:nvSpPr>
        <p:spPr>
          <a:xfrm>
            <a:off x="457200" y="1171575"/>
            <a:ext cx="8229600" cy="3114675"/>
          </a:xfrm>
          <a:ln>
            <a:noFill/>
          </a:ln>
        </p:spPr>
        <p:txBody>
          <a:bodyPr/>
          <a:lstStyle/>
          <a:p>
            <a:pPr marL="0" indent="0" eaLnBrk="1" hangingPunct="1">
              <a:spcBef>
                <a:spcPts val="800"/>
              </a:spcBef>
              <a:buNone/>
            </a:pPr>
            <a:r>
              <a:rPr lang="en-US" altLang="en-US" dirty="0">
                <a:solidFill>
                  <a:srgbClr val="FF0000"/>
                </a:solidFill>
                <a:latin typeface="Calibri" panose="020F0502020204030204" pitchFamily="34" charset="0"/>
                <a:cs typeface="Arial" charset="0"/>
              </a:rPr>
              <a:t>The Pregnancy Discrimination Act (P</a:t>
            </a:r>
            <a:r>
              <a:rPr lang="en-US" altLang="en-US" sz="100" dirty="0">
                <a:solidFill>
                  <a:srgbClr val="FF0000"/>
                </a:solidFill>
                <a:latin typeface="Calibri" panose="020F0502020204030204" pitchFamily="34" charset="0"/>
                <a:cs typeface="Arial" charset="0"/>
              </a:rPr>
              <a:t> </a:t>
            </a:r>
            <a:r>
              <a:rPr lang="en-US" altLang="en-US" dirty="0">
                <a:solidFill>
                  <a:srgbClr val="FF0000"/>
                </a:solidFill>
                <a:latin typeface="Calibri" panose="020F0502020204030204" pitchFamily="34" charset="0"/>
                <a:cs typeface="Arial" charset="0"/>
              </a:rPr>
              <a:t>D</a:t>
            </a:r>
            <a:r>
              <a:rPr lang="en-US" altLang="en-US" sz="100" dirty="0">
                <a:solidFill>
                  <a:srgbClr val="FF0000"/>
                </a:solidFill>
                <a:latin typeface="Calibri" panose="020F0502020204030204" pitchFamily="34" charset="0"/>
                <a:cs typeface="Arial" charset="0"/>
              </a:rPr>
              <a:t> </a:t>
            </a:r>
            <a:r>
              <a:rPr lang="en-US" altLang="en-US" dirty="0">
                <a:solidFill>
                  <a:srgbClr val="FF0000"/>
                </a:solidFill>
                <a:latin typeface="Calibri" panose="020F0502020204030204" pitchFamily="34" charset="0"/>
                <a:cs typeface="Arial" charset="0"/>
              </a:rPr>
              <a:t>A)</a:t>
            </a:r>
          </a:p>
          <a:p>
            <a:pPr marL="0" lvl="1" indent="0" eaLnBrk="1" hangingPunct="1">
              <a:spcBef>
                <a:spcPts val="800"/>
              </a:spcBef>
              <a:buNone/>
            </a:pPr>
            <a:r>
              <a:rPr lang="en-US" altLang="en-US" dirty="0">
                <a:solidFill>
                  <a:srgbClr val="0083C4"/>
                </a:solidFill>
                <a:latin typeface="Calibri" panose="020F0502020204030204" pitchFamily="34" charset="0"/>
                <a:cs typeface="Arial" charset="0"/>
              </a:rPr>
              <a:t>Prohibits discrimination based on pregnancy, childbirth, or related medical conditions.</a:t>
            </a:r>
          </a:p>
          <a:p>
            <a:pPr marL="291600" lvl="1" indent="-291600" eaLnBrk="1" hangingPunct="1">
              <a:lnSpc>
                <a:spcPct val="90000"/>
              </a:lnSpc>
              <a:spcBef>
                <a:spcPts val="1000"/>
              </a:spcBef>
              <a:buFont typeface="Arial" panose="020B0604020202020204" pitchFamily="34" charset="0"/>
              <a:buChar char="•"/>
              <a:defRPr/>
            </a:pPr>
            <a:r>
              <a:rPr lang="en-US" altLang="en-US" sz="2000" dirty="0">
                <a:latin typeface="Calibri" panose="020F0502020204030204" pitchFamily="34" charset="0"/>
                <a:cs typeface="Arial" charset="0"/>
              </a:rPr>
              <a:t>Enacted following Supreme Court’s conclusion that </a:t>
            </a:r>
            <a:r>
              <a:rPr lang="en-IN" altLang="en-US" sz="2000" dirty="0">
                <a:latin typeface="Calibri" panose="020F0502020204030204" pitchFamily="34" charset="0"/>
                <a:cs typeface="Arial" charset="0"/>
              </a:rPr>
              <a:t>discrimination on the basis of pregnancy was not gender discrimination under Title VII.</a:t>
            </a:r>
            <a:endParaRPr lang="en-US" altLang="en-US" sz="2000"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defRPr/>
            </a:pPr>
            <a:r>
              <a:rPr lang="en-US" altLang="en-US" sz="2000" dirty="0">
                <a:latin typeface="Calibri" panose="020F0502020204030204" pitchFamily="34" charset="0"/>
                <a:cs typeface="Arial" charset="0"/>
              </a:rPr>
              <a:t>Two years later </a:t>
            </a:r>
            <a:r>
              <a:rPr lang="en-IN" altLang="en-US" sz="2000" dirty="0">
                <a:latin typeface="Calibri" panose="020F0502020204030204" pitchFamily="34" charset="0"/>
                <a:cs typeface="Arial" charset="0"/>
              </a:rPr>
              <a:t>Congress passed the P</a:t>
            </a:r>
            <a:r>
              <a:rPr lang="en-IN" altLang="en-US" sz="100" dirty="0">
                <a:latin typeface="Calibri" panose="020F0502020204030204" pitchFamily="34" charset="0"/>
                <a:cs typeface="Arial" charset="0"/>
              </a:rPr>
              <a:t> </a:t>
            </a:r>
            <a:r>
              <a:rPr lang="en-IN" altLang="en-US" sz="2000" dirty="0">
                <a:latin typeface="Calibri" panose="020F0502020204030204" pitchFamily="34" charset="0"/>
                <a:cs typeface="Arial" charset="0"/>
              </a:rPr>
              <a:t>D</a:t>
            </a:r>
            <a:r>
              <a:rPr lang="en-IN" altLang="en-US" sz="100" dirty="0">
                <a:latin typeface="Calibri" panose="020F0502020204030204" pitchFamily="34" charset="0"/>
                <a:cs typeface="Arial" charset="0"/>
              </a:rPr>
              <a:t> </a:t>
            </a:r>
            <a:r>
              <a:rPr lang="en-IN" altLang="en-US" sz="2000" dirty="0">
                <a:latin typeface="Calibri" panose="020F0502020204030204" pitchFamily="34" charset="0"/>
                <a:cs typeface="Arial" charset="0"/>
              </a:rPr>
              <a:t>A, amending </a:t>
            </a:r>
            <a:r>
              <a:rPr lang="en-US" altLang="en-US" sz="2000" dirty="0">
                <a:latin typeface="Calibri" panose="020F0502020204030204" pitchFamily="34" charset="0"/>
                <a:cs typeface="Arial" charset="0"/>
              </a:rPr>
              <a:t>Title VII to expressly include pregnancy.</a:t>
            </a:r>
          </a:p>
        </p:txBody>
      </p:sp>
      <p:sp>
        <p:nvSpPr>
          <p:cNvPr id="2" name="Content Placeholder 1"/>
          <p:cNvSpPr>
            <a:spLocks noGrp="1"/>
          </p:cNvSpPr>
          <p:nvPr>
            <p:ph idx="13"/>
          </p:nvPr>
        </p:nvSpPr>
        <p:spPr>
          <a:xfrm>
            <a:off x="457200" y="3914775"/>
            <a:ext cx="8229600" cy="2271713"/>
          </a:xfrm>
          <a:ln>
            <a:noFill/>
          </a:ln>
        </p:spPr>
        <p:txBody>
          <a:bodyPr/>
          <a:lstStyle/>
          <a:p>
            <a:pPr marL="0" indent="0" eaLnBrk="1" hangingPunct="1">
              <a:spcBef>
                <a:spcPts val="800"/>
              </a:spcBef>
              <a:buNone/>
            </a:pPr>
            <a:r>
              <a:rPr lang="en-US" altLang="en-US" sz="2400" dirty="0">
                <a:latin typeface="Calibri" panose="020F0502020204030204" pitchFamily="34" charset="0"/>
                <a:cs typeface="Arial" charset="0"/>
              </a:rPr>
              <a:t>EEOC:  182% increase in the filing of pregnancy discrimination charges over the past 10 years.</a:t>
            </a:r>
          </a:p>
          <a:p>
            <a:pPr marL="0" indent="0" eaLnBrk="1" hangingPunct="1">
              <a:spcBef>
                <a:spcPts val="800"/>
              </a:spcBef>
              <a:buNone/>
            </a:pPr>
            <a:r>
              <a:rPr lang="en-US" sz="2400" dirty="0">
                <a:latin typeface="Calibri" panose="020F0502020204030204" pitchFamily="34" charset="0"/>
                <a:cs typeface="Arial" charset="0"/>
              </a:rPr>
              <a:t> Case: </a:t>
            </a:r>
            <a:r>
              <a:rPr lang="en-US" sz="2400" i="1" dirty="0">
                <a:latin typeface="Calibri" panose="020F0502020204030204" pitchFamily="34" charset="0"/>
                <a:cs typeface="Arial" charset="0"/>
              </a:rPr>
              <a:t>Young v. UPS (2015)</a:t>
            </a:r>
            <a:r>
              <a:rPr lang="en-US" sz="2400" dirty="0">
                <a:latin typeface="Calibri" panose="020F0502020204030204" pitchFamily="34" charset="0"/>
                <a:cs typeface="Arial" charset="0"/>
              </a:rPr>
              <a:t> </a:t>
            </a:r>
          </a:p>
          <a:p>
            <a:pPr eaLnBrk="1" hangingPunct="1">
              <a:spcBef>
                <a:spcPts val="800"/>
              </a:spcBef>
            </a:pPr>
            <a:r>
              <a:rPr lang="en-US" sz="2000" dirty="0">
                <a:latin typeface="Calibri" panose="020F0502020204030204" pitchFamily="34" charset="0"/>
                <a:cs typeface="Arial" charset="0"/>
              </a:rPr>
              <a:t>extension of ‘reasonable accommodation’ concept to assist pregnant employees, if company’s policies include other similar temporary disabilities.    </a:t>
            </a:r>
            <a:endParaRPr lang="en-IN" sz="2000" dirty="0">
              <a:latin typeface="Calibri" panose="020F0502020204030204" pitchFamily="34"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Fetal Protection Policies</a:t>
            </a:r>
          </a:p>
        </p:txBody>
      </p:sp>
      <p:sp>
        <p:nvSpPr>
          <p:cNvPr id="28675" name="Content Placeholder 4"/>
          <p:cNvSpPr>
            <a:spLocks noGrp="1" noChangeArrowheads="1"/>
          </p:cNvSpPr>
          <p:nvPr>
            <p:ph idx="1"/>
          </p:nvPr>
        </p:nvSpPr>
        <p:spPr>
          <a:xfrm>
            <a:off x="457200" y="1600201"/>
            <a:ext cx="8229600" cy="4429124"/>
          </a:xfrm>
          <a:ln>
            <a:noFill/>
          </a:ln>
        </p:spPr>
        <p:txBody>
          <a:bodyPr/>
          <a:lstStyle/>
          <a:p>
            <a:pPr marL="0" indent="0" eaLnBrk="1" hangingPunct="1">
              <a:buNone/>
              <a:defRPr/>
            </a:pPr>
            <a:r>
              <a:rPr lang="en-US" altLang="en-US" dirty="0">
                <a:solidFill>
                  <a:srgbClr val="FF0000"/>
                </a:solidFill>
                <a:latin typeface="Calibri" panose="020F0502020204030204" pitchFamily="34" charset="0"/>
                <a:cs typeface="Arial" charset="0"/>
              </a:rPr>
              <a:t>Fetal protection policies: </a:t>
            </a:r>
            <a:r>
              <a:rPr lang="en-US" altLang="en-US" dirty="0">
                <a:latin typeface="Calibri" panose="020F0502020204030204" pitchFamily="34" charset="0"/>
                <a:cs typeface="Arial" charset="0"/>
              </a:rPr>
              <a:t>Policies an employer institutes to protect the fetus or the reproductive capacity of employees.</a:t>
            </a:r>
          </a:p>
          <a:p>
            <a:pPr marL="0" indent="0" eaLnBrk="1" hangingPunct="1">
              <a:buNone/>
              <a:defRPr/>
            </a:pPr>
            <a:r>
              <a:rPr lang="en-US" altLang="en-US" dirty="0">
                <a:latin typeface="Calibri" panose="020F0502020204030204" pitchFamily="34" charset="0"/>
                <a:cs typeface="Arial" charset="0"/>
              </a:rPr>
              <a:t>Limit or prohibit employees from performing certain jobs or working in certain areas.</a:t>
            </a:r>
          </a:p>
          <a:p>
            <a:pPr marL="0" indent="0" eaLnBrk="1" hangingPunct="1">
              <a:buNone/>
              <a:defRPr/>
            </a:pPr>
            <a:r>
              <a:rPr lang="en-US" altLang="en-US" dirty="0">
                <a:latin typeface="Calibri" panose="020F0502020204030204" pitchFamily="34" charset="0"/>
                <a:cs typeface="Arial" charset="0"/>
              </a:rPr>
              <a:t>If health effects extend to both sexes, then limitation of policies to only fertile females is discriminatory.  </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E.g., </a:t>
            </a:r>
            <a:r>
              <a:rPr lang="en-US" altLang="en-US" i="1" dirty="0">
                <a:solidFill>
                  <a:srgbClr val="0083C4"/>
                </a:solidFill>
                <a:latin typeface="Calibri" panose="020F0502020204030204" pitchFamily="34" charset="0"/>
                <a:cs typeface="Arial" charset="0"/>
              </a:rPr>
              <a:t>UAW v. Johnson Controls</a:t>
            </a:r>
            <a:r>
              <a:rPr lang="en-US" altLang="en-US" dirty="0">
                <a:solidFill>
                  <a:srgbClr val="0083C4"/>
                </a:solidFill>
                <a:latin typeface="Calibri" panose="020F0502020204030204" pitchFamily="34" charset="0"/>
                <a:cs typeface="Arial"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60350"/>
            <a:ext cx="8229600" cy="796925"/>
          </a:xfrm>
          <a:ln>
            <a:noFill/>
          </a:ln>
        </p:spPr>
        <p:txBody>
          <a:bodyPr/>
          <a:lstStyle/>
          <a:p>
            <a:pPr eaLnBrk="1" hangingPunct="1">
              <a:defRPr/>
            </a:pPr>
            <a:r>
              <a:rPr lang="en-US" dirty="0">
                <a:effectLst/>
                <a:latin typeface="Calibri" panose="020F0502020204030204" pitchFamily="34" charset="0"/>
              </a:rPr>
              <a:t>Management Tips</a:t>
            </a:r>
            <a:endParaRPr lang="en-US" sz="2400" dirty="0">
              <a:effectLst/>
              <a:latin typeface="Calibri" panose="020F0502020204030204" pitchFamily="34" charset="0"/>
            </a:endParaRPr>
          </a:p>
        </p:txBody>
      </p:sp>
      <p:sp>
        <p:nvSpPr>
          <p:cNvPr id="27651" name="Content Placeholder 2"/>
          <p:cNvSpPr>
            <a:spLocks noGrp="1"/>
          </p:cNvSpPr>
          <p:nvPr>
            <p:ph idx="1"/>
          </p:nvPr>
        </p:nvSpPr>
        <p:spPr>
          <a:xfrm>
            <a:off x="457200" y="1228725"/>
            <a:ext cx="8229600" cy="5086350"/>
          </a:xfrm>
          <a:ln>
            <a:noFill/>
          </a:ln>
        </p:spPr>
        <p:txBody>
          <a:bodyPr/>
          <a:lstStyle/>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Overall, send the message in word and deed that gender bias will not be tolerated.</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Back up policy with appropriate enforcement.</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Take employee claims seriously: promptly and thoroughly investigate all complaints.</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Make sure any “punishment fits the crime.”</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Conduct periodic training to remind employees about the anti-bias policy.</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Conduct periodic audits and review workplace policies to make sure there is no adverse </a:t>
            </a:r>
            <a:r>
              <a:rPr lang="en-IN" altLang="en-US" dirty="0">
                <a:latin typeface="Calibri" panose="020F0502020204030204" pitchFamily="34" charset="0"/>
                <a:cs typeface="Arial" charset="0"/>
              </a:rPr>
              <a:t>impact on any one gender.  Pay gap audits may be particularly valuable</a:t>
            </a:r>
            <a:endParaRPr lang="en-US" altLang="en-US"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Actions taken to address gender issues need not make the workplace stilted or formal.</a:t>
            </a:r>
          </a:p>
          <a:p>
            <a:pPr marL="291600" lvl="1" indent="-291600" eaLnBrk="1" hangingPunct="1">
              <a:lnSpc>
                <a:spcPct val="90000"/>
              </a:lnSpc>
              <a:spcBef>
                <a:spcPts val="1000"/>
              </a:spcBef>
              <a:buFont typeface="Arial" panose="020B0604020202020204" pitchFamily="34" charset="0"/>
              <a:buChar char="•"/>
              <a:defRPr/>
            </a:pPr>
            <a:endParaRPr lang="en-US" altLang="en-US" sz="2800" dirty="0">
              <a:latin typeface="Calibri" panose="020F0502020204030204" pitchFamily="34"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p:cNvSpPr>
            <a:spLocks noGrp="1" noChangeArrowheads="1"/>
          </p:cNvSpPr>
          <p:nvPr>
            <p:ph type="title"/>
          </p:nvPr>
        </p:nvSpPr>
        <p:spPr>
          <a:xfrm>
            <a:off x="457200" y="260350"/>
            <a:ext cx="8229600" cy="725488"/>
          </a:xfrm>
          <a:ln>
            <a:noFill/>
          </a:ln>
        </p:spPr>
        <p:txBody>
          <a:bodyPr/>
          <a:lstStyle/>
          <a:p>
            <a:pPr eaLnBrk="1" hangingPunct="1">
              <a:defRPr/>
            </a:pPr>
            <a:r>
              <a:rPr lang="en-US" dirty="0">
                <a:effectLst/>
                <a:latin typeface="Calibri" panose="020F0502020204030204" pitchFamily="34" charset="0"/>
              </a:rPr>
              <a:t>Statutory Bases</a:t>
            </a:r>
            <a:endParaRPr lang="en-US" sz="2400" dirty="0">
              <a:effectLst/>
              <a:latin typeface="Calibri" panose="020F0502020204030204" pitchFamily="34" charset="0"/>
            </a:endParaRPr>
          </a:p>
        </p:txBody>
      </p:sp>
      <p:sp>
        <p:nvSpPr>
          <p:cNvPr id="6147" name="Content Placeholder 4"/>
          <p:cNvSpPr>
            <a:spLocks noGrp="1" noChangeArrowheads="1"/>
          </p:cNvSpPr>
          <p:nvPr>
            <p:ph idx="1"/>
          </p:nvPr>
        </p:nvSpPr>
        <p:spPr>
          <a:xfrm>
            <a:off x="457200" y="1128713"/>
            <a:ext cx="8229600" cy="2227136"/>
          </a:xfrm>
          <a:ln>
            <a:noFill/>
          </a:ln>
        </p:spPr>
        <p:txBody>
          <a:bodyPr/>
          <a:lstStyle/>
          <a:p>
            <a:pPr marL="0" indent="0">
              <a:buNone/>
            </a:pPr>
            <a:r>
              <a:rPr lang="en-US" sz="2000" dirty="0"/>
              <a:t>It shall be an unlawful employment practice for an employer— </a:t>
            </a:r>
          </a:p>
          <a:p>
            <a:pPr marL="0" indent="0">
              <a:buNone/>
            </a:pPr>
            <a:r>
              <a:rPr lang="en-US" sz="2000" dirty="0"/>
              <a:t>(1) to fail or refuse to hire or to discharge any individual, or otherwise to discriminate against any individual with respect to his compensation, terms, conditions, or privileges of employment, because of such individual’s . . </a:t>
            </a:r>
            <a:r>
              <a:rPr lang="en-US" sz="2000" b="1" dirty="0"/>
              <a:t>. sex [gender] </a:t>
            </a:r>
            <a:r>
              <a:rPr lang="en-US" sz="2000" dirty="0"/>
              <a:t>. . . [Title VII of the Civil Rights Act of 1964, as amended. 42 U.S.C. § 2000e-2 (a).] </a:t>
            </a:r>
          </a:p>
        </p:txBody>
      </p:sp>
      <p:sp>
        <p:nvSpPr>
          <p:cNvPr id="2" name="Content Placeholder 1"/>
          <p:cNvSpPr>
            <a:spLocks noGrp="1"/>
          </p:cNvSpPr>
          <p:nvPr>
            <p:ph idx="13"/>
          </p:nvPr>
        </p:nvSpPr>
        <p:spPr>
          <a:xfrm>
            <a:off x="457200" y="3498724"/>
            <a:ext cx="8229600" cy="2654617"/>
          </a:xfrm>
          <a:ln>
            <a:noFill/>
          </a:ln>
        </p:spPr>
        <p:txBody>
          <a:bodyPr/>
          <a:lstStyle/>
          <a:p>
            <a:pPr marL="0" indent="0" eaLnBrk="1" hangingPunct="1">
              <a:spcBef>
                <a:spcPts val="500"/>
              </a:spcBef>
              <a:buNone/>
            </a:pPr>
            <a:r>
              <a:rPr lang="en-US" sz="2000" dirty="0"/>
              <a:t>(k) The term “because of sex” or “on the basis of sex” includes, but is not limited to, because of or on the basis of </a:t>
            </a:r>
            <a:r>
              <a:rPr lang="en-US" sz="2000" b="1" dirty="0"/>
              <a:t>pregnancy, childbirth, or related medical conditions</a:t>
            </a:r>
            <a:r>
              <a:rPr lang="en-US" sz="2000" dirty="0"/>
              <a:t>; and women affected by pregnancy, childbirth, or related medical conditions shall be treated the same for all employment-related purposes, including receipt of benefits under fringe benefit programs, as other persons not so affected but similar in their ability or inability to work. . . . [Pregnancy Discrimination Act, 42 U.S.C. § 2000e.] </a:t>
            </a:r>
            <a:endParaRPr lang="en-IN" sz="2000" dirty="0">
              <a:latin typeface="Calibri" panose="020F0502020204030204" pitchFamily="34" charset="0"/>
              <a:cs typeface="Arial" charset="0"/>
            </a:endParaRPr>
          </a:p>
        </p:txBody>
      </p:sp>
    </p:spTree>
    <p:extLst>
      <p:ext uri="{BB962C8B-B14F-4D97-AF65-F5344CB8AC3E}">
        <p14:creationId xmlns:p14="http://schemas.microsoft.com/office/powerpoint/2010/main" val="296297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Does it Really Exist?</a:t>
            </a:r>
            <a:endParaRPr lang="en-US" sz="2400" dirty="0">
              <a:effectLst/>
              <a:latin typeface="Calibri" panose="020F0502020204030204" pitchFamily="34" charset="0"/>
            </a:endParaRPr>
          </a:p>
        </p:txBody>
      </p:sp>
      <p:sp>
        <p:nvSpPr>
          <p:cNvPr id="6147" name="Content Placeholder 4"/>
          <p:cNvSpPr>
            <a:spLocks noGrp="1" noChangeArrowheads="1"/>
          </p:cNvSpPr>
          <p:nvPr>
            <p:ph idx="1"/>
          </p:nvPr>
        </p:nvSpPr>
        <p:spPr>
          <a:xfrm>
            <a:off x="457200" y="1551214"/>
            <a:ext cx="8229600" cy="4592411"/>
          </a:xfrm>
          <a:ln>
            <a:noFill/>
          </a:ln>
        </p:spPr>
        <p:txBody>
          <a:bodyPr/>
          <a:lstStyle/>
          <a:p>
            <a:pPr eaLnBrk="1" hangingPunct="1">
              <a:spcBef>
                <a:spcPts val="500"/>
              </a:spcBef>
            </a:pPr>
            <a:r>
              <a:rPr lang="en-IN" altLang="en-US" sz="1000" dirty="0">
                <a:latin typeface="Calibri" panose="020F0502020204030204" pitchFamily="34" charset="0"/>
                <a:cs typeface="Calibri" panose="020F0502020204030204" pitchFamily="34" charset="0"/>
              </a:rPr>
              <a:t>EEOC stated: “Sex discrimination against males and females alike continues to be a problem in the 21st century workplace”</a:t>
            </a:r>
          </a:p>
          <a:p>
            <a:pPr lvl="1" eaLnBrk="1" hangingPunct="1">
              <a:spcBef>
                <a:spcPts val="500"/>
              </a:spcBef>
            </a:pPr>
            <a:r>
              <a:rPr lang="en-IN" altLang="en-US" sz="1000" dirty="0">
                <a:solidFill>
                  <a:srgbClr val="FF0000"/>
                </a:solidFill>
                <a:latin typeface="Calibri" panose="020F0502020204030204" pitchFamily="34" charset="0"/>
                <a:cs typeface="Calibri" panose="020F0502020204030204" pitchFamily="34" charset="0"/>
              </a:rPr>
              <a:t>Gender discrimination covers both males and females</a:t>
            </a:r>
            <a:endParaRPr lang="en-US" altLang="en-US" sz="1000" dirty="0">
              <a:solidFill>
                <a:srgbClr val="FF0000"/>
              </a:solidFill>
              <a:latin typeface="Calibri" panose="020F0502020204030204" pitchFamily="34" charset="0"/>
              <a:cs typeface="Calibri" panose="020F0502020204030204" pitchFamily="34" charset="0"/>
            </a:endParaRPr>
          </a:p>
          <a:p>
            <a:pPr lvl="1" eaLnBrk="1" hangingPunct="1">
              <a:spcBef>
                <a:spcPts val="500"/>
              </a:spcBef>
            </a:pPr>
            <a:r>
              <a:rPr lang="en-US" altLang="en-US" sz="1000" dirty="0">
                <a:solidFill>
                  <a:srgbClr val="FF0000"/>
                </a:solidFill>
                <a:latin typeface="Calibri" panose="020F0502020204030204" pitchFamily="34" charset="0"/>
                <a:cs typeface="Calibri" panose="020F0502020204030204" pitchFamily="34" charset="0"/>
              </a:rPr>
              <a:t>Majority of EEOC gender claims are filed by women</a:t>
            </a:r>
          </a:p>
          <a:p>
            <a:pPr eaLnBrk="1" hangingPunct="1">
              <a:spcBef>
                <a:spcPts val="500"/>
              </a:spcBef>
            </a:pPr>
            <a:r>
              <a:rPr lang="en-US" altLang="en-US" sz="1000" dirty="0">
                <a:latin typeface="Calibri" panose="020F0502020204030204" pitchFamily="34" charset="0"/>
                <a:cs typeface="Calibri" panose="020F0502020204030204" pitchFamily="34" charset="0"/>
              </a:rPr>
              <a:t>Merrill Lynch - </a:t>
            </a:r>
            <a:r>
              <a:rPr lang="en-IN" altLang="en-US" sz="1000" dirty="0">
                <a:latin typeface="Calibri" panose="020F0502020204030204" pitchFamily="34" charset="0"/>
                <a:cs typeface="Calibri" panose="020F0502020204030204" pitchFamily="34" charset="0"/>
              </a:rPr>
              <a:t>First time a Wall Street firm was found to have engaged in systematic gender discrimination</a:t>
            </a:r>
            <a:endParaRPr lang="en-US" altLang="en-US" sz="1000" dirty="0">
              <a:latin typeface="Calibri" panose="020F0502020204030204" pitchFamily="34" charset="0"/>
              <a:cs typeface="Calibri" panose="020F0502020204030204" pitchFamily="34" charset="0"/>
            </a:endParaRPr>
          </a:p>
          <a:p>
            <a:pPr eaLnBrk="1" hangingPunct="1">
              <a:spcBef>
                <a:spcPts val="500"/>
              </a:spcBef>
            </a:pPr>
            <a:r>
              <a:rPr lang="en-US" altLang="en-US" sz="1000" b="1" dirty="0">
                <a:latin typeface="Calibri" panose="020F0502020204030204" pitchFamily="34" charset="0"/>
                <a:cs typeface="Calibri" panose="020F0502020204030204" pitchFamily="34" charset="0"/>
              </a:rPr>
              <a:t>Intersectionality</a:t>
            </a:r>
            <a:r>
              <a:rPr lang="en-US" altLang="en-US" sz="1000" dirty="0">
                <a:latin typeface="Calibri" panose="020F0502020204030204" pitchFamily="34" charset="0"/>
                <a:cs typeface="Calibri" panose="020F0502020204030204" pitchFamily="34" charset="0"/>
              </a:rPr>
              <a:t>: </a:t>
            </a:r>
            <a:r>
              <a:rPr lang="en-IN" altLang="en-US" sz="1000" dirty="0">
                <a:solidFill>
                  <a:srgbClr val="0083C4"/>
                </a:solidFill>
                <a:latin typeface="Calibri" panose="020F0502020204030204" pitchFamily="34" charset="0"/>
                <a:cs typeface="Calibri" panose="020F0502020204030204" pitchFamily="34" charset="0"/>
              </a:rPr>
              <a:t>Experiencing more than one type of discrimination at a time</a:t>
            </a:r>
          </a:p>
          <a:p>
            <a:pPr lvl="1" eaLnBrk="1" hangingPunct="1">
              <a:spcBef>
                <a:spcPts val="500"/>
              </a:spcBef>
            </a:pPr>
            <a:r>
              <a:rPr lang="en-US" altLang="en-US" sz="1000" dirty="0">
                <a:latin typeface="Calibri" panose="020F0502020204030204" pitchFamily="34" charset="0"/>
                <a:cs typeface="Calibri" panose="020F0502020204030204" pitchFamily="34" charset="0"/>
              </a:rPr>
              <a:t>E.g., being black and female</a:t>
            </a:r>
          </a:p>
          <a:p>
            <a:pPr eaLnBrk="1" hangingPunct="1">
              <a:spcBef>
                <a:spcPts val="500"/>
              </a:spcBef>
            </a:pPr>
            <a:r>
              <a:rPr lang="en-US" altLang="en-US" sz="1000" dirty="0">
                <a:latin typeface="Calibri" panose="020F0502020204030204" pitchFamily="34" charset="0"/>
                <a:cs typeface="Calibri" panose="020F0502020204030204" pitchFamily="34" charset="0"/>
              </a:rPr>
              <a:t>In 2007, the EEOC issued “family responsibility discrimination” (FRD)</a:t>
            </a:r>
          </a:p>
          <a:p>
            <a:pPr lvl="1" eaLnBrk="1" hangingPunct="1">
              <a:spcBef>
                <a:spcPts val="500"/>
              </a:spcBef>
            </a:pPr>
            <a:r>
              <a:rPr lang="en-US" altLang="en-US" sz="1000" dirty="0">
                <a:solidFill>
                  <a:srgbClr val="FF0000"/>
                </a:solidFill>
                <a:latin typeface="Calibri" panose="020F0502020204030204" pitchFamily="34" charset="0"/>
                <a:cs typeface="Calibri" panose="020F0502020204030204" pitchFamily="34" charset="0"/>
              </a:rPr>
              <a:t>Women are more likely to suffer adverse employment actions taken against them because of their caregiving responsibilities</a:t>
            </a:r>
          </a:p>
          <a:p>
            <a:pPr eaLnBrk="1" hangingPunct="1">
              <a:spcBef>
                <a:spcPts val="500"/>
              </a:spcBef>
            </a:pPr>
            <a:r>
              <a:rPr lang="en-US" altLang="en-US" sz="1000" dirty="0">
                <a:latin typeface="Calibri" panose="020F0502020204030204" pitchFamily="34" charset="0"/>
                <a:cs typeface="Calibri" panose="020F0502020204030204" pitchFamily="34" charset="0"/>
              </a:rPr>
              <a:t>Focus of EEOC claims has shifted from hiring discrimination to on-the-job issues</a:t>
            </a:r>
          </a:p>
          <a:p>
            <a:pPr lvl="1" eaLnBrk="1" hangingPunct="1">
              <a:spcBef>
                <a:spcPts val="500"/>
              </a:spcBef>
            </a:pPr>
            <a:r>
              <a:rPr lang="en-IN" altLang="en-US" sz="1000" dirty="0">
                <a:solidFill>
                  <a:srgbClr val="0083C4"/>
                </a:solidFill>
                <a:latin typeface="Calibri" panose="020F0502020204030204" pitchFamily="34" charset="0"/>
                <a:cs typeface="Calibri" panose="020F0502020204030204" pitchFamily="34" charset="0"/>
              </a:rPr>
              <a:t>Equal pay, promotions, harassment, pregnancy leave, lactation policies, caregiver responsibilities, and domestic violence</a:t>
            </a:r>
            <a:endParaRPr lang="en-US" altLang="en-US" sz="1000" dirty="0">
              <a:solidFill>
                <a:srgbClr val="0083C4"/>
              </a:solidFill>
              <a:latin typeface="Calibri" panose="020F0502020204030204" pitchFamily="34" charset="0"/>
              <a:cs typeface="Calibri" panose="020F0502020204030204" pitchFamily="34" charset="0"/>
            </a:endParaRPr>
          </a:p>
          <a:p>
            <a:pPr eaLnBrk="1" hangingPunct="1"/>
            <a:r>
              <a:rPr lang="en-US" altLang="en-US" sz="1000" dirty="0">
                <a:latin typeface="Calibri" panose="020F0502020204030204" pitchFamily="34" charset="0"/>
                <a:cs typeface="Calibri" panose="020F0502020204030204" pitchFamily="34" charset="0"/>
              </a:rPr>
              <a:t>Statistical evidence of gender disparity</a:t>
            </a:r>
          </a:p>
          <a:p>
            <a:pPr lvl="1" eaLnBrk="1" hangingPunct="1"/>
            <a:r>
              <a:rPr lang="en-IN" altLang="en-US" sz="1000" dirty="0">
                <a:latin typeface="Calibri" panose="020F0502020204030204" pitchFamily="34" charset="0"/>
                <a:cs typeface="Calibri" panose="020F0502020204030204" pitchFamily="34" charset="0"/>
              </a:rPr>
              <a:t>Women make up 46.8 percent of the workforce</a:t>
            </a:r>
            <a:r>
              <a:rPr lang="en-US" altLang="en-US" sz="1000" dirty="0">
                <a:latin typeface="Calibri" panose="020F0502020204030204" pitchFamily="34" charset="0"/>
                <a:cs typeface="Calibri" panose="020F0502020204030204" pitchFamily="34" charset="0"/>
              </a:rPr>
              <a:t>, but </a:t>
            </a:r>
            <a:r>
              <a:rPr lang="en-IN" altLang="en-US" sz="1000" dirty="0">
                <a:latin typeface="Calibri" panose="020F0502020204030204" pitchFamily="34" charset="0"/>
                <a:cs typeface="Calibri" panose="020F0502020204030204" pitchFamily="34" charset="0"/>
              </a:rPr>
              <a:t>57 percent of women participate in the </a:t>
            </a:r>
            <a:r>
              <a:rPr lang="en-US" altLang="en-US" sz="1000" dirty="0">
                <a:latin typeface="Calibri" panose="020F0502020204030204" pitchFamily="34" charset="0"/>
                <a:cs typeface="Calibri" panose="020F0502020204030204" pitchFamily="34" charset="0"/>
              </a:rPr>
              <a:t>labor </a:t>
            </a:r>
            <a:r>
              <a:rPr lang="en-IN" altLang="en-US" sz="1000" dirty="0">
                <a:latin typeface="Calibri" panose="020F0502020204030204" pitchFamily="34" charset="0"/>
                <a:cs typeface="Calibri" panose="020F0502020204030204" pitchFamily="34" charset="0"/>
              </a:rPr>
              <a:t>force</a:t>
            </a:r>
            <a:endParaRPr lang="en-US" altLang="en-US" sz="1000" dirty="0">
              <a:latin typeface="Calibri" panose="020F0502020204030204" pitchFamily="34" charset="0"/>
              <a:cs typeface="Calibri" panose="020F0502020204030204" pitchFamily="34" charset="0"/>
            </a:endParaRPr>
          </a:p>
          <a:p>
            <a:pPr lvl="1" eaLnBrk="1" hangingPunct="1"/>
            <a:r>
              <a:rPr lang="en-IN" altLang="en-US" sz="1000" dirty="0">
                <a:latin typeface="Calibri" panose="020F0502020204030204" pitchFamily="34" charset="0"/>
                <a:cs typeface="Calibri" panose="020F0502020204030204" pitchFamily="34" charset="0"/>
              </a:rPr>
              <a:t>Women have been earning more degrees than men</a:t>
            </a:r>
            <a:endParaRPr lang="en-US" altLang="en-US" sz="1000" dirty="0">
              <a:latin typeface="Calibri" panose="020F0502020204030204" pitchFamily="34" charset="0"/>
              <a:cs typeface="Calibri" panose="020F0502020204030204" pitchFamily="34" charset="0"/>
            </a:endParaRPr>
          </a:p>
          <a:p>
            <a:pPr lvl="1" eaLnBrk="1" hangingPunct="1"/>
            <a:r>
              <a:rPr lang="en-IN" altLang="en-US" sz="1000" dirty="0">
                <a:latin typeface="Calibri" panose="020F0502020204030204" pitchFamily="34" charset="0"/>
                <a:cs typeface="Calibri" panose="020F0502020204030204" pitchFamily="34" charset="0"/>
              </a:rPr>
              <a:t>U.S. Census Bureau found that the gender-based wage gap is present in every profession</a:t>
            </a:r>
          </a:p>
          <a:p>
            <a:pPr lvl="1" eaLnBrk="1" hangingPunct="1"/>
            <a:r>
              <a:rPr lang="en-US" altLang="en-US" sz="1000" dirty="0">
                <a:latin typeface="Calibri" panose="020F0502020204030204" pitchFamily="34" charset="0"/>
                <a:cs typeface="Calibri" panose="020F0502020204030204" pitchFamily="34" charset="0"/>
              </a:rPr>
              <a:t>A 2011 White House Commission on Women and Girls report indicated that women earn 75 percent as much as men at all levels of educational attainment</a:t>
            </a:r>
          </a:p>
          <a:p>
            <a:pPr eaLnBrk="1" hangingPunct="1">
              <a:spcBef>
                <a:spcPts val="1000"/>
              </a:spcBef>
            </a:pPr>
            <a:r>
              <a:rPr lang="en-US" altLang="en-US" sz="1000" dirty="0">
                <a:latin typeface="Calibri" panose="020F0502020204030204" pitchFamily="34" charset="0"/>
                <a:cs typeface="Calibri" panose="020F0502020204030204" pitchFamily="34" charset="0"/>
              </a:rPr>
              <a:t>In Fortune 1000 industrial and Fortune 500 service firms, 97 percent of top managers are white males</a:t>
            </a:r>
          </a:p>
          <a:p>
            <a:pPr eaLnBrk="1" hangingPunct="1">
              <a:spcBef>
                <a:spcPts val="1000"/>
              </a:spcBef>
            </a:pPr>
            <a:r>
              <a:rPr lang="en-IN" altLang="en-US" sz="1000" dirty="0">
                <a:latin typeface="Calibri" panose="020F0502020204030204" pitchFamily="34" charset="0"/>
                <a:cs typeface="Calibri" panose="020F0502020204030204" pitchFamily="34" charset="0"/>
              </a:rPr>
              <a:t>Prior to the 1964 Civil Rights Act, it was common for states to have laws that limited or prohibited women from working at certain jobs</a:t>
            </a:r>
          </a:p>
          <a:p>
            <a:pPr lvl="1" eaLnBrk="1" hangingPunct="1">
              <a:spcBef>
                <a:spcPts val="1000"/>
              </a:spcBef>
            </a:pPr>
            <a:r>
              <a:rPr lang="en-IN" altLang="en-US" sz="1000" dirty="0">
                <a:latin typeface="Calibri" panose="020F0502020204030204" pitchFamily="34" charset="0"/>
                <a:cs typeface="Calibri" panose="020F0502020204030204" pitchFamily="34" charset="0"/>
              </a:rPr>
              <a:t>Claimed that such laws were for the protection of women</a:t>
            </a:r>
          </a:p>
          <a:p>
            <a:pPr lvl="1" eaLnBrk="1" hangingPunct="1"/>
            <a:r>
              <a:rPr lang="en-IN" altLang="en-US" sz="1000" dirty="0">
                <a:solidFill>
                  <a:srgbClr val="FF0000"/>
                </a:solidFill>
                <a:latin typeface="Calibri" panose="020F0502020204030204" pitchFamily="34" charset="0"/>
                <a:cs typeface="Calibri" panose="020F0502020204030204" pitchFamily="34" charset="0"/>
              </a:rPr>
              <a:t>Gender was not originally a part of the Civil Rights Act</a:t>
            </a:r>
          </a:p>
          <a:p>
            <a:pPr lvl="1" eaLnBrk="1" hangingPunct="1"/>
            <a:r>
              <a:rPr lang="en-US" altLang="en-US" sz="1000" b="1" i="1" dirty="0">
                <a:latin typeface="Calibri" panose="020F0502020204030204" pitchFamily="34" charset="0"/>
                <a:cs typeface="Calibri" panose="020F0502020204030204" pitchFamily="34" charset="0"/>
              </a:rPr>
              <a:t>Per Title VII</a:t>
            </a:r>
            <a:r>
              <a:rPr lang="en-US" altLang="en-US" sz="1000" dirty="0">
                <a:latin typeface="Calibri" panose="020F0502020204030204" pitchFamily="34" charset="0"/>
                <a:cs typeface="Calibri" panose="020F0502020204030204" pitchFamily="34" charset="0"/>
              </a:rPr>
              <a:t>, it is the person’s </a:t>
            </a:r>
            <a:r>
              <a:rPr lang="en-US" altLang="en-US" sz="1000" b="1" dirty="0">
                <a:solidFill>
                  <a:srgbClr val="FF0000"/>
                </a:solidFill>
                <a:latin typeface="Calibri" panose="020F0502020204030204" pitchFamily="34" charset="0"/>
                <a:cs typeface="Calibri" panose="020F0502020204030204" pitchFamily="34" charset="0"/>
              </a:rPr>
              <a:t>ABILITY</a:t>
            </a:r>
            <a:r>
              <a:rPr lang="en-US" altLang="en-US" sz="1000" dirty="0">
                <a:latin typeface="Calibri" panose="020F0502020204030204" pitchFamily="34" charset="0"/>
                <a:cs typeface="Calibri" panose="020F0502020204030204" pitchFamily="34" charset="0"/>
              </a:rPr>
              <a:t> that must be the basis for workplace decisions, not his or her gender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p:cNvSpPr>
            <a:spLocks noGrp="1" noChangeArrowheads="1"/>
          </p:cNvSpPr>
          <p:nvPr>
            <p:ph type="title"/>
          </p:nvPr>
        </p:nvSpPr>
        <p:spPr>
          <a:xfrm>
            <a:off x="457200" y="260350"/>
            <a:ext cx="8229600" cy="754063"/>
          </a:xfrm>
          <a:ln>
            <a:noFill/>
          </a:ln>
        </p:spPr>
        <p:txBody>
          <a:bodyPr/>
          <a:lstStyle/>
          <a:p>
            <a:pPr eaLnBrk="1" hangingPunct="1">
              <a:defRPr/>
            </a:pPr>
            <a:r>
              <a:rPr lang="en-US" dirty="0">
                <a:effectLst/>
                <a:latin typeface="Calibri" panose="020F0502020204030204" pitchFamily="34" charset="0"/>
              </a:rPr>
              <a:t>Does it Really Exist? </a:t>
            </a:r>
            <a:r>
              <a:rPr lang="en-US" sz="2400" dirty="0">
                <a:effectLst/>
                <a:latin typeface="Calibri" panose="020F0502020204030204" pitchFamily="34" charset="0"/>
              </a:rPr>
              <a:t>2</a:t>
            </a:r>
          </a:p>
        </p:txBody>
      </p:sp>
      <p:pic>
        <p:nvPicPr>
          <p:cNvPr id="3" name="Content Placeholder 2">
            <a:extLst>
              <a:ext uri="{FF2B5EF4-FFF2-40B4-BE49-F238E27FC236}">
                <a16:creationId xmlns:a16="http://schemas.microsoft.com/office/drawing/2014/main" id="{436CF4AA-CE50-4A35-BBB4-142160D397F4}"/>
              </a:ext>
            </a:extLst>
          </p:cNvPr>
          <p:cNvPicPr>
            <a:picLocks noGrp="1" noChangeAspect="1"/>
          </p:cNvPicPr>
          <p:nvPr>
            <p:ph idx="1"/>
          </p:nvPr>
        </p:nvPicPr>
        <p:blipFill>
          <a:blip r:embed="rId3"/>
          <a:stretch>
            <a:fillRect/>
          </a:stretch>
        </p:blipFill>
        <p:spPr>
          <a:xfrm>
            <a:off x="1683435" y="1014413"/>
            <a:ext cx="5777129" cy="3186111"/>
          </a:xfrm>
          <a:prstGeom prst="rect">
            <a:avLst/>
          </a:prstGeom>
        </p:spPr>
      </p:pic>
      <p:sp>
        <p:nvSpPr>
          <p:cNvPr id="2" name="Content Placeholder 1"/>
          <p:cNvSpPr>
            <a:spLocks noGrp="1"/>
          </p:cNvSpPr>
          <p:nvPr>
            <p:ph idx="13"/>
          </p:nvPr>
        </p:nvSpPr>
        <p:spPr>
          <a:xfrm>
            <a:off x="914400" y="4200525"/>
            <a:ext cx="8229600" cy="2085976"/>
          </a:xfrm>
          <a:ln>
            <a:noFill/>
          </a:ln>
        </p:spPr>
        <p:txBody>
          <a:bodyPr/>
          <a:lstStyle/>
          <a:p>
            <a:pPr marL="0" indent="0" eaLnBrk="1" hangingPunct="1">
              <a:spcBef>
                <a:spcPts val="500"/>
              </a:spcBef>
              <a:buNone/>
            </a:pPr>
            <a:r>
              <a:rPr lang="en-US" altLang="en-US" sz="2400" dirty="0">
                <a:latin typeface="Calibri" panose="020F0502020204030204" pitchFamily="34" charset="0"/>
                <a:cs typeface="Arial" charset="0"/>
              </a:rPr>
              <a:t>Steady growth in female CEOs, but </a:t>
            </a:r>
            <a:r>
              <a:rPr lang="en-US" altLang="en-US" sz="2400" i="1" dirty="0">
                <a:latin typeface="Calibri" panose="020F0502020204030204" pitchFamily="34" charset="0"/>
                <a:cs typeface="Arial" charset="0"/>
              </a:rPr>
              <a:t>20 </a:t>
            </a:r>
            <a:r>
              <a:rPr lang="en-US" altLang="en-US" sz="2400" dirty="0">
                <a:latin typeface="Calibri" panose="020F0502020204030204" pitchFamily="34" charset="0"/>
                <a:cs typeface="Arial" charset="0"/>
              </a:rPr>
              <a:t>of Fortune </a:t>
            </a:r>
            <a:r>
              <a:rPr lang="en-US" altLang="en-US" sz="2400" i="1" dirty="0">
                <a:latin typeface="Calibri" panose="020F0502020204030204" pitchFamily="34" charset="0"/>
                <a:cs typeface="Arial" charset="0"/>
              </a:rPr>
              <a:t>500</a:t>
            </a:r>
            <a:r>
              <a:rPr lang="en-US" altLang="en-US" sz="2400" dirty="0">
                <a:latin typeface="Calibri" panose="020F0502020204030204" pitchFamily="34" charset="0"/>
                <a:cs typeface="Arial" charset="0"/>
              </a:rPr>
              <a:t>?</a:t>
            </a:r>
          </a:p>
          <a:p>
            <a:pPr marL="0" indent="0" eaLnBrk="1" hangingPunct="1">
              <a:spcBef>
                <a:spcPts val="500"/>
              </a:spcBef>
              <a:buNone/>
            </a:pPr>
            <a:r>
              <a:rPr lang="en-US" altLang="en-US" sz="800" dirty="0">
                <a:latin typeface="Calibri" panose="020F0502020204030204" pitchFamily="34" charset="0"/>
                <a:cs typeface="Arial" charset="0"/>
              </a:rPr>
              <a:t>    </a:t>
            </a:r>
          </a:p>
          <a:p>
            <a:pPr marL="0" indent="0" eaLnBrk="1" hangingPunct="1">
              <a:spcBef>
                <a:spcPts val="500"/>
              </a:spcBef>
              <a:buNone/>
            </a:pPr>
            <a:r>
              <a:rPr lang="en-US" altLang="en-US" sz="2400" dirty="0">
                <a:latin typeface="Calibri" panose="020F0502020204030204" pitchFamily="34" charset="0"/>
                <a:cs typeface="Arial" charset="0"/>
              </a:rPr>
              <a:t>Focus of EEOC claims has shifted from hiring discrimination to on-the-job issues.</a:t>
            </a:r>
          </a:p>
          <a:p>
            <a:pPr marL="291600" lvl="1" indent="-291600" eaLnBrk="1" hangingPunct="1">
              <a:lnSpc>
                <a:spcPct val="90000"/>
              </a:lnSpc>
              <a:spcBef>
                <a:spcPts val="1000"/>
              </a:spcBef>
              <a:buFont typeface="Arial" panose="020B0604020202020204" pitchFamily="34" charset="0"/>
              <a:buChar char="•"/>
            </a:pPr>
            <a:r>
              <a:rPr lang="en-IN" altLang="en-US" sz="2000" dirty="0">
                <a:latin typeface="Calibri" panose="020F0502020204030204" pitchFamily="34" charset="0"/>
                <a:cs typeface="Arial" charset="0"/>
              </a:rPr>
              <a:t>Equal pay, promotions, harassment, pregnancy leave, lactation policies, caregiver responsibilities, and domestic violence.</a:t>
            </a:r>
            <a:endParaRPr lang="en-IN" sz="2000" dirty="0">
              <a:latin typeface="Calibri" panose="020F0502020204030204" pitchFamily="34"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ln>
            <a:noFill/>
          </a:ln>
        </p:spPr>
        <p:txBody>
          <a:bodyPr/>
          <a:lstStyle/>
          <a:p>
            <a:pPr eaLnBrk="1" hangingPunct="1">
              <a:defRPr/>
            </a:pPr>
            <a:r>
              <a:rPr lang="en-US" dirty="0">
                <a:effectLst/>
                <a:latin typeface="Calibri" panose="020F0502020204030204" pitchFamily="34" charset="0"/>
              </a:rPr>
              <a:t>Gender Stereotypes </a:t>
            </a:r>
            <a:endParaRPr lang="en-US" sz="2400" dirty="0">
              <a:effectLst/>
              <a:latin typeface="Calibri" panose="020F0502020204030204" pitchFamily="34" charset="0"/>
            </a:endParaRPr>
          </a:p>
        </p:txBody>
      </p:sp>
      <p:sp>
        <p:nvSpPr>
          <p:cNvPr id="3" name="Content Placeholder 2">
            <a:extLst>
              <a:ext uri="{FF2B5EF4-FFF2-40B4-BE49-F238E27FC236}">
                <a16:creationId xmlns:a16="http://schemas.microsoft.com/office/drawing/2014/main" id="{27167293-D6E9-0944-91EC-25A510F06115}"/>
              </a:ext>
            </a:extLst>
          </p:cNvPr>
          <p:cNvSpPr>
            <a:spLocks noGrp="1"/>
          </p:cNvSpPr>
          <p:nvPr>
            <p:ph idx="1"/>
          </p:nvPr>
        </p:nvSpPr>
        <p:spPr>
          <a:xfrm>
            <a:off x="457200" y="1518558"/>
            <a:ext cx="8229600" cy="4607606"/>
          </a:xfrm>
        </p:spPr>
        <p:txBody>
          <a:bodyPr/>
          <a:lstStyle/>
          <a:p>
            <a:pPr eaLnBrk="1" hangingPunct="1"/>
            <a:r>
              <a:rPr lang="en-IN" altLang="en-US" sz="1500" dirty="0">
                <a:solidFill>
                  <a:srgbClr val="FF0000"/>
                </a:solidFill>
                <a:latin typeface="Calibri" panose="020F0502020204030204" pitchFamily="34" charset="0"/>
                <a:cs typeface="Calibri" panose="020F0502020204030204" pitchFamily="34" charset="0"/>
              </a:rPr>
              <a:t>Stereotypes</a:t>
            </a:r>
            <a:r>
              <a:rPr lang="en-IN" altLang="en-US" sz="1500" dirty="0">
                <a:latin typeface="Calibri" panose="020F0502020204030204" pitchFamily="34" charset="0"/>
                <a:cs typeface="Calibri" panose="020F0502020204030204" pitchFamily="34" charset="0"/>
              </a:rPr>
              <a:t> impact how employees of a given gender are viewed in the workplace</a:t>
            </a:r>
          </a:p>
          <a:p>
            <a:pPr eaLnBrk="1" hangingPunct="1"/>
            <a:r>
              <a:rPr lang="en-IN" altLang="en-US" sz="1500" dirty="0">
                <a:latin typeface="Calibri" panose="020F0502020204030204" pitchFamily="34" charset="0"/>
                <a:cs typeface="Calibri" panose="020F0502020204030204" pitchFamily="34" charset="0"/>
              </a:rPr>
              <a:t>Examples of gender stereotypes:</a:t>
            </a:r>
            <a:endParaRPr lang="en-US" altLang="en-US" sz="1500" dirty="0">
              <a:latin typeface="Calibri" panose="020F0502020204030204" pitchFamily="34" charset="0"/>
              <a:cs typeface="Calibri" panose="020F0502020204030204" pitchFamily="34" charset="0"/>
            </a:endParaRPr>
          </a:p>
          <a:p>
            <a:pPr lvl="1" eaLnBrk="1" hangingPunct="1"/>
            <a:r>
              <a:rPr lang="en-US" altLang="en-US" sz="1500" dirty="0">
                <a:solidFill>
                  <a:srgbClr val="0083C4"/>
                </a:solidFill>
                <a:latin typeface="Calibri" panose="020F0502020204030204" pitchFamily="34" charset="0"/>
                <a:cs typeface="Calibri" panose="020F0502020204030204" pitchFamily="34" charset="0"/>
              </a:rPr>
              <a:t>Women are better suited to repetitive, fine motor skill tasks</a:t>
            </a:r>
          </a:p>
          <a:p>
            <a:pPr lvl="1" eaLnBrk="1" hangingPunct="1"/>
            <a:r>
              <a:rPr lang="en-US" altLang="en-US" sz="1500" dirty="0">
                <a:solidFill>
                  <a:srgbClr val="0083C4"/>
                </a:solidFill>
                <a:latin typeface="Calibri" panose="020F0502020204030204" pitchFamily="34" charset="0"/>
                <a:cs typeface="Calibri" panose="020F0502020204030204" pitchFamily="34" charset="0"/>
              </a:rPr>
              <a:t>Women are too unstable to handle jobs with a great deal of responsibility or high pressure</a:t>
            </a:r>
          </a:p>
          <a:p>
            <a:pPr lvl="1" eaLnBrk="1" hangingPunct="1"/>
            <a:r>
              <a:rPr lang="en-US" altLang="en-US" sz="1500" dirty="0">
                <a:solidFill>
                  <a:srgbClr val="0083C4"/>
                </a:solidFill>
                <a:latin typeface="Calibri" panose="020F0502020204030204" pitchFamily="34" charset="0"/>
                <a:cs typeface="Calibri" panose="020F0502020204030204" pitchFamily="34" charset="0"/>
              </a:rPr>
              <a:t>Men make better employees because they are more aggressive</a:t>
            </a:r>
          </a:p>
          <a:p>
            <a:pPr lvl="1" eaLnBrk="1" hangingPunct="1"/>
            <a:r>
              <a:rPr lang="en-US" altLang="en-US" sz="1500" dirty="0">
                <a:solidFill>
                  <a:srgbClr val="0083C4"/>
                </a:solidFill>
                <a:latin typeface="Calibri" panose="020F0502020204030204" pitchFamily="34" charset="0"/>
                <a:cs typeface="Calibri" panose="020F0502020204030204" pitchFamily="34" charset="0"/>
              </a:rPr>
              <a:t>Men do not do well at jobs requiring nurturing skills, such as day care, nursing, elder care, and the like</a:t>
            </a:r>
          </a:p>
          <a:p>
            <a:pPr lvl="1" eaLnBrk="1" hangingPunct="1"/>
            <a:r>
              <a:rPr lang="en-US" altLang="en-US" sz="1500" dirty="0">
                <a:solidFill>
                  <a:srgbClr val="0083C4"/>
                </a:solidFill>
                <a:latin typeface="Calibri" panose="020F0502020204030204" pitchFamily="34" charset="0"/>
                <a:cs typeface="Calibri" panose="020F0502020204030204" pitchFamily="34" charset="0"/>
              </a:rPr>
              <a:t>When women marry they will get pregnant and leave their jobs</a:t>
            </a:r>
          </a:p>
          <a:p>
            <a:pPr lvl="1" eaLnBrk="1" hangingPunct="1"/>
            <a:r>
              <a:rPr lang="en-US" altLang="en-US" sz="1500" dirty="0">
                <a:solidFill>
                  <a:srgbClr val="0083C4"/>
                </a:solidFill>
                <a:latin typeface="Calibri" panose="020F0502020204030204" pitchFamily="34" charset="0"/>
                <a:cs typeface="Calibri" panose="020F0502020204030204" pitchFamily="34" charset="0"/>
              </a:rPr>
              <a:t>When women are criticized at work, they will become angry or cry</a:t>
            </a:r>
          </a:p>
          <a:p>
            <a:pPr lvl="1" eaLnBrk="1" hangingPunct="1"/>
            <a:r>
              <a:rPr lang="en-US" altLang="en-US" sz="1500" dirty="0">
                <a:solidFill>
                  <a:srgbClr val="0083C4"/>
                </a:solidFill>
                <a:latin typeface="Calibri" panose="020F0502020204030204" pitchFamily="34" charset="0"/>
                <a:cs typeface="Calibri" panose="020F0502020204030204" pitchFamily="34" charset="0"/>
              </a:rPr>
              <a:t>A married woman’s pay is only extra family income</a:t>
            </a:r>
          </a:p>
          <a:p>
            <a:pPr lvl="1" eaLnBrk="1" hangingPunct="1">
              <a:defRPr/>
            </a:pPr>
            <a:r>
              <a:rPr lang="en-US" altLang="en-US" sz="1500" dirty="0">
                <a:solidFill>
                  <a:srgbClr val="0083C4"/>
                </a:solidFill>
                <a:latin typeface="Calibri" panose="020F0502020204030204" pitchFamily="34" charset="0"/>
                <a:cs typeface="Calibri" panose="020F0502020204030204" pitchFamily="34" charset="0"/>
              </a:rPr>
              <a:t>A woman who changes jobs is being disloyal and unstable</a:t>
            </a:r>
          </a:p>
          <a:p>
            <a:pPr lvl="1" eaLnBrk="1" hangingPunct="1">
              <a:defRPr/>
            </a:pPr>
            <a:r>
              <a:rPr lang="en-US" altLang="en-US" sz="1500" dirty="0">
                <a:solidFill>
                  <a:srgbClr val="0083C4"/>
                </a:solidFill>
                <a:latin typeface="Calibri" panose="020F0502020204030204" pitchFamily="34" charset="0"/>
                <a:cs typeface="Calibri" panose="020F0502020204030204" pitchFamily="34" charset="0"/>
              </a:rPr>
              <a:t>A woman should not have a job that requires her to have lunch or dinner meetings with men</a:t>
            </a:r>
          </a:p>
          <a:p>
            <a:pPr lvl="1" eaLnBrk="1" hangingPunct="1">
              <a:defRPr/>
            </a:pPr>
            <a:r>
              <a:rPr lang="en-US" altLang="en-US" sz="1500" dirty="0">
                <a:solidFill>
                  <a:srgbClr val="0083C4"/>
                </a:solidFill>
                <a:latin typeface="Calibri" panose="020F0502020204030204" pitchFamily="34" charset="0"/>
                <a:cs typeface="Calibri" panose="020F0502020204030204" pitchFamily="34" charset="0"/>
              </a:rPr>
              <a:t>Women cannot have jobs that require travel or a good deal of time away from home</a:t>
            </a:r>
          </a:p>
          <a:p>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p:cNvSpPr>
            <a:spLocks noGrp="1" noChangeArrowheads="1"/>
          </p:cNvSpPr>
          <p:nvPr>
            <p:ph type="title"/>
          </p:nvPr>
        </p:nvSpPr>
        <p:spPr>
          <a:ln>
            <a:noFill/>
          </a:ln>
        </p:spPr>
        <p:txBody>
          <a:bodyPr/>
          <a:lstStyle/>
          <a:p>
            <a:pPr eaLnBrk="1" hangingPunct="1">
              <a:defRPr/>
            </a:pPr>
            <a:r>
              <a:rPr lang="en-US" sz="4000" dirty="0">
                <a:effectLst/>
                <a:latin typeface="Calibri" panose="020F0502020204030204" pitchFamily="34" charset="0"/>
              </a:rPr>
              <a:t>Gender Discrimination in General</a:t>
            </a:r>
            <a:endParaRPr lang="en-US" sz="2400" dirty="0">
              <a:effectLst/>
              <a:latin typeface="Calibri" panose="020F0502020204030204" pitchFamily="34" charset="0"/>
            </a:endParaRPr>
          </a:p>
        </p:txBody>
      </p:sp>
      <p:sp>
        <p:nvSpPr>
          <p:cNvPr id="13315" name="Content Placeholder 4"/>
          <p:cNvSpPr>
            <a:spLocks noGrp="1" noChangeArrowheads="1"/>
          </p:cNvSpPr>
          <p:nvPr>
            <p:ph idx="1"/>
          </p:nvPr>
        </p:nvSpPr>
        <p:spPr>
          <a:xfrm>
            <a:off x="457200" y="1500189"/>
            <a:ext cx="8315864" cy="4986336"/>
          </a:xfrm>
          <a:ln>
            <a:noFill/>
          </a:ln>
        </p:spPr>
        <p:txBody>
          <a:bodyPr/>
          <a:lstStyle/>
          <a:p>
            <a:pPr marL="0" indent="0" eaLnBrk="1" hangingPunct="1">
              <a:buNone/>
            </a:pPr>
            <a:r>
              <a:rPr lang="en-US" altLang="en-US" sz="1400" dirty="0">
                <a:latin typeface="Calibri" panose="020F0502020204030204" pitchFamily="34" charset="0"/>
                <a:cs typeface="Calibri" panose="020F0502020204030204" pitchFamily="34" charset="0"/>
              </a:rPr>
              <a:t>Unless its BFOQ, Gender may NOT be the basis of any decision relating to employment, including:</a:t>
            </a:r>
          </a:p>
          <a:p>
            <a:pPr eaLnBrk="1" hangingPunct="1"/>
            <a:r>
              <a:rPr lang="en-US" altLang="en-US" sz="1400" dirty="0">
                <a:solidFill>
                  <a:srgbClr val="FF0000"/>
                </a:solidFill>
                <a:latin typeface="Calibri" panose="020F0502020204030204" pitchFamily="34" charset="0"/>
                <a:cs typeface="Calibri" panose="020F0502020204030204" pitchFamily="34" charset="0"/>
              </a:rPr>
              <a:t>Advertising</a:t>
            </a:r>
            <a:r>
              <a:rPr lang="en-US" altLang="en-US" sz="1400" dirty="0">
                <a:latin typeface="Calibri" panose="020F0502020204030204" pitchFamily="34" charset="0"/>
                <a:cs typeface="Calibri" panose="020F0502020204030204" pitchFamily="34" charset="0"/>
              </a:rPr>
              <a:t> for available positions and specifying a preferred gender</a:t>
            </a:r>
          </a:p>
          <a:p>
            <a:pPr eaLnBrk="1" hangingPunct="1"/>
            <a:r>
              <a:rPr lang="en-US" altLang="en-US" sz="1400" dirty="0">
                <a:solidFill>
                  <a:srgbClr val="FF0000"/>
                </a:solidFill>
                <a:latin typeface="Calibri" panose="020F0502020204030204" pitchFamily="34" charset="0"/>
                <a:cs typeface="Calibri" panose="020F0502020204030204" pitchFamily="34" charset="0"/>
              </a:rPr>
              <a:t>Sex-Specific Application/Interview questions </a:t>
            </a:r>
            <a:r>
              <a:rPr lang="en-US" altLang="en-US" sz="1400" dirty="0">
                <a:latin typeface="Calibri" panose="020F0502020204030204" pitchFamily="34" charset="0"/>
                <a:cs typeface="Calibri" panose="020F0502020204030204" pitchFamily="34" charset="0"/>
              </a:rPr>
              <a:t>that are only asked of one gender (i.e. asking for maiden names, and not “another” name, or asking females if they have proper day care but not males)</a:t>
            </a:r>
          </a:p>
          <a:p>
            <a:pPr eaLnBrk="1" hangingPunct="1"/>
            <a:r>
              <a:rPr lang="en-US" altLang="en-US" sz="1400" dirty="0">
                <a:solidFill>
                  <a:srgbClr val="FF0000"/>
                </a:solidFill>
                <a:latin typeface="Calibri" panose="020F0502020204030204" pitchFamily="34" charset="0"/>
                <a:cs typeface="Calibri" panose="020F0502020204030204" pitchFamily="34" charset="0"/>
              </a:rPr>
              <a:t>Requiring one gender to work different hours or job position </a:t>
            </a:r>
            <a:r>
              <a:rPr lang="en-US" altLang="en-US" sz="1400" dirty="0">
                <a:latin typeface="Calibri" panose="020F0502020204030204" pitchFamily="34" charset="0"/>
                <a:cs typeface="Calibri" panose="020F0502020204030204" pitchFamily="34" charset="0"/>
              </a:rPr>
              <a:t>(i.e. not allowing females to work at night)</a:t>
            </a:r>
          </a:p>
          <a:p>
            <a:pPr eaLnBrk="1" hangingPunct="1"/>
            <a:r>
              <a:rPr lang="en-US" altLang="en-US" sz="1400" dirty="0">
                <a:solidFill>
                  <a:srgbClr val="FF0000"/>
                </a:solidFill>
                <a:latin typeface="Calibri" panose="020F0502020204030204" pitchFamily="34" charset="0"/>
                <a:cs typeface="Calibri" panose="020F0502020204030204" pitchFamily="34" charset="0"/>
              </a:rPr>
              <a:t>Training opportunities </a:t>
            </a:r>
            <a:r>
              <a:rPr lang="en-US" altLang="en-US" sz="1400" dirty="0">
                <a:latin typeface="Calibri" panose="020F0502020204030204" pitchFamily="34" charset="0"/>
                <a:cs typeface="Calibri" panose="020F0502020204030204" pitchFamily="34" charset="0"/>
              </a:rPr>
              <a:t>(i.e. requiring only females to attend sensitivity training but not men)</a:t>
            </a:r>
            <a:endParaRPr lang="en-US" altLang="en-US" sz="1400" dirty="0">
              <a:solidFill>
                <a:srgbClr val="FF0000"/>
              </a:solidFill>
              <a:latin typeface="Calibri" panose="020F0502020204030204" pitchFamily="34" charset="0"/>
              <a:cs typeface="Calibri" panose="020F0502020204030204" pitchFamily="34" charset="0"/>
            </a:endParaRPr>
          </a:p>
          <a:p>
            <a:pPr eaLnBrk="1" hangingPunct="1"/>
            <a:r>
              <a:rPr lang="en-US" altLang="en-US" sz="1400" dirty="0">
                <a:solidFill>
                  <a:srgbClr val="FF0000"/>
                </a:solidFill>
                <a:latin typeface="Calibri" panose="020F0502020204030204" pitchFamily="34" charset="0"/>
                <a:cs typeface="Calibri" panose="020F0502020204030204" pitchFamily="34" charset="0"/>
              </a:rPr>
              <a:t>Discipline, Termination differences</a:t>
            </a:r>
            <a:r>
              <a:rPr lang="en-US" altLang="en-US" sz="1400" dirty="0">
                <a:latin typeface="Calibri" panose="020F0502020204030204" pitchFamily="34" charset="0"/>
                <a:cs typeface="Calibri" panose="020F0502020204030204" pitchFamily="34" charset="0"/>
              </a:rPr>
              <a:t> (i.e. giving warnings to females for “talking back” to boss, but not doing same for men, or terminating females for fighting on job but not doing the same for men)</a:t>
            </a:r>
          </a:p>
          <a:p>
            <a:pPr eaLnBrk="1" hangingPunct="1"/>
            <a:r>
              <a:rPr lang="en-US" altLang="en-US" sz="1400" dirty="0">
                <a:solidFill>
                  <a:srgbClr val="FF0000"/>
                </a:solidFill>
                <a:latin typeface="Calibri" panose="020F0502020204030204" pitchFamily="34" charset="0"/>
                <a:cs typeface="Calibri" panose="020F0502020204030204" pitchFamily="34" charset="0"/>
              </a:rPr>
              <a:t>Some Seniority system effects </a:t>
            </a:r>
            <a:r>
              <a:rPr lang="en-US" altLang="en-US" sz="1400" dirty="0">
                <a:latin typeface="Calibri" panose="020F0502020204030204" pitchFamily="34" charset="0"/>
                <a:cs typeface="Calibri" panose="020F0502020204030204" pitchFamily="34" charset="0"/>
              </a:rPr>
              <a:t>(LIFO effect) (i.e. using seniority systems to favor a certain gender)</a:t>
            </a:r>
          </a:p>
          <a:p>
            <a:pPr eaLnBrk="1" hangingPunct="1"/>
            <a:r>
              <a:rPr lang="en-US" altLang="en-US" sz="1400" dirty="0">
                <a:solidFill>
                  <a:srgbClr val="FF0000"/>
                </a:solidFill>
                <a:latin typeface="Calibri" panose="020F0502020204030204" pitchFamily="34" charset="0"/>
                <a:cs typeface="Calibri" panose="020F0502020204030204" pitchFamily="34" charset="0"/>
              </a:rPr>
              <a:t>Pay and benefits disparities </a:t>
            </a:r>
            <a:r>
              <a:rPr lang="en-US" altLang="en-US" sz="1400" dirty="0">
                <a:latin typeface="Calibri" panose="020F0502020204030204" pitchFamily="34" charset="0"/>
                <a:cs typeface="Calibri" panose="020F0502020204030204" pitchFamily="34" charset="0"/>
              </a:rPr>
              <a:t>(violation of Equal Pay Act)</a:t>
            </a:r>
          </a:p>
          <a:p>
            <a:pPr eaLnBrk="1" hangingPunct="1"/>
            <a:r>
              <a:rPr lang="en-US" altLang="en-US" sz="1400" dirty="0">
                <a:solidFill>
                  <a:srgbClr val="FF0000"/>
                </a:solidFill>
                <a:latin typeface="Calibri" panose="020F0502020204030204" pitchFamily="34" charset="0"/>
                <a:cs typeface="Calibri" panose="020F0502020204030204" pitchFamily="34" charset="0"/>
              </a:rPr>
              <a:t>Different conduct standards, express or unconscious</a:t>
            </a:r>
          </a:p>
          <a:p>
            <a:pPr eaLnBrk="1" hangingPunct="1"/>
            <a:r>
              <a:rPr lang="en-US" altLang="en-US" sz="1400" dirty="0">
                <a:solidFill>
                  <a:srgbClr val="FF0000"/>
                </a:solidFill>
                <a:latin typeface="Calibri" panose="020F0502020204030204" pitchFamily="34" charset="0"/>
                <a:cs typeface="Calibri" panose="020F0502020204030204" pitchFamily="34" charset="0"/>
              </a:rPr>
              <a:t>Not considering legitimate differences between genders </a:t>
            </a:r>
            <a:r>
              <a:rPr lang="en-US" altLang="en-US" sz="1400" dirty="0">
                <a:latin typeface="Calibri" panose="020F0502020204030204" pitchFamily="34" charset="0"/>
                <a:cs typeface="Calibri" panose="020F0502020204030204" pitchFamily="34" charset="0"/>
              </a:rPr>
              <a:t>(i.e. firefighting apparel “fil”)</a:t>
            </a:r>
          </a:p>
          <a:p>
            <a:pPr lvl="1" eaLnBrk="1" hangingPunct="1"/>
            <a:r>
              <a:rPr lang="en-US" altLang="en-US" sz="1400" dirty="0">
                <a:latin typeface="Calibri" panose="020F0502020204030204" pitchFamily="34" charset="0"/>
                <a:cs typeface="Calibri" panose="020F0502020204030204" pitchFamily="34" charset="0"/>
              </a:rPr>
              <a:t>Case</a:t>
            </a:r>
            <a:r>
              <a:rPr lang="en-US" altLang="en-US" sz="1400" i="1" dirty="0">
                <a:latin typeface="Calibri" panose="020F0502020204030204" pitchFamily="34" charset="0"/>
                <a:cs typeface="Calibri" panose="020F0502020204030204" pitchFamily="34" charset="0"/>
              </a:rPr>
              <a:t>: </a:t>
            </a:r>
            <a:r>
              <a:rPr lang="en-US" altLang="en-US" sz="1400" i="1" dirty="0" err="1">
                <a:solidFill>
                  <a:srgbClr val="0000FF"/>
                </a:solidFill>
                <a:latin typeface="Calibri" panose="020F0502020204030204" pitchFamily="34" charset="0"/>
                <a:cs typeface="Calibri" panose="020F0502020204030204" pitchFamily="34" charset="0"/>
              </a:rPr>
              <a:t>Wedow</a:t>
            </a:r>
            <a:r>
              <a:rPr lang="en-US" altLang="en-US" sz="1400" i="1" dirty="0">
                <a:solidFill>
                  <a:srgbClr val="0000FF"/>
                </a:solidFill>
                <a:latin typeface="Calibri" panose="020F0502020204030204" pitchFamily="34" charset="0"/>
                <a:cs typeface="Calibri" panose="020F0502020204030204" pitchFamily="34" charset="0"/>
              </a:rPr>
              <a:t> v. City of Kansas City </a:t>
            </a:r>
            <a:endParaRPr lang="en-US" altLang="en-US" sz="1400" dirty="0">
              <a:solidFill>
                <a:srgbClr val="0000FF"/>
              </a:solidFill>
              <a:latin typeface="Calibri" panose="020F0502020204030204" pitchFamily="34" charset="0"/>
              <a:cs typeface="Calibri" panose="020F0502020204030204" pitchFamily="34" charset="0"/>
            </a:endParaRPr>
          </a:p>
          <a:p>
            <a:pPr eaLnBrk="1" hangingPunct="1"/>
            <a:r>
              <a:rPr lang="en-US" altLang="en-US" sz="1400" dirty="0">
                <a:solidFill>
                  <a:srgbClr val="FF0000"/>
                </a:solidFill>
                <a:latin typeface="Calibri" panose="020F0502020204030204" pitchFamily="34" charset="0"/>
                <a:cs typeface="Calibri" panose="020F0502020204030204" pitchFamily="34" charset="0"/>
              </a:rPr>
              <a:t>Familiar Disparate Treatment and Disparate Impact claims available</a:t>
            </a:r>
            <a:endParaRPr lang="en-US" altLang="en-US" dirty="0">
              <a:latin typeface="Calibri" panose="020F0502020204030204" pitchFamily="34" charset="0"/>
              <a:cs typeface="Calibri" panose="020F0502020204030204" pitchFamily="34" charset="0"/>
            </a:endParaRPr>
          </a:p>
          <a:p>
            <a:pPr marL="291600" lvl="1" indent="-291600" eaLnBrk="1" hangingPunct="1">
              <a:lnSpc>
                <a:spcPct val="90000"/>
              </a:lnSpc>
              <a:spcBef>
                <a:spcPts val="1000"/>
              </a:spcBef>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p:cNvSpPr>
            <a:spLocks noGrp="1" noChangeArrowheads="1"/>
          </p:cNvSpPr>
          <p:nvPr>
            <p:ph type="title"/>
          </p:nvPr>
        </p:nvSpPr>
        <p:spPr>
          <a:ln>
            <a:noFill/>
          </a:ln>
        </p:spPr>
        <p:txBody>
          <a:bodyPr/>
          <a:lstStyle/>
          <a:p>
            <a:pPr eaLnBrk="1" hangingPunct="1">
              <a:defRPr/>
            </a:pPr>
            <a:r>
              <a:rPr lang="en-US" sz="4000" dirty="0">
                <a:effectLst/>
                <a:latin typeface="Calibri" panose="020F0502020204030204" pitchFamily="34" charset="0"/>
              </a:rPr>
              <a:t>Recognizing Gender Discrimination</a:t>
            </a:r>
          </a:p>
        </p:txBody>
      </p:sp>
      <p:sp>
        <p:nvSpPr>
          <p:cNvPr id="15363" name="Content Placeholder 4"/>
          <p:cNvSpPr>
            <a:spLocks noGrp="1" noChangeArrowheads="1"/>
          </p:cNvSpPr>
          <p:nvPr>
            <p:ph idx="1"/>
          </p:nvPr>
        </p:nvSpPr>
        <p:spPr>
          <a:xfrm>
            <a:off x="457200" y="1600200"/>
            <a:ext cx="8151962" cy="4171949"/>
          </a:xfrm>
          <a:ln>
            <a:noFill/>
          </a:ln>
        </p:spPr>
        <p:txBody>
          <a:bodyPr/>
          <a:lstStyle/>
          <a:p>
            <a:pPr eaLnBrk="1" hangingPunct="1"/>
            <a:r>
              <a:rPr lang="en-US" altLang="en-US" dirty="0">
                <a:solidFill>
                  <a:srgbClr val="FF0000"/>
                </a:solidFill>
                <a:latin typeface="Calibri" panose="020F0502020204030204" pitchFamily="34" charset="0"/>
                <a:cs typeface="Calibri" panose="020F0502020204030204" pitchFamily="34" charset="0"/>
              </a:rPr>
              <a:t>Does a facially neutral policy exclude members of a particular gender from the workplace or some workplace benefit?</a:t>
            </a:r>
          </a:p>
          <a:p>
            <a:pPr eaLnBrk="1" hangingPunct="1"/>
            <a:r>
              <a:rPr lang="en-US" altLang="en-US" dirty="0">
                <a:latin typeface="Calibri" panose="020F0502020204030204" pitchFamily="34" charset="0"/>
                <a:cs typeface="Calibri" panose="020F0502020204030204" pitchFamily="34" charset="0"/>
              </a:rPr>
              <a:t>Case: </a:t>
            </a:r>
            <a:r>
              <a:rPr lang="en-US" altLang="en-US" i="1" dirty="0" err="1">
                <a:solidFill>
                  <a:srgbClr val="0000FF"/>
                </a:solidFill>
                <a:latin typeface="Calibri" panose="020F0502020204030204" pitchFamily="34" charset="0"/>
                <a:cs typeface="Calibri" panose="020F0502020204030204" pitchFamily="34" charset="0"/>
              </a:rPr>
              <a:t>Dothard</a:t>
            </a:r>
            <a:r>
              <a:rPr lang="en-US" altLang="en-US" i="1" dirty="0">
                <a:solidFill>
                  <a:srgbClr val="0000FF"/>
                </a:solidFill>
                <a:latin typeface="Calibri" panose="020F0502020204030204" pitchFamily="34" charset="0"/>
                <a:cs typeface="Calibri" panose="020F0502020204030204" pitchFamily="34" charset="0"/>
              </a:rPr>
              <a:t> v. Rawlinson </a:t>
            </a:r>
            <a:endParaRPr lang="en-US" altLang="en-US" dirty="0">
              <a:solidFill>
                <a:srgbClr val="0000FF"/>
              </a:solidFill>
              <a:latin typeface="Calibri" panose="020F0502020204030204" pitchFamily="34" charset="0"/>
              <a:cs typeface="Calibri" panose="020F0502020204030204" pitchFamily="34" charset="0"/>
            </a:endParaRPr>
          </a:p>
          <a:p>
            <a:pPr lvl="1" eaLnBrk="1" hangingPunct="1"/>
            <a:r>
              <a:rPr lang="en-US" altLang="en-US" i="1" dirty="0">
                <a:solidFill>
                  <a:srgbClr val="0000FF"/>
                </a:solidFill>
                <a:latin typeface="Calibri" panose="020F0502020204030204" pitchFamily="34" charset="0"/>
                <a:cs typeface="Calibri" panose="020F0502020204030204" pitchFamily="34" charset="0"/>
              </a:rPr>
              <a:t>Do height and weight requirements statistically exclude certain groups? </a:t>
            </a:r>
            <a:r>
              <a:rPr lang="en-US" altLang="en-US" dirty="0">
                <a:solidFill>
                  <a:srgbClr val="FF0000"/>
                </a:solidFill>
                <a:latin typeface="Calibri" panose="020F0502020204030204" pitchFamily="34" charset="0"/>
                <a:cs typeface="Calibri" panose="020F0502020204030204" pitchFamily="34" charset="0"/>
              </a:rPr>
              <a:t>(disparate impact)</a:t>
            </a:r>
          </a:p>
          <a:p>
            <a:pPr lvl="1" eaLnBrk="1" hangingPunct="1"/>
            <a:r>
              <a:rPr lang="en-US" altLang="en-US" i="1" dirty="0">
                <a:solidFill>
                  <a:srgbClr val="0000FF"/>
                </a:solidFill>
                <a:latin typeface="Calibri" panose="020F0502020204030204" pitchFamily="34" charset="0"/>
                <a:cs typeface="Calibri" panose="020F0502020204030204" pitchFamily="34" charset="0"/>
              </a:rPr>
              <a:t>Do these requirements directly correlate to ability to do the job? </a:t>
            </a:r>
            <a:r>
              <a:rPr lang="en-US" altLang="en-US" dirty="0">
                <a:latin typeface="Calibri" panose="020F0502020204030204" pitchFamily="34" charset="0"/>
                <a:cs typeface="Calibri" panose="020F0502020204030204" pitchFamily="34" charset="0"/>
              </a:rPr>
              <a:t>(necessity)</a:t>
            </a:r>
          </a:p>
          <a:p>
            <a:pPr lvl="1" eaLnBrk="1" hangingPunct="1"/>
            <a:r>
              <a:rPr lang="en-US" altLang="en-US" i="1" dirty="0">
                <a:solidFill>
                  <a:srgbClr val="0000FF"/>
                </a:solidFill>
                <a:latin typeface="Calibri" panose="020F0502020204030204" pitchFamily="34" charset="0"/>
                <a:cs typeface="Calibri" panose="020F0502020204030204" pitchFamily="34" charset="0"/>
              </a:rPr>
              <a:t>Are there better, less discriminatory requirements?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‘Romantic Favoritism’</a:t>
            </a:r>
          </a:p>
        </p:txBody>
      </p:sp>
      <p:pic>
        <p:nvPicPr>
          <p:cNvPr id="2" name="Content Placeholder 1">
            <a:extLst>
              <a:ext uri="{FF2B5EF4-FFF2-40B4-BE49-F238E27FC236}">
                <a16:creationId xmlns:a16="http://schemas.microsoft.com/office/drawing/2014/main" id="{58725DA9-FEC5-4530-B035-D6ECD0DAD61D}"/>
              </a:ext>
            </a:extLst>
          </p:cNvPr>
          <p:cNvPicPr>
            <a:picLocks noGrp="1" noChangeAspect="1"/>
          </p:cNvPicPr>
          <p:nvPr>
            <p:ph idx="1"/>
          </p:nvPr>
        </p:nvPicPr>
        <p:blipFill>
          <a:blip r:embed="rId3"/>
          <a:stretch>
            <a:fillRect/>
          </a:stretch>
        </p:blipFill>
        <p:spPr>
          <a:xfrm>
            <a:off x="457201" y="1514474"/>
            <a:ext cx="8229600" cy="4543425"/>
          </a:xfrm>
          <a:prstGeom prst="rect">
            <a:avLst/>
          </a:prstGeom>
        </p:spPr>
      </p:pic>
    </p:spTree>
    <p:extLst>
      <p:ext uri="{BB962C8B-B14F-4D97-AF65-F5344CB8AC3E}">
        <p14:creationId xmlns:p14="http://schemas.microsoft.com/office/powerpoint/2010/main" val="9986188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877&quot;&gt;&lt;object type=&quot;3&quot; unique_id=&quot;10878&quot;&gt;&lt;property id=&quot;20148&quot; value=&quot;5&quot;/&gt;&lt;property id=&quot;20300&quot; value=&quot;Slide 1 - &amp;quot;Chapter 8&amp;#x0D;&amp;#x0A;Gender Discrimination &amp;quot;&quot;/&gt;&lt;property id=&quot;20307&quot; value=&quot;301&quot;/&gt;&lt;/object&gt;&lt;object type=&quot;3&quot; unique_id=&quot;10879&quot;&gt;&lt;property id=&quot;20148&quot; value=&quot;5&quot;/&gt;&lt;property id=&quot;20300&quot; value=&quot;Slide 2 - &amp;quot;Learning Objectives&amp;quot;&quot;/&gt;&lt;property id=&quot;20307&quot; value=&quot;292&quot;/&gt;&lt;/object&gt;&lt;object type=&quot;3&quot; unique_id=&quot;10880&quot;&gt;&lt;property id=&quot;20148&quot; value=&quot;5&quot;/&gt;&lt;property id=&quot;20300&quot; value=&quot;Slide 3 - &amp;quot;Learning Objectives&amp;quot;&quot;/&gt;&lt;property id=&quot;20307&quot; value=&quot;302&quot;/&gt;&lt;/object&gt;&lt;object type=&quot;3&quot; unique_id=&quot;10881&quot;&gt;&lt;property id=&quot;20148&quot; value=&quot;5&quot;/&gt;&lt;property id=&quot;20300&quot; value=&quot;Slide 4 - &amp;quot;Learning Objectives&amp;quot;&quot;/&gt;&lt;property id=&quot;20307&quot; value=&quot;303&quot;/&gt;&lt;/object&gt;&lt;object type=&quot;3&quot; unique_id=&quot;10882&quot;&gt;&lt;property id=&quot;20148&quot; value=&quot;5&quot;/&gt;&lt;property id=&quot;20300&quot; value=&quot;Slide 5 - &amp;quot;Does it Really Exist?&amp;quot;&quot;/&gt;&lt;property id=&quot;20307&quot; value=&quot;269&quot;/&gt;&lt;/object&gt;&lt;object type=&quot;3&quot; unique_id=&quot;10883&quot;&gt;&lt;property id=&quot;20148&quot; value=&quot;5&quot;/&gt;&lt;property id=&quot;20300&quot; value=&quot;Slide 6 - &amp;quot;Does it Really Exist?&amp;quot;&quot;/&gt;&lt;property id=&quot;20307&quot; value=&quot;288&quot;/&gt;&lt;/object&gt;&lt;object type=&quot;3&quot; unique_id=&quot;10884&quot;&gt;&lt;property id=&quot;20148&quot; value=&quot;5&quot;/&gt;&lt;property id=&quot;20300&quot; value=&quot;Slide 7 - &amp;quot;Does it Really Exist?&amp;quot;&quot;/&gt;&lt;property id=&quot;20307&quot; value=&quot;294&quot;/&gt;&lt;/object&gt;&lt;object type=&quot;3&quot; unique_id=&quot;10885&quot;&gt;&lt;property id=&quot;20148&quot; value=&quot;5&quot;/&gt;&lt;property id=&quot;20300&quot; value=&quot;Slide 8 - &amp;quot;Does it Really Exist? &amp;quot;&quot;/&gt;&lt;property id=&quot;20307&quot; value=&quot;293&quot;/&gt;&lt;/object&gt;&lt;object type=&quot;3&quot; unique_id=&quot;10886&quot;&gt;&lt;property id=&quot;20148&quot; value=&quot;5&quot;/&gt;&lt;property id=&quot;20300&quot; value=&quot;Slide 9 - &amp;quot;Gender Stereotypes&amp;quot;&quot;/&gt;&lt;property id=&quot;20307&quot; value=&quot;290&quot;/&gt;&lt;/object&gt;&lt;object type=&quot;3&quot; unique_id=&quot;10887&quot;&gt;&lt;property id=&quot;20148&quot; value=&quot;5&quot;/&gt;&lt;property id=&quot;20300&quot; value=&quot;Slide 10 - &amp;quot;Gender Stereotypes&amp;quot;&quot;/&gt;&lt;property id=&quot;20307&quot; value=&quot;295&quot;/&gt;&lt;/object&gt;&lt;object type=&quot;3&quot; unique_id=&quot;10888&quot;&gt;&lt;property id=&quot;20148&quot; value=&quot;5&quot;/&gt;&lt;property id=&quot;20300&quot; value=&quot;Slide 11 - &amp;quot;Gender Stereotypes&amp;quot;&quot;/&gt;&lt;property id=&quot;20307&quot; value=&quot;296&quot;/&gt;&lt;/object&gt;&lt;object type=&quot;3&quot; unique_id=&quot;10889&quot;&gt;&lt;property id=&quot;20148&quot; value=&quot;5&quot;/&gt;&lt;property id=&quot;20300&quot; value=&quot;Slide 12 - &amp;quot;Gender Discrimination in General&amp;quot;&quot;/&gt;&lt;property id=&quot;20307&quot; value=&quot;271&quot;/&gt;&lt;/object&gt;&lt;object type=&quot;3&quot; unique_id=&quot;10890&quot;&gt;&lt;property id=&quot;20148&quot; value=&quot;5&quot;/&gt;&lt;property id=&quot;20300&quot; value=&quot;Slide 13 - &amp;quot;Gender Discrimination in General&amp;quot;&quot;/&gt;&lt;property id=&quot;20307&quot; value=&quot;304&quot;/&gt;&lt;/object&gt;&lt;object type=&quot;3&quot; unique_id=&quot;10891&quot;&gt;&lt;property id=&quot;20148&quot; value=&quot;5&quot;/&gt;&lt;property id=&quot;20300&quot; value=&quot;Slide 14 - &amp;quot;Recognizing Gender Discrimination&amp;quot;&quot;/&gt;&lt;property id=&quot;20307&quot; value=&quot;273&quot;/&gt;&lt;/object&gt;&lt;object type=&quot;3&quot; unique_id=&quot;10892&quot;&gt;&lt;property id=&quot;20148&quot; value=&quot;5&quot;/&gt;&lt;property id=&quot;20300&quot; value=&quot;Slide 15 - &amp;quot;“Gender-Plus” Discrimination&amp;quot;&quot;/&gt;&lt;property id=&quot;20307&quot; value=&quot;274&quot;/&gt;&lt;/object&gt;&lt;object type=&quot;3&quot; unique_id=&quot;10893&quot;&gt;&lt;property id=&quot;20148&quot; value=&quot;5&quot;/&gt;&lt;property id=&quot;20300&quot; value=&quot;Slide 16 - &amp;quot;Gender Stereotyping&amp;quot;&quot;/&gt;&lt;property id=&quot;20307&quot; value=&quot;275&quot;/&gt;&lt;/object&gt;&lt;object type=&quot;3&quot; unique_id=&quot;10894&quot;&gt;&lt;property id=&quot;20148&quot; value=&quot;5&quot;/&gt;&lt;property id=&quot;20300&quot; value=&quot;Slide 17 - &amp;quot;Gender Stereotyping&amp;quot;&quot;/&gt;&lt;property id=&quot;20307&quot; value=&quot;305&quot;/&gt;&lt;/object&gt;&lt;object type=&quot;3&quot; unique_id=&quot;10895&quot;&gt;&lt;property id=&quot;20148&quot; value=&quot;5&quot;/&gt;&lt;property id=&quot;20300&quot; value=&quot;Slide 18 - &amp;quot;Grooming Codes&amp;quot;&quot;/&gt;&lt;property id=&quot;20307&quot; value=&quot;276&quot;/&gt;&lt;/object&gt;&lt;object type=&quot;3&quot; unique_id=&quot;10896&quot;&gt;&lt;property id=&quot;20148&quot; value=&quot;5&quot;/&gt;&lt;property id=&quot;20300&quot; value=&quot;Slide 19 - &amp;quot;Customer or Employee Preferences&amp;quot;&quot;/&gt;&lt;property id=&quot;20307&quot; value=&quot;277&quot;/&gt;&lt;/object&gt;&lt;object type=&quot;3&quot; unique_id=&quot;10897&quot;&gt;&lt;property id=&quot;20148&quot; value=&quot;5&quot;/&gt;&lt;property id=&quot;20300&quot; value=&quot;Slide 20 - &amp;quot;Logistical Considerations&amp;quot;&quot;/&gt;&lt;property id=&quot;20307&quot; value=&quot;278&quot;/&gt;&lt;/object&gt;&lt;object type=&quot;3&quot; unique_id=&quot;10898&quot;&gt;&lt;property id=&quot;20148&quot; value=&quot;5&quot;/&gt;&lt;property id=&quot;20300&quot; value=&quot;Slide 21 - &amp;quot;Equal Pay and Comparable Worth&amp;quot;&quot;/&gt;&lt;property id=&quot;20307&quot; value=&quot;279&quot;/&gt;&lt;/object&gt;&lt;object type=&quot;3&quot; unique_id=&quot;10899&quot;&gt;&lt;property id=&quot;20148&quot; value=&quot;5&quot;/&gt;&lt;property id=&quot;20300&quot; value=&quot;Slide 22 - &amp;quot;Equal Pay and Comparable Worth&amp;quot;&quot;/&gt;&lt;property id=&quot;20307&quot; value=&quot;298&quot;/&gt;&lt;/object&gt;&lt;object type=&quot;3&quot; unique_id=&quot;10900&quot;&gt;&lt;property id=&quot;20148&quot; value=&quot;5&quot;/&gt;&lt;property id=&quot;20300&quot; value=&quot;Slide 23 - &amp;quot;Equal Pay and Comparable Worth&amp;quot;&quot;/&gt;&lt;property id=&quot;20307&quot; value=&quot;306&quot;/&gt;&lt;/object&gt;&lt;object type=&quot;3&quot; unique_id=&quot;10901&quot;&gt;&lt;property id=&quot;20148&quot; value=&quot;5&quot;/&gt;&lt;property id=&quot;20300&quot; value=&quot;Slide 24 - &amp;quot;Gender as a BFOQ&amp;quot;&quot;/&gt;&lt;property id=&quot;20307&quot; value=&quot;280&quot;/&gt;&lt;/object&gt;&lt;object type=&quot;3&quot; unique_id=&quot;10902&quot;&gt;&lt;property id=&quot;20148&quot; value=&quot;5&quot;/&gt;&lt;property id=&quot;20300&quot; value=&quot;Slide 25 - &amp;quot;Pregnancy Discrimination&amp;quot;&quot;/&gt;&lt;property id=&quot;20307&quot; value=&quot;281&quot;/&gt;&lt;/object&gt;&lt;object type=&quot;3&quot; unique_id=&quot;10903&quot;&gt;&lt;property id=&quot;20148&quot; value=&quot;5&quot;/&gt;&lt;property id=&quot;20300&quot; value=&quot;Slide 26 - &amp;quot;Fetal Protection Policies&amp;quot;&quot;/&gt;&lt;property id=&quot;20307&quot; value=&quot;284&quot;/&gt;&lt;/object&gt;&lt;object type=&quot;3&quot; unique_id=&quot;10904&quot;&gt;&lt;property id=&quot;20148&quot; value=&quot;5&quot;/&gt;&lt;property id=&quot;20300&quot; value=&quot;Slide 27 - &amp;quot;Management Tips&amp;quot;&quot;/&gt;&lt;property id=&quot;20307&quot; value=&quot;299&quot;/&gt;&lt;/object&gt;&lt;object type=&quot;3&quot; unique_id=&quot;10905&quot;&gt;&lt;property id=&quot;20148&quot; value=&quot;5&quot;/&gt;&lt;property id=&quot;20300&quot; value=&quot;Slide 28 - &amp;quot;Management Tips&amp;quot;&quot;/&gt;&lt;property id=&quot;20307&quot; value=&quot;300&quot;/&gt;&lt;/object&gt;&lt;/object&gt;&lt;object type=&quot;8&quot; unique_id=&quot;10935&quot;&gt;&lt;/object&gt;&lt;/object&gt;&lt;/database&gt;"/>
  <p:tag name="MMPROD_NEXTUNIQUEID" val="10014"/>
  <p:tag name="SECTOMILLISECCONVERTED" val="1"/>
  <p:tag name="ISPRING_RESOURCE_PATHS_HASH_2" val="c65d1812712a6c925e4a719674d55e8deef3888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8A1DD5-BBBE-4461-AF25-13E0BE1902DD}">
  <ds:schemaRefs>
    <ds:schemaRef ds:uri="http://schemas.microsoft.com/sharepoint/v3/contenttype/forms"/>
  </ds:schemaRefs>
</ds:datastoreItem>
</file>

<file path=customXml/itemProps2.xml><?xml version="1.0" encoding="utf-8"?>
<ds:datastoreItem xmlns:ds="http://schemas.openxmlformats.org/officeDocument/2006/customXml" ds:itemID="{C1E54CC2-AB25-4B7B-B9B1-BFC9E156E9FD}">
  <ds:schemaRefs>
    <ds:schemaRef ds:uri="aa4f5ada-9d1d-46d6-b705-f2cf90d05a91"/>
    <ds:schemaRef ds:uri="http://purl.org/dc/terms/"/>
    <ds:schemaRef ds:uri="http://purl.org/dc/dcmitype/"/>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3b891efd-a537-4e57-a9a6-7bde74ae8a20"/>
    <ds:schemaRef ds:uri="http://www.w3.org/XML/1998/namespace"/>
  </ds:schemaRefs>
</ds:datastoreItem>
</file>

<file path=customXml/itemProps3.xml><?xml version="1.0" encoding="utf-8"?>
<ds:datastoreItem xmlns:ds="http://schemas.openxmlformats.org/officeDocument/2006/customXml" ds:itemID="{FA8F25D9-F8B0-4C1B-8B55-67D79772E3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Template>
  <TotalTime>5661</TotalTime>
  <Words>2724</Words>
  <Application>Microsoft Macintosh PowerPoint</Application>
  <PresentationFormat>On-screen Show (4:3)</PresentationFormat>
  <Paragraphs>191</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Wingdings</vt:lpstr>
      <vt:lpstr>Courier New</vt:lpstr>
      <vt:lpstr>Century Gothic</vt:lpstr>
      <vt:lpstr>Times New Roman</vt:lpstr>
      <vt:lpstr>Calibri</vt:lpstr>
      <vt:lpstr>Palatino Linotype</vt:lpstr>
      <vt:lpstr>Chapter Number</vt:lpstr>
      <vt:lpstr>Chapter 8 Gender Discrimination</vt:lpstr>
      <vt:lpstr>Learning Objectives</vt:lpstr>
      <vt:lpstr>Statutory Bases</vt:lpstr>
      <vt:lpstr>Does it Really Exist?</vt:lpstr>
      <vt:lpstr>Does it Really Exist? 2</vt:lpstr>
      <vt:lpstr>Gender Stereotypes </vt:lpstr>
      <vt:lpstr>Gender Discrimination in General</vt:lpstr>
      <vt:lpstr>Recognizing Gender Discrimination</vt:lpstr>
      <vt:lpstr>‘Romantic Favoritism’</vt:lpstr>
      <vt:lpstr>“Gender-Plus” Discrimination</vt:lpstr>
      <vt:lpstr>Aside: Phillips v. Martin Marietta Corp</vt:lpstr>
      <vt:lpstr>Gender Stereotyping</vt:lpstr>
      <vt:lpstr>Gender Stereotyping, further examples </vt:lpstr>
      <vt:lpstr>Grooming Codes</vt:lpstr>
      <vt:lpstr>Customer or Employee Preferences</vt:lpstr>
      <vt:lpstr>Logistical Considerations</vt:lpstr>
      <vt:lpstr>Equal Pay and Comparable Worth 1</vt:lpstr>
      <vt:lpstr>Equal Pay and Comparable Worth 2</vt:lpstr>
      <vt:lpstr>Gender as a B F O Q </vt:lpstr>
      <vt:lpstr>Pregnancy Discrimination</vt:lpstr>
      <vt:lpstr>Fetal Protection Policies</vt:lpstr>
      <vt:lpstr>Management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Cushing</dc:creator>
  <cp:lastModifiedBy>Eric Belk</cp:lastModifiedBy>
  <cp:revision>302</cp:revision>
  <dcterms:created xsi:type="dcterms:W3CDTF">2005-08-04T17:31:30Z</dcterms:created>
  <dcterms:modified xsi:type="dcterms:W3CDTF">2021-10-18T01:05:23Z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