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32"/>
  </p:notesMasterIdLst>
  <p:sldIdLst>
    <p:sldId id="312" r:id="rId5"/>
    <p:sldId id="292" r:id="rId6"/>
    <p:sldId id="310" r:id="rId7"/>
    <p:sldId id="269" r:id="rId8"/>
    <p:sldId id="297" r:id="rId9"/>
    <p:sldId id="313" r:id="rId10"/>
    <p:sldId id="270" r:id="rId11"/>
    <p:sldId id="271" r:id="rId12"/>
    <p:sldId id="319" r:id="rId13"/>
    <p:sldId id="318" r:id="rId14"/>
    <p:sldId id="298" r:id="rId15"/>
    <p:sldId id="272" r:id="rId16"/>
    <p:sldId id="273" r:id="rId17"/>
    <p:sldId id="274" r:id="rId18"/>
    <p:sldId id="293" r:id="rId19"/>
    <p:sldId id="320" r:id="rId20"/>
    <p:sldId id="308" r:id="rId21"/>
    <p:sldId id="294" r:id="rId22"/>
    <p:sldId id="276" r:id="rId23"/>
    <p:sldId id="277" r:id="rId24"/>
    <p:sldId id="306" r:id="rId25"/>
    <p:sldId id="279" r:id="rId26"/>
    <p:sldId id="316" r:id="rId27"/>
    <p:sldId id="296" r:id="rId28"/>
    <p:sldId id="317" r:id="rId29"/>
    <p:sldId id="284" r:id="rId30"/>
    <p:sldId id="289"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Palatino Linotype" panose="02040502050505030304" pitchFamily="18" charset="0"/>
      <p:regular r:id="rId41"/>
      <p:bold r:id="rId42"/>
      <p:italic r:id="rId43"/>
      <p:boldItalic r:id="rId44"/>
    </p:embeddedFont>
  </p:embeddedFontLst>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Miriam D Monte" initials="GMDM" lastIdx="32" clrIdx="0"/>
  <p:cmAuthor id="2" name="Suchitra Krishna" initials="SK"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4"/>
    <a:srgbClr val="FF9966"/>
    <a:srgbClr val="D3D3D3"/>
    <a:srgbClr val="006699"/>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5" autoAdjust="0"/>
    <p:restoredTop sz="96259" autoAdjust="0"/>
  </p:normalViewPr>
  <p:slideViewPr>
    <p:cSldViewPr snapToGrid="0">
      <p:cViewPr varScale="1">
        <p:scale>
          <a:sx n="123" d="100"/>
          <a:sy n="123" d="100"/>
        </p:scale>
        <p:origin x="1912" y="18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5D900AB-2044-41D6-8E15-F2EB04FC8E53}" type="slidenum">
              <a:rPr lang="en-US"/>
              <a:pPr>
                <a:defRPr/>
              </a:pPr>
              <a:t>‹#›</a:t>
            </a:fld>
            <a:endParaRPr lang="en-US"/>
          </a:p>
        </p:txBody>
      </p:sp>
    </p:spTree>
    <p:extLst>
      <p:ext uri="{BB962C8B-B14F-4D97-AF65-F5344CB8AC3E}">
        <p14:creationId xmlns:p14="http://schemas.microsoft.com/office/powerpoint/2010/main" val="365092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a:t>
            </a:fld>
            <a:endParaRPr lang="en-US"/>
          </a:p>
        </p:txBody>
      </p:sp>
    </p:spTree>
    <p:extLst>
      <p:ext uri="{BB962C8B-B14F-4D97-AF65-F5344CB8AC3E}">
        <p14:creationId xmlns:p14="http://schemas.microsoft.com/office/powerpoint/2010/main" val="182009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endParaRPr lang="en-US" altLang="en-US" dirty="0"/>
          </a:p>
        </p:txBody>
      </p:sp>
      <p:sp>
        <p:nvSpPr>
          <p:cNvPr id="35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807D18-51C5-4FE2-8C7E-892A02124A9A}" type="slidenum">
              <a:rPr lang="en-US" altLang="en-US" smtClean="0"/>
              <a:pPr eaLnBrk="1" hangingPunct="1">
                <a:spcBef>
                  <a:spcPct val="0"/>
                </a:spcBef>
              </a:pPr>
              <a:t>11</a:t>
            </a:fld>
            <a:endParaRPr lang="en-US" altLang="en-US"/>
          </a:p>
        </p:txBody>
      </p:sp>
    </p:spTree>
    <p:extLst>
      <p:ext uri="{BB962C8B-B14F-4D97-AF65-F5344CB8AC3E}">
        <p14:creationId xmlns:p14="http://schemas.microsoft.com/office/powerpoint/2010/main" val="146924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632096-00E5-4BFB-ABCD-244B1983A190}" type="slidenum">
              <a:rPr lang="en-US" altLang="en-US" smtClean="0"/>
              <a:pPr eaLnBrk="1" hangingPunct="1">
                <a:spcBef>
                  <a:spcPct val="0"/>
                </a:spcBef>
              </a:pPr>
              <a:t>12</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2467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EA65D7-2087-4B87-9AFA-E78D12291AB7}" type="slidenum">
              <a:rPr lang="en-US" altLang="en-US" smtClean="0"/>
              <a:pPr eaLnBrk="1" hangingPunct="1">
                <a:spcBef>
                  <a:spcPct val="0"/>
                </a:spcBef>
              </a:pPr>
              <a:t>13</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59479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54BF35-12C9-448E-9245-D1C80E33C466}" type="slidenum">
              <a:rPr lang="en-US" altLang="en-US" smtClean="0"/>
              <a:pPr eaLnBrk="1" hangingPunct="1">
                <a:spcBef>
                  <a:spcPct val="0"/>
                </a:spcBef>
              </a:pPr>
              <a:t>14</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178180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378B47-1072-4B59-9350-B5CEF3E67E78}" type="slidenum">
              <a:rPr lang="en-US" altLang="en-US" smtClean="0"/>
              <a:pPr eaLnBrk="1" hangingPunct="1">
                <a:spcBef>
                  <a:spcPct val="0"/>
                </a:spcBef>
              </a:pPr>
              <a:t>15</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eaLnBrk="1" hangingPunct="1"/>
            <a:r>
              <a:rPr lang="en-US" altLang="en-US" dirty="0"/>
              <a:t> </a:t>
            </a:r>
          </a:p>
        </p:txBody>
      </p:sp>
    </p:spTree>
    <p:extLst>
      <p:ext uri="{BB962C8B-B14F-4D97-AF65-F5344CB8AC3E}">
        <p14:creationId xmlns:p14="http://schemas.microsoft.com/office/powerpoint/2010/main" val="255666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378B47-1072-4B59-9350-B5CEF3E67E78}" type="slidenum">
              <a:rPr lang="en-US" altLang="en-US" smtClean="0"/>
              <a:pPr eaLnBrk="1" hangingPunct="1">
                <a:spcBef>
                  <a:spcPct val="0"/>
                </a:spcBef>
              </a:pPr>
              <a:t>16</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eaLnBrk="1" hangingPunct="1"/>
            <a:r>
              <a:rPr lang="en-US" altLang="en-US" dirty="0"/>
              <a:t> </a:t>
            </a:r>
          </a:p>
        </p:txBody>
      </p:sp>
    </p:spTree>
    <p:extLst>
      <p:ext uri="{BB962C8B-B14F-4D97-AF65-F5344CB8AC3E}">
        <p14:creationId xmlns:p14="http://schemas.microsoft.com/office/powerpoint/2010/main" val="178041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3C73D3-E335-406E-AD50-71AEE7981638}" type="slidenum">
              <a:rPr lang="en-US" altLang="en-US" smtClean="0"/>
              <a:pPr eaLnBrk="1" hangingPunct="1">
                <a:spcBef>
                  <a:spcPct val="0"/>
                </a:spcBef>
              </a:pPr>
              <a:t>18</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10548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EBD3E8-E809-450F-83EC-EC14CEC22D8C}" type="slidenum">
              <a:rPr lang="en-US" altLang="en-US" smtClean="0"/>
              <a:pPr eaLnBrk="1" hangingPunct="1">
                <a:spcBef>
                  <a:spcPct val="0"/>
                </a:spcBef>
              </a:pPr>
              <a:t>19</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483749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CE66C9-4373-4D6C-BB90-9915721B5E67}" type="slidenum">
              <a:rPr lang="en-US" altLang="en-US" smtClean="0"/>
              <a:pPr eaLnBrk="1" hangingPunct="1">
                <a:spcBef>
                  <a:spcPct val="0"/>
                </a:spcBef>
              </a:pPr>
              <a:t>20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4509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468E34-F948-44E3-AEC4-CD35B331EA55}" type="slidenum">
              <a:rPr lang="en-US" altLang="en-US" smtClean="0"/>
              <a:pPr eaLnBrk="1" hangingPunct="1">
                <a:spcBef>
                  <a:spcPct val="0"/>
                </a:spcBef>
              </a:pPr>
              <a:t>21</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8932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9C6302-69A8-4176-B75D-E2CD52DE062B}" type="slidenum">
              <a:rPr lang="en-US" altLang="en-US" smtClean="0"/>
              <a:pPr eaLnBrk="1" hangingPunct="1">
                <a:spcBef>
                  <a:spcPct val="0"/>
                </a:spcBef>
              </a:pPr>
              <a:t>2</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79774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04397B-A2A5-4788-8C2D-D839040DACC9}" type="slidenum">
              <a:rPr lang="en-US" altLang="en-US" smtClean="0"/>
              <a:pPr eaLnBrk="1" hangingPunct="1">
                <a:spcBef>
                  <a:spcPct val="0"/>
                </a:spcBef>
              </a:pPr>
              <a:t>22</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90792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04397B-A2A5-4788-8C2D-D839040DACC9}" type="slidenum">
              <a:rPr lang="en-US" altLang="en-US" smtClean="0"/>
              <a:pPr eaLnBrk="1" hangingPunct="1">
                <a:spcBef>
                  <a:spcPct val="0"/>
                </a:spcBef>
              </a:pPr>
              <a:t>23</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9480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2D89F9-4B8F-42DE-9908-FBFF27BCE75B}" type="slidenum">
              <a:rPr lang="en-US" altLang="en-US" smtClean="0"/>
              <a:pPr eaLnBrk="1" hangingPunct="1">
                <a:spcBef>
                  <a:spcPct val="0"/>
                </a:spcBef>
              </a:pPr>
              <a:t>24</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112202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04397B-A2A5-4788-8C2D-D839040DACC9}" type="slidenum">
              <a:rPr lang="en-US" altLang="en-US" smtClean="0"/>
              <a:pPr eaLnBrk="1" hangingPunct="1">
                <a:spcBef>
                  <a:spcPct val="0"/>
                </a:spcBef>
              </a:pPr>
              <a:t>25</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35703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96A4AF-4920-4C1B-8A21-59638ED5D79F}" type="slidenum">
              <a:rPr lang="en-US" altLang="en-US" smtClean="0"/>
              <a:pPr eaLnBrk="1" hangingPunct="1">
                <a:spcBef>
                  <a:spcPct val="0"/>
                </a:spcBef>
              </a:pPr>
              <a:t>26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313371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3C4404-6596-4396-96A4-4EACD4D73B2C}" type="slidenum">
              <a:rPr lang="en-US" altLang="en-US" smtClean="0"/>
              <a:pPr eaLnBrk="1" hangingPunct="1">
                <a:spcBef>
                  <a:spcPct val="0"/>
                </a:spcBef>
              </a:pPr>
              <a:t>27</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78786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8AF525-9B77-4BE8-91DD-1D01EE6DA481}" type="slidenum">
              <a:rPr lang="en-US" altLang="en-US" smtClean="0"/>
              <a:pPr eaLnBrk="1" hangingPunct="1">
                <a:spcBef>
                  <a:spcPct val="0"/>
                </a:spcBef>
              </a:pPr>
              <a:t>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48697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dirty="0"/>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D821D8-4DFC-4DC4-9CE9-4A78575A3DDF}" type="slidenum">
              <a:rPr lang="en-US" altLang="en-US" smtClean="0"/>
              <a:pPr eaLnBrk="1" hangingPunct="1">
                <a:spcBef>
                  <a:spcPct val="0"/>
                </a:spcBef>
              </a:pPr>
              <a:t>5</a:t>
            </a:fld>
            <a:endParaRPr lang="en-US" altLang="en-US"/>
          </a:p>
        </p:txBody>
      </p:sp>
    </p:spTree>
    <p:extLst>
      <p:ext uri="{BB962C8B-B14F-4D97-AF65-F5344CB8AC3E}">
        <p14:creationId xmlns:p14="http://schemas.microsoft.com/office/powerpoint/2010/main" val="261957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dirty="0"/>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D821D8-4DFC-4DC4-9CE9-4A78575A3DDF}" type="slidenum">
              <a:rPr lang="en-US" altLang="en-US" smtClean="0"/>
              <a:pPr eaLnBrk="1" hangingPunct="1">
                <a:spcBef>
                  <a:spcPct val="0"/>
                </a:spcBef>
              </a:pPr>
              <a:t>6</a:t>
            </a:fld>
            <a:endParaRPr lang="en-US" altLang="en-US"/>
          </a:p>
        </p:txBody>
      </p:sp>
    </p:spTree>
    <p:extLst>
      <p:ext uri="{BB962C8B-B14F-4D97-AF65-F5344CB8AC3E}">
        <p14:creationId xmlns:p14="http://schemas.microsoft.com/office/powerpoint/2010/main" val="225275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8D3F44-109D-4393-8B8E-B7486D07E33D}" type="slidenum">
              <a:rPr lang="en-US" altLang="en-US" smtClean="0"/>
              <a:pPr eaLnBrk="1" hangingPunct="1">
                <a:spcBef>
                  <a:spcPct val="0"/>
                </a:spcBef>
              </a:pPr>
              <a:t>7</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4830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B4996F-C869-4D02-9FAC-7935FAD08A64}" type="slidenum">
              <a:rPr lang="en-US" altLang="en-US" smtClean="0"/>
              <a:pPr eaLnBrk="1" hangingPunct="1">
                <a:spcBef>
                  <a:spcPct val="0"/>
                </a:spcBef>
              </a:pPr>
              <a:t>8</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55383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B4996F-C869-4D02-9FAC-7935FAD08A64}" type="slidenum">
              <a:rPr lang="en-US" altLang="en-US" smtClean="0"/>
              <a:pPr eaLnBrk="1" hangingPunct="1">
                <a:spcBef>
                  <a:spcPct val="0"/>
                </a:spcBef>
              </a:pPr>
              <a:t>9</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68358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B4996F-C869-4D02-9FAC-7935FAD08A64}" type="slidenum">
              <a:rPr lang="en-US" altLang="en-US" smtClean="0"/>
              <a:pPr eaLnBrk="1" hangingPunct="1">
                <a:spcBef>
                  <a:spcPct val="0"/>
                </a:spcBef>
              </a:pPr>
              <a:t>10</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45395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E9F113B3-BBBE-4959-9712-A50AE6393D68}" type="slidenum">
              <a:rPr lang="en-US" smtClean="0"/>
              <a:pPr>
                <a:defRPr/>
              </a:pPr>
              <a:t>‹#›</a:t>
            </a:fld>
            <a:endParaRPr lang="en-US"/>
          </a:p>
        </p:txBody>
      </p:sp>
    </p:spTree>
    <p:extLst>
      <p:ext uri="{BB962C8B-B14F-4D97-AF65-F5344CB8AC3E}">
        <p14:creationId xmlns:p14="http://schemas.microsoft.com/office/powerpoint/2010/main" val="400706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1D78027D-543B-46EE-A0DE-BB38725F77FC}" type="slidenum">
              <a:rPr lang="en-US" smtClean="0"/>
              <a:pPr>
                <a:defRPr/>
              </a:pPr>
              <a:t>‹#›</a:t>
            </a:fld>
            <a:endParaRPr lang="en-US"/>
          </a:p>
        </p:txBody>
      </p:sp>
    </p:spTree>
    <p:extLst>
      <p:ext uri="{BB962C8B-B14F-4D97-AF65-F5344CB8AC3E}">
        <p14:creationId xmlns:p14="http://schemas.microsoft.com/office/powerpoint/2010/main" val="46252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B8785777-9666-40FC-9023-03EDBDAE0982}" type="slidenum">
              <a:rPr lang="en-US" smtClean="0"/>
              <a:pPr>
                <a:defRPr/>
              </a:pPr>
              <a:t>‹#›</a:t>
            </a:fld>
            <a:endParaRPr lang="en-US" dirty="0"/>
          </a:p>
        </p:txBody>
      </p:sp>
    </p:spTree>
    <p:extLst>
      <p:ext uri="{BB962C8B-B14F-4D97-AF65-F5344CB8AC3E}">
        <p14:creationId xmlns:p14="http://schemas.microsoft.com/office/powerpoint/2010/main" val="10666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57200" y="1600200"/>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5F5C468F-C2AB-4EB0-8227-5764F5B0B2F2}" type="slidenum">
              <a:rPr lang="en-US" smtClean="0"/>
              <a:pPr>
                <a:defRPr/>
              </a:pPr>
              <a:t>‹#›</a:t>
            </a:fld>
            <a:endParaRPr lang="en-US"/>
          </a:p>
        </p:txBody>
      </p:sp>
      <p:sp>
        <p:nvSpPr>
          <p:cNvPr id="7" name="Content Placeholder 2"/>
          <p:cNvSpPr>
            <a:spLocks noGrp="1"/>
          </p:cNvSpPr>
          <p:nvPr>
            <p:ph idx="13"/>
          </p:nvPr>
        </p:nvSpPr>
        <p:spPr>
          <a:xfrm>
            <a:off x="465666" y="2827867"/>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457200" y="3843871"/>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609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ED786774-B929-40F0-8412-FE7BE637E274}" type="slidenum">
              <a:rPr lang="en-US"/>
              <a:pPr>
                <a:defRPr/>
              </a:pPr>
              <a:t>‹#›</a:t>
            </a:fld>
            <a:endParaRPr lang="en-US"/>
          </a:p>
        </p:txBody>
      </p:sp>
      <p:sp>
        <p:nvSpPr>
          <p:cNvPr id="13" name="Text Placeholder 2"/>
          <p:cNvSpPr>
            <a:spLocks noGrp="1"/>
          </p:cNvSpPr>
          <p:nvPr>
            <p:ph type="body" idx="14"/>
          </p:nvPr>
        </p:nvSpPr>
        <p:spPr>
          <a:xfrm>
            <a:off x="722313" y="515249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9372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6"/>
          </p:nvPr>
        </p:nvSpPr>
        <p:spPr/>
        <p:txBody>
          <a:bodyPr/>
          <a:lstStyle>
            <a:lvl1pPr>
              <a:defRPr>
                <a:latin typeface="Calibri" panose="020F0502020204030204" pitchFamily="34" charset="0"/>
              </a:defRPr>
            </a:lvl1pPr>
          </a:lstStyle>
          <a:p>
            <a:pPr>
              <a:defRPr/>
            </a:pPr>
            <a:fld id="{8989727C-D7BC-41C5-8E1C-76BD71AE2A3E}" type="slidenum">
              <a:rPr lang="en-US" smtClean="0"/>
              <a:pPr>
                <a:defRPr/>
              </a:pPr>
              <a:t>‹#›</a:t>
            </a:fld>
            <a:endParaRPr lang="en-US"/>
          </a:p>
        </p:txBody>
      </p:sp>
    </p:spTree>
    <p:extLst>
      <p:ext uri="{BB962C8B-B14F-4D97-AF65-F5344CB8AC3E}">
        <p14:creationId xmlns:p14="http://schemas.microsoft.com/office/powerpoint/2010/main" val="11476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7"/>
          </p:nvPr>
        </p:nvSpPr>
        <p:spPr/>
        <p:txBody>
          <a:bodyPr/>
          <a:lstStyle>
            <a:lvl1pPr>
              <a:defRPr>
                <a:latin typeface="Calibri" panose="020F0502020204030204" pitchFamily="34" charset="0"/>
              </a:defRPr>
            </a:lvl1pPr>
          </a:lstStyle>
          <a:p>
            <a:pPr>
              <a:defRPr/>
            </a:pPr>
            <a:fld id="{CCCD4CB0-F21D-4582-8EF6-C2DE097D7A78}" type="slidenum">
              <a:rPr lang="en-US" smtClean="0"/>
              <a:pPr>
                <a:defRPr/>
              </a:pPr>
              <a:t>‹#›</a:t>
            </a:fld>
            <a:endParaRPr lang="en-US"/>
          </a:p>
        </p:txBody>
      </p:sp>
    </p:spTree>
    <p:extLst>
      <p:ext uri="{BB962C8B-B14F-4D97-AF65-F5344CB8AC3E}">
        <p14:creationId xmlns:p14="http://schemas.microsoft.com/office/powerpoint/2010/main" val="162416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DBC895B4-B7CF-4E1D-81F4-386680AB4DF1}" type="slidenum">
              <a:rPr lang="en-US" smtClean="0"/>
              <a:pPr>
                <a:defRPr/>
              </a:pPr>
              <a:t>‹#›</a:t>
            </a:fld>
            <a:endParaRPr lang="en-US"/>
          </a:p>
        </p:txBody>
      </p:sp>
    </p:spTree>
    <p:extLst>
      <p:ext uri="{BB962C8B-B14F-4D97-AF65-F5344CB8AC3E}">
        <p14:creationId xmlns:p14="http://schemas.microsoft.com/office/powerpoint/2010/main" val="41140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A10EC1EE-2988-4478-9CE6-88B9C0175A27}" type="slidenum">
              <a:rPr lang="en-US"/>
              <a:pPr>
                <a:defRPr/>
              </a:pPr>
              <a:t>‹#›</a:t>
            </a:fld>
            <a:endParaRPr lang="en-US"/>
          </a:p>
        </p:txBody>
      </p:sp>
    </p:spTree>
    <p:extLst>
      <p:ext uri="{BB962C8B-B14F-4D97-AF65-F5344CB8AC3E}">
        <p14:creationId xmlns:p14="http://schemas.microsoft.com/office/powerpoint/2010/main" val="267205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8BD786A7-F7B7-46F0-AA4B-F42B7E3A9B48}" type="slidenum">
              <a:rPr lang="en-US" smtClean="0"/>
              <a:pPr>
                <a:defRPr/>
              </a:pPr>
              <a:t>‹#›</a:t>
            </a:fld>
            <a:endParaRPr lang="en-US"/>
          </a:p>
        </p:txBody>
      </p:sp>
    </p:spTree>
    <p:extLst>
      <p:ext uri="{BB962C8B-B14F-4D97-AF65-F5344CB8AC3E}">
        <p14:creationId xmlns:p14="http://schemas.microsoft.com/office/powerpoint/2010/main" val="15375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8A704070-E363-41F2-B948-97CC3B7DFDDA}" type="slidenum">
              <a:rPr lang="en-US" smtClean="0"/>
              <a:pPr>
                <a:defRPr/>
              </a:pPr>
              <a:t>‹#›</a:t>
            </a:fld>
            <a:endParaRPr lang="en-US"/>
          </a:p>
        </p:txBody>
      </p:sp>
    </p:spTree>
    <p:extLst>
      <p:ext uri="{BB962C8B-B14F-4D97-AF65-F5344CB8AC3E}">
        <p14:creationId xmlns:p14="http://schemas.microsoft.com/office/powerpoint/2010/main" val="44500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77936C9B-C4F6-46EE-A7E7-EC71FF160B9D}"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r>
              <a:rPr lang="en-US" sz="1000" dirty="0">
                <a:effectLst>
                  <a:outerShdw blurRad="38100" dist="38100" dir="2700000" algn="tl">
                    <a:srgbClr val="C0C0C0"/>
                  </a:outerShdw>
                </a:effectLst>
                <a:latin typeface="Calibri" panose="020F0502020204030204" pitchFamily="34" charset="0"/>
              </a:rPr>
              <a:t>3-</a:t>
            </a:r>
            <a:fld id="{9C8FA909-FF43-456D-9BCF-AFF94F3E45D0}" type="slidenum">
              <a:rPr lang="en-US" sz="1000">
                <a:effectLst>
                  <a:outerShdw blurRad="38100" dist="38100" dir="2700000" algn="tl">
                    <a:srgbClr val="C0C0C0"/>
                  </a:outerShdw>
                </a:effectLst>
                <a:latin typeface="Calibri" panose="020F0502020204030204" pitchFamily="34" charset="0"/>
              </a:rPr>
              <a:pPr algn="r">
                <a:defRPr/>
              </a:pPr>
              <a:t>‹#›</a:t>
            </a:fld>
            <a:endParaRPr lang="en-US" sz="1000" dirty="0">
              <a:effectLst>
                <a:outerShdw blurRad="38100" dist="38100" dir="2700000" algn="tl">
                  <a:srgbClr val="C0C0C0"/>
                </a:outerShdw>
              </a:effectLst>
              <a:latin typeface="Calibri" panose="020F0502020204030204" pitchFamily="34" charset="0"/>
            </a:endParaRPr>
          </a:p>
        </p:txBody>
      </p:sp>
      <p:sp>
        <p:nvSpPr>
          <p:cNvPr id="10" name="Text Placeholder 7"/>
          <p:cNvSpPr txBox="1">
            <a:spLocks/>
          </p:cNvSpPr>
          <p:nvPr userDrawn="1"/>
        </p:nvSpPr>
        <p:spPr>
          <a:xfrm>
            <a:off x="758377" y="6512970"/>
            <a:ext cx="7766050" cy="179999"/>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900"/>
              <a:t>Copyright ©2022 McGraw-Hill Education. All rights reserved. No reproduction or distribution without the prior written consent of McGraw-Hill Education</a:t>
            </a:r>
            <a:r>
              <a:rPr lang="en-US" sz="800" kern="1200">
                <a:solidFill>
                  <a:schemeClr val="tx1"/>
                </a:solidFill>
                <a:effectLst/>
                <a:latin typeface="Calibri" panose="020F0502020204030204" pitchFamily="34" charset="0"/>
                <a:ea typeface="+mn-ea"/>
                <a:cs typeface="Arial" pitchFamily="34" charset="0"/>
              </a:rPr>
              <a:t>  </a:t>
            </a:r>
            <a:endParaRPr lang="en-US" sz="900" dirty="0"/>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20"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dt="0"/>
  <p:txStyles>
    <p:titleStyle>
      <a:lvl1pPr algn="ctr" rtl="0" eaLnBrk="0" fontAlgn="base" hangingPunct="0">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spcBef>
          <a:spcPct val="0"/>
        </a:spcBef>
        <a:spcAft>
          <a:spcPct val="0"/>
        </a:spcAft>
        <a:defRPr sz="4200">
          <a:solidFill>
            <a:schemeClr val="tx1"/>
          </a:solidFill>
          <a:latin typeface="Arial" charset="0"/>
          <a:cs typeface="Arial" charset="0"/>
        </a:defRPr>
      </a:lvl2pPr>
      <a:lvl3pPr algn="ctr" rtl="0" eaLnBrk="0" fontAlgn="base" hangingPunct="0">
        <a:spcBef>
          <a:spcPct val="0"/>
        </a:spcBef>
        <a:spcAft>
          <a:spcPct val="0"/>
        </a:spcAft>
        <a:defRPr sz="4200">
          <a:solidFill>
            <a:schemeClr val="tx1"/>
          </a:solidFill>
          <a:latin typeface="Arial" charset="0"/>
          <a:cs typeface="Arial" charset="0"/>
        </a:defRPr>
      </a:lvl3pPr>
      <a:lvl4pPr algn="ctr" rtl="0" eaLnBrk="0" fontAlgn="base" hangingPunct="0">
        <a:spcBef>
          <a:spcPct val="0"/>
        </a:spcBef>
        <a:spcAft>
          <a:spcPct val="0"/>
        </a:spcAft>
        <a:defRPr sz="4200">
          <a:solidFill>
            <a:schemeClr val="tx1"/>
          </a:solidFill>
          <a:latin typeface="Arial" charset="0"/>
          <a:cs typeface="Arial" charset="0"/>
        </a:defRPr>
      </a:lvl4pPr>
      <a:lvl5pPr algn="ctr" rtl="0" eaLnBrk="0" fontAlgn="base" hangingPunct="0">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49" y="2254928"/>
            <a:ext cx="3345664" cy="1790423"/>
          </a:xfrm>
          <a:ln>
            <a:noFill/>
          </a:ln>
        </p:spPr>
        <p:txBody>
          <a:bodyPr>
            <a:noAutofit/>
          </a:bodyPr>
          <a:lstStyle/>
          <a:p>
            <a:pPr eaLnBrk="1" hangingPunct="1">
              <a:defRPr/>
            </a:pPr>
            <a:r>
              <a:rPr lang="en-US" sz="3000" dirty="0">
                <a:solidFill>
                  <a:schemeClr val="tx1"/>
                </a:solidFill>
                <a:effectLst/>
                <a:latin typeface="Calibri" panose="020F0502020204030204" pitchFamily="34" charset="0"/>
                <a:cs typeface="Arial" charset="0"/>
              </a:rPr>
              <a:t>Chapter 3</a:t>
            </a:r>
            <a:br>
              <a:rPr lang="en-US" sz="3000" dirty="0">
                <a:solidFill>
                  <a:schemeClr val="tx1"/>
                </a:solidFill>
                <a:effectLst/>
                <a:latin typeface="Calibri" panose="020F0502020204030204" pitchFamily="34" charset="0"/>
                <a:cs typeface="Arial" charset="0"/>
              </a:rPr>
            </a:br>
            <a:r>
              <a:rPr lang="en-US" sz="3000" dirty="0">
                <a:solidFill>
                  <a:schemeClr val="tx1"/>
                </a:solidFill>
                <a:effectLst/>
                <a:latin typeface="Calibri" panose="020F0502020204030204" pitchFamily="34" charset="0"/>
                <a:cs typeface="Arial" charset="0"/>
              </a:rPr>
              <a:t>Title VII of the Civil Rights Act of 19</a:t>
            </a:r>
            <a:r>
              <a:rPr lang="en-US" sz="100" dirty="0">
                <a:solidFill>
                  <a:schemeClr val="tx1"/>
                </a:solidFill>
                <a:effectLst/>
                <a:latin typeface="Calibri" panose="020F0502020204030204" pitchFamily="34" charset="0"/>
                <a:cs typeface="Arial" charset="0"/>
              </a:rPr>
              <a:t> </a:t>
            </a:r>
            <a:r>
              <a:rPr lang="en-US" sz="3000" dirty="0">
                <a:solidFill>
                  <a:schemeClr val="tx1"/>
                </a:solidFill>
                <a:effectLst/>
                <a:latin typeface="Calibri" panose="020F0502020204030204" pitchFamily="34" charset="0"/>
                <a:cs typeface="Arial" charset="0"/>
              </a:rPr>
              <a:t>64</a:t>
            </a:r>
          </a:p>
        </p:txBody>
      </p:sp>
      <p:pic>
        <p:nvPicPr>
          <p:cNvPr id="7" name="Picture 6" descr="Book cover image">
            <a:extLst>
              <a:ext uri="{FF2B5EF4-FFF2-40B4-BE49-F238E27FC236}">
                <a16:creationId xmlns:a16="http://schemas.microsoft.com/office/drawing/2014/main" id="{B8D0628E-ADF2-4AAE-8E72-EE0D8AB7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3" name="Text Placeholder 2"/>
          <p:cNvSpPr>
            <a:spLocks noGrp="1"/>
          </p:cNvSpPr>
          <p:nvPr>
            <p:ph type="body" idx="1"/>
          </p:nvPr>
        </p:nvSpPr>
        <p:spPr>
          <a:xfrm>
            <a:off x="665823" y="6430167"/>
            <a:ext cx="8178140" cy="315463"/>
          </a:xfrm>
          <a:ln>
            <a:noFill/>
          </a:ln>
        </p:spPr>
        <p:txBody>
          <a:bodyPr/>
          <a:lstStyle/>
          <a:p>
            <a:pPr lvl="0"/>
            <a:r>
              <a:rPr lang="en-US" sz="900" dirty="0"/>
              <a:t>Copyright ©2022 McGraw-Hill Education. All rights reserved. No reproduction or distribution without the prior written consent of McGraw-Hill Education</a:t>
            </a:r>
            <a:r>
              <a:rPr lang="en-US" dirty="0"/>
              <a:t>  </a:t>
            </a:r>
            <a:endParaRPr lang="en-IN" sz="900" dirty="0">
              <a:latin typeface="Calibri" panose="020F0502020204030204" pitchFamily="34" charset="0"/>
            </a:endParaRPr>
          </a:p>
        </p:txBody>
      </p:sp>
      <p:pic>
        <p:nvPicPr>
          <p:cNvPr id="4" name="Picture 3">
            <a:extLst>
              <a:ext uri="{FF2B5EF4-FFF2-40B4-BE49-F238E27FC236}">
                <a16:creationId xmlns:a16="http://schemas.microsoft.com/office/drawing/2014/main" id="{362646B6-605E-40AA-8B93-453F6B99D3FE}"/>
              </a:ext>
            </a:extLst>
          </p:cNvPr>
          <p:cNvPicPr>
            <a:picLocks noChangeAspect="1"/>
          </p:cNvPicPr>
          <p:nvPr/>
        </p:nvPicPr>
        <p:blipFill>
          <a:blip r:embed="rId4"/>
          <a:stretch>
            <a:fillRect/>
          </a:stretch>
        </p:blipFill>
        <p:spPr>
          <a:xfrm>
            <a:off x="945635" y="1163203"/>
            <a:ext cx="3149834" cy="2183449"/>
          </a:xfrm>
          <a:prstGeom prst="rect">
            <a:avLst/>
          </a:prstGeom>
        </p:spPr>
      </p:pic>
      <p:pic>
        <p:nvPicPr>
          <p:cNvPr id="5" name="Picture 4">
            <a:extLst>
              <a:ext uri="{FF2B5EF4-FFF2-40B4-BE49-F238E27FC236}">
                <a16:creationId xmlns:a16="http://schemas.microsoft.com/office/drawing/2014/main" id="{54C53905-1DC8-4C70-B3C6-91FD23117A1F}"/>
              </a:ext>
            </a:extLst>
          </p:cNvPr>
          <p:cNvPicPr>
            <a:picLocks noChangeAspect="1"/>
          </p:cNvPicPr>
          <p:nvPr/>
        </p:nvPicPr>
        <p:blipFill>
          <a:blip r:embed="rId5"/>
          <a:stretch>
            <a:fillRect/>
          </a:stretch>
        </p:blipFill>
        <p:spPr>
          <a:xfrm>
            <a:off x="278511" y="581025"/>
            <a:ext cx="4572000" cy="5695950"/>
          </a:xfrm>
          <a:prstGeom prst="rect">
            <a:avLst/>
          </a:prstGeom>
        </p:spPr>
      </p:pic>
    </p:spTree>
    <p:extLst>
      <p:ext uri="{BB962C8B-B14F-4D97-AF65-F5344CB8AC3E}">
        <p14:creationId xmlns:p14="http://schemas.microsoft.com/office/powerpoint/2010/main" val="210273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Evolution of Title VII </a:t>
            </a:r>
            <a:endParaRPr lang="en-US" sz="2400" dirty="0">
              <a:effectLst/>
              <a:latin typeface="Calibri" panose="020F0502020204030204" pitchFamily="34" charset="0"/>
            </a:endParaRPr>
          </a:p>
        </p:txBody>
      </p:sp>
      <p:sp>
        <p:nvSpPr>
          <p:cNvPr id="2" name="Content Placeholder 1"/>
          <p:cNvSpPr>
            <a:spLocks noGrp="1"/>
          </p:cNvSpPr>
          <p:nvPr>
            <p:ph idx="13"/>
          </p:nvPr>
        </p:nvSpPr>
        <p:spPr>
          <a:xfrm>
            <a:off x="465666" y="1591733"/>
            <a:ext cx="8229600" cy="4826000"/>
          </a:xfrm>
          <a:ln>
            <a:noFill/>
          </a:ln>
        </p:spPr>
        <p:txBody>
          <a:bodyPr/>
          <a:lstStyle/>
          <a:p>
            <a:pPr marL="0" indent="0" eaLnBrk="1" hangingPunct="1">
              <a:buNone/>
            </a:pPr>
            <a:r>
              <a:rPr lang="en-US" altLang="en-US" dirty="0">
                <a:latin typeface="Calibri" panose="020F0502020204030204" pitchFamily="34" charset="0"/>
                <a:cs typeface="Arial" charset="0"/>
              </a:rPr>
              <a:t>Emphases and Interpretations have changed since 1964</a:t>
            </a:r>
          </a:p>
          <a:p>
            <a:pPr marL="291600" lvl="2"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Early emphasis on hiring-related cases; more recent concerns for compensation, promotion</a:t>
            </a:r>
          </a:p>
          <a:p>
            <a:pPr marL="291600" lvl="2"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Harassment law develops as subset of disparate treatment</a:t>
            </a:r>
          </a:p>
          <a:p>
            <a:pPr marL="291600" lvl="2"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Religion claims change as more are brought by Muslims post-9/11, and religious workplace activism grows</a:t>
            </a:r>
          </a:p>
          <a:p>
            <a:pPr marL="291600" lvl="2"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Retaliation claims rise</a:t>
            </a:r>
          </a:p>
          <a:p>
            <a:pPr marL="291600" lvl="2"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Interpretation of ‘sex’ discrimination to include transgender to and sexual orientation </a:t>
            </a:r>
          </a:p>
          <a:p>
            <a:pPr marL="291600" lvl="2"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Rise of concerns for diversity, equity and inclusion  </a:t>
            </a:r>
          </a:p>
          <a:p>
            <a:pPr marL="291600" lvl="2"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Catalyst to broaden common law ‘at-will’ exceptions generally</a:t>
            </a:r>
            <a:endParaRPr lang="en-IN" sz="2400" dirty="0">
              <a:latin typeface="Calibri" panose="020F0502020204030204" pitchFamily="34" charset="0"/>
              <a:cs typeface="Arial" charset="0"/>
            </a:endParaRPr>
          </a:p>
        </p:txBody>
      </p:sp>
    </p:spTree>
    <p:extLst>
      <p:ext uri="{BB962C8B-B14F-4D97-AF65-F5344CB8AC3E}">
        <p14:creationId xmlns:p14="http://schemas.microsoft.com/office/powerpoint/2010/main" val="76786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defRPr/>
            </a:pPr>
            <a:r>
              <a:rPr lang="en-US" sz="4400" dirty="0">
                <a:effectLst/>
                <a:latin typeface="Calibri" panose="020F0502020204030204" pitchFamily="34" charset="0"/>
              </a:rPr>
              <a:t>Charges Filed with EEOC, 2018  </a:t>
            </a:r>
          </a:p>
        </p:txBody>
      </p:sp>
      <p:sp>
        <p:nvSpPr>
          <p:cNvPr id="10243" name="Content Placeholder 2"/>
          <p:cNvSpPr>
            <a:spLocks noGrp="1"/>
          </p:cNvSpPr>
          <p:nvPr>
            <p:ph idx="1"/>
          </p:nvPr>
        </p:nvSpPr>
        <p:spPr>
          <a:xfrm>
            <a:off x="457200" y="5571067"/>
            <a:ext cx="8229600" cy="871538"/>
          </a:xfrm>
          <a:ln>
            <a:noFill/>
          </a:ln>
        </p:spPr>
        <p:txBody>
          <a:bodyPr/>
          <a:lstStyle/>
          <a:p>
            <a:pPr marL="0" indent="0">
              <a:buNone/>
            </a:pPr>
            <a:r>
              <a:rPr lang="en-US" altLang="en-US" sz="2400" dirty="0">
                <a:latin typeface="Calibri" panose="020F0502020204030204" pitchFamily="34" charset="0"/>
                <a:cs typeface="Arial" charset="0"/>
              </a:rPr>
              <a:t>Note: ‘Retaliation’ claims are often filed in conjunction with other charges.</a:t>
            </a:r>
          </a:p>
        </p:txBody>
      </p:sp>
      <p:pic>
        <p:nvPicPr>
          <p:cNvPr id="3" name="Picture 2">
            <a:extLst>
              <a:ext uri="{FF2B5EF4-FFF2-40B4-BE49-F238E27FC236}">
                <a16:creationId xmlns:a16="http://schemas.microsoft.com/office/drawing/2014/main" id="{C84D5361-C3E9-4FF9-B39D-49A505B1DCC0}"/>
              </a:ext>
            </a:extLst>
          </p:cNvPr>
          <p:cNvPicPr>
            <a:picLocks noChangeAspect="1"/>
          </p:cNvPicPr>
          <p:nvPr/>
        </p:nvPicPr>
        <p:blipFill>
          <a:blip r:embed="rId3"/>
          <a:stretch>
            <a:fillRect/>
          </a:stretch>
        </p:blipFill>
        <p:spPr>
          <a:xfrm>
            <a:off x="948267" y="1540933"/>
            <a:ext cx="7298265" cy="38438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p:cNvSpPr>
            <a:spLocks noGrp="1" noChangeArrowheads="1"/>
          </p:cNvSpPr>
          <p:nvPr>
            <p:ph type="title"/>
          </p:nvPr>
        </p:nvSpPr>
        <p:spPr>
          <a:xfrm>
            <a:off x="457200" y="260350"/>
            <a:ext cx="8229600" cy="840317"/>
          </a:xfrm>
          <a:ln>
            <a:noFill/>
          </a:ln>
        </p:spPr>
        <p:txBody>
          <a:bodyPr/>
          <a:lstStyle/>
          <a:p>
            <a:pPr>
              <a:defRPr/>
            </a:pPr>
            <a:r>
              <a:rPr lang="en-US" dirty="0">
                <a:effectLst/>
                <a:latin typeface="Calibri" panose="020F0502020204030204" pitchFamily="34" charset="0"/>
              </a:rPr>
              <a:t>Who Must Comply?</a:t>
            </a:r>
          </a:p>
        </p:txBody>
      </p:sp>
      <p:sp>
        <p:nvSpPr>
          <p:cNvPr id="11267" name="Content Placeholder"/>
          <p:cNvSpPr>
            <a:spLocks noGrp="1" noChangeArrowheads="1"/>
          </p:cNvSpPr>
          <p:nvPr>
            <p:ph idx="1"/>
          </p:nvPr>
        </p:nvSpPr>
        <p:spPr>
          <a:xfrm>
            <a:off x="457200" y="1303866"/>
            <a:ext cx="8229600" cy="4944533"/>
          </a:xfrm>
          <a:ln>
            <a:noFill/>
          </a:ln>
        </p:spPr>
        <p:txBody>
          <a:bodyPr/>
          <a:lstStyle/>
          <a:p>
            <a:pPr marL="0" lvl="2" indent="0">
              <a:lnSpc>
                <a:spcPct val="90000"/>
              </a:lnSpc>
              <a:spcBef>
                <a:spcPts val="1000"/>
              </a:spcBef>
              <a:buNone/>
            </a:pPr>
            <a:r>
              <a:rPr lang="en-US" sz="2400" dirty="0">
                <a:latin typeface="Calibri" panose="020F0502020204030204" pitchFamily="34" charset="0"/>
              </a:rPr>
              <a:t>The following EMPLOYERS must comply with Title VII: </a:t>
            </a:r>
            <a:endParaRPr lang="en-US" altLang="en-US" sz="2400" dirty="0">
              <a:latin typeface="Calibri" panose="020F0502020204030204" pitchFamily="34" charset="0"/>
              <a:cs typeface="Arial" charset="0"/>
            </a:endParaRPr>
          </a:p>
          <a:p>
            <a:pPr marL="291600" lvl="2" indent="-291600">
              <a:lnSpc>
                <a:spcPct val="90000"/>
              </a:lnSpc>
              <a:spcBef>
                <a:spcPts val="1000"/>
              </a:spcBef>
              <a:buFont typeface="Arial" panose="020B0604020202020204" pitchFamily="34" charset="0"/>
              <a:buChar char="•"/>
            </a:pPr>
            <a:r>
              <a:rPr lang="en-US" altLang="en-US" sz="2400" u="sng" dirty="0">
                <a:solidFill>
                  <a:srgbClr val="0083C4"/>
                </a:solidFill>
                <a:latin typeface="Calibri" panose="020F0502020204030204" pitchFamily="34" charset="0"/>
                <a:cs typeface="Arial" charset="0"/>
              </a:rPr>
              <a:t>Private </a:t>
            </a:r>
            <a:r>
              <a:rPr lang="en-US" altLang="en-US" sz="2400" dirty="0">
                <a:solidFill>
                  <a:srgbClr val="0083C4"/>
                </a:solidFill>
                <a:latin typeface="Calibri" panose="020F0502020204030204" pitchFamily="34" charset="0"/>
                <a:cs typeface="Arial" charset="0"/>
              </a:rPr>
              <a:t>employers engaged in </a:t>
            </a:r>
            <a:r>
              <a:rPr lang="en-US" altLang="en-US" sz="2400" u="sng" dirty="0">
                <a:solidFill>
                  <a:srgbClr val="0083C4"/>
                </a:solidFill>
                <a:latin typeface="Calibri" panose="020F0502020204030204" pitchFamily="34" charset="0"/>
                <a:cs typeface="Arial" charset="0"/>
              </a:rPr>
              <a:t>interstate commerce </a:t>
            </a:r>
            <a:r>
              <a:rPr lang="en-US" altLang="en-US" sz="2400" dirty="0">
                <a:solidFill>
                  <a:srgbClr val="0083C4"/>
                </a:solidFill>
                <a:latin typeface="Calibri" panose="020F0502020204030204" pitchFamily="34" charset="0"/>
                <a:cs typeface="Arial" charset="0"/>
              </a:rPr>
              <a:t>with </a:t>
            </a:r>
            <a:r>
              <a:rPr lang="en-US" altLang="en-US" sz="2400" u="sng" dirty="0">
                <a:solidFill>
                  <a:srgbClr val="0083C4"/>
                </a:solidFill>
                <a:latin typeface="Calibri" panose="020F0502020204030204" pitchFamily="34" charset="0"/>
                <a:cs typeface="Arial" charset="0"/>
              </a:rPr>
              <a:t>15 or more employees </a:t>
            </a:r>
            <a:r>
              <a:rPr lang="en-US" altLang="en-US" sz="2400" dirty="0">
                <a:latin typeface="Calibri" panose="020F0502020204030204" pitchFamily="34" charset="0"/>
                <a:cs typeface="Arial" charset="0"/>
              </a:rPr>
              <a:t>(lower level of federal power).</a:t>
            </a:r>
          </a:p>
          <a:p>
            <a:pPr marL="291600" lvl="2" indent="-291600">
              <a:lnSpc>
                <a:spcPct val="90000"/>
              </a:lnSpc>
              <a:spcBef>
                <a:spcPts val="1000"/>
              </a:spcBef>
              <a:buFont typeface="Arial" panose="020B0604020202020204" pitchFamily="34" charset="0"/>
              <a:buChar char="•"/>
            </a:pPr>
            <a:r>
              <a:rPr lang="en-US" altLang="en-US" sz="2400" dirty="0">
                <a:solidFill>
                  <a:srgbClr val="FF0000"/>
                </a:solidFill>
                <a:latin typeface="Calibri" panose="020F0502020204030204" pitchFamily="34" charset="0"/>
                <a:cs typeface="Arial" charset="0"/>
              </a:rPr>
              <a:t>Unions</a:t>
            </a:r>
            <a:r>
              <a:rPr lang="en-US" altLang="en-US" sz="2400" dirty="0">
                <a:latin typeface="Calibri" panose="020F0502020204030204" pitchFamily="34" charset="0"/>
                <a:cs typeface="Arial" charset="0"/>
              </a:rPr>
              <a:t>.</a:t>
            </a:r>
          </a:p>
          <a:p>
            <a:pPr marL="291600" lvl="2" indent="-291600">
              <a:lnSpc>
                <a:spcPct val="90000"/>
              </a:lnSpc>
              <a:spcBef>
                <a:spcPts val="1000"/>
              </a:spcBef>
              <a:buFont typeface="Arial" panose="020B0604020202020204" pitchFamily="34" charset="0"/>
              <a:buChar char="•"/>
            </a:pPr>
            <a:r>
              <a:rPr lang="en-US" altLang="en-US" sz="2400" dirty="0">
                <a:solidFill>
                  <a:srgbClr val="FF0000"/>
                </a:solidFill>
                <a:latin typeface="Calibri" panose="020F0502020204030204" pitchFamily="34" charset="0"/>
                <a:cs typeface="Arial" charset="0"/>
              </a:rPr>
              <a:t>Joint labor and management committees </a:t>
            </a:r>
            <a:r>
              <a:rPr lang="en-US" altLang="en-US" sz="2400" dirty="0">
                <a:latin typeface="Calibri" panose="020F0502020204030204" pitchFamily="34" charset="0"/>
                <a:cs typeface="Arial" charset="0"/>
              </a:rPr>
              <a:t>making admission, referral, training, and other decisions.</a:t>
            </a:r>
          </a:p>
          <a:p>
            <a:pPr marL="291600" lvl="2" indent="-291600">
              <a:lnSpc>
                <a:spcPct val="90000"/>
              </a:lnSpc>
              <a:spcBef>
                <a:spcPts val="1000"/>
              </a:spcBef>
              <a:buFont typeface="Arial" panose="020B0604020202020204" pitchFamily="34" charset="0"/>
              <a:buChar char="•"/>
            </a:pPr>
            <a:r>
              <a:rPr lang="en-US" altLang="en-US" sz="2400" dirty="0">
                <a:solidFill>
                  <a:srgbClr val="FF0000"/>
                </a:solidFill>
                <a:latin typeface="Calibri" panose="020F0502020204030204" pitchFamily="34" charset="0"/>
                <a:cs typeface="Arial" charset="0"/>
              </a:rPr>
              <a:t>Employment agencies </a:t>
            </a:r>
            <a:r>
              <a:rPr lang="en-US" altLang="en-US" sz="2400" dirty="0">
                <a:latin typeface="Calibri" panose="020F0502020204030204" pitchFamily="34" charset="0"/>
                <a:cs typeface="Arial" charset="0"/>
              </a:rPr>
              <a:t>and other similar hiring entities making referrals for employment.</a:t>
            </a:r>
          </a:p>
          <a:p>
            <a:pPr marL="291600" lvl="2" indent="-291600">
              <a:lnSpc>
                <a:spcPct val="90000"/>
              </a:lnSpc>
              <a:spcBef>
                <a:spcPts val="1000"/>
              </a:spcBef>
              <a:buFont typeface="Arial" panose="020B0604020202020204" pitchFamily="34" charset="0"/>
              <a:buChar char="•"/>
            </a:pPr>
            <a:r>
              <a:rPr lang="en-US" altLang="en-US" sz="2400" dirty="0">
                <a:solidFill>
                  <a:srgbClr val="FF0000"/>
                </a:solidFill>
                <a:latin typeface="Calibri" panose="020F0502020204030204" pitchFamily="34" charset="0"/>
                <a:cs typeface="Arial" charset="0"/>
              </a:rPr>
              <a:t>Federal, state, and local governments (</a:t>
            </a:r>
            <a:r>
              <a:rPr lang="en-US" altLang="en-US" sz="2400" dirty="0" err="1">
                <a:solidFill>
                  <a:srgbClr val="FF0000"/>
                </a:solidFill>
                <a:latin typeface="Calibri" panose="020F0502020204030204" pitchFamily="34" charset="0"/>
                <a:cs typeface="Arial" charset="0"/>
              </a:rPr>
              <a:t>i.e</a:t>
            </a:r>
            <a:r>
              <a:rPr lang="en-US" altLang="en-US" sz="2400" dirty="0">
                <a:solidFill>
                  <a:srgbClr val="FF0000"/>
                </a:solidFill>
                <a:latin typeface="Calibri" panose="020F0502020204030204" pitchFamily="34" charset="0"/>
                <a:cs typeface="Arial" charset="0"/>
              </a:rPr>
              <a:t> </a:t>
            </a:r>
            <a:r>
              <a:rPr lang="en-US" altLang="en-US" sz="2400" u="sng" dirty="0">
                <a:solidFill>
                  <a:srgbClr val="FF0000"/>
                </a:solidFill>
                <a:latin typeface="Calibri" panose="020F0502020204030204" pitchFamily="34" charset="0"/>
                <a:cs typeface="Arial" charset="0"/>
              </a:rPr>
              <a:t>Public</a:t>
            </a:r>
            <a:r>
              <a:rPr lang="en-US" altLang="en-US" sz="2400" dirty="0">
                <a:solidFill>
                  <a:srgbClr val="FF0000"/>
                </a:solidFill>
                <a:latin typeface="Calibri" panose="020F0502020204030204" pitchFamily="34" charset="0"/>
                <a:cs typeface="Arial" charset="0"/>
              </a:rPr>
              <a:t> Employers)</a:t>
            </a:r>
            <a:r>
              <a:rPr lang="en-US" altLang="en-US" sz="2400" dirty="0">
                <a:latin typeface="Calibri" panose="020F0502020204030204" pitchFamily="34" charset="0"/>
                <a:cs typeface="Arial"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Employees Covered by Title VII</a:t>
            </a:r>
            <a:endParaRPr lang="en-US" sz="2400" dirty="0">
              <a:effectLst/>
              <a:latin typeface="Calibri" panose="020F0502020204030204" pitchFamily="34" charset="0"/>
            </a:endParaRPr>
          </a:p>
        </p:txBody>
      </p:sp>
      <p:sp>
        <p:nvSpPr>
          <p:cNvPr id="2" name="Content Placeholder 1">
            <a:extLst>
              <a:ext uri="{FF2B5EF4-FFF2-40B4-BE49-F238E27FC236}">
                <a16:creationId xmlns:a16="http://schemas.microsoft.com/office/drawing/2014/main" id="{60B21F93-8FF5-1C41-BD2D-0DC2426B6E09}"/>
              </a:ext>
            </a:extLst>
          </p:cNvPr>
          <p:cNvSpPr>
            <a:spLocks noGrp="1"/>
          </p:cNvSpPr>
          <p:nvPr>
            <p:ph idx="1"/>
          </p:nvPr>
        </p:nvSpPr>
        <p:spPr>
          <a:xfrm>
            <a:off x="457200" y="1600200"/>
            <a:ext cx="8229600" cy="4997450"/>
          </a:xfrm>
        </p:spPr>
        <p:txBody>
          <a:bodyPr/>
          <a:lstStyle/>
          <a:p>
            <a:r>
              <a:rPr lang="en-US" altLang="en-US" sz="1600" dirty="0">
                <a:solidFill>
                  <a:srgbClr val="FF0000"/>
                </a:solidFill>
                <a:latin typeface="Calibri" panose="020F0502020204030204" pitchFamily="34" charset="0"/>
                <a:cs typeface="Calibri" panose="020F0502020204030204" pitchFamily="34" charset="0"/>
              </a:rPr>
              <a:t>Employees of ALL public (governmental) and PRIVATE (non-governmental) organizations</a:t>
            </a:r>
          </a:p>
          <a:p>
            <a:pPr lvl="1"/>
            <a:r>
              <a:rPr lang="en-US" altLang="en-US" sz="1600" dirty="0">
                <a:solidFill>
                  <a:srgbClr val="FF0000"/>
                </a:solidFill>
                <a:latin typeface="Calibri" panose="020F0502020204030204" pitchFamily="34" charset="0"/>
                <a:cs typeface="Calibri" panose="020F0502020204030204" pitchFamily="34" charset="0"/>
              </a:rPr>
              <a:t>Title VII applies to ALL LEVELS and TYPES of employees (i.e. managers, first-line workers, etc.)</a:t>
            </a:r>
          </a:p>
          <a:p>
            <a:pPr lvl="1"/>
            <a:r>
              <a:rPr lang="en-US" altLang="en-US" sz="1600" dirty="0">
                <a:solidFill>
                  <a:srgbClr val="FF0000"/>
                </a:solidFill>
                <a:latin typeface="Calibri" panose="020F0502020204030204" pitchFamily="34" charset="0"/>
                <a:cs typeface="Calibri" panose="020F0502020204030204" pitchFamily="34" charset="0"/>
              </a:rPr>
              <a:t>Employers with 15 or more employees and engaged in interstate commerce</a:t>
            </a:r>
          </a:p>
          <a:p>
            <a:pPr lvl="1"/>
            <a:r>
              <a:rPr lang="en-US" altLang="en-US" sz="1600" dirty="0">
                <a:solidFill>
                  <a:srgbClr val="FF0000"/>
                </a:solidFill>
                <a:latin typeface="Calibri" panose="020F0502020204030204" pitchFamily="34" charset="0"/>
                <a:cs typeface="Calibri" panose="020F0502020204030204" pitchFamily="34" charset="0"/>
              </a:rPr>
              <a:t>Title VII applies to US citizens employed by American employers outside the US, and non-US citizens are protected in the US but not outside the US (even if employed by American employer)</a:t>
            </a:r>
          </a:p>
          <a:p>
            <a:r>
              <a:rPr lang="en-US" altLang="en-US" sz="1600" dirty="0">
                <a:solidFill>
                  <a:srgbClr val="FF0000"/>
                </a:solidFill>
                <a:latin typeface="Calibri" panose="020F0502020204030204" pitchFamily="34" charset="0"/>
                <a:cs typeface="Calibri" panose="020F0502020204030204" pitchFamily="34" charset="0"/>
              </a:rPr>
              <a:t>Undocumented workers</a:t>
            </a:r>
          </a:p>
          <a:p>
            <a:pPr lvl="1"/>
            <a:r>
              <a:rPr lang="en-US" sz="1600" b="1" i="1" dirty="0">
                <a:latin typeface="Calibri" panose="020F0502020204030204" pitchFamily="34" charset="0"/>
                <a:cs typeface="Calibri" panose="020F0502020204030204" pitchFamily="34" charset="0"/>
              </a:rPr>
              <a:t>WHAT IS AN UNDOCUMENTED WORKER?</a:t>
            </a:r>
            <a:r>
              <a:rPr lang="en-US" sz="1600" dirty="0">
                <a:latin typeface="Calibri" panose="020F0502020204030204" pitchFamily="34" charset="0"/>
                <a:cs typeface="Calibri" panose="020F0502020204030204" pitchFamily="34" charset="0"/>
              </a:rPr>
              <a:t> An undocumented worker is an individual that is working off the payroll OR an individual that has not furnished to their employer the necessary identification to verify their legal status or authorization to work.</a:t>
            </a:r>
            <a:endParaRPr lang="en-US" altLang="en-US" sz="1600" dirty="0">
              <a:latin typeface="Calibri" panose="020F0502020204030204" pitchFamily="34" charset="0"/>
              <a:cs typeface="Calibri" panose="020F0502020204030204" pitchFamily="34" charset="0"/>
            </a:endParaRPr>
          </a:p>
          <a:p>
            <a:pPr lvl="1"/>
            <a:r>
              <a:rPr lang="en-US" altLang="en-US" sz="1600" dirty="0">
                <a:latin typeface="Calibri" panose="020F0502020204030204" pitchFamily="34" charset="0"/>
                <a:cs typeface="Calibri" panose="020F0502020204030204" pitchFamily="34" charset="0"/>
              </a:rPr>
              <a:t>Undocumented workers may not be eligible for certain forms of relief, such as reinstatement and back pay</a:t>
            </a:r>
          </a:p>
          <a:p>
            <a:pPr lvl="1"/>
            <a:r>
              <a:rPr lang="en-US" altLang="en-US" sz="1600" dirty="0">
                <a:latin typeface="Calibri" panose="020F0502020204030204" pitchFamily="34" charset="0"/>
                <a:cs typeface="Calibri" panose="020F0502020204030204" pitchFamily="34" charset="0"/>
              </a:rPr>
              <a:t>Claims of employment discrimination under Title VII is treated as a violation by the EEOC</a:t>
            </a:r>
          </a:p>
          <a:p>
            <a:pPr lvl="2"/>
            <a:r>
              <a:rPr lang="en-US" altLang="en-US" sz="1600" dirty="0">
                <a:solidFill>
                  <a:srgbClr val="FF0000"/>
                </a:solidFill>
                <a:latin typeface="Calibri" panose="020F0502020204030204" pitchFamily="34" charset="0"/>
                <a:cs typeface="Calibri" panose="020F0502020204030204" pitchFamily="34" charset="0"/>
              </a:rPr>
              <a:t>Employment discrimination against undocumented workers is illegal </a:t>
            </a:r>
          </a:p>
          <a:p>
            <a:endParaRPr 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p:cNvSpPr>
            <a:spLocks noGrp="1" noChangeArrowheads="1"/>
          </p:cNvSpPr>
          <p:nvPr>
            <p:ph type="title"/>
          </p:nvPr>
        </p:nvSpPr>
        <p:spPr>
          <a:xfrm>
            <a:off x="0" y="260350"/>
            <a:ext cx="8940800" cy="939800"/>
          </a:xfrm>
          <a:ln>
            <a:noFill/>
          </a:ln>
        </p:spPr>
        <p:txBody>
          <a:bodyPr/>
          <a:lstStyle/>
          <a:p>
            <a:pPr eaLnBrk="1" hangingPunct="1">
              <a:defRPr/>
            </a:pPr>
            <a:r>
              <a:rPr lang="en-US" sz="4400" dirty="0">
                <a:effectLst/>
                <a:latin typeface="Calibri" panose="020F0502020204030204" pitchFamily="34" charset="0"/>
              </a:rPr>
              <a:t>Employees NOT Covered by Title VII</a:t>
            </a:r>
            <a:endParaRPr lang="en-US" sz="2400" dirty="0">
              <a:effectLst/>
              <a:latin typeface="Calibri" panose="020F0502020204030204" pitchFamily="34" charset="0"/>
            </a:endParaRPr>
          </a:p>
        </p:txBody>
      </p:sp>
      <p:sp>
        <p:nvSpPr>
          <p:cNvPr id="13315" name="Content Placeholder"/>
          <p:cNvSpPr>
            <a:spLocks noGrp="1" noChangeArrowheads="1"/>
          </p:cNvSpPr>
          <p:nvPr>
            <p:ph idx="1"/>
          </p:nvPr>
        </p:nvSpPr>
        <p:spPr>
          <a:xfrm>
            <a:off x="457200" y="1410893"/>
            <a:ext cx="8229600" cy="4820573"/>
          </a:xfrm>
          <a:ln>
            <a:noFill/>
          </a:ln>
        </p:spPr>
        <p:txBody>
          <a:bodyPr/>
          <a:lstStyle/>
          <a:p>
            <a:pPr eaLnBrk="1" hangingPunct="1"/>
            <a:r>
              <a:rPr lang="en-US" altLang="en-US" sz="1600" dirty="0">
                <a:solidFill>
                  <a:srgbClr val="FF0000"/>
                </a:solidFill>
                <a:latin typeface="Calibri" panose="020F0502020204030204" pitchFamily="34" charset="0"/>
                <a:cs typeface="Calibri" panose="020F0502020204030204" pitchFamily="34" charset="0"/>
              </a:rPr>
              <a:t>Employers having fewer than 15 employees</a:t>
            </a:r>
          </a:p>
          <a:p>
            <a:pPr lvl="1" eaLnBrk="1" hangingPunct="1"/>
            <a:r>
              <a:rPr lang="en-US" altLang="en-US" sz="1600" dirty="0">
                <a:latin typeface="Calibri" panose="020F0502020204030204" pitchFamily="34" charset="0"/>
                <a:cs typeface="Calibri" panose="020F0502020204030204" pitchFamily="34" charset="0"/>
              </a:rPr>
              <a:t>Employers who are engaged in interstate commerce but do not employ 15 or more employees for each of 20 or more calendar weeks in the current or preceding calendar year</a:t>
            </a:r>
          </a:p>
          <a:p>
            <a:pPr eaLnBrk="1" hangingPunct="1"/>
            <a:r>
              <a:rPr lang="en-US" altLang="en-US" sz="1600" dirty="0">
                <a:latin typeface="Calibri" panose="020F0502020204030204" pitchFamily="34" charset="0"/>
                <a:cs typeface="Calibri" panose="020F0502020204030204" pitchFamily="34" charset="0"/>
              </a:rPr>
              <a:t>Employers NOT engaged in </a:t>
            </a:r>
            <a:r>
              <a:rPr lang="en-US" altLang="en-US" sz="1600" u="sng" dirty="0">
                <a:solidFill>
                  <a:srgbClr val="FF0000"/>
                </a:solidFill>
                <a:latin typeface="Calibri" panose="020F0502020204030204" pitchFamily="34" charset="0"/>
                <a:cs typeface="Calibri" panose="020F0502020204030204" pitchFamily="34" charset="0"/>
              </a:rPr>
              <a:t>interstate commerce</a:t>
            </a:r>
          </a:p>
          <a:p>
            <a:pPr eaLnBrk="1" hangingPunct="1"/>
            <a:r>
              <a:rPr lang="en-US" altLang="en-US" sz="1600" dirty="0">
                <a:latin typeface="Calibri" panose="020F0502020204030204" pitchFamily="34" charset="0"/>
                <a:cs typeface="Calibri" panose="020F0502020204030204" pitchFamily="34" charset="0"/>
              </a:rPr>
              <a:t>Non-U.S. citizens employed </a:t>
            </a:r>
            <a:r>
              <a:rPr lang="en-US" altLang="en-US" sz="1600" u="sng" dirty="0">
                <a:solidFill>
                  <a:srgbClr val="FF0000"/>
                </a:solidFill>
                <a:latin typeface="Calibri" panose="020F0502020204030204" pitchFamily="34" charset="0"/>
                <a:cs typeface="Calibri" panose="020F0502020204030204" pitchFamily="34" charset="0"/>
              </a:rPr>
              <a:t>outside</a:t>
            </a:r>
            <a:r>
              <a:rPr lang="en-US" altLang="en-US" sz="1600" dirty="0">
                <a:latin typeface="Calibri" panose="020F0502020204030204" pitchFamily="34" charset="0"/>
                <a:cs typeface="Calibri" panose="020F0502020204030204" pitchFamily="34" charset="0"/>
              </a:rPr>
              <a:t> the United States</a:t>
            </a:r>
          </a:p>
          <a:p>
            <a:pPr eaLnBrk="1" hangingPunct="1"/>
            <a:r>
              <a:rPr lang="en-US" altLang="en-US" sz="1600" dirty="0">
                <a:latin typeface="Calibri" panose="020F0502020204030204" pitchFamily="34" charset="0"/>
                <a:cs typeface="Calibri" panose="020F0502020204030204" pitchFamily="34" charset="0"/>
              </a:rPr>
              <a:t>U.S. citizens employed elsewhere, if local law specifically forbids compliance </a:t>
            </a:r>
          </a:p>
          <a:p>
            <a:pPr eaLnBrk="1" hangingPunct="1"/>
            <a:r>
              <a:rPr lang="en-US" altLang="en-US" sz="1600" dirty="0">
                <a:solidFill>
                  <a:srgbClr val="FF0000"/>
                </a:solidFill>
                <a:latin typeface="Calibri" panose="020F0502020204030204" pitchFamily="34" charset="0"/>
                <a:cs typeface="Calibri" panose="020F0502020204030204" pitchFamily="34" charset="0"/>
              </a:rPr>
              <a:t>Employees of religious institutions</a:t>
            </a:r>
            <a:r>
              <a:rPr lang="en-US" altLang="en-US" sz="1600" dirty="0">
                <a:latin typeface="Calibri" panose="020F0502020204030204" pitchFamily="34" charset="0"/>
                <a:cs typeface="Calibri" panose="020F0502020204030204" pitchFamily="34" charset="0"/>
              </a:rPr>
              <a:t>, associations, or corporations hired to perform work connected with carrying on religious activities</a:t>
            </a:r>
          </a:p>
          <a:p>
            <a:pPr lvl="1" eaLnBrk="1" hangingPunct="1"/>
            <a:r>
              <a:rPr lang="en-US" altLang="en-US" sz="1600" dirty="0">
                <a:latin typeface="Calibri" panose="020F0502020204030204" pitchFamily="34" charset="0"/>
                <a:cs typeface="Calibri" panose="020F0502020204030204" pitchFamily="34" charset="0"/>
              </a:rPr>
              <a:t>Case: </a:t>
            </a:r>
            <a:r>
              <a:rPr lang="en-US" altLang="en-US" sz="1600" u="sng" dirty="0">
                <a:solidFill>
                  <a:srgbClr val="FF0000"/>
                </a:solidFill>
                <a:latin typeface="Calibri" panose="020F0502020204030204" pitchFamily="34" charset="0"/>
                <a:cs typeface="Calibri" panose="020F0502020204030204" pitchFamily="34" charset="0"/>
              </a:rPr>
              <a:t>Petruska v. Gannon University</a:t>
            </a:r>
          </a:p>
          <a:p>
            <a:pPr eaLnBrk="1" hangingPunct="1"/>
            <a:r>
              <a:rPr lang="en-US" altLang="en-US" sz="1600" dirty="0">
                <a:latin typeface="Calibri" panose="020F0502020204030204" pitchFamily="34" charset="0"/>
                <a:cs typeface="Calibri" panose="020F0502020204030204" pitchFamily="34" charset="0"/>
              </a:rPr>
              <a:t>Members of </a:t>
            </a:r>
            <a:r>
              <a:rPr lang="en-US" altLang="en-US" sz="1600" dirty="0">
                <a:solidFill>
                  <a:srgbClr val="FF0000"/>
                </a:solidFill>
                <a:latin typeface="Calibri" panose="020F0502020204030204" pitchFamily="34" charset="0"/>
                <a:cs typeface="Calibri" panose="020F0502020204030204" pitchFamily="34" charset="0"/>
              </a:rPr>
              <a:t>Communist</a:t>
            </a:r>
            <a:r>
              <a:rPr lang="en-US" altLang="en-US" sz="1600" dirty="0">
                <a:latin typeface="Calibri" panose="020F0502020204030204" pitchFamily="34" charset="0"/>
                <a:cs typeface="Calibri" panose="020F0502020204030204" pitchFamily="34" charset="0"/>
              </a:rPr>
              <a:t> organizations</a:t>
            </a:r>
          </a:p>
          <a:p>
            <a:pPr eaLnBrk="1" hangingPunct="1"/>
            <a:r>
              <a:rPr lang="en-US" altLang="en-US" sz="1600" dirty="0">
                <a:solidFill>
                  <a:srgbClr val="FF0000"/>
                </a:solidFill>
                <a:latin typeface="Calibri" panose="020F0502020204030204" pitchFamily="34" charset="0"/>
                <a:cs typeface="Calibri" panose="020F0502020204030204" pitchFamily="34" charset="0"/>
              </a:rPr>
              <a:t>Native American employees living in or around Native American reservations</a:t>
            </a:r>
          </a:p>
          <a:p>
            <a:pPr eaLnBrk="1" hangingPunct="1"/>
            <a:r>
              <a:rPr lang="en-US" altLang="en-US" sz="1600" dirty="0">
                <a:solidFill>
                  <a:srgbClr val="FF0000"/>
                </a:solidFill>
                <a:latin typeface="Calibri" panose="020F0502020204030204" pitchFamily="34" charset="0"/>
                <a:cs typeface="Calibri" panose="020F0502020204030204" pitchFamily="34" charset="0"/>
              </a:rPr>
              <a:t>Employees of private clubs</a:t>
            </a:r>
          </a:p>
          <a:p>
            <a:pPr eaLnBrk="1" hangingPunct="1"/>
            <a:r>
              <a:rPr lang="en-US" sz="1600" dirty="0">
                <a:solidFill>
                  <a:srgbClr val="0083C4"/>
                </a:solidFill>
                <a:latin typeface="Calibri" panose="020F0502020204030204" pitchFamily="34" charset="0"/>
                <a:cs typeface="Calibri" panose="020F0502020204030204" pitchFamily="34" charset="0"/>
              </a:rPr>
              <a:t>Note: Recall that independent contractors are not ‘employees’ </a:t>
            </a:r>
            <a:endParaRPr lang="en-IN" sz="1600" dirty="0">
              <a:solidFill>
                <a:srgbClr val="0083C4"/>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Equal Employment Opportunity Commission (EEOC)</a:t>
            </a:r>
          </a:p>
        </p:txBody>
      </p:sp>
      <p:sp>
        <p:nvSpPr>
          <p:cNvPr id="5" name="Rectangle 3">
            <a:extLst>
              <a:ext uri="{FF2B5EF4-FFF2-40B4-BE49-F238E27FC236}">
                <a16:creationId xmlns:a16="http://schemas.microsoft.com/office/drawing/2014/main" id="{C68AD95C-43EC-BC4C-AFEC-C451A8B7BBEA}"/>
              </a:ext>
            </a:extLst>
          </p:cNvPr>
          <p:cNvSpPr>
            <a:spLocks noGrp="1" noChangeArrowheads="1"/>
          </p:cNvSpPr>
          <p:nvPr>
            <p:ph idx="1"/>
          </p:nvPr>
        </p:nvSpPr>
        <p:spPr>
          <a:xfrm>
            <a:off x="457200" y="1600200"/>
            <a:ext cx="8229600" cy="4664075"/>
          </a:xfrm>
        </p:spPr>
        <p:txBody>
          <a:bodyPr/>
          <a:lstStyle/>
          <a:p>
            <a:r>
              <a:rPr lang="en-US" altLang="en-US" dirty="0">
                <a:solidFill>
                  <a:srgbClr val="FF0000"/>
                </a:solidFill>
                <a:latin typeface="Calibri" panose="020F0502020204030204" pitchFamily="34" charset="0"/>
                <a:cs typeface="Calibri" panose="020F0502020204030204" pitchFamily="34" charset="0"/>
              </a:rPr>
              <a:t>Administrative agency established by Civil Rights Act to oversee discrimination claims</a:t>
            </a:r>
          </a:p>
          <a:p>
            <a:pPr lvl="1"/>
            <a:r>
              <a:rPr lang="en-US" altLang="en-US" dirty="0">
                <a:latin typeface="Calibri" panose="020F0502020204030204" pitchFamily="34" charset="0"/>
                <a:cs typeface="Calibri" panose="020F0502020204030204" pitchFamily="34" charset="0"/>
              </a:rPr>
              <a:t>Specialized expertise and case volume </a:t>
            </a:r>
          </a:p>
          <a:p>
            <a:r>
              <a:rPr lang="en-US" altLang="en-US" dirty="0">
                <a:latin typeface="Calibri" panose="020F0502020204030204" pitchFamily="34" charset="0"/>
                <a:cs typeface="Calibri" panose="020F0502020204030204" pitchFamily="34" charset="0"/>
              </a:rPr>
              <a:t>Agency handles about 100,000 filings/year</a:t>
            </a:r>
          </a:p>
          <a:p>
            <a:pPr lvl="1"/>
            <a:r>
              <a:rPr lang="en-US" altLang="en-US" dirty="0">
                <a:latin typeface="Calibri" panose="020F0502020204030204" pitchFamily="34" charset="0"/>
                <a:cs typeface="Calibri" panose="020F0502020204030204" pitchFamily="34" charset="0"/>
              </a:rPr>
              <a:t>See chart for relative volume</a:t>
            </a:r>
          </a:p>
          <a:p>
            <a:r>
              <a:rPr lang="en-US" altLang="en-US" dirty="0">
                <a:latin typeface="Calibri" panose="020F0502020204030204" pitchFamily="34" charset="0"/>
                <a:cs typeface="Calibri" panose="020F0502020204030204" pitchFamily="34" charset="0"/>
              </a:rPr>
              <a:t>Doctrine: exhaustion of administrative remedies</a:t>
            </a:r>
          </a:p>
          <a:p>
            <a:pPr lvl="1"/>
            <a:r>
              <a:rPr lang="en-US" altLang="en-US" dirty="0">
                <a:latin typeface="Calibri" panose="020F0502020204030204" pitchFamily="34" charset="0"/>
                <a:cs typeface="Calibri" panose="020F0502020204030204" pitchFamily="34" charset="0"/>
              </a:rPr>
              <a:t>Claims must go through agency before court (why?) </a:t>
            </a:r>
          </a:p>
          <a:p>
            <a:pPr lvl="1"/>
            <a:r>
              <a:rPr lang="en-US" altLang="en-US" i="1" dirty="0">
                <a:latin typeface="Calibri" panose="020F0502020204030204" pitchFamily="34" charset="0"/>
                <a:cs typeface="Calibri" panose="020F0502020204030204" pitchFamily="34" charset="0"/>
              </a:rPr>
              <a:t>Scenario 1</a:t>
            </a:r>
          </a:p>
          <a:p>
            <a:endParaRPr lang="en-US" alt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Filing Claims under Title VII</a:t>
            </a:r>
          </a:p>
        </p:txBody>
      </p:sp>
      <p:sp>
        <p:nvSpPr>
          <p:cNvPr id="17411" name="Content Placeholder"/>
          <p:cNvSpPr>
            <a:spLocks noGrp="1" noChangeArrowheads="1"/>
          </p:cNvSpPr>
          <p:nvPr>
            <p:ph idx="1"/>
          </p:nvPr>
        </p:nvSpPr>
        <p:spPr>
          <a:xfrm>
            <a:off x="457200" y="1600200"/>
            <a:ext cx="8229600" cy="4663867"/>
          </a:xfrm>
          <a:ln>
            <a:noFill/>
          </a:ln>
        </p:spPr>
        <p:txBody>
          <a:bodyPr/>
          <a:lstStyle/>
          <a:p>
            <a:pPr marL="0" indent="0">
              <a:buNone/>
            </a:pPr>
            <a:r>
              <a:rPr lang="en-US" altLang="en-US" b="1" dirty="0">
                <a:solidFill>
                  <a:srgbClr val="FF0000"/>
                </a:solidFill>
                <a:latin typeface="Calibri" panose="020F0502020204030204" pitchFamily="34" charset="0"/>
                <a:cs typeface="Arial" charset="0"/>
              </a:rPr>
              <a:t>Claimant</a:t>
            </a:r>
            <a:r>
              <a:rPr lang="en-US" altLang="en-US" b="1" dirty="0">
                <a:latin typeface="Calibri" panose="020F0502020204030204" pitchFamily="34" charset="0"/>
                <a:cs typeface="Arial" charset="0"/>
              </a:rPr>
              <a:t>/charging party</a:t>
            </a:r>
            <a:r>
              <a:rPr lang="en-US" altLang="en-US" dirty="0">
                <a:latin typeface="Calibri" panose="020F0502020204030204" pitchFamily="34" charset="0"/>
                <a:cs typeface="Arial" charset="0"/>
              </a:rPr>
              <a:t>: The person who brings an action alleging violation of Title VII. </a:t>
            </a:r>
            <a:r>
              <a:rPr lang="en-US" altLang="en-US" sz="2400" dirty="0">
                <a:latin typeface="Calibri" panose="020F0502020204030204" pitchFamily="34" charset="0"/>
                <a:cs typeface="Arial" charset="0"/>
              </a:rPr>
              <a:t>(no filing fee)</a:t>
            </a:r>
          </a:p>
          <a:p>
            <a:pPr marL="0" indent="0">
              <a:buNone/>
            </a:pPr>
            <a:r>
              <a:rPr lang="en-US" altLang="en-US" b="1" dirty="0">
                <a:solidFill>
                  <a:srgbClr val="FF0000"/>
                </a:solidFill>
                <a:latin typeface="Calibri" panose="020F0502020204030204" pitchFamily="34" charset="0"/>
                <a:cs typeface="Arial" charset="0"/>
              </a:rPr>
              <a:t>Respondent</a:t>
            </a:r>
            <a:r>
              <a:rPr lang="en-US" altLang="en-US" b="1" dirty="0">
                <a:latin typeface="Calibri" panose="020F0502020204030204" pitchFamily="34" charset="0"/>
                <a:cs typeface="Arial" charset="0"/>
              </a:rPr>
              <a:t>/responding party</a:t>
            </a:r>
            <a:r>
              <a:rPr lang="en-US" altLang="en-US" dirty="0">
                <a:latin typeface="Calibri" panose="020F0502020204030204" pitchFamily="34" charset="0"/>
                <a:cs typeface="Arial" charset="0"/>
              </a:rPr>
              <a:t>: Person alleged to have violated Title VII, usually the employer.</a:t>
            </a:r>
          </a:p>
          <a:p>
            <a:pPr marL="0" lvl="1" indent="0">
              <a:buNone/>
            </a:pPr>
            <a:r>
              <a:rPr lang="en-US" altLang="en-US" sz="2800" b="1" dirty="0">
                <a:latin typeface="Calibri" panose="020F0502020204030204" pitchFamily="34" charset="0"/>
                <a:cs typeface="Arial" charset="0"/>
              </a:rPr>
              <a:t>E</a:t>
            </a:r>
            <a:r>
              <a:rPr lang="en-US" altLang="en-US" sz="100" b="1" dirty="0">
                <a:latin typeface="Calibri" panose="020F0502020204030204" pitchFamily="34" charset="0"/>
                <a:cs typeface="Arial" charset="0"/>
              </a:rPr>
              <a:t> </a:t>
            </a:r>
            <a:r>
              <a:rPr lang="en-US" altLang="en-US" sz="2800" b="1" dirty="0">
                <a:latin typeface="Calibri" panose="020F0502020204030204" pitchFamily="34" charset="0"/>
                <a:cs typeface="Arial" charset="0"/>
              </a:rPr>
              <a:t>E</a:t>
            </a:r>
            <a:r>
              <a:rPr lang="en-US" altLang="en-US" sz="100" b="1" dirty="0">
                <a:latin typeface="Calibri" panose="020F0502020204030204" pitchFamily="34" charset="0"/>
                <a:cs typeface="Arial" charset="0"/>
              </a:rPr>
              <a:t> </a:t>
            </a:r>
            <a:r>
              <a:rPr lang="en-US" altLang="en-US" sz="2800" b="1" dirty="0">
                <a:latin typeface="Calibri" panose="020F0502020204030204" pitchFamily="34" charset="0"/>
                <a:cs typeface="Arial" charset="0"/>
              </a:rPr>
              <a:t>O</a:t>
            </a:r>
            <a:r>
              <a:rPr lang="en-US" altLang="en-US" sz="100" b="1" dirty="0">
                <a:latin typeface="Calibri" panose="020F0502020204030204" pitchFamily="34" charset="0"/>
                <a:cs typeface="Arial" charset="0"/>
              </a:rPr>
              <a:t> </a:t>
            </a:r>
            <a:r>
              <a:rPr lang="en-US" altLang="en-US" sz="2800" b="1" dirty="0">
                <a:latin typeface="Calibri" panose="020F0502020204030204" pitchFamily="34" charset="0"/>
                <a:cs typeface="Arial" charset="0"/>
              </a:rPr>
              <a:t>C Investigator: </a:t>
            </a:r>
            <a:r>
              <a:rPr lang="en-US" altLang="en-US" sz="2800" dirty="0">
                <a:latin typeface="Calibri" panose="020F0502020204030204" pitchFamily="34" charset="0"/>
                <a:cs typeface="Arial" charset="0"/>
              </a:rPr>
              <a:t>Employee of </a:t>
            </a:r>
            <a:r>
              <a:rPr lang="en-US" dirty="0">
                <a:latin typeface="Calibri" panose="020F0502020204030204" pitchFamily="34" charset="0"/>
                <a:cs typeface="Arial" charset="0"/>
              </a:rPr>
              <a:t>E</a:t>
            </a:r>
            <a:r>
              <a:rPr lang="en-US" sz="100" dirty="0">
                <a:latin typeface="Calibri" panose="020F0502020204030204" pitchFamily="34" charset="0"/>
                <a:cs typeface="Arial" charset="0"/>
              </a:rPr>
              <a:t> </a:t>
            </a:r>
            <a:r>
              <a:rPr lang="en-US" dirty="0">
                <a:latin typeface="Calibri" panose="020F0502020204030204" pitchFamily="34" charset="0"/>
                <a:cs typeface="Arial" charset="0"/>
              </a:rPr>
              <a:t>E</a:t>
            </a:r>
            <a:r>
              <a:rPr lang="en-US" sz="100" dirty="0">
                <a:latin typeface="Calibri" panose="020F0502020204030204" pitchFamily="34" charset="0"/>
                <a:cs typeface="Arial" charset="0"/>
              </a:rPr>
              <a:t> </a:t>
            </a:r>
            <a:r>
              <a:rPr lang="en-US" dirty="0">
                <a:latin typeface="Calibri" panose="020F0502020204030204" pitchFamily="34" charset="0"/>
                <a:cs typeface="Arial" charset="0"/>
              </a:rPr>
              <a:t>O</a:t>
            </a:r>
            <a:r>
              <a:rPr lang="en-US" sz="100" dirty="0">
                <a:latin typeface="Calibri" panose="020F0502020204030204" pitchFamily="34" charset="0"/>
                <a:cs typeface="Arial" charset="0"/>
              </a:rPr>
              <a:t> </a:t>
            </a:r>
            <a:r>
              <a:rPr lang="en-US" dirty="0">
                <a:latin typeface="Calibri" panose="020F0502020204030204" pitchFamily="34" charset="0"/>
                <a:cs typeface="Arial" charset="0"/>
              </a:rPr>
              <a:t>C</a:t>
            </a:r>
            <a:r>
              <a:rPr lang="en-US" altLang="en-US" dirty="0">
                <a:latin typeface="Calibri" panose="020F0502020204030204" pitchFamily="34" charset="0"/>
                <a:cs typeface="Arial" charset="0"/>
              </a:rPr>
              <a:t> </a:t>
            </a:r>
            <a:r>
              <a:rPr lang="en-US" altLang="en-US" sz="2800" dirty="0">
                <a:latin typeface="Calibri" panose="020F0502020204030204" pitchFamily="34" charset="0"/>
                <a:cs typeface="Arial" charset="0"/>
              </a:rPr>
              <a:t>who reviews Title VII complaints for merit.</a:t>
            </a:r>
          </a:p>
          <a:p>
            <a:pPr marL="0" lvl="1" indent="0">
              <a:buNone/>
            </a:pPr>
            <a:r>
              <a:rPr lang="en-US" sz="2800" b="1" dirty="0">
                <a:latin typeface="Calibri" panose="020F0502020204030204" pitchFamily="34" charset="0"/>
              </a:rPr>
              <a:t>Record keeping and reporting requirements</a:t>
            </a:r>
          </a:p>
          <a:p>
            <a:pPr marL="291600" lvl="2" indent="-291600">
              <a:lnSpc>
                <a:spcPct val="90000"/>
              </a:lnSpc>
              <a:spcBef>
                <a:spcPts val="1000"/>
              </a:spcBef>
              <a:buFont typeface="Arial" panose="020B0604020202020204" pitchFamily="34" charset="0"/>
              <a:buChar char="•"/>
            </a:pPr>
            <a:r>
              <a:rPr lang="en-US" sz="2400" dirty="0">
                <a:latin typeface="Calibri" panose="020F0502020204030204" pitchFamily="34" charset="0"/>
                <a:cs typeface="Arial" charset="0"/>
              </a:rPr>
              <a:t>EEOC requires personnel records relating to a charge be kept until final disposition.  Other EEOC records regs also exist</a:t>
            </a:r>
            <a:endParaRPr lang="en-US" altLang="en-US" sz="2400" dirty="0">
              <a:latin typeface="Calibri" panose="020F0502020204030204" pitchFamily="34" charset="0"/>
              <a:cs typeface="Arial" charset="0"/>
            </a:endParaRPr>
          </a:p>
        </p:txBody>
      </p:sp>
    </p:spTree>
    <p:extLst>
      <p:ext uri="{BB962C8B-B14F-4D97-AF65-F5344CB8AC3E}">
        <p14:creationId xmlns:p14="http://schemas.microsoft.com/office/powerpoint/2010/main" val="158574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defRPr/>
            </a:pPr>
            <a:r>
              <a:rPr lang="en-US" dirty="0">
                <a:effectLst/>
                <a:latin typeface="Calibri" panose="020F0502020204030204" pitchFamily="34" charset="0"/>
              </a:rPr>
              <a:t>Statute of Limitations</a:t>
            </a:r>
          </a:p>
        </p:txBody>
      </p:sp>
      <p:sp>
        <p:nvSpPr>
          <p:cNvPr id="3" name="Content Placeholder 2"/>
          <p:cNvSpPr>
            <a:spLocks noGrp="1"/>
          </p:cNvSpPr>
          <p:nvPr>
            <p:ph idx="1"/>
          </p:nvPr>
        </p:nvSpPr>
        <p:spPr>
          <a:xfrm>
            <a:off x="457200" y="1600200"/>
            <a:ext cx="8229600" cy="4495800"/>
          </a:xfrm>
          <a:ln>
            <a:noFill/>
          </a:ln>
        </p:spPr>
        <p:txBody>
          <a:bodyPr/>
          <a:lstStyle/>
          <a:p>
            <a:pPr marL="0" indent="0">
              <a:buNone/>
              <a:defRPr/>
            </a:pPr>
            <a:r>
              <a:rPr lang="en-US" altLang="en-US" b="1" dirty="0">
                <a:solidFill>
                  <a:srgbClr val="FF0000"/>
                </a:solidFill>
                <a:latin typeface="Calibri" panose="020F0502020204030204" pitchFamily="34" charset="0"/>
                <a:cs typeface="Arial" charset="0"/>
              </a:rPr>
              <a:t>Statute of limitations </a:t>
            </a:r>
            <a:r>
              <a:rPr lang="en-US" altLang="en-US" b="1" dirty="0">
                <a:latin typeface="Calibri" panose="020F0502020204030204" pitchFamily="34" charset="0"/>
                <a:cs typeface="Arial" charset="0"/>
              </a:rPr>
              <a:t>-</a:t>
            </a:r>
            <a:r>
              <a:rPr lang="en-US" altLang="en-US" dirty="0">
                <a:latin typeface="Calibri" panose="020F0502020204030204" pitchFamily="34" charset="0"/>
                <a:cs typeface="Arial" charset="0"/>
              </a:rPr>
              <a:t> relatively brief</a:t>
            </a:r>
          </a:p>
          <a:p>
            <a:pPr>
              <a:buFont typeface="Arial" panose="020B0604020202020204" pitchFamily="34" charset="0"/>
              <a:buChar char="•"/>
              <a:defRPr/>
            </a:pPr>
            <a:r>
              <a:rPr lang="en-US" altLang="en-US" sz="2400" dirty="0">
                <a:latin typeface="Calibri" panose="020F0502020204030204" pitchFamily="34" charset="0"/>
                <a:cs typeface="Arial" charset="0"/>
              </a:rPr>
              <a:t>Limitations period: time between alleged act and filing claim</a:t>
            </a:r>
          </a:p>
          <a:p>
            <a:pPr marL="291600" lvl="2" indent="-291600">
              <a:lnSpc>
                <a:spcPct val="90000"/>
              </a:lnSpc>
              <a:spcBef>
                <a:spcPts val="1000"/>
              </a:spcBef>
              <a:buFont typeface="Arial" panose="020B0604020202020204" pitchFamily="34" charset="0"/>
              <a:buChar char="•"/>
              <a:defRPr/>
            </a:pPr>
            <a:r>
              <a:rPr lang="en-US" altLang="en-US" sz="2400" dirty="0">
                <a:solidFill>
                  <a:srgbClr val="FF0000"/>
                </a:solidFill>
                <a:latin typeface="Calibri" panose="020F0502020204030204" pitchFamily="34" charset="0"/>
                <a:cs typeface="Arial" charset="0"/>
              </a:rPr>
              <a:t>Nonfederal government employees</a:t>
            </a:r>
            <a:r>
              <a:rPr lang="en-US" altLang="en-US" sz="2400" dirty="0">
                <a:solidFill>
                  <a:srgbClr val="FF0000"/>
                </a:solidFill>
                <a:latin typeface="Calibri" panose="020F0502020204030204" pitchFamily="34" charset="0"/>
                <a:cs typeface="Arial" charset="0"/>
                <a:sym typeface="Wingdings" pitchFamily="2" charset="2"/>
              </a:rPr>
              <a:t> </a:t>
            </a:r>
            <a:r>
              <a:rPr lang="en-US" altLang="en-US" sz="2400" dirty="0">
                <a:latin typeface="Calibri" panose="020F0502020204030204" pitchFamily="34" charset="0"/>
                <a:cs typeface="Arial" charset="0"/>
                <a:sym typeface="Wingdings" pitchFamily="2" charset="2"/>
              </a:rPr>
              <a:t>have </a:t>
            </a:r>
            <a:r>
              <a:rPr lang="en-US" altLang="en-US" sz="2400" dirty="0">
                <a:solidFill>
                  <a:srgbClr val="FF0000"/>
                </a:solidFill>
                <a:latin typeface="Calibri" panose="020F0502020204030204" pitchFamily="34" charset="0"/>
                <a:cs typeface="Arial" charset="0"/>
                <a:sym typeface="Wingdings" pitchFamily="2" charset="2"/>
              </a:rPr>
              <a:t>180 days </a:t>
            </a:r>
            <a:r>
              <a:rPr lang="en-US" altLang="en-US" sz="2400" dirty="0">
                <a:latin typeface="Calibri" panose="020F0502020204030204" pitchFamily="34" charset="0"/>
                <a:cs typeface="Arial" charset="0"/>
                <a:sym typeface="Wingdings" pitchFamily="2" charset="2"/>
              </a:rPr>
              <a:t>and </a:t>
            </a:r>
            <a:r>
              <a:rPr lang="en-US" altLang="en-US" sz="2400" dirty="0">
                <a:solidFill>
                  <a:srgbClr val="FF0000"/>
                </a:solidFill>
                <a:latin typeface="Calibri" panose="020F0502020204030204" pitchFamily="34" charset="0"/>
                <a:cs typeface="Arial" charset="0"/>
                <a:sym typeface="Wingdings" pitchFamily="2" charset="2"/>
              </a:rPr>
              <a:t>f</a:t>
            </a:r>
            <a:r>
              <a:rPr lang="en-US" altLang="en-US" sz="2400" dirty="0">
                <a:solidFill>
                  <a:srgbClr val="FF0000"/>
                </a:solidFill>
                <a:latin typeface="Calibri" panose="020F0502020204030204" pitchFamily="34" charset="0"/>
                <a:cs typeface="Arial" charset="0"/>
              </a:rPr>
              <a:t>ederal employees</a:t>
            </a:r>
            <a:r>
              <a:rPr lang="en-US" altLang="en-US" sz="2400" dirty="0">
                <a:latin typeface="Calibri" panose="020F0502020204030204" pitchFamily="34" charset="0"/>
                <a:cs typeface="Arial" charset="0"/>
                <a:sym typeface="Wingdings" pitchFamily="2" charset="2"/>
              </a:rPr>
              <a:t> have </a:t>
            </a:r>
            <a:r>
              <a:rPr lang="en-US" altLang="en-US" sz="2400" dirty="0">
                <a:solidFill>
                  <a:srgbClr val="FF0000"/>
                </a:solidFill>
                <a:latin typeface="Calibri" panose="020F0502020204030204" pitchFamily="34" charset="0"/>
                <a:cs typeface="Arial" charset="0"/>
                <a:sym typeface="Wingdings" pitchFamily="2" charset="2"/>
              </a:rPr>
              <a:t>45 days </a:t>
            </a:r>
            <a:r>
              <a:rPr lang="en-US" altLang="en-US" sz="2400" dirty="0">
                <a:latin typeface="Calibri" panose="020F0502020204030204" pitchFamily="34" charset="0"/>
                <a:cs typeface="Arial" charset="0"/>
                <a:sym typeface="Wingdings" pitchFamily="2" charset="2"/>
              </a:rPr>
              <a:t>to file a claim after the discriminatory event.</a:t>
            </a:r>
          </a:p>
          <a:p>
            <a:pPr marL="291600" lvl="2" indent="-291600">
              <a:lnSpc>
                <a:spcPct val="90000"/>
              </a:lnSpc>
              <a:spcBef>
                <a:spcPts val="1000"/>
              </a:spcBef>
              <a:buFont typeface="Arial" panose="020B0604020202020204" pitchFamily="34" charset="0"/>
              <a:buChar char="•"/>
              <a:defRPr/>
            </a:pPr>
            <a:r>
              <a:rPr lang="en-US" sz="2400" dirty="0">
                <a:latin typeface="Calibri" panose="020F0502020204030204" pitchFamily="34" charset="0"/>
                <a:cs typeface="Arial" charset="0"/>
                <a:sym typeface="Wingdings" pitchFamily="2" charset="2"/>
              </a:rPr>
              <a:t>‘continuing violations’ claims may consider actions outside limitations period</a:t>
            </a:r>
            <a:endParaRPr lang="en-US" altLang="en-US" sz="2400" dirty="0">
              <a:latin typeface="Calibri" panose="020F0502020204030204" pitchFamily="34" charset="0"/>
              <a:cs typeface="Arial" charset="0"/>
              <a:sym typeface="Wingdings" pitchFamily="2" charset="2"/>
            </a:endParaRPr>
          </a:p>
          <a:p>
            <a:pPr marL="0" indent="0">
              <a:buNone/>
              <a:defRPr/>
            </a:pPr>
            <a:r>
              <a:rPr lang="en-US" b="1" dirty="0">
                <a:latin typeface="Calibri" panose="020F0502020204030204" pitchFamily="34" charset="0"/>
              </a:rPr>
              <a:t>Lilly Ledbetter Fair Pay Act</a:t>
            </a:r>
            <a:r>
              <a:rPr lang="en-US" dirty="0">
                <a:latin typeface="Calibri" panose="020F0502020204030204" pitchFamily="34" charset="0"/>
              </a:rPr>
              <a:t>: </a:t>
            </a:r>
            <a:r>
              <a:rPr lang="en-US" dirty="0">
                <a:solidFill>
                  <a:srgbClr val="FF0000"/>
                </a:solidFill>
                <a:latin typeface="Calibri" panose="020F0502020204030204" pitchFamily="34" charset="0"/>
              </a:rPr>
              <a:t>limitations period resets with every discriminatory paycheck. </a:t>
            </a:r>
          </a:p>
          <a:p>
            <a:pPr marL="291600" lvl="2" indent="-291600">
              <a:lnSpc>
                <a:spcPct val="90000"/>
              </a:lnSpc>
              <a:spcBef>
                <a:spcPts val="1000"/>
              </a:spcBef>
              <a:buFont typeface="Arial" panose="020B0604020202020204" pitchFamily="34" charset="0"/>
              <a:buChar char="•"/>
              <a:defRPr/>
            </a:pPr>
            <a:r>
              <a:rPr lang="en-US" altLang="en-US" sz="2400" i="1" dirty="0">
                <a:latin typeface="Calibri" panose="020F0502020204030204" pitchFamily="34" charset="0"/>
                <a:cs typeface="Arial" charset="0"/>
                <a:sym typeface="Wingdings" pitchFamily="2" charset="2"/>
              </a:rPr>
              <a:t>Scenario 2.</a:t>
            </a:r>
            <a:endParaRPr lang="en-IN" sz="2400" i="1" dirty="0">
              <a:latin typeface="Calibri" panose="020F0502020204030204" pitchFamily="34" charset="0"/>
              <a:cs typeface="Arial" charset="0"/>
            </a:endParaRPr>
          </a:p>
          <a:p>
            <a:pPr marL="291600" lvl="2" indent="-291600">
              <a:lnSpc>
                <a:spcPct val="90000"/>
              </a:lnSpc>
              <a:spcBef>
                <a:spcPts val="1000"/>
              </a:spcBef>
              <a:buFont typeface="Arial" panose="020B0604020202020204" pitchFamily="34" charset="0"/>
              <a:buChar char="•"/>
              <a:defRPr/>
            </a:pPr>
            <a:endParaRPr lang="en-US" altLang="en-US" sz="2400" dirty="0">
              <a:latin typeface="Calibri" panose="020F0502020204030204" pitchFamily="34" charset="0"/>
              <a:cs typeface="Arial" charset="0"/>
              <a:sym typeface="Wingdings" pitchFamily="2" charset="2"/>
            </a:endParaRPr>
          </a:p>
          <a:p>
            <a:pPr marL="748800" lvl="3" indent="-291600">
              <a:lnSpc>
                <a:spcPct val="90000"/>
              </a:lnSpc>
              <a:spcBef>
                <a:spcPts val="1000"/>
              </a:spcBef>
              <a:buFont typeface="Arial" panose="020B0604020202020204" pitchFamily="34" charset="0"/>
              <a:buChar char="•"/>
              <a:defRPr/>
            </a:pPr>
            <a:endParaRPr lang="en-US" sz="2000" dirty="0">
              <a:latin typeface="Calibri" panose="020F0502020204030204" pitchFamily="34"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p:nvPr>
        </p:nvSpPr>
        <p:spPr>
          <a:ln>
            <a:noFill/>
          </a:ln>
        </p:spPr>
        <p:txBody>
          <a:bodyPr/>
          <a:lstStyle/>
          <a:p>
            <a:pPr eaLnBrk="1" hangingPunct="1">
              <a:defRPr/>
            </a:pPr>
            <a:r>
              <a:rPr lang="en-US" sz="3200" b="1" dirty="0">
                <a:effectLst/>
                <a:latin typeface="Calibri" panose="020F0502020204030204" pitchFamily="34" charset="0"/>
              </a:rPr>
              <a:t>State Law Interface in the Filing Process</a:t>
            </a:r>
          </a:p>
        </p:txBody>
      </p:sp>
      <p:sp>
        <p:nvSpPr>
          <p:cNvPr id="15363" name="Content Placeholder"/>
          <p:cNvSpPr>
            <a:spLocks noGrp="1" noChangeArrowheads="1"/>
          </p:cNvSpPr>
          <p:nvPr>
            <p:ph idx="1"/>
          </p:nvPr>
        </p:nvSpPr>
        <p:spPr>
          <a:xfrm>
            <a:off x="457200" y="1600200"/>
            <a:ext cx="8229600" cy="3104965"/>
          </a:xfrm>
          <a:ln>
            <a:noFill/>
          </a:ln>
        </p:spPr>
        <p:txBody>
          <a:bodyPr/>
          <a:lstStyle/>
          <a:p>
            <a:pPr marL="0" indent="0" eaLnBrk="1" hangingPunct="1">
              <a:buNone/>
            </a:pPr>
            <a:r>
              <a:rPr lang="en-US" altLang="en-US" b="1" dirty="0">
                <a:latin typeface="Calibri" panose="020F0502020204030204" pitchFamily="34" charset="0"/>
                <a:cs typeface="Arial" charset="0"/>
              </a:rPr>
              <a:t>706 agency - State and local enforcement</a:t>
            </a:r>
            <a:r>
              <a:rPr lang="en-US" altLang="en-US" dirty="0">
                <a:latin typeface="Calibri" panose="020F0502020204030204" pitchFamily="34" charset="0"/>
                <a:cs typeface="Arial" charset="0"/>
              </a:rPr>
              <a:t>.</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Work-sharing agreement with the E</a:t>
            </a:r>
            <a:r>
              <a:rPr lang="en-US" altLang="en-US" sz="100" dirty="0">
                <a:latin typeface="Calibri" panose="020F0502020204030204" pitchFamily="34" charset="0"/>
                <a:cs typeface="Arial" charset="0"/>
              </a:rPr>
              <a:t> </a:t>
            </a:r>
            <a:r>
              <a:rPr lang="en-US" altLang="en-US" sz="2400"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sz="2400" dirty="0">
                <a:latin typeface="Calibri" panose="020F0502020204030204" pitchFamily="34" charset="0"/>
                <a:cs typeface="Arial" charset="0"/>
              </a:rPr>
              <a:t>O</a:t>
            </a:r>
            <a:r>
              <a:rPr lang="en-US" altLang="en-US" sz="100" dirty="0">
                <a:latin typeface="Calibri" panose="020F0502020204030204" pitchFamily="34" charset="0"/>
                <a:cs typeface="Arial" charset="0"/>
              </a:rPr>
              <a:t> </a:t>
            </a:r>
            <a:r>
              <a:rPr lang="en-US" altLang="en-US" sz="2400" dirty="0">
                <a:latin typeface="Calibri" panose="020F0502020204030204" pitchFamily="34" charset="0"/>
                <a:cs typeface="Arial" charset="0"/>
              </a:rPr>
              <a:t>C.</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Receives and process claims of discrimination.</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Expanded filing time from 180 days to 300 days.</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If the claim is not satisfactorily disposed of, it may be taken by the E</a:t>
            </a:r>
            <a:r>
              <a:rPr lang="en-US" altLang="en-US" sz="100" dirty="0">
                <a:latin typeface="Calibri" panose="020F0502020204030204" pitchFamily="34" charset="0"/>
                <a:cs typeface="Arial" charset="0"/>
              </a:rPr>
              <a:t> </a:t>
            </a:r>
            <a:r>
              <a:rPr lang="en-US" altLang="en-US" sz="2400"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sz="2400" dirty="0">
                <a:latin typeface="Calibri" panose="020F0502020204030204" pitchFamily="34" charset="0"/>
                <a:cs typeface="Arial" charset="0"/>
              </a:rPr>
              <a:t>O</a:t>
            </a:r>
            <a:r>
              <a:rPr lang="en-US" altLang="en-US" sz="100" dirty="0">
                <a:latin typeface="Calibri" panose="020F0502020204030204" pitchFamily="34" charset="0"/>
                <a:cs typeface="Arial" charset="0"/>
              </a:rPr>
              <a:t> </a:t>
            </a:r>
            <a:r>
              <a:rPr lang="en-US" altLang="en-US" sz="2400" dirty="0">
                <a:latin typeface="Calibri" panose="020F0502020204030204" pitchFamily="34" charset="0"/>
                <a:cs typeface="Arial" charset="0"/>
              </a:rPr>
              <a:t>C for litigation.</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Proceeding Through the </a:t>
            </a:r>
            <a:r>
              <a:rPr lang="en-US" altLang="en-US" dirty="0">
                <a:effectLst/>
                <a:latin typeface="Calibri" panose="020F0502020204030204" pitchFamily="34" charset="0"/>
                <a:cs typeface="Arial" charset="0"/>
              </a:rPr>
              <a:t>E</a:t>
            </a:r>
            <a:r>
              <a:rPr lang="en-US" altLang="en-US" sz="100" dirty="0">
                <a:effectLst/>
                <a:latin typeface="Calibri" panose="020F0502020204030204" pitchFamily="34" charset="0"/>
                <a:cs typeface="Arial" charset="0"/>
              </a:rPr>
              <a:t> </a:t>
            </a:r>
            <a:r>
              <a:rPr lang="en-US" altLang="en-US" dirty="0">
                <a:effectLst/>
                <a:latin typeface="Calibri" panose="020F0502020204030204" pitchFamily="34" charset="0"/>
                <a:cs typeface="Arial" charset="0"/>
              </a:rPr>
              <a:t>E</a:t>
            </a:r>
            <a:r>
              <a:rPr lang="en-US" altLang="en-US" sz="100" dirty="0">
                <a:effectLst/>
                <a:latin typeface="Calibri" panose="020F0502020204030204" pitchFamily="34" charset="0"/>
                <a:cs typeface="Arial" charset="0"/>
              </a:rPr>
              <a:t> </a:t>
            </a:r>
            <a:r>
              <a:rPr lang="en-US" altLang="en-US" dirty="0">
                <a:effectLst/>
                <a:latin typeface="Calibri" panose="020F0502020204030204" pitchFamily="34" charset="0"/>
                <a:cs typeface="Arial" charset="0"/>
              </a:rPr>
              <a:t>O</a:t>
            </a:r>
            <a:r>
              <a:rPr lang="en-US" altLang="en-US" sz="100" dirty="0">
                <a:effectLst/>
                <a:latin typeface="Calibri" panose="020F0502020204030204" pitchFamily="34" charset="0"/>
                <a:cs typeface="Arial" charset="0"/>
              </a:rPr>
              <a:t> </a:t>
            </a:r>
            <a:r>
              <a:rPr lang="en-US" altLang="en-US" dirty="0">
                <a:effectLst/>
                <a:latin typeface="Calibri" panose="020F0502020204030204" pitchFamily="34" charset="0"/>
                <a:cs typeface="Arial" charset="0"/>
              </a:rPr>
              <a:t>C</a:t>
            </a:r>
            <a:endParaRPr lang="en-US" dirty="0">
              <a:effectLst/>
              <a:latin typeface="Calibri" panose="020F0502020204030204" pitchFamily="34" charset="0"/>
            </a:endParaRPr>
          </a:p>
        </p:txBody>
      </p:sp>
      <p:sp>
        <p:nvSpPr>
          <p:cNvPr id="19459" name="Content Placeholder"/>
          <p:cNvSpPr>
            <a:spLocks noGrp="1" noChangeArrowheads="1"/>
          </p:cNvSpPr>
          <p:nvPr>
            <p:ph idx="1"/>
          </p:nvPr>
        </p:nvSpPr>
        <p:spPr>
          <a:xfrm>
            <a:off x="457199" y="1600200"/>
            <a:ext cx="8415867" cy="5257800"/>
          </a:xfrm>
          <a:ln>
            <a:noFill/>
          </a:ln>
        </p:spPr>
        <p:txBody>
          <a:bodyPr/>
          <a:lstStyle/>
          <a:p>
            <a:pPr marL="0" indent="0" eaLnBrk="1" hangingPunct="1">
              <a:buNone/>
            </a:pPr>
            <a:r>
              <a:rPr lang="en-US" altLang="en-US" sz="3200" dirty="0">
                <a:latin typeface="Calibri" panose="020F0502020204030204" pitchFamily="34" charset="0"/>
                <a:cs typeface="Arial" charset="0"/>
              </a:rPr>
              <a:t>Generally, </a:t>
            </a:r>
            <a:r>
              <a:rPr lang="en-US" altLang="en-US" sz="3200" dirty="0">
                <a:solidFill>
                  <a:srgbClr val="FF0000"/>
                </a:solidFill>
                <a:latin typeface="Calibri" panose="020F0502020204030204" pitchFamily="34" charset="0"/>
                <a:cs typeface="Arial" charset="0"/>
              </a:rPr>
              <a:t>Title VII – resolution by ‘conciliation’ preferred</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Attempts to reach agreement on a claim through discussion, without resort to litigation.</a:t>
            </a:r>
          </a:p>
          <a:p>
            <a:pPr marL="0" lvl="2" indent="0">
              <a:lnSpc>
                <a:spcPct val="90000"/>
              </a:lnSpc>
              <a:spcBef>
                <a:spcPts val="1000"/>
              </a:spcBef>
              <a:buNone/>
              <a:defRPr/>
            </a:pPr>
            <a:r>
              <a:rPr lang="en-US" sz="3200" dirty="0">
                <a:latin typeface="Calibri" panose="020F0502020204030204" pitchFamily="34" charset="0"/>
                <a:cs typeface="Arial" charset="0"/>
              </a:rPr>
              <a:t>EEOC Process</a:t>
            </a:r>
            <a:endParaRPr lang="en-IN" sz="3200" dirty="0">
              <a:latin typeface="Calibri" panose="020F0502020204030204" pitchFamily="34" charset="0"/>
              <a:cs typeface="Arial" charset="0"/>
            </a:endParaRPr>
          </a:p>
          <a:p>
            <a:pPr marL="291600" lvl="2" indent="-291600">
              <a:lnSpc>
                <a:spcPct val="90000"/>
              </a:lnSpc>
              <a:spcBef>
                <a:spcPts val="1000"/>
              </a:spcBef>
              <a:buFont typeface="Arial" panose="020B0604020202020204" pitchFamily="34" charset="0"/>
              <a:buChar char="•"/>
              <a:defRPr/>
            </a:pPr>
            <a:r>
              <a:rPr lang="en-US" altLang="en-US" sz="2800" dirty="0">
                <a:solidFill>
                  <a:srgbClr val="FF0000"/>
                </a:solidFill>
                <a:latin typeface="Calibri" panose="020F0502020204030204" pitchFamily="34" charset="0"/>
                <a:cs typeface="Arial" charset="0"/>
              </a:rPr>
              <a:t>Within 10 days of the claim, the EEOC serves notice of the charge to the employer.</a:t>
            </a:r>
          </a:p>
          <a:p>
            <a:pPr marL="291600" lvl="2" indent="-291600">
              <a:lnSpc>
                <a:spcPct val="90000"/>
              </a:lnSpc>
              <a:spcBef>
                <a:spcPts val="1000"/>
              </a:spcBef>
              <a:buFont typeface="Arial" panose="020B0604020202020204" pitchFamily="34" charset="0"/>
              <a:buChar char="•"/>
              <a:defRPr/>
            </a:pPr>
            <a:r>
              <a:rPr lang="en-US" altLang="en-US" sz="2800" dirty="0">
                <a:latin typeface="Calibri" panose="020F0502020204030204" pitchFamily="34" charset="0"/>
                <a:cs typeface="Arial" charset="0"/>
              </a:rPr>
              <a:t>Title VII includes antiretaliation provisions.</a:t>
            </a:r>
          </a:p>
          <a:p>
            <a:pPr marL="291600" lvl="2" indent="-291600">
              <a:lnSpc>
                <a:spcPct val="90000"/>
              </a:lnSpc>
              <a:spcBef>
                <a:spcPts val="1000"/>
              </a:spcBef>
              <a:buFont typeface="Arial" panose="020B0604020202020204" pitchFamily="34" charset="0"/>
              <a:buChar char="•"/>
              <a:defRPr/>
            </a:pPr>
            <a:r>
              <a:rPr lang="en-US" altLang="en-US" sz="2800" dirty="0">
                <a:latin typeface="Calibri" panose="020F0502020204030204" pitchFamily="34" charset="0"/>
                <a:cs typeface="Arial" charset="0"/>
              </a:rPr>
              <a:t>It is a separate offense for employers to retaliate against an employee under Title VII.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p:cNvSpPr>
            <a:spLocks noGrp="1" noChangeArrowheads="1"/>
          </p:cNvSpPr>
          <p:nvPr>
            <p:ph type="title"/>
          </p:nvPr>
        </p:nvSpPr>
        <p:spPr>
          <a:xfrm>
            <a:off x="457200" y="260350"/>
            <a:ext cx="8229600" cy="939800"/>
          </a:xfrm>
          <a:ln>
            <a:noFill/>
          </a:ln>
        </p:spPr>
        <p:txBody>
          <a:bodyPr/>
          <a:lstStyle/>
          <a:p>
            <a:pPr>
              <a:defRPr/>
            </a:pPr>
            <a:r>
              <a:rPr lang="en-US" dirty="0">
                <a:effectLst/>
                <a:latin typeface="Calibri" panose="020F0502020204030204" pitchFamily="34" charset="0"/>
              </a:rPr>
              <a:t>Learning Objectives</a:t>
            </a:r>
            <a:endParaRPr lang="en-US" sz="2400" dirty="0">
              <a:latin typeface="Calibri" panose="020F0502020204030204" pitchFamily="34" charset="0"/>
            </a:endParaRPr>
          </a:p>
        </p:txBody>
      </p:sp>
      <p:sp>
        <p:nvSpPr>
          <p:cNvPr id="4099" name="Content Placeholder"/>
          <p:cNvSpPr>
            <a:spLocks noGrp="1" noChangeArrowheads="1"/>
          </p:cNvSpPr>
          <p:nvPr>
            <p:ph idx="1"/>
          </p:nvPr>
        </p:nvSpPr>
        <p:spPr>
          <a:xfrm>
            <a:off x="457199" y="1657350"/>
            <a:ext cx="8395855" cy="4329114"/>
          </a:xfrm>
          <a:ln>
            <a:noFill/>
          </a:ln>
        </p:spPr>
        <p:txBody>
          <a:bodyPr/>
          <a:lstStyle/>
          <a:p>
            <a:pPr marL="291600" indent="-291600">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Arial" charset="0"/>
              </a:rPr>
              <a:t>Explain the history leading up to passage of the Civil Rights Act of 19 64.</a:t>
            </a:r>
          </a:p>
          <a:p>
            <a:pPr marL="291600" indent="-291600">
              <a:lnSpc>
                <a:spcPct val="90000"/>
              </a:lnSpc>
              <a:spcBef>
                <a:spcPts val="1000"/>
              </a:spcBef>
              <a:buFont typeface="Arial" panose="020B0604020202020204" pitchFamily="34" charset="0"/>
              <a:buChar char="•"/>
            </a:pPr>
            <a:r>
              <a:rPr lang="en-US" sz="1600" dirty="0">
                <a:latin typeface="Calibri" panose="020F0502020204030204" pitchFamily="34" charset="0"/>
              </a:rPr>
              <a:t>Give examples of the ways that certain groups of people were treated differently before passage of the Civil Rights Act.</a:t>
            </a:r>
            <a:endParaRPr lang="en-US" altLang="en-US" sz="16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Arial" charset="0"/>
              </a:rPr>
              <a:t>Discuss what is prohibited by Title VII.</a:t>
            </a:r>
          </a:p>
          <a:p>
            <a:pPr marL="291600" indent="-291600">
              <a:lnSpc>
                <a:spcPct val="90000"/>
              </a:lnSpc>
              <a:spcBef>
                <a:spcPts val="1000"/>
              </a:spcBef>
              <a:buFont typeface="Arial" panose="020B0604020202020204" pitchFamily="34" charset="0"/>
              <a:buChar char="•"/>
            </a:pPr>
            <a:r>
              <a:rPr lang="en-US" sz="1600" dirty="0">
                <a:latin typeface="Calibri" panose="020F0502020204030204" pitchFamily="34" charset="0"/>
              </a:rPr>
              <a:t>Recognize who is covered by Title VII and who is not.</a:t>
            </a:r>
          </a:p>
          <a:p>
            <a:pPr marL="291600" indent="-291600">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Arial" charset="0"/>
              </a:rPr>
              <a:t>State how a Title VII claim is filed and proceeds through the administrative process.</a:t>
            </a:r>
          </a:p>
          <a:p>
            <a:pPr marL="291600" lvl="0" indent="-291600">
              <a:lnSpc>
                <a:spcPct val="90000"/>
              </a:lnSpc>
              <a:spcBef>
                <a:spcPts val="1000"/>
              </a:spcBef>
              <a:buFont typeface="Arial" panose="020B0604020202020204" pitchFamily="34" charset="0"/>
              <a:buChar char="•"/>
            </a:pPr>
            <a:r>
              <a:rPr lang="en-US" altLang="en-US" sz="1600" dirty="0">
                <a:solidFill>
                  <a:prstClr val="black"/>
                </a:solidFill>
                <a:latin typeface="Calibri" panose="020F0502020204030204" pitchFamily="34" charset="0"/>
                <a:cs typeface="Arial" charset="0"/>
              </a:rPr>
              <a:t>Determine if a Title VII claimant is able to proceed after receiving a "no reasonable cause" finding.</a:t>
            </a:r>
            <a:endParaRPr lang="en-US" altLang="en-US" sz="16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Arial" charset="0"/>
              </a:rPr>
              <a:t>Distinguish among the various types of alternative dispute resolution used by E E O C.</a:t>
            </a:r>
          </a:p>
          <a:p>
            <a:pPr marL="291600" lvl="0" indent="-291600">
              <a:lnSpc>
                <a:spcPct val="90000"/>
              </a:lnSpc>
              <a:spcBef>
                <a:spcPts val="1000"/>
              </a:spcBef>
              <a:buFont typeface="Arial" panose="020B0604020202020204" pitchFamily="34" charset="0"/>
              <a:buChar char="•"/>
            </a:pPr>
            <a:r>
              <a:rPr lang="en-US" altLang="en-US" sz="1600" dirty="0">
                <a:solidFill>
                  <a:prstClr val="black"/>
                </a:solidFill>
                <a:latin typeface="Calibri" panose="020F0502020204030204" pitchFamily="34" charset="0"/>
                <a:cs typeface="Arial" charset="0"/>
              </a:rPr>
              <a:t>Explain the post–Civil War Statutes, including what each is and what it does.</a:t>
            </a:r>
          </a:p>
          <a:p>
            <a:pPr marL="291600" lvl="0" indent="-291600">
              <a:lnSpc>
                <a:spcPct val="90000"/>
              </a:lnSpc>
              <a:spcBef>
                <a:spcPts val="1000"/>
              </a:spcBef>
              <a:buFont typeface="Arial" panose="020B0604020202020204" pitchFamily="34" charset="0"/>
              <a:buChar char="•"/>
            </a:pPr>
            <a:r>
              <a:rPr lang="en-US" altLang="en-US" sz="1600" dirty="0">
                <a:solidFill>
                  <a:prstClr val="black"/>
                </a:solidFill>
                <a:latin typeface="Calibri" panose="020F0502020204030204" pitchFamily="34" charset="0"/>
                <a:cs typeface="Arial" charset="0"/>
              </a:rPr>
              <a:t>Discuss what management can do to ensure compliance with Title VII.</a:t>
            </a:r>
            <a:endParaRPr lang="en-US" altLang="en-US" sz="16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endParaRPr lang="en-US" altLang="en-US" sz="1600" dirty="0">
              <a:latin typeface="Calibri" panose="020F0502020204030204" pitchFamily="34"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Mediation</a:t>
            </a:r>
          </a:p>
        </p:txBody>
      </p:sp>
      <p:sp>
        <p:nvSpPr>
          <p:cNvPr id="20483" name="Content Placeholder"/>
          <p:cNvSpPr>
            <a:spLocks noGrp="1" noChangeArrowheads="1"/>
          </p:cNvSpPr>
          <p:nvPr>
            <p:ph idx="1"/>
          </p:nvPr>
        </p:nvSpPr>
        <p:spPr>
          <a:xfrm>
            <a:off x="457200" y="1600200"/>
            <a:ext cx="8229600" cy="4235335"/>
          </a:xfrm>
          <a:ln>
            <a:noFill/>
          </a:ln>
        </p:spPr>
        <p:txBody>
          <a:bodyPr/>
          <a:lstStyle/>
          <a:p>
            <a:pPr marL="291600" lvl="2" indent="-291600">
              <a:lnSpc>
                <a:spcPct val="90000"/>
              </a:lnSpc>
              <a:spcBef>
                <a:spcPts val="1000"/>
              </a:spcBef>
              <a:buFont typeface="Arial" panose="020B0604020202020204" pitchFamily="34" charset="0"/>
              <a:buChar char="•"/>
              <a:defRPr/>
            </a:pPr>
            <a:r>
              <a:rPr lang="en-US" altLang="en-US" sz="2800" dirty="0">
                <a:latin typeface="Calibri" panose="020F0502020204030204" pitchFamily="34" charset="0"/>
                <a:cs typeface="Arial" charset="0"/>
              </a:rPr>
              <a:t>Attempt to streamline the E</a:t>
            </a:r>
            <a:r>
              <a:rPr lang="en-US" altLang="en-US" sz="100" dirty="0">
                <a:latin typeface="Calibri" panose="020F0502020204030204" pitchFamily="34" charset="0"/>
                <a:cs typeface="Arial" charset="0"/>
              </a:rPr>
              <a:t> </a:t>
            </a:r>
            <a:r>
              <a:rPr lang="en-US" altLang="en-US" sz="2800"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sz="2800" dirty="0">
                <a:latin typeface="Calibri" panose="020F0502020204030204" pitchFamily="34" charset="0"/>
                <a:cs typeface="Arial" charset="0"/>
              </a:rPr>
              <a:t>O</a:t>
            </a:r>
            <a:r>
              <a:rPr lang="en-US" altLang="en-US" sz="100" dirty="0">
                <a:latin typeface="Calibri" panose="020F0502020204030204" pitchFamily="34" charset="0"/>
                <a:cs typeface="Arial" charset="0"/>
              </a:rPr>
              <a:t> </a:t>
            </a:r>
            <a:r>
              <a:rPr lang="en-US" altLang="en-US" sz="2800" dirty="0">
                <a:latin typeface="Calibri" panose="020F0502020204030204" pitchFamily="34" charset="0"/>
                <a:cs typeface="Arial" charset="0"/>
              </a:rPr>
              <a:t>C case-handling process: parties engage mediator to facilitate settlement.</a:t>
            </a:r>
          </a:p>
          <a:p>
            <a:pPr marL="291600" lvl="2" indent="-291600">
              <a:lnSpc>
                <a:spcPct val="90000"/>
              </a:lnSpc>
              <a:spcBef>
                <a:spcPts val="1000"/>
              </a:spcBef>
              <a:buFont typeface="Arial" panose="020B0604020202020204" pitchFamily="34" charset="0"/>
              <a:buChar char="•"/>
              <a:defRPr/>
            </a:pPr>
            <a:r>
              <a:rPr lang="en-US" altLang="en-US" sz="2800" dirty="0">
                <a:latin typeface="Calibri" panose="020F0502020204030204" pitchFamily="34" charset="0"/>
                <a:cs typeface="Arial" charset="0"/>
              </a:rPr>
              <a:t>“Referral-back” program - Private sector employment discrimination claims are sent back to employer for mediation.</a:t>
            </a:r>
          </a:p>
          <a:p>
            <a:pPr marL="291600" lvl="2" indent="-291600">
              <a:lnSpc>
                <a:spcPct val="90000"/>
              </a:lnSpc>
              <a:spcBef>
                <a:spcPts val="1000"/>
              </a:spcBef>
              <a:buFont typeface="Arial" panose="020B0604020202020204" pitchFamily="34" charset="0"/>
              <a:buChar char="•"/>
              <a:defRPr/>
            </a:pPr>
            <a:r>
              <a:rPr lang="en-US" altLang="en-US" sz="2800"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sz="2800"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sz="2800" dirty="0">
                <a:latin typeface="Calibri" panose="020F0502020204030204" pitchFamily="34" charset="0"/>
                <a:cs typeface="Arial" charset="0"/>
              </a:rPr>
              <a:t>O</a:t>
            </a:r>
            <a:r>
              <a:rPr lang="en-US" altLang="en-US" sz="100" dirty="0">
                <a:latin typeface="Calibri" panose="020F0502020204030204" pitchFamily="34" charset="0"/>
                <a:cs typeface="Arial" charset="0"/>
              </a:rPr>
              <a:t> </a:t>
            </a:r>
            <a:r>
              <a:rPr lang="en-US" altLang="en-US" sz="2800" dirty="0">
                <a:latin typeface="Calibri" panose="020F0502020204030204" pitchFamily="34" charset="0"/>
                <a:cs typeface="Arial" charset="0"/>
              </a:rPr>
              <a:t>C universal mediation agreements encourage employer participation.</a:t>
            </a:r>
          </a:p>
          <a:p>
            <a:pPr marL="291600" lvl="2" indent="-291600">
              <a:lnSpc>
                <a:spcPct val="90000"/>
              </a:lnSpc>
              <a:spcBef>
                <a:spcPts val="1000"/>
              </a:spcBef>
              <a:buFont typeface="Arial" panose="020B0604020202020204" pitchFamily="34" charset="0"/>
              <a:buChar char="•"/>
              <a:defRPr/>
            </a:pPr>
            <a:r>
              <a:rPr lang="en-US" altLang="en-US" sz="2800" dirty="0">
                <a:latin typeface="Calibri" panose="020F0502020204030204" pitchFamily="34" charset="0"/>
                <a:cs typeface="Arial" charset="0"/>
              </a:rPr>
              <a:t>Participation is voluntary, process confidential and settlement agreements reached are binding.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p:cNvSpPr>
            <a:spLocks noGrp="1" noChangeArrowheads="1"/>
          </p:cNvSpPr>
          <p:nvPr>
            <p:ph type="title"/>
          </p:nvPr>
        </p:nvSpPr>
        <p:spPr>
          <a:xfrm>
            <a:off x="457200" y="260350"/>
            <a:ext cx="8229600" cy="840317"/>
          </a:xfrm>
          <a:ln>
            <a:noFill/>
          </a:ln>
        </p:spPr>
        <p:txBody>
          <a:bodyPr/>
          <a:lstStyle/>
          <a:p>
            <a:pPr>
              <a:defRPr/>
            </a:pPr>
            <a:r>
              <a:rPr lang="en-US" altLang="en-US" dirty="0">
                <a:effectLst/>
                <a:latin typeface="Calibri" panose="020F0502020204030204" pitchFamily="34" charset="0"/>
                <a:cs typeface="Arial" charset="0"/>
              </a:rPr>
              <a:t>E</a:t>
            </a:r>
            <a:r>
              <a:rPr lang="en-US" altLang="en-US" sz="100" dirty="0">
                <a:effectLst/>
                <a:latin typeface="Calibri" panose="020F0502020204030204" pitchFamily="34" charset="0"/>
                <a:cs typeface="Arial" charset="0"/>
              </a:rPr>
              <a:t> </a:t>
            </a:r>
            <a:r>
              <a:rPr lang="en-US" altLang="en-US" dirty="0">
                <a:effectLst/>
                <a:latin typeface="Calibri" panose="020F0502020204030204" pitchFamily="34" charset="0"/>
                <a:cs typeface="Arial" charset="0"/>
              </a:rPr>
              <a:t>E</a:t>
            </a:r>
            <a:r>
              <a:rPr lang="en-US" altLang="en-US" sz="100" dirty="0">
                <a:effectLst/>
                <a:latin typeface="Calibri" panose="020F0502020204030204" pitchFamily="34" charset="0"/>
                <a:cs typeface="Arial" charset="0"/>
              </a:rPr>
              <a:t> </a:t>
            </a:r>
            <a:r>
              <a:rPr lang="en-US" altLang="en-US" dirty="0">
                <a:effectLst/>
                <a:latin typeface="Calibri" panose="020F0502020204030204" pitchFamily="34" charset="0"/>
                <a:cs typeface="Arial" charset="0"/>
              </a:rPr>
              <a:t>O</a:t>
            </a:r>
            <a:r>
              <a:rPr lang="en-US" altLang="en-US" sz="100" dirty="0">
                <a:effectLst/>
                <a:latin typeface="Calibri" panose="020F0502020204030204" pitchFamily="34" charset="0"/>
                <a:cs typeface="Arial" charset="0"/>
              </a:rPr>
              <a:t> </a:t>
            </a:r>
            <a:r>
              <a:rPr lang="en-US" altLang="en-US" dirty="0">
                <a:effectLst/>
                <a:latin typeface="Calibri" panose="020F0502020204030204" pitchFamily="34" charset="0"/>
                <a:cs typeface="Arial" charset="0"/>
              </a:rPr>
              <a:t>C</a:t>
            </a:r>
            <a:r>
              <a:rPr lang="en-US" dirty="0">
                <a:effectLst/>
                <a:latin typeface="Calibri" panose="020F0502020204030204" pitchFamily="34" charset="0"/>
              </a:rPr>
              <a:t> Investigation</a:t>
            </a:r>
          </a:p>
        </p:txBody>
      </p:sp>
      <p:sp>
        <p:nvSpPr>
          <p:cNvPr id="20483" name="Content Placeholder"/>
          <p:cNvSpPr>
            <a:spLocks noGrp="1" noChangeArrowheads="1"/>
          </p:cNvSpPr>
          <p:nvPr>
            <p:ph idx="1"/>
          </p:nvPr>
        </p:nvSpPr>
        <p:spPr>
          <a:xfrm>
            <a:off x="457199" y="1320800"/>
            <a:ext cx="8229600" cy="5276850"/>
          </a:xfrm>
          <a:ln>
            <a:noFill/>
          </a:ln>
        </p:spPr>
        <p:txBody>
          <a:bodyPr/>
          <a:lstStyle/>
          <a:p>
            <a:pPr>
              <a:defRPr/>
            </a:pPr>
            <a:r>
              <a:rPr lang="en-US" altLang="en-US" sz="1600" dirty="0">
                <a:latin typeface="Calibri" panose="020F0502020204030204" pitchFamily="34" charset="0"/>
                <a:cs typeface="Calibri" panose="020F0502020204030204" pitchFamily="34" charset="0"/>
              </a:rPr>
              <a:t>Process to determine merit of claim(s) </a:t>
            </a:r>
          </a:p>
          <a:p>
            <a:pPr lvl="1">
              <a:defRPr/>
            </a:pPr>
            <a:r>
              <a:rPr lang="en-US" altLang="en-US" sz="1600" dirty="0">
                <a:latin typeface="Calibri" panose="020F0502020204030204" pitchFamily="34" charset="0"/>
                <a:cs typeface="Calibri" panose="020F0502020204030204" pitchFamily="34" charset="0"/>
              </a:rPr>
              <a:t>Meeting with EEO investigator</a:t>
            </a:r>
          </a:p>
          <a:p>
            <a:pPr lvl="1">
              <a:defRPr/>
            </a:pPr>
            <a:r>
              <a:rPr lang="en-US" altLang="en-US" sz="1600" dirty="0">
                <a:latin typeface="Calibri" panose="020F0502020204030204" pitchFamily="34" charset="0"/>
                <a:cs typeface="Calibri" panose="020F0502020204030204" pitchFamily="34" charset="0"/>
              </a:rPr>
              <a:t>Outcomes are </a:t>
            </a:r>
            <a:r>
              <a:rPr lang="en-US" altLang="en-US" sz="1600" dirty="0">
                <a:solidFill>
                  <a:srgbClr val="FF0000"/>
                </a:solidFill>
                <a:latin typeface="Calibri" panose="020F0502020204030204" pitchFamily="34" charset="0"/>
                <a:cs typeface="Calibri" panose="020F0502020204030204" pitchFamily="34" charset="0"/>
              </a:rPr>
              <a:t>‘reasonable cause’ </a:t>
            </a:r>
            <a:r>
              <a:rPr lang="en-US" altLang="en-US" sz="1600" dirty="0">
                <a:latin typeface="Calibri" panose="020F0502020204030204" pitchFamily="34" charset="0"/>
                <a:cs typeface="Calibri" panose="020F0502020204030204" pitchFamily="34" charset="0"/>
              </a:rPr>
              <a:t>or </a:t>
            </a:r>
            <a:r>
              <a:rPr lang="en-US" altLang="en-US" sz="1600" dirty="0">
                <a:solidFill>
                  <a:srgbClr val="FF0000"/>
                </a:solidFill>
                <a:latin typeface="Calibri" panose="020F0502020204030204" pitchFamily="34" charset="0"/>
                <a:cs typeface="Calibri" panose="020F0502020204030204" pitchFamily="34" charset="0"/>
              </a:rPr>
              <a:t>‘no reasonable cause’ </a:t>
            </a:r>
            <a:r>
              <a:rPr lang="en-US" altLang="en-US" sz="1600" dirty="0">
                <a:latin typeface="Calibri" panose="020F0502020204030204" pitchFamily="34" charset="0"/>
                <a:cs typeface="Calibri" panose="020F0502020204030204" pitchFamily="34" charset="0"/>
              </a:rPr>
              <a:t>to believe prohibited discrimination occurred</a:t>
            </a:r>
          </a:p>
          <a:p>
            <a:pPr lvl="1">
              <a:defRPr/>
            </a:pPr>
            <a:r>
              <a:rPr lang="en-US" altLang="en-US" sz="1600" i="1" dirty="0">
                <a:solidFill>
                  <a:srgbClr val="FF0000"/>
                </a:solidFill>
                <a:latin typeface="Calibri" panose="020F0502020204030204" pitchFamily="34" charset="0"/>
                <a:cs typeface="Calibri" panose="020F0502020204030204" pitchFamily="34" charset="0"/>
              </a:rPr>
              <a:t>Vast majority of charges are sifted out of the system</a:t>
            </a:r>
          </a:p>
          <a:p>
            <a:pPr lvl="1">
              <a:defRPr/>
            </a:pPr>
            <a:r>
              <a:rPr lang="en-US" altLang="en-US" sz="1600" dirty="0">
                <a:latin typeface="Calibri" panose="020F0502020204030204" pitchFamily="34" charset="0"/>
                <a:cs typeface="Calibri" panose="020F0502020204030204" pitchFamily="34" charset="0"/>
              </a:rPr>
              <a:t>‘No reasonable cause’ finding in 64 percent of cases</a:t>
            </a:r>
          </a:p>
          <a:p>
            <a:pPr lvl="1">
              <a:defRPr/>
            </a:pPr>
            <a:r>
              <a:rPr lang="en-US" altLang="en-US" sz="1600" dirty="0">
                <a:latin typeface="Calibri" panose="020F0502020204030204" pitchFamily="34" charset="0"/>
                <a:cs typeface="Calibri" panose="020F0502020204030204" pitchFamily="34" charset="0"/>
              </a:rPr>
              <a:t>Agency pursues conciliation, issues Right-to-sue letter </a:t>
            </a:r>
          </a:p>
          <a:p>
            <a:pPr>
              <a:defRPr/>
            </a:pPr>
            <a:r>
              <a:rPr lang="en-US" altLang="en-US" sz="1600" dirty="0">
                <a:solidFill>
                  <a:srgbClr val="FF0000"/>
                </a:solidFill>
                <a:latin typeface="Calibri" panose="020F0502020204030204" pitchFamily="34" charset="0"/>
                <a:cs typeface="Calibri" panose="020F0502020204030204" pitchFamily="34" charset="0"/>
              </a:rPr>
              <a:t>No reasonable cause found</a:t>
            </a:r>
          </a:p>
          <a:p>
            <a:pPr lvl="1">
              <a:defRPr/>
            </a:pPr>
            <a:r>
              <a:rPr lang="en-US" altLang="en-US" sz="1600" dirty="0">
                <a:latin typeface="Calibri" panose="020F0502020204030204" pitchFamily="34" charset="0"/>
                <a:cs typeface="Calibri" panose="020F0502020204030204" pitchFamily="34" charset="0"/>
              </a:rPr>
              <a:t>Employee is given a </a:t>
            </a:r>
            <a:r>
              <a:rPr lang="en-US" altLang="en-US" sz="1600" dirty="0">
                <a:solidFill>
                  <a:srgbClr val="FF0000"/>
                </a:solidFill>
                <a:latin typeface="Calibri" panose="020F0502020204030204" pitchFamily="34" charset="0"/>
                <a:cs typeface="Calibri" panose="020F0502020204030204" pitchFamily="34" charset="0"/>
              </a:rPr>
              <a:t>dismissal </a:t>
            </a:r>
            <a:r>
              <a:rPr lang="en-US" altLang="en-US" sz="1600" dirty="0">
                <a:latin typeface="Calibri" panose="020F0502020204030204" pitchFamily="34" charset="0"/>
                <a:cs typeface="Calibri" panose="020F0502020204030204" pitchFamily="34" charset="0"/>
              </a:rPr>
              <a:t>and </a:t>
            </a:r>
            <a:r>
              <a:rPr lang="en-US" altLang="en-US" sz="1600" dirty="0">
                <a:solidFill>
                  <a:srgbClr val="FF0000"/>
                </a:solidFill>
                <a:latin typeface="Calibri" panose="020F0502020204030204" pitchFamily="34" charset="0"/>
                <a:cs typeface="Calibri" panose="020F0502020204030204" pitchFamily="34" charset="0"/>
              </a:rPr>
              <a:t>notice of rights</a:t>
            </a:r>
            <a:r>
              <a:rPr lang="en-US" altLang="en-US" sz="1600" dirty="0">
                <a:latin typeface="Calibri" panose="020F0502020204030204" pitchFamily="34" charset="0"/>
                <a:cs typeface="Calibri" panose="020F0502020204030204" pitchFamily="34" charset="0"/>
              </a:rPr>
              <a:t>, known as a </a:t>
            </a:r>
            <a:r>
              <a:rPr lang="en-US" altLang="en-US" sz="1600" i="1" dirty="0">
                <a:solidFill>
                  <a:srgbClr val="FF0000"/>
                </a:solidFill>
                <a:latin typeface="Calibri" panose="020F0502020204030204" pitchFamily="34" charset="0"/>
                <a:cs typeface="Calibri" panose="020F0502020204030204" pitchFamily="34" charset="0"/>
              </a:rPr>
              <a:t>right-to-sue</a:t>
            </a:r>
            <a:r>
              <a:rPr lang="en-US" altLang="en-US" sz="1600" dirty="0">
                <a:latin typeface="Calibri" panose="020F0502020204030204" pitchFamily="34" charset="0"/>
                <a:cs typeface="Calibri" panose="020F0502020204030204" pitchFamily="34" charset="0"/>
              </a:rPr>
              <a:t> letter </a:t>
            </a:r>
          </a:p>
          <a:p>
            <a:pPr lvl="2">
              <a:defRPr/>
            </a:pPr>
            <a:r>
              <a:rPr lang="en-US" altLang="en-US" sz="1600" i="1" dirty="0">
                <a:latin typeface="Calibri" panose="020F0502020204030204" pitchFamily="34" charset="0"/>
                <a:cs typeface="Calibri" panose="020F0502020204030204" pitchFamily="34" charset="0"/>
              </a:rPr>
              <a:t>Employee can file suit against employer in federal court within 90 days</a:t>
            </a:r>
          </a:p>
          <a:p>
            <a:pPr>
              <a:defRPr/>
            </a:pPr>
            <a:r>
              <a:rPr lang="en-US" altLang="en-US" sz="1600" dirty="0">
                <a:solidFill>
                  <a:srgbClr val="FF0000"/>
                </a:solidFill>
                <a:latin typeface="Calibri" panose="020F0502020204030204" pitchFamily="34" charset="0"/>
                <a:cs typeface="Calibri" panose="020F0502020204030204" pitchFamily="34" charset="0"/>
              </a:rPr>
              <a:t>Reasonable cause found</a:t>
            </a:r>
          </a:p>
          <a:p>
            <a:pPr lvl="1">
              <a:defRPr/>
            </a:pPr>
            <a:r>
              <a:rPr lang="en-US" altLang="en-US" sz="1600" dirty="0">
                <a:solidFill>
                  <a:srgbClr val="0070C0"/>
                </a:solidFill>
                <a:latin typeface="Calibri" panose="020F0502020204030204" pitchFamily="34" charset="0"/>
                <a:cs typeface="Calibri" panose="020F0502020204030204" pitchFamily="34" charset="0"/>
              </a:rPr>
              <a:t>Parties meet with an EEO investigator to conciliate/settle the claim</a:t>
            </a:r>
          </a:p>
          <a:p>
            <a:pPr lvl="2">
              <a:defRPr/>
            </a:pPr>
            <a:r>
              <a:rPr lang="en-US" altLang="en-US" sz="1600" dirty="0">
                <a:solidFill>
                  <a:srgbClr val="0070C0"/>
                </a:solidFill>
                <a:latin typeface="Calibri" panose="020F0502020204030204" pitchFamily="34" charset="0"/>
                <a:cs typeface="Calibri" panose="020F0502020204030204" pitchFamily="34" charset="0"/>
              </a:rPr>
              <a:t>EEOC can file suit on behalf of claimant in federal court if the claim is not settled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Judicial Review</a:t>
            </a:r>
          </a:p>
        </p:txBody>
      </p:sp>
      <p:sp>
        <p:nvSpPr>
          <p:cNvPr id="23555" name="Content Placeholder"/>
          <p:cNvSpPr>
            <a:spLocks noGrp="1" noChangeArrowheads="1"/>
          </p:cNvSpPr>
          <p:nvPr>
            <p:ph idx="1"/>
          </p:nvPr>
        </p:nvSpPr>
        <p:spPr>
          <a:xfrm>
            <a:off x="457200" y="1600200"/>
            <a:ext cx="8229600" cy="2581183"/>
          </a:xfrm>
          <a:ln>
            <a:noFill/>
          </a:ln>
        </p:spPr>
        <p:txBody>
          <a:bodyPr/>
          <a:lstStyle/>
          <a:p>
            <a:pPr marL="0" indent="0">
              <a:buNone/>
            </a:pPr>
            <a:r>
              <a:rPr lang="en-US" altLang="en-US" sz="3200" b="1" dirty="0">
                <a:latin typeface="Calibri" panose="020F0502020204030204" pitchFamily="34" charset="0"/>
                <a:cs typeface="Arial" charset="0"/>
              </a:rPr>
              <a:t>Judicial review</a:t>
            </a:r>
            <a:r>
              <a:rPr lang="en-US" altLang="en-US" sz="3200" dirty="0">
                <a:latin typeface="Calibri" panose="020F0502020204030204" pitchFamily="34" charset="0"/>
                <a:cs typeface="Arial" charset="0"/>
              </a:rPr>
              <a:t>: Court review of EEOC’s decision in federal district court.</a:t>
            </a:r>
          </a:p>
          <a:p>
            <a:pPr>
              <a:buFont typeface="Arial" panose="020B0604020202020204" pitchFamily="34" charset="0"/>
              <a:buChar char="•"/>
            </a:pPr>
            <a:r>
              <a:rPr lang="en-US" altLang="en-US" dirty="0">
                <a:latin typeface="Calibri" panose="020F0502020204030204" pitchFamily="34" charset="0"/>
                <a:cs typeface="Arial" charset="0"/>
              </a:rPr>
              <a:t>Jury trial if requested by either party.</a:t>
            </a:r>
          </a:p>
          <a:p>
            <a:pPr marL="0" indent="0">
              <a:buNone/>
            </a:pPr>
            <a:r>
              <a:rPr lang="en-US" altLang="en-US" sz="3200" b="1" i="1" dirty="0">
                <a:latin typeface="Calibri" panose="020F0502020204030204" pitchFamily="34" charset="0"/>
                <a:cs typeface="Arial" charset="0"/>
              </a:rPr>
              <a:t>De novo </a:t>
            </a:r>
            <a:r>
              <a:rPr lang="en-US" altLang="en-US" sz="3200" b="1" dirty="0">
                <a:latin typeface="Calibri" panose="020F0502020204030204" pitchFamily="34" charset="0"/>
                <a:cs typeface="Arial" charset="0"/>
              </a:rPr>
              <a:t>review</a:t>
            </a:r>
            <a:r>
              <a:rPr lang="en-US" altLang="en-US" sz="3200" dirty="0">
                <a:latin typeface="Calibri" panose="020F0502020204030204" pitchFamily="34" charset="0"/>
                <a:cs typeface="Arial" charset="0"/>
              </a:rPr>
              <a:t>: Complete new look at claim by the reviewing court, via trial of case.</a:t>
            </a:r>
          </a:p>
          <a:p>
            <a:pPr marL="291600" lvl="2" indent="-291600">
              <a:lnSpc>
                <a:spcPct val="90000"/>
              </a:lnSpc>
              <a:spcBef>
                <a:spcPts val="1000"/>
              </a:spcBef>
              <a:buFont typeface="Arial" panose="020B0604020202020204" pitchFamily="34" charset="0"/>
              <a:buChar char="•"/>
              <a:defRPr/>
            </a:pPr>
            <a:r>
              <a:rPr lang="en-US" altLang="en-US" sz="2800" dirty="0">
                <a:latin typeface="Calibri" panose="020F0502020204030204" pitchFamily="34" charset="0"/>
                <a:cs typeface="Arial" charset="0"/>
              </a:rPr>
              <a:t>EEOC’s litigation success rate is 90%.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Mandatory Arbitration Effects </a:t>
            </a:r>
          </a:p>
        </p:txBody>
      </p:sp>
      <p:sp>
        <p:nvSpPr>
          <p:cNvPr id="23555" name="Content Placeholder"/>
          <p:cNvSpPr>
            <a:spLocks noGrp="1" noChangeArrowheads="1"/>
          </p:cNvSpPr>
          <p:nvPr>
            <p:ph idx="1"/>
          </p:nvPr>
        </p:nvSpPr>
        <p:spPr>
          <a:xfrm>
            <a:off x="135467" y="1600200"/>
            <a:ext cx="8754533" cy="2581183"/>
          </a:xfrm>
          <a:ln>
            <a:noFill/>
          </a:ln>
        </p:spPr>
        <p:txBody>
          <a:bodyPr/>
          <a:lstStyle/>
          <a:p>
            <a:pPr marL="0" indent="0">
              <a:buNone/>
            </a:pPr>
            <a:r>
              <a:rPr lang="en-US" altLang="en-US" dirty="0">
                <a:latin typeface="Calibri" panose="020F0502020204030204" pitchFamily="34" charset="0"/>
                <a:cs typeface="Arial" charset="0"/>
              </a:rPr>
              <a:t>Arbitration (private judging) popular with employers as alternative to EEOC/Court processes</a:t>
            </a:r>
          </a:p>
          <a:p>
            <a:pPr>
              <a:buFont typeface="Arial" panose="020B0604020202020204" pitchFamily="34" charset="0"/>
              <a:buChar char="•"/>
            </a:pPr>
            <a:r>
              <a:rPr lang="en-US" altLang="en-US" dirty="0">
                <a:latin typeface="Calibri" panose="020F0502020204030204" pitchFamily="34" charset="0"/>
                <a:cs typeface="Arial" charset="0"/>
              </a:rPr>
              <a:t>Less expensive, quicker, final (no appeals), success rate</a:t>
            </a:r>
          </a:p>
          <a:p>
            <a:pPr>
              <a:buFont typeface="Arial" panose="020B0604020202020204" pitchFamily="34" charset="0"/>
              <a:buChar char="•"/>
            </a:pPr>
            <a:r>
              <a:rPr lang="en-US" altLang="en-US" dirty="0">
                <a:latin typeface="Calibri" panose="020F0502020204030204" pitchFamily="34" charset="0"/>
                <a:cs typeface="Arial" charset="0"/>
              </a:rPr>
              <a:t>Claimants forced to arbitrate if proper agreement terms when hired </a:t>
            </a:r>
          </a:p>
          <a:p>
            <a:pPr>
              <a:buFont typeface="Arial" panose="020B0604020202020204" pitchFamily="34" charset="0"/>
              <a:buChar char="•"/>
            </a:pPr>
            <a:r>
              <a:rPr lang="en-US" altLang="en-US" dirty="0">
                <a:latin typeface="Calibri" panose="020F0502020204030204" pitchFamily="34" charset="0"/>
                <a:cs typeface="Arial" charset="0"/>
              </a:rPr>
              <a:t>Traditional EEOC hostility as barrier to agency’s mission </a:t>
            </a:r>
          </a:p>
          <a:p>
            <a:pPr>
              <a:buFont typeface="Arial" panose="020B0604020202020204" pitchFamily="34" charset="0"/>
              <a:buChar char="•"/>
            </a:pPr>
            <a:r>
              <a:rPr lang="en-US" altLang="en-US" dirty="0">
                <a:latin typeface="Calibri" panose="020F0502020204030204" pitchFamily="34" charset="0"/>
                <a:cs typeface="Arial" charset="0"/>
              </a:rPr>
              <a:t>2019 – EEOC policy change under Trump administration</a:t>
            </a:r>
          </a:p>
          <a:p>
            <a:pPr lvl="1">
              <a:buFont typeface="Arial" panose="020B0604020202020204" pitchFamily="34" charset="0"/>
              <a:buChar char="•"/>
            </a:pPr>
            <a:r>
              <a:rPr lang="en-US" altLang="en-US" dirty="0">
                <a:latin typeface="Calibri" panose="020F0502020204030204" pitchFamily="34" charset="0"/>
                <a:cs typeface="Arial" charset="0"/>
              </a:rPr>
              <a:t>Post-2020 impacts unclear </a:t>
            </a:r>
          </a:p>
        </p:txBody>
      </p:sp>
    </p:spTree>
    <p:extLst>
      <p:ext uri="{BB962C8B-B14F-4D97-AF65-F5344CB8AC3E}">
        <p14:creationId xmlns:p14="http://schemas.microsoft.com/office/powerpoint/2010/main" val="921196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p:cNvSpPr>
            <a:spLocks noGrp="1" noChangeArrowheads="1"/>
          </p:cNvSpPr>
          <p:nvPr>
            <p:ph type="title"/>
          </p:nvPr>
        </p:nvSpPr>
        <p:spPr>
          <a:xfrm>
            <a:off x="457200" y="260350"/>
            <a:ext cx="8229600" cy="857250"/>
          </a:xfrm>
          <a:ln>
            <a:noFill/>
          </a:ln>
        </p:spPr>
        <p:txBody>
          <a:bodyPr/>
          <a:lstStyle/>
          <a:p>
            <a:pPr>
              <a:defRPr/>
            </a:pPr>
            <a:r>
              <a:rPr lang="en-US" sz="3600" dirty="0">
                <a:effectLst/>
                <a:latin typeface="Calibri" panose="020F0502020204030204" pitchFamily="34" charset="0"/>
              </a:rPr>
              <a:t>The Reconstruction Civil Rights Acts</a:t>
            </a:r>
          </a:p>
        </p:txBody>
      </p:sp>
      <p:sp>
        <p:nvSpPr>
          <p:cNvPr id="24579" name="Content Placeholder"/>
          <p:cNvSpPr>
            <a:spLocks noGrp="1" noChangeArrowheads="1"/>
          </p:cNvSpPr>
          <p:nvPr>
            <p:ph idx="1"/>
          </p:nvPr>
        </p:nvSpPr>
        <p:spPr>
          <a:xfrm>
            <a:off x="457200" y="1600200"/>
            <a:ext cx="7577091" cy="1515862"/>
          </a:xfrm>
          <a:ln>
            <a:noFill/>
          </a:ln>
        </p:spPr>
        <p:txBody>
          <a:bodyPr/>
          <a:lstStyle/>
          <a:p>
            <a:pPr marL="0" indent="0">
              <a:buNone/>
            </a:pPr>
            <a:r>
              <a:rPr lang="en-US" altLang="en-US" dirty="0">
                <a:latin typeface="Calibri" panose="020F0502020204030204" pitchFamily="34" charset="0"/>
                <a:cs typeface="Arial" charset="0"/>
              </a:rPr>
              <a:t>42 U.S.C. Section 19</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81 - Equal Rights under the Law (18</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66)</a:t>
            </a:r>
          </a:p>
          <a:p>
            <a:pPr marL="291600" lvl="1" indent="-291600">
              <a:lnSpc>
                <a:spcPct val="90000"/>
              </a:lnSpc>
              <a:spcBef>
                <a:spcPts val="1000"/>
              </a:spcBef>
              <a:buFont typeface="Arial" panose="020B0604020202020204" pitchFamily="34" charset="0"/>
              <a:buChar char="•"/>
            </a:pPr>
            <a:r>
              <a:rPr lang="en-US" altLang="en-US" i="1" dirty="0">
                <a:latin typeface="Calibri" panose="020F0502020204030204" pitchFamily="34" charset="0"/>
                <a:cs typeface="Arial" charset="0"/>
              </a:rPr>
              <a:t>Patterson v. McLean Credit Union</a:t>
            </a:r>
            <a:r>
              <a:rPr lang="en-US" altLang="en-US" dirty="0">
                <a:latin typeface="Calibri" panose="020F0502020204030204" pitchFamily="34" charset="0"/>
                <a:cs typeface="Arial" charset="0"/>
              </a:rPr>
              <a:t>.</a:t>
            </a:r>
          </a:p>
        </p:txBody>
      </p:sp>
      <p:sp>
        <p:nvSpPr>
          <p:cNvPr id="2" name="Content Placeholder 1"/>
          <p:cNvSpPr>
            <a:spLocks noGrp="1"/>
          </p:cNvSpPr>
          <p:nvPr>
            <p:ph idx="13"/>
          </p:nvPr>
        </p:nvSpPr>
        <p:spPr>
          <a:xfrm>
            <a:off x="465666" y="3227362"/>
            <a:ext cx="8229600" cy="2933741"/>
          </a:xfrm>
          <a:ln>
            <a:noFill/>
          </a:ln>
        </p:spPr>
        <p:txBody>
          <a:bodyPr/>
          <a:lstStyle/>
          <a:p>
            <a:pPr marL="0" indent="0">
              <a:buNone/>
            </a:pPr>
            <a:r>
              <a:rPr lang="en-US" altLang="en-US" dirty="0">
                <a:latin typeface="Calibri" panose="020F0502020204030204" pitchFamily="34" charset="0"/>
                <a:cs typeface="Arial" charset="0"/>
              </a:rPr>
              <a:t>42 U.S.C. Section 19</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83 - Civil Action for Deprivation of Rights (18</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71)</a:t>
            </a:r>
          </a:p>
          <a:p>
            <a:pPr marL="0" indent="0">
              <a:buNone/>
            </a:pPr>
            <a:r>
              <a:rPr lang="en-US" altLang="en-US" dirty="0">
                <a:latin typeface="Calibri" panose="020F0502020204030204" pitchFamily="34" charset="0"/>
                <a:cs typeface="Arial" charset="0"/>
              </a:rPr>
              <a:t>42 U.S.C. Section 19</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85 - Conspiracy to Interfere with Civil Rights (18</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71)</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Preventing officer from performing duties - The Ku Klux Klan Act.</a:t>
            </a:r>
            <a:endParaRPr lang="en-IN" sz="2400" dirty="0">
              <a:latin typeface="Calibri" panose="020F0502020204030204" pitchFamily="34" charset="0"/>
              <a:cs typeface="Arial" charset="0"/>
            </a:endParaRPr>
          </a:p>
        </p:txBody>
      </p:sp>
      <p:pic>
        <p:nvPicPr>
          <p:cNvPr id="3" name="Picture 2">
            <a:extLst>
              <a:ext uri="{FF2B5EF4-FFF2-40B4-BE49-F238E27FC236}">
                <a16:creationId xmlns:a16="http://schemas.microsoft.com/office/drawing/2014/main" id="{CD580BEA-7CDA-42ED-8EA2-B474F4D16A7D}"/>
              </a:ext>
            </a:extLst>
          </p:cNvPr>
          <p:cNvPicPr>
            <a:picLocks noChangeAspect="1"/>
          </p:cNvPicPr>
          <p:nvPr/>
        </p:nvPicPr>
        <p:blipFill>
          <a:blip r:embed="rId3"/>
          <a:stretch>
            <a:fillRect/>
          </a:stretch>
        </p:blipFill>
        <p:spPr>
          <a:xfrm>
            <a:off x="465666" y="1286933"/>
            <a:ext cx="8017933" cy="50630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p:cNvSpPr>
            <a:spLocks noGrp="1" noChangeArrowheads="1"/>
          </p:cNvSpPr>
          <p:nvPr>
            <p:ph type="title"/>
          </p:nvPr>
        </p:nvSpPr>
        <p:spPr>
          <a:xfrm>
            <a:off x="457200" y="260350"/>
            <a:ext cx="8229600" cy="857250"/>
          </a:xfrm>
          <a:ln>
            <a:noFill/>
          </a:ln>
        </p:spPr>
        <p:txBody>
          <a:bodyPr/>
          <a:lstStyle/>
          <a:p>
            <a:pPr>
              <a:defRPr/>
            </a:pPr>
            <a:r>
              <a:rPr lang="en-US" sz="4000" dirty="0">
                <a:effectLst/>
                <a:latin typeface="Calibri" panose="020F0502020204030204" pitchFamily="34" charset="0"/>
              </a:rPr>
              <a:t>The Reconstruction Civil Rights Acts</a:t>
            </a:r>
          </a:p>
        </p:txBody>
      </p:sp>
      <p:sp>
        <p:nvSpPr>
          <p:cNvPr id="23555" name="Content Placeholder"/>
          <p:cNvSpPr>
            <a:spLocks noGrp="1" noChangeArrowheads="1"/>
          </p:cNvSpPr>
          <p:nvPr>
            <p:ph idx="1"/>
          </p:nvPr>
        </p:nvSpPr>
        <p:spPr>
          <a:xfrm>
            <a:off x="135467" y="1600200"/>
            <a:ext cx="8754533" cy="4732867"/>
          </a:xfrm>
          <a:ln>
            <a:noFill/>
          </a:ln>
        </p:spPr>
        <p:txBody>
          <a:bodyPr/>
          <a:lstStyle/>
          <a:p>
            <a:pPr>
              <a:buFont typeface="Arial" panose="020B0604020202020204" pitchFamily="34" charset="0"/>
              <a:buChar char="•"/>
            </a:pPr>
            <a:r>
              <a:rPr lang="en-US" altLang="en-US" sz="3200" dirty="0">
                <a:latin typeface="Calibri" panose="020F0502020204030204" pitchFamily="34" charset="0"/>
                <a:cs typeface="Arial" charset="0"/>
              </a:rPr>
              <a:t>Post-Civil War laws prohibit denial of civil rights </a:t>
            </a:r>
          </a:p>
          <a:p>
            <a:pPr>
              <a:buFont typeface="Arial" panose="020B0604020202020204" pitchFamily="34" charset="0"/>
              <a:buChar char="•"/>
            </a:pPr>
            <a:r>
              <a:rPr lang="en-US" altLang="en-US" sz="3200" dirty="0">
                <a:latin typeface="Calibri" panose="020F0502020204030204" pitchFamily="34" charset="0"/>
                <a:cs typeface="Arial" charset="0"/>
              </a:rPr>
              <a:t>Alternatives to Title VII</a:t>
            </a:r>
          </a:p>
          <a:p>
            <a:pPr lvl="1">
              <a:buFont typeface="Arial" panose="020B0604020202020204" pitchFamily="34" charset="0"/>
              <a:buChar char="•"/>
            </a:pPr>
            <a:r>
              <a:rPr lang="en-US" altLang="en-US" dirty="0">
                <a:latin typeface="Calibri" panose="020F0502020204030204" pitchFamily="34" charset="0"/>
                <a:cs typeface="Arial" charset="0"/>
              </a:rPr>
              <a:t>	</a:t>
            </a:r>
            <a:r>
              <a:rPr lang="en-US" altLang="en-US" sz="2800" dirty="0">
                <a:latin typeface="Calibri" panose="020F0502020204030204" pitchFamily="34" charset="0"/>
                <a:cs typeface="Arial" charset="0"/>
              </a:rPr>
              <a:t>direct court access, fees, no agency process</a:t>
            </a:r>
          </a:p>
          <a:p>
            <a:pPr lvl="1">
              <a:buFont typeface="Arial" panose="020B0604020202020204" pitchFamily="34" charset="0"/>
              <a:buChar char="•"/>
            </a:pPr>
            <a:r>
              <a:rPr lang="en-US" altLang="en-US" sz="2800" dirty="0">
                <a:latin typeface="Calibri" panose="020F0502020204030204" pitchFamily="34" charset="0"/>
                <a:cs typeface="Arial" charset="0"/>
              </a:rPr>
              <a:t>	Some current use when outside limitations period, 	or v. government employer</a:t>
            </a:r>
          </a:p>
          <a:p>
            <a:pPr lvl="1">
              <a:buFont typeface="Arial" panose="020B0604020202020204" pitchFamily="34" charset="0"/>
              <a:buChar char="•"/>
            </a:pPr>
            <a:r>
              <a:rPr lang="en-US" altLang="en-US" sz="2800" i="1" dirty="0">
                <a:latin typeface="Calibri" panose="020F0502020204030204" pitchFamily="34" charset="0"/>
                <a:cs typeface="Arial" charset="0"/>
              </a:rPr>
              <a:t>Case: Patterson v. McLean Credit Union  </a:t>
            </a:r>
          </a:p>
          <a:p>
            <a:pPr marL="0" indent="0">
              <a:buNone/>
            </a:pPr>
            <a:r>
              <a:rPr lang="en-US" altLang="en-US" dirty="0">
                <a:latin typeface="Calibri" panose="020F0502020204030204" pitchFamily="34" charset="0"/>
                <a:cs typeface="Arial" charset="0"/>
              </a:rPr>
              <a:t>	 	  </a:t>
            </a:r>
          </a:p>
        </p:txBody>
      </p:sp>
    </p:spTree>
    <p:extLst>
      <p:ext uri="{BB962C8B-B14F-4D97-AF65-F5344CB8AC3E}">
        <p14:creationId xmlns:p14="http://schemas.microsoft.com/office/powerpoint/2010/main" val="67995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Important Notes</a:t>
            </a:r>
            <a:endParaRPr lang="en-US" sz="2400" dirty="0">
              <a:effectLst/>
              <a:latin typeface="Calibri" panose="020F0502020204030204" pitchFamily="34" charset="0"/>
            </a:endParaRPr>
          </a:p>
        </p:txBody>
      </p:sp>
      <p:sp>
        <p:nvSpPr>
          <p:cNvPr id="25603" name="Content Placeholder"/>
          <p:cNvSpPr>
            <a:spLocks noGrp="1" noChangeArrowheads="1"/>
          </p:cNvSpPr>
          <p:nvPr>
            <p:ph idx="1"/>
          </p:nvPr>
        </p:nvSpPr>
        <p:spPr>
          <a:xfrm>
            <a:off x="457200" y="1600200"/>
            <a:ext cx="8229600" cy="2101788"/>
          </a:xfrm>
          <a:ln>
            <a:noFill/>
          </a:ln>
        </p:spPr>
        <p:txBody>
          <a:bodyPr/>
          <a:lstStyle/>
          <a:p>
            <a:pPr marL="0" indent="0">
              <a:buNone/>
            </a:pPr>
            <a:r>
              <a:rPr lang="en-US" altLang="en-US" dirty="0">
                <a:latin typeface="Calibri" panose="020F0502020204030204" pitchFamily="34" charset="0"/>
                <a:cs typeface="Arial" charset="0"/>
              </a:rPr>
              <a:t>Discrimination claims must be proved just as any other  lawsuit – </a:t>
            </a:r>
            <a:r>
              <a:rPr lang="en-US" altLang="en-US" dirty="0">
                <a:solidFill>
                  <a:srgbClr val="FF0000"/>
                </a:solidFill>
                <a:latin typeface="Calibri" panose="020F0502020204030204" pitchFamily="34" charset="0"/>
                <a:cs typeface="Arial" charset="0"/>
              </a:rPr>
              <a:t>burden on plaintiff/claimant</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Employee must offer evidence to support any claims.</a:t>
            </a:r>
          </a:p>
          <a:p>
            <a:pPr marL="291600" lvl="1" indent="-291600">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Case: </a:t>
            </a:r>
            <a:r>
              <a:rPr lang="en-US" altLang="en-US" i="1" dirty="0">
                <a:latin typeface="Calibri" panose="020F0502020204030204" pitchFamily="34" charset="0"/>
                <a:cs typeface="Arial" charset="0"/>
              </a:rPr>
              <a:t>Ali v. Mount Sinai Hospital,</a:t>
            </a:r>
            <a:r>
              <a:rPr lang="en-US" altLang="en-US" i="1" dirty="0">
                <a:solidFill>
                  <a:schemeClr val="bg1"/>
                </a:solidFill>
                <a:latin typeface="Calibri" panose="020F0502020204030204" pitchFamily="34" charset="0"/>
                <a:cs typeface="Arial" charset="0"/>
              </a:rPr>
              <a:t>  </a:t>
            </a:r>
            <a:r>
              <a:rPr lang="en-US" altLang="en-US" i="1" dirty="0">
                <a:latin typeface="Calibri" panose="020F0502020204030204" pitchFamily="34" charset="0"/>
                <a:cs typeface="Arial" charset="0"/>
              </a:rPr>
              <a:t>Scenario 3</a:t>
            </a:r>
            <a:r>
              <a:rPr lang="en-US" altLang="en-US" dirty="0">
                <a:latin typeface="Calibri" panose="020F0502020204030204" pitchFamily="34" charset="0"/>
                <a:cs typeface="Arial" charset="0"/>
              </a:rPr>
              <a:t>.</a:t>
            </a:r>
            <a:r>
              <a:rPr lang="en-US" altLang="en-US" sz="100" dirty="0">
                <a:solidFill>
                  <a:schemeClr val="bg1"/>
                </a:solidFill>
                <a:latin typeface="Calibri" panose="020F0502020204030204" pitchFamily="34" charset="0"/>
                <a:cs typeface="Arial" charset="0"/>
              </a:rPr>
              <a:t> </a:t>
            </a:r>
            <a:endParaRPr lang="en-US" altLang="en-US" sz="100" i="1" dirty="0">
              <a:solidFill>
                <a:schemeClr val="bg1"/>
              </a:solidFill>
              <a:latin typeface="Calibri" panose="020F0502020204030204" pitchFamily="34" charset="0"/>
              <a:cs typeface="Arial" charset="0"/>
            </a:endParaRPr>
          </a:p>
        </p:txBody>
      </p:sp>
      <p:sp>
        <p:nvSpPr>
          <p:cNvPr id="2" name="Content Placeholder 1"/>
          <p:cNvSpPr>
            <a:spLocks noGrp="1"/>
          </p:cNvSpPr>
          <p:nvPr>
            <p:ph idx="13"/>
          </p:nvPr>
        </p:nvSpPr>
        <p:spPr>
          <a:xfrm>
            <a:off x="465666" y="3893188"/>
            <a:ext cx="8229600" cy="1806276"/>
          </a:xfrm>
          <a:ln>
            <a:noFill/>
          </a:ln>
        </p:spPr>
        <p:txBody>
          <a:bodyPr/>
          <a:lstStyle/>
          <a:p>
            <a:pPr marL="0" indent="0">
              <a:buNone/>
            </a:pPr>
            <a:r>
              <a:rPr lang="en-US" altLang="en-US" dirty="0">
                <a:latin typeface="Calibri" panose="020F0502020204030204" pitchFamily="34" charset="0"/>
                <a:cs typeface="Arial" charset="0"/>
              </a:rPr>
              <a:t>Employers do well against these charges if they have a system and work it: consistently treating employees in a protected class just as they would those of any other similarly situated employees</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Management Tips</a:t>
            </a:r>
          </a:p>
        </p:txBody>
      </p:sp>
      <p:sp>
        <p:nvSpPr>
          <p:cNvPr id="27651" name="Content Placeholder"/>
          <p:cNvSpPr>
            <a:spLocks noGrp="1" noChangeArrowheads="1"/>
          </p:cNvSpPr>
          <p:nvPr>
            <p:ph idx="1"/>
          </p:nvPr>
        </p:nvSpPr>
        <p:spPr>
          <a:xfrm>
            <a:off x="457200" y="1600200"/>
            <a:ext cx="8229600" cy="4232429"/>
          </a:xfrm>
          <a:ln>
            <a:noFill/>
          </a:ln>
        </p:spPr>
        <p:txBody>
          <a:bodyPr/>
          <a:lstStyle/>
          <a:p>
            <a:pPr marL="0" indent="0">
              <a:buNone/>
            </a:pPr>
            <a:r>
              <a:rPr lang="en-US" altLang="en-US" dirty="0">
                <a:latin typeface="Calibri" panose="020F0502020204030204" pitchFamily="34" charset="0"/>
                <a:cs typeface="Arial" charset="0"/>
              </a:rPr>
              <a:t>Make sure that all employees understand</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What Title VII is, what it requires, and to whom it applies.</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How the employees’ actions can bring about liability for the employer.</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What kinds of actions will be looked at in a Title VII proceeding.</a:t>
            </a:r>
          </a:p>
          <a:p>
            <a:pPr marL="291600" lvl="2" indent="-291600">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That all employees have a right to a workplace free of illegal discrimination and the employer will not allow Title VII violations.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DA0D-8B78-4321-BB9D-9FBCB72390F0}"/>
              </a:ext>
            </a:extLst>
          </p:cNvPr>
          <p:cNvSpPr>
            <a:spLocks noGrp="1"/>
          </p:cNvSpPr>
          <p:nvPr>
            <p:ph type="title"/>
          </p:nvPr>
        </p:nvSpPr>
        <p:spPr>
          <a:xfrm>
            <a:off x="457200" y="260350"/>
            <a:ext cx="8229600" cy="839788"/>
          </a:xfrm>
          <a:ln>
            <a:noFill/>
          </a:ln>
        </p:spPr>
        <p:txBody>
          <a:bodyPr/>
          <a:lstStyle/>
          <a:p>
            <a:r>
              <a:rPr lang="en-US" dirty="0">
                <a:effectLst/>
                <a:latin typeface="Calibri" panose="020F0502020204030204" pitchFamily="34" charset="0"/>
              </a:rPr>
              <a:t>Statutory Basis </a:t>
            </a:r>
            <a:endParaRPr lang="en-US" sz="2400" dirty="0">
              <a:effectLst/>
              <a:latin typeface="Calibri" panose="020F0502020204030204" pitchFamily="34" charset="0"/>
            </a:endParaRPr>
          </a:p>
        </p:txBody>
      </p:sp>
      <p:sp>
        <p:nvSpPr>
          <p:cNvPr id="3" name="Content Placeholder 2">
            <a:extLst>
              <a:ext uri="{FF2B5EF4-FFF2-40B4-BE49-F238E27FC236}">
                <a16:creationId xmlns:a16="http://schemas.microsoft.com/office/drawing/2014/main" id="{F071B1AE-64A8-4916-878C-843BD9F08526}"/>
              </a:ext>
            </a:extLst>
          </p:cNvPr>
          <p:cNvSpPr>
            <a:spLocks noGrp="1"/>
          </p:cNvSpPr>
          <p:nvPr>
            <p:ph idx="1"/>
          </p:nvPr>
        </p:nvSpPr>
        <p:spPr>
          <a:xfrm>
            <a:off x="457200" y="1343025"/>
            <a:ext cx="8229600" cy="4986338"/>
          </a:xfrm>
          <a:ln>
            <a:noFill/>
          </a:ln>
        </p:spPr>
        <p:txBody>
          <a:bodyPr/>
          <a:lstStyle/>
          <a:p>
            <a:pPr algn="ctr"/>
            <a:r>
              <a:rPr lang="en-US" b="1" dirty="0">
                <a:solidFill>
                  <a:srgbClr val="000000"/>
                </a:solidFill>
                <a:latin typeface="Calibri" panose="020F0502020204030204" pitchFamily="34" charset="0"/>
              </a:rPr>
              <a:t>Title VII of the Civil Rights Act of 1964 </a:t>
            </a:r>
            <a:endParaRPr lang="en-US" dirty="0">
              <a:solidFill>
                <a:srgbClr val="000000"/>
              </a:solidFill>
              <a:latin typeface="Calibri" panose="020F0502020204030204" pitchFamily="34" charset="0"/>
            </a:endParaRPr>
          </a:p>
          <a:p>
            <a:pPr marR="2400" algn="just"/>
            <a:r>
              <a:rPr lang="en-US" sz="2000" dirty="0">
                <a:solidFill>
                  <a:srgbClr val="000000"/>
                </a:solidFill>
                <a:latin typeface="Calibri" panose="020F0502020204030204" pitchFamily="34" charset="0"/>
              </a:rPr>
              <a:t>(a) It shall be an unlawful employment practice for an employer— </a:t>
            </a:r>
          </a:p>
          <a:p>
            <a:pPr marR="2400" algn="just"/>
            <a:r>
              <a:rPr lang="en-US" sz="2000" dirty="0">
                <a:solidFill>
                  <a:srgbClr val="000000"/>
                </a:solidFill>
                <a:latin typeface="Calibri" panose="020F0502020204030204" pitchFamily="34" charset="0"/>
              </a:rPr>
              <a:t>(1) </a:t>
            </a:r>
            <a:r>
              <a:rPr lang="en-US" sz="2000" dirty="0">
                <a:solidFill>
                  <a:srgbClr val="FF0000"/>
                </a:solidFill>
                <a:latin typeface="Calibri" panose="020F0502020204030204" pitchFamily="34" charset="0"/>
              </a:rPr>
              <a:t>to </a:t>
            </a:r>
            <a:r>
              <a:rPr lang="en-US" sz="2000" i="1" dirty="0">
                <a:solidFill>
                  <a:srgbClr val="FF0000"/>
                </a:solidFill>
                <a:latin typeface="Calibri" panose="020F0502020204030204" pitchFamily="34" charset="0"/>
              </a:rPr>
              <a:t>fail or refuse to hire </a:t>
            </a:r>
            <a:r>
              <a:rPr lang="en-US" sz="2000" dirty="0">
                <a:solidFill>
                  <a:srgbClr val="FF0000"/>
                </a:solidFill>
                <a:latin typeface="Calibri" panose="020F0502020204030204" pitchFamily="34" charset="0"/>
              </a:rPr>
              <a:t>or to </a:t>
            </a:r>
            <a:r>
              <a:rPr lang="en-US" sz="2000" i="1" dirty="0">
                <a:solidFill>
                  <a:srgbClr val="FF0000"/>
                </a:solidFill>
                <a:latin typeface="Calibri" panose="020F0502020204030204" pitchFamily="34" charset="0"/>
              </a:rPr>
              <a:t>discharge any individual</a:t>
            </a:r>
            <a:r>
              <a:rPr lang="en-US" sz="2000" dirty="0">
                <a:solidFill>
                  <a:srgbClr val="FF0000"/>
                </a:solidFill>
                <a:latin typeface="Calibri" panose="020F0502020204030204" pitchFamily="34" charset="0"/>
              </a:rPr>
              <a:t>, or </a:t>
            </a:r>
            <a:r>
              <a:rPr lang="en-US" sz="2000" i="1" dirty="0">
                <a:solidFill>
                  <a:srgbClr val="FF0000"/>
                </a:solidFill>
                <a:latin typeface="Calibri" panose="020F0502020204030204" pitchFamily="34" charset="0"/>
              </a:rPr>
              <a:t>otherwise to discriminate </a:t>
            </a:r>
            <a:r>
              <a:rPr lang="en-US" sz="2000" dirty="0">
                <a:solidFill>
                  <a:srgbClr val="FF0000"/>
                </a:solidFill>
                <a:latin typeface="Calibri" panose="020F0502020204030204" pitchFamily="34" charset="0"/>
              </a:rPr>
              <a:t>against </a:t>
            </a:r>
            <a:r>
              <a:rPr lang="en-US" sz="2000" dirty="0">
                <a:solidFill>
                  <a:srgbClr val="000000"/>
                </a:solidFill>
                <a:latin typeface="Calibri" panose="020F0502020204030204" pitchFamily="34" charset="0"/>
              </a:rPr>
              <a:t>any individual with respect to his compensation, terms, conditions, or privileges of employment, because of such </a:t>
            </a:r>
            <a:r>
              <a:rPr lang="en-US" sz="2000" b="1" dirty="0">
                <a:solidFill>
                  <a:srgbClr val="FF0000"/>
                </a:solidFill>
                <a:latin typeface="Calibri" panose="020F0502020204030204" pitchFamily="34" charset="0"/>
              </a:rPr>
              <a:t>individual’s race, color, religion, sex, or national origin</a:t>
            </a:r>
            <a:r>
              <a:rPr lang="en-US" sz="2000" dirty="0">
                <a:solidFill>
                  <a:srgbClr val="000000"/>
                </a:solidFill>
                <a:latin typeface="Calibri" panose="020F0502020204030204" pitchFamily="34" charset="0"/>
              </a:rPr>
              <a:t>; or </a:t>
            </a:r>
          </a:p>
          <a:p>
            <a:pPr marR="2400" algn="just"/>
            <a:r>
              <a:rPr lang="en-US" sz="2000" dirty="0">
                <a:solidFill>
                  <a:srgbClr val="000000"/>
                </a:solidFill>
                <a:latin typeface="Calibri" panose="020F0502020204030204" pitchFamily="34" charset="0"/>
              </a:rPr>
              <a:t>(2) to limit, segregate, or classify his employees or applicants for employment in any way which would deprive or tend to deprive any individual of employment opportunities or otherwise adversely affect his status as an employee, because of such individual’s race, color, religion, sex, or national origin. </a:t>
            </a:r>
          </a:p>
          <a:p>
            <a:pPr marL="0" indent="0">
              <a:buNone/>
            </a:pPr>
            <a:r>
              <a:rPr lang="en-US" sz="1800" dirty="0">
                <a:solidFill>
                  <a:srgbClr val="000000"/>
                </a:solidFill>
                <a:latin typeface="Calibri" panose="020F0502020204030204" pitchFamily="34" charset="0"/>
              </a:rPr>
              <a:t>	Title VII of the Civil Rights Act of 1964, as amended, 42 U.S.C.A. sec. 2000e et 	seq., sec. 703 (a). </a:t>
            </a:r>
            <a:endParaRPr lang="en-US" altLang="en-US" sz="1800" dirty="0">
              <a:latin typeface="Calibri" panose="020F0502020204030204" pitchFamily="34" charset="0"/>
              <a:cs typeface="Arial" charset="0"/>
            </a:endParaRPr>
          </a:p>
        </p:txBody>
      </p:sp>
    </p:spTree>
    <p:extLst>
      <p:ext uri="{BB962C8B-B14F-4D97-AF65-F5344CB8AC3E}">
        <p14:creationId xmlns:p14="http://schemas.microsoft.com/office/powerpoint/2010/main" val="2219230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p:cNvSpPr>
            <a:spLocks noGrp="1" noChangeArrowheads="1"/>
          </p:cNvSpPr>
          <p:nvPr>
            <p:ph type="title"/>
          </p:nvPr>
        </p:nvSpPr>
        <p:spPr>
          <a:xfrm>
            <a:off x="457200" y="260350"/>
            <a:ext cx="8229600" cy="868363"/>
          </a:xfrm>
          <a:ln>
            <a:noFill/>
          </a:ln>
        </p:spPr>
        <p:txBody>
          <a:bodyPr/>
          <a:lstStyle/>
          <a:p>
            <a:pPr>
              <a:defRPr/>
            </a:pPr>
            <a:r>
              <a:rPr lang="en-US" dirty="0">
                <a:effectLst/>
                <a:latin typeface="Calibri" panose="020F0502020204030204" pitchFamily="34" charset="0"/>
              </a:rPr>
              <a:t>An Historic Rights Act</a:t>
            </a:r>
          </a:p>
        </p:txBody>
      </p:sp>
      <p:sp>
        <p:nvSpPr>
          <p:cNvPr id="6147" name="Content Placeholder"/>
          <p:cNvSpPr>
            <a:spLocks noGrp="1" noChangeArrowheads="1"/>
          </p:cNvSpPr>
          <p:nvPr>
            <p:ph idx="1"/>
          </p:nvPr>
        </p:nvSpPr>
        <p:spPr>
          <a:xfrm>
            <a:off x="287867" y="1285876"/>
            <a:ext cx="8656108" cy="5311774"/>
          </a:xfrm>
          <a:ln>
            <a:noFill/>
          </a:ln>
        </p:spPr>
        <p:txBody>
          <a:bodyPr/>
          <a:lstStyle/>
          <a:p>
            <a:pPr lvl="1"/>
            <a:r>
              <a:rPr lang="en-US" altLang="en-US" sz="1800" dirty="0">
                <a:latin typeface="Calibri" panose="020F0502020204030204" pitchFamily="34" charset="0"/>
                <a:cs typeface="Calibri" panose="020F0502020204030204" pitchFamily="34" charset="0"/>
              </a:rPr>
              <a:t>Civil Rights Act of 1964</a:t>
            </a:r>
          </a:p>
          <a:p>
            <a:pPr lvl="1"/>
            <a:r>
              <a:rPr lang="en-US" altLang="en-US" sz="1800" dirty="0">
                <a:latin typeface="Calibri" panose="020F0502020204030204" pitchFamily="34" charset="0"/>
                <a:cs typeface="Calibri" panose="020F0502020204030204" pitchFamily="34" charset="0"/>
              </a:rPr>
              <a:t>Primary focus is on </a:t>
            </a:r>
            <a:r>
              <a:rPr lang="en-US" altLang="en-US" sz="1800" b="1" dirty="0">
                <a:solidFill>
                  <a:srgbClr val="FF0000"/>
                </a:solidFill>
                <a:latin typeface="Calibri" panose="020F0502020204030204" pitchFamily="34" charset="0"/>
                <a:cs typeface="Calibri" panose="020F0502020204030204" pitchFamily="34" charset="0"/>
              </a:rPr>
              <a:t>racial discrimination</a:t>
            </a:r>
            <a:r>
              <a:rPr lang="en-US" altLang="en-US" sz="1800" dirty="0">
                <a:solidFill>
                  <a:srgbClr val="FF0000"/>
                </a:solidFill>
                <a:latin typeface="Calibri" panose="020F0502020204030204" pitchFamily="34" charset="0"/>
                <a:cs typeface="Calibri" panose="020F0502020204030204" pitchFamily="34" charset="0"/>
              </a:rPr>
              <a:t> </a:t>
            </a:r>
          </a:p>
          <a:p>
            <a:pPr lvl="2"/>
            <a:r>
              <a:rPr lang="en-US" altLang="en-US" sz="1800" dirty="0">
                <a:latin typeface="Calibri" panose="020F0502020204030204" pitchFamily="34" charset="0"/>
                <a:cs typeface="Calibri" panose="020F0502020204030204" pitchFamily="34" charset="0"/>
              </a:rPr>
              <a:t>Milestone in a centuries-long struggle for equality</a:t>
            </a:r>
          </a:p>
          <a:p>
            <a:pPr lvl="2"/>
            <a:r>
              <a:rPr lang="en-US" altLang="en-US" sz="1800" dirty="0">
                <a:latin typeface="Calibri" panose="020F0502020204030204" pitchFamily="34" charset="0"/>
                <a:cs typeface="Calibri" panose="020F0502020204030204" pitchFamily="34" charset="0"/>
              </a:rPr>
              <a:t>Abolitionism through Emancipation, Jim Crow laws, </a:t>
            </a:r>
            <a:r>
              <a:rPr lang="en-US" altLang="en-US" sz="1800" i="1" dirty="0">
                <a:latin typeface="Calibri" panose="020F0502020204030204" pitchFamily="34" charset="0"/>
                <a:cs typeface="Calibri" panose="020F0502020204030204" pitchFamily="34" charset="0"/>
              </a:rPr>
              <a:t>de jure </a:t>
            </a:r>
            <a:r>
              <a:rPr lang="en-US" altLang="en-US" sz="1800" dirty="0">
                <a:latin typeface="Calibri" panose="020F0502020204030204" pitchFamily="34" charset="0"/>
                <a:cs typeface="Calibri" panose="020F0502020204030204" pitchFamily="34" charset="0"/>
              </a:rPr>
              <a:t>and </a:t>
            </a:r>
            <a:r>
              <a:rPr lang="en-US" altLang="en-US" sz="1800" i="1" dirty="0">
                <a:latin typeface="Calibri" panose="020F0502020204030204" pitchFamily="34" charset="0"/>
                <a:cs typeface="Calibri" panose="020F0502020204030204" pitchFamily="34" charset="0"/>
              </a:rPr>
              <a:t>de facto </a:t>
            </a:r>
            <a:r>
              <a:rPr lang="en-US" altLang="en-US" sz="1800" dirty="0">
                <a:latin typeface="Calibri" panose="020F0502020204030204" pitchFamily="34" charset="0"/>
                <a:cs typeface="Calibri" panose="020F0502020204030204" pitchFamily="34" charset="0"/>
              </a:rPr>
              <a:t>segregation, post-War civil rights movement</a:t>
            </a:r>
          </a:p>
          <a:p>
            <a:pPr lvl="2"/>
            <a:r>
              <a:rPr lang="en-US" altLang="en-US" sz="1800" dirty="0">
                <a:latin typeface="Calibri" panose="020F0502020204030204" pitchFamily="34" charset="0"/>
                <a:cs typeface="Calibri" panose="020F0502020204030204" pitchFamily="34" charset="0"/>
              </a:rPr>
              <a:t>Result of racial discrimination supported by the Jim Crow laws</a:t>
            </a:r>
          </a:p>
          <a:p>
            <a:pPr lvl="2"/>
            <a:r>
              <a:rPr lang="en-US" altLang="en-US" sz="1800" dirty="0">
                <a:latin typeface="Calibri" panose="020F0502020204030204" pitchFamily="34" charset="0"/>
                <a:cs typeface="Calibri" panose="020F0502020204030204" pitchFamily="34" charset="0"/>
              </a:rPr>
              <a:t>Jim Crow Laws - a system of racial segregation that was enforced through law, the social system, and violence </a:t>
            </a:r>
          </a:p>
          <a:p>
            <a:pPr lvl="2"/>
            <a:r>
              <a:rPr lang="en-US" altLang="en-US" sz="1800" dirty="0">
                <a:latin typeface="Calibri" panose="020F0502020204030204" pitchFamily="34" charset="0"/>
                <a:cs typeface="Calibri" panose="020F0502020204030204" pitchFamily="34" charset="0"/>
              </a:rPr>
              <a:t>Other protected characteristics had discrimination histories in American culture: religion, ethnicity, gender  </a:t>
            </a:r>
          </a:p>
          <a:p>
            <a:pPr lvl="1"/>
            <a:r>
              <a:rPr lang="en-US" altLang="en-US" sz="1800" dirty="0">
                <a:latin typeface="Calibri" panose="020F0502020204030204" pitchFamily="34" charset="0"/>
                <a:cs typeface="Calibri" panose="020F0502020204030204" pitchFamily="34" charset="0"/>
              </a:rPr>
              <a:t>Broad coverage: prohibits discrimination in </a:t>
            </a:r>
            <a:r>
              <a:rPr lang="en-US" altLang="en-US" sz="1800" dirty="0">
                <a:solidFill>
                  <a:srgbClr val="0083C4"/>
                </a:solidFill>
                <a:latin typeface="Calibri" panose="020F0502020204030204" pitchFamily="34" charset="0"/>
                <a:cs typeface="Calibri" panose="020F0502020204030204" pitchFamily="34" charset="0"/>
              </a:rPr>
              <a:t>housing</a:t>
            </a:r>
            <a:r>
              <a:rPr lang="en-US" altLang="en-US" sz="1800" dirty="0">
                <a:latin typeface="Calibri" panose="020F0502020204030204" pitchFamily="34" charset="0"/>
                <a:cs typeface="Calibri" panose="020F0502020204030204" pitchFamily="34" charset="0"/>
              </a:rPr>
              <a:t>, </a:t>
            </a:r>
            <a:r>
              <a:rPr lang="en-US" altLang="en-US" sz="1800" dirty="0">
                <a:solidFill>
                  <a:srgbClr val="0083C4"/>
                </a:solidFill>
                <a:latin typeface="Calibri" panose="020F0502020204030204" pitchFamily="34" charset="0"/>
                <a:cs typeface="Calibri" panose="020F0502020204030204" pitchFamily="34" charset="0"/>
              </a:rPr>
              <a:t>education</a:t>
            </a:r>
            <a:r>
              <a:rPr lang="en-US" altLang="en-US" sz="1800" dirty="0">
                <a:latin typeface="Calibri" panose="020F0502020204030204" pitchFamily="34" charset="0"/>
                <a:cs typeface="Calibri" panose="020F0502020204030204" pitchFamily="34" charset="0"/>
              </a:rPr>
              <a:t>, </a:t>
            </a:r>
            <a:r>
              <a:rPr lang="en-US" altLang="en-US" sz="1800" b="1" u="sng" dirty="0">
                <a:latin typeface="Calibri" panose="020F0502020204030204" pitchFamily="34" charset="0"/>
                <a:cs typeface="Calibri" panose="020F0502020204030204" pitchFamily="34" charset="0"/>
              </a:rPr>
              <a:t>employment</a:t>
            </a:r>
            <a:r>
              <a:rPr lang="en-US" altLang="en-US" sz="1800" dirty="0">
                <a:latin typeface="Calibri" panose="020F0502020204030204" pitchFamily="34" charset="0"/>
                <a:cs typeface="Calibri" panose="020F0502020204030204" pitchFamily="34" charset="0"/>
              </a:rPr>
              <a:t>, </a:t>
            </a:r>
            <a:r>
              <a:rPr lang="en-US" altLang="en-US" sz="1800" dirty="0">
                <a:solidFill>
                  <a:srgbClr val="0083C4"/>
                </a:solidFill>
                <a:latin typeface="Calibri" panose="020F0502020204030204" pitchFamily="34" charset="0"/>
                <a:cs typeface="Calibri" panose="020F0502020204030204" pitchFamily="34" charset="0"/>
              </a:rPr>
              <a:t>public accommodations</a:t>
            </a:r>
            <a:r>
              <a:rPr lang="en-US" altLang="en-US" sz="1800" dirty="0">
                <a:latin typeface="Calibri" panose="020F0502020204030204" pitchFamily="34" charset="0"/>
                <a:cs typeface="Calibri" panose="020F0502020204030204" pitchFamily="34" charset="0"/>
              </a:rPr>
              <a:t>, and the </a:t>
            </a:r>
            <a:r>
              <a:rPr lang="en-US" altLang="en-US" sz="1800" dirty="0">
                <a:solidFill>
                  <a:srgbClr val="0083C4"/>
                </a:solidFill>
                <a:latin typeface="Calibri" panose="020F0502020204030204" pitchFamily="34" charset="0"/>
                <a:cs typeface="Calibri" panose="020F0502020204030204" pitchFamily="34" charset="0"/>
              </a:rPr>
              <a:t>receipt of federal funds </a:t>
            </a:r>
            <a:r>
              <a:rPr lang="en-US" altLang="en-US" sz="1800" dirty="0">
                <a:latin typeface="Calibri" panose="020F0502020204030204" pitchFamily="34" charset="0"/>
                <a:cs typeface="Calibri" panose="020F0502020204030204" pitchFamily="34" charset="0"/>
              </a:rPr>
              <a:t>on the basis of </a:t>
            </a:r>
            <a:r>
              <a:rPr lang="en-US" altLang="en-US" sz="1800" b="1" dirty="0">
                <a:solidFill>
                  <a:srgbClr val="FF0000"/>
                </a:solidFill>
                <a:latin typeface="Calibri" panose="020F0502020204030204" pitchFamily="34" charset="0"/>
                <a:cs typeface="Calibri" panose="020F0502020204030204" pitchFamily="34" charset="0"/>
              </a:rPr>
              <a:t>race, color, gender, national origin, or religion</a:t>
            </a:r>
          </a:p>
          <a:p>
            <a:pPr lvl="1"/>
            <a:r>
              <a:rPr lang="en-US" altLang="en-US" sz="1800" dirty="0">
                <a:latin typeface="Calibri" panose="020F0502020204030204" pitchFamily="34" charset="0"/>
                <a:cs typeface="Calibri" panose="020F0502020204030204" pitchFamily="34" charset="0"/>
              </a:rPr>
              <a:t>Employment (“Title VII’) included at JFK’s insistence; LBJ drove passage as President </a:t>
            </a:r>
          </a:p>
          <a:p>
            <a:pPr marL="0" indent="0">
              <a:buNone/>
            </a:pPr>
            <a:endParaRPr lang="en-US" sz="180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defRPr/>
            </a:pPr>
            <a:r>
              <a:rPr lang="en-IN" sz="3600" dirty="0">
                <a:effectLst/>
                <a:latin typeface="Calibri" panose="020F0502020204030204" pitchFamily="34" charset="0"/>
              </a:rPr>
              <a:t>1961 Employment Want Ad</a:t>
            </a:r>
            <a:endParaRPr lang="en-US" sz="2400" dirty="0">
              <a:effectLst/>
              <a:latin typeface="Calibri" panose="020F0502020204030204" pitchFamily="34" charset="0"/>
            </a:endParaRPr>
          </a:p>
        </p:txBody>
      </p:sp>
      <p:pic>
        <p:nvPicPr>
          <p:cNvPr id="3" name="Content Placeholder 2">
            <a:extLst>
              <a:ext uri="{FF2B5EF4-FFF2-40B4-BE49-F238E27FC236}">
                <a16:creationId xmlns:a16="http://schemas.microsoft.com/office/drawing/2014/main" id="{0ED1D8FB-D6FA-49CE-9A78-11080731473B}"/>
              </a:ext>
            </a:extLst>
          </p:cNvPr>
          <p:cNvPicPr>
            <a:picLocks noGrp="1" noChangeAspect="1"/>
          </p:cNvPicPr>
          <p:nvPr>
            <p:ph idx="1"/>
          </p:nvPr>
        </p:nvPicPr>
        <p:blipFill>
          <a:blip r:embed="rId3"/>
          <a:stretch>
            <a:fillRect/>
          </a:stretch>
        </p:blipFill>
        <p:spPr>
          <a:xfrm>
            <a:off x="580292" y="1600200"/>
            <a:ext cx="7860322" cy="48709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68363"/>
          </a:xfrm>
          <a:ln>
            <a:noFill/>
          </a:ln>
        </p:spPr>
        <p:txBody>
          <a:bodyPr/>
          <a:lstStyle/>
          <a:p>
            <a:pPr>
              <a:defRPr/>
            </a:pPr>
            <a:r>
              <a:rPr lang="en-IN" sz="3600" dirty="0">
                <a:effectLst/>
                <a:latin typeface="Calibri" panose="020F0502020204030204" pitchFamily="34" charset="0"/>
              </a:rPr>
              <a:t>Title VII of the Civil Rights Act of 19</a:t>
            </a:r>
            <a:r>
              <a:rPr lang="en-IN" sz="100" dirty="0">
                <a:effectLst/>
                <a:latin typeface="Calibri" panose="020F0502020204030204" pitchFamily="34" charset="0"/>
              </a:rPr>
              <a:t> </a:t>
            </a:r>
            <a:r>
              <a:rPr lang="en-IN" sz="3600" dirty="0">
                <a:effectLst/>
                <a:latin typeface="Calibri" panose="020F0502020204030204" pitchFamily="34" charset="0"/>
              </a:rPr>
              <a:t>64 </a:t>
            </a:r>
            <a:r>
              <a:rPr lang="en-IN" sz="2400" dirty="0">
                <a:effectLst/>
                <a:latin typeface="Calibri" panose="020F0502020204030204" pitchFamily="34" charset="0"/>
              </a:rPr>
              <a:t>1</a:t>
            </a:r>
            <a:endParaRPr lang="en-US" sz="2400" dirty="0">
              <a:effectLst/>
              <a:latin typeface="Calibri" panose="020F0502020204030204" pitchFamily="34" charset="0"/>
            </a:endParaRPr>
          </a:p>
        </p:txBody>
      </p:sp>
      <p:sp>
        <p:nvSpPr>
          <p:cNvPr id="7171" name="Content Placeholder 2"/>
          <p:cNvSpPr>
            <a:spLocks noGrp="1"/>
          </p:cNvSpPr>
          <p:nvPr>
            <p:ph idx="1"/>
          </p:nvPr>
        </p:nvSpPr>
        <p:spPr>
          <a:xfrm>
            <a:off x="457200" y="1385888"/>
            <a:ext cx="8229600" cy="5065712"/>
          </a:xfrm>
          <a:ln>
            <a:noFill/>
          </a:ln>
        </p:spPr>
        <p:txBody>
          <a:bodyPr/>
          <a:lstStyle/>
          <a:p>
            <a:pPr marL="0" indent="0">
              <a:buNone/>
            </a:pPr>
            <a:r>
              <a:rPr lang="en-US" altLang="en-US" sz="1800" b="1" dirty="0">
                <a:latin typeface="Calibri" panose="020F0502020204030204" pitchFamily="34" charset="0"/>
                <a:cs typeface="Calibri" panose="020F0502020204030204" pitchFamily="34" charset="0"/>
              </a:rPr>
              <a:t>Title VII </a:t>
            </a:r>
            <a:r>
              <a:rPr lang="en-US" altLang="en-US" sz="1800" dirty="0">
                <a:latin typeface="Calibri" panose="020F0502020204030204" pitchFamily="34" charset="0"/>
                <a:cs typeface="Calibri" panose="020F0502020204030204" pitchFamily="34" charset="0"/>
              </a:rPr>
              <a:t>is the </a:t>
            </a:r>
            <a:r>
              <a:rPr lang="en-US" altLang="en-US" sz="1800" dirty="0">
                <a:solidFill>
                  <a:srgbClr val="FF0000"/>
                </a:solidFill>
                <a:latin typeface="Calibri" panose="020F0502020204030204" pitchFamily="34" charset="0"/>
                <a:cs typeface="Calibri" panose="020F0502020204030204" pitchFamily="34" charset="0"/>
              </a:rPr>
              <a:t>EMPLOYMENT</a:t>
            </a:r>
            <a:r>
              <a:rPr lang="en-US" altLang="en-US" sz="1800" dirty="0">
                <a:latin typeface="Calibri" panose="020F0502020204030204" pitchFamily="34" charset="0"/>
                <a:cs typeface="Calibri" panose="020F0502020204030204" pitchFamily="34" charset="0"/>
              </a:rPr>
              <a:t> section of the act.</a:t>
            </a:r>
          </a:p>
          <a:p>
            <a:pPr marL="291600" lvl="2" indent="-291600">
              <a:lnSpc>
                <a:spcPct val="90000"/>
              </a:lnSpc>
              <a:spcBef>
                <a:spcPts val="1000"/>
              </a:spcBef>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Prohibits workplace discrimination on the basis of </a:t>
            </a:r>
            <a:r>
              <a:rPr lang="en-US" altLang="en-US" sz="1400" b="1" dirty="0">
                <a:latin typeface="Calibri" panose="020F0502020204030204" pitchFamily="34" charset="0"/>
                <a:cs typeface="Calibri" panose="020F0502020204030204" pitchFamily="34" charset="0"/>
              </a:rPr>
              <a:t>race, color, gender, religion, and national origin.</a:t>
            </a:r>
          </a:p>
          <a:p>
            <a:pPr marL="291600" lvl="2" indent="-291600">
              <a:lnSpc>
                <a:spcPct val="90000"/>
              </a:lnSpc>
              <a:spcBef>
                <a:spcPts val="1000"/>
              </a:spcBef>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Applies to all aspects of HRM, including hiring, discharge, compensation, terms, conditions, or privileges of employment.  </a:t>
            </a:r>
          </a:p>
          <a:p>
            <a:pPr marL="291600" lvl="2" indent="-291600">
              <a:lnSpc>
                <a:spcPct val="90000"/>
              </a:lnSpc>
              <a:spcBef>
                <a:spcPts val="1000"/>
              </a:spcBef>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Forbids segregation, unequal opportunities.</a:t>
            </a:r>
          </a:p>
          <a:p>
            <a:pPr marL="291600" lvl="2" indent="-291600">
              <a:lnSpc>
                <a:spcPct val="90000"/>
              </a:lnSpc>
              <a:spcBef>
                <a:spcPts val="1000"/>
              </a:spcBef>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Provides new rights to women and minorities</a:t>
            </a:r>
          </a:p>
          <a:p>
            <a:pPr marL="291600" lvl="2" indent="-291600">
              <a:lnSpc>
                <a:spcPct val="90000"/>
              </a:lnSpc>
              <a:spcBef>
                <a:spcPts val="1000"/>
              </a:spcBef>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Prohibits dismissal on the basis of discrimination</a:t>
            </a:r>
          </a:p>
          <a:p>
            <a:pPr marL="291600" lvl="2" indent="-291600">
              <a:lnSpc>
                <a:spcPct val="90000"/>
              </a:lnSpc>
              <a:spcBef>
                <a:spcPts val="1000"/>
              </a:spcBef>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Prohibits employers from employing or promoting based on bias</a:t>
            </a:r>
          </a:p>
          <a:p>
            <a:pPr marL="291600" lvl="2" indent="-291600">
              <a:lnSpc>
                <a:spcPct val="90000"/>
              </a:lnSpc>
              <a:spcBef>
                <a:spcPts val="1000"/>
              </a:spcBef>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Established the </a:t>
            </a:r>
            <a:r>
              <a:rPr lang="en-US" sz="1400" b="1" dirty="0">
                <a:solidFill>
                  <a:srgbClr val="000000"/>
                </a:solidFill>
                <a:latin typeface="Calibri" panose="020F0502020204030204" pitchFamily="34" charset="0"/>
                <a:cs typeface="Calibri" panose="020F0502020204030204" pitchFamily="34" charset="0"/>
              </a:rPr>
              <a:t>Equal Employment Opportunity Commission (EEOC)</a:t>
            </a:r>
            <a:br>
              <a:rPr lang="en-US" sz="1400" dirty="0">
                <a:solidFill>
                  <a:srgbClr val="000000"/>
                </a:solidFill>
                <a:latin typeface="Calibri" panose="020F0502020204030204" pitchFamily="34" charset="0"/>
                <a:cs typeface="Calibri" panose="020F0502020204030204" pitchFamily="34" charset="0"/>
              </a:rPr>
            </a:br>
            <a:endParaRPr lang="en-US" sz="1400" dirty="0">
              <a:solidFill>
                <a:srgbClr val="000000"/>
              </a:solidFill>
              <a:latin typeface="Calibri" panose="020F0502020204030204" pitchFamily="34" charset="0"/>
              <a:cs typeface="Calibri" panose="020F0502020204030204" pitchFamily="34" charset="0"/>
            </a:endParaRPr>
          </a:p>
          <a:p>
            <a:pPr marL="0" lvl="2" indent="0">
              <a:lnSpc>
                <a:spcPct val="90000"/>
              </a:lnSpc>
              <a:spcBef>
                <a:spcPts val="1000"/>
              </a:spcBef>
              <a:buNone/>
            </a:pPr>
            <a:r>
              <a:rPr lang="en-US" sz="1800" dirty="0">
                <a:solidFill>
                  <a:srgbClr val="000000"/>
                </a:solidFill>
                <a:latin typeface="Calibri" panose="020F0502020204030204" pitchFamily="34" charset="0"/>
                <a:cs typeface="Calibri" panose="020F0502020204030204" pitchFamily="34" charset="0"/>
              </a:rPr>
              <a:t>Many states and local governments later passed similar laws paralleling Title VII, some with broader coverage </a:t>
            </a:r>
          </a:p>
          <a:p>
            <a:pPr marL="748800" lvl="3" indent="-291600">
              <a:lnSpc>
                <a:spcPct val="90000"/>
              </a:lnSpc>
              <a:spcBef>
                <a:spcPts val="1000"/>
              </a:spcBef>
              <a:buFont typeface="Arial" panose="020B0604020202020204" pitchFamily="34" charset="0"/>
              <a:buChar char="•"/>
            </a:pPr>
            <a:r>
              <a:rPr lang="en-US" altLang="en-US" sz="1400" dirty="0">
                <a:solidFill>
                  <a:srgbClr val="000000"/>
                </a:solidFill>
                <a:latin typeface="Calibri" panose="020F0502020204030204" pitchFamily="34" charset="0"/>
                <a:cs typeface="Calibri" panose="020F0502020204030204" pitchFamily="34" charset="0"/>
              </a:rPr>
              <a:t>State laws also govern conduct of smaller firms federal law may not reach</a:t>
            </a:r>
          </a:p>
          <a:p>
            <a:pPr marL="291600" lvl="2" indent="-291600">
              <a:lnSpc>
                <a:spcPct val="90000"/>
              </a:lnSpc>
              <a:spcBef>
                <a:spcPts val="1000"/>
              </a:spcBef>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Passive Prohibitions: “Thou shalt not…”  </a:t>
            </a:r>
          </a:p>
          <a:p>
            <a:pPr marL="291600" lvl="2" indent="-291600">
              <a:lnSpc>
                <a:spcPct val="90000"/>
              </a:lnSpc>
              <a:spcBef>
                <a:spcPts val="1000"/>
              </a:spcBef>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‘discrimination’ is what HR does – </a:t>
            </a:r>
            <a:r>
              <a:rPr lang="en-US" sz="1400" dirty="0">
                <a:solidFill>
                  <a:srgbClr val="FF0000"/>
                </a:solidFill>
                <a:latin typeface="Calibri" panose="020F0502020204030204" pitchFamily="34" charset="0"/>
                <a:cs typeface="Calibri" panose="020F0502020204030204" pitchFamily="34" charset="0"/>
              </a:rPr>
              <a:t>this law prohibits several status factors in making those choices among candidates </a:t>
            </a:r>
          </a:p>
          <a:p>
            <a:pPr marL="291600" lvl="2" indent="-291600">
              <a:lnSpc>
                <a:spcPct val="90000"/>
              </a:lnSpc>
              <a:spcBef>
                <a:spcPts val="100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EEOC Regulations cover many specifics</a:t>
            </a:r>
          </a:p>
          <a:p>
            <a:pPr marL="748800" lvl="3" indent="-291600">
              <a:lnSpc>
                <a:spcPct val="90000"/>
              </a:lnSpc>
              <a:spcBef>
                <a:spcPts val="1000"/>
              </a:spcBef>
              <a:buFont typeface="Arial" panose="020B0604020202020204" pitchFamily="34" charset="0"/>
              <a:buChar char="•"/>
            </a:pPr>
            <a:endParaRPr lang="en-US"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232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p:cNvSpPr>
            <a:spLocks noGrp="1" noChangeArrowheads="1"/>
          </p:cNvSpPr>
          <p:nvPr>
            <p:ph type="title"/>
          </p:nvPr>
        </p:nvSpPr>
        <p:spPr>
          <a:xfrm>
            <a:off x="457200" y="260350"/>
            <a:ext cx="8229600" cy="721783"/>
          </a:xfrm>
          <a:ln>
            <a:noFill/>
          </a:ln>
        </p:spPr>
        <p:txBody>
          <a:bodyPr/>
          <a:lstStyle/>
          <a:p>
            <a:pPr eaLnBrk="1" hangingPunct="1">
              <a:defRPr/>
            </a:pPr>
            <a:r>
              <a:rPr lang="en-US" sz="3600" dirty="0">
                <a:effectLst/>
                <a:latin typeface="Calibri" panose="020F0502020204030204" pitchFamily="34" charset="0"/>
              </a:rPr>
              <a:t>Title VII of the Civil Rights Act of 19</a:t>
            </a:r>
            <a:r>
              <a:rPr lang="en-US" sz="100" dirty="0">
                <a:effectLst/>
                <a:latin typeface="Calibri" panose="020F0502020204030204" pitchFamily="34" charset="0"/>
              </a:rPr>
              <a:t>  </a:t>
            </a:r>
            <a:r>
              <a:rPr lang="en-US" sz="3600" dirty="0">
                <a:effectLst/>
                <a:latin typeface="Calibri" panose="020F0502020204030204" pitchFamily="34" charset="0"/>
              </a:rPr>
              <a:t>64 </a:t>
            </a:r>
            <a:r>
              <a:rPr lang="en-US" sz="2400" dirty="0">
                <a:effectLst/>
                <a:latin typeface="Calibri" panose="020F0502020204030204" pitchFamily="34" charset="0"/>
              </a:rPr>
              <a:t>2</a:t>
            </a:r>
          </a:p>
        </p:txBody>
      </p:sp>
      <p:sp>
        <p:nvSpPr>
          <p:cNvPr id="8195" name="Content Placeholder"/>
          <p:cNvSpPr>
            <a:spLocks noGrp="1" noChangeArrowheads="1"/>
          </p:cNvSpPr>
          <p:nvPr>
            <p:ph idx="1"/>
          </p:nvPr>
        </p:nvSpPr>
        <p:spPr>
          <a:xfrm>
            <a:off x="457200" y="1168401"/>
            <a:ext cx="8229600" cy="5109308"/>
          </a:xfrm>
          <a:ln>
            <a:noFill/>
          </a:ln>
        </p:spPr>
        <p:txBody>
          <a:bodyPr/>
          <a:lstStyle/>
          <a:p>
            <a:pPr eaLnBrk="1" hangingPunct="1"/>
            <a:r>
              <a:rPr lang="en-US" altLang="en-US" dirty="0">
                <a:latin typeface="Arial" charset="0"/>
                <a:cs typeface="Arial" charset="0"/>
              </a:rPr>
              <a:t>Amendments to the Act</a:t>
            </a:r>
          </a:p>
          <a:p>
            <a:pPr lvl="1" eaLnBrk="1" hangingPunct="1"/>
            <a:r>
              <a:rPr lang="en-US" altLang="en-US" sz="1800" dirty="0">
                <a:solidFill>
                  <a:srgbClr val="FF0000"/>
                </a:solidFill>
                <a:latin typeface="Arial" charset="0"/>
                <a:cs typeface="Arial" charset="0"/>
              </a:rPr>
              <a:t>Equal Employment Opportunity Act 1972</a:t>
            </a:r>
          </a:p>
          <a:p>
            <a:pPr lvl="2" eaLnBrk="1" hangingPunct="1"/>
            <a:r>
              <a:rPr lang="en-US" altLang="en-US" sz="1800" dirty="0">
                <a:latin typeface="Arial" charset="0"/>
                <a:cs typeface="Arial" charset="0"/>
              </a:rPr>
              <a:t>Extension to government employees</a:t>
            </a:r>
          </a:p>
          <a:p>
            <a:pPr lvl="2" eaLnBrk="1" hangingPunct="1"/>
            <a:r>
              <a:rPr lang="en-US" altLang="en-US" sz="1800" dirty="0">
                <a:latin typeface="Arial" charset="0"/>
                <a:cs typeface="Arial" charset="0"/>
              </a:rPr>
              <a:t>Title VII, 1972 amendment strengthens the enforcement powers of the EEOC</a:t>
            </a:r>
          </a:p>
          <a:p>
            <a:pPr lvl="1" eaLnBrk="1" hangingPunct="1"/>
            <a:r>
              <a:rPr lang="en-US" altLang="en-US" sz="1800" dirty="0">
                <a:solidFill>
                  <a:srgbClr val="FF0000"/>
                </a:solidFill>
                <a:latin typeface="Arial" charset="0"/>
                <a:cs typeface="Arial" charset="0"/>
              </a:rPr>
              <a:t>Pregnancy Discrimination Act 1978</a:t>
            </a:r>
          </a:p>
          <a:p>
            <a:pPr lvl="2" eaLnBrk="1" hangingPunct="1"/>
            <a:r>
              <a:rPr lang="en-US" altLang="en-US" sz="1800" dirty="0">
                <a:latin typeface="Arial" charset="0"/>
                <a:cs typeface="Arial" charset="0"/>
              </a:rPr>
              <a:t>Extends US Supreme Court interpretation of intended coverage</a:t>
            </a:r>
          </a:p>
          <a:p>
            <a:pPr lvl="1" eaLnBrk="1" hangingPunct="1"/>
            <a:r>
              <a:rPr lang="en-US" altLang="en-US" sz="1800" dirty="0">
                <a:solidFill>
                  <a:srgbClr val="FF0000"/>
                </a:solidFill>
                <a:latin typeface="Arial" charset="0"/>
                <a:cs typeface="Arial" charset="0"/>
              </a:rPr>
              <a:t>Civil Rights Act of 1991</a:t>
            </a:r>
          </a:p>
          <a:p>
            <a:pPr lvl="2" eaLnBrk="1" hangingPunct="1"/>
            <a:r>
              <a:rPr lang="en-US" altLang="en-US" sz="1800" i="1" dirty="0">
                <a:solidFill>
                  <a:srgbClr val="0083C4"/>
                </a:solidFill>
                <a:latin typeface="Arial" charset="0"/>
                <a:cs typeface="Arial" charset="0"/>
              </a:rPr>
              <a:t>Solidified Supreme Court’s interpretation of Disparate Impact as outlined in </a:t>
            </a:r>
            <a:r>
              <a:rPr lang="en-US" altLang="en-US" sz="1800" i="1" u="sng" dirty="0">
                <a:solidFill>
                  <a:srgbClr val="0083C4"/>
                </a:solidFill>
                <a:latin typeface="Arial" charset="0"/>
                <a:cs typeface="Arial" charset="0"/>
              </a:rPr>
              <a:t>Griggs</a:t>
            </a:r>
            <a:r>
              <a:rPr lang="en-US" altLang="en-US" sz="1800" i="1" dirty="0">
                <a:solidFill>
                  <a:srgbClr val="0083C4"/>
                </a:solidFill>
                <a:latin typeface="Arial" charset="0"/>
                <a:cs typeface="Arial" charset="0"/>
              </a:rPr>
              <a:t> case (i.e. made it more clear and statutory)</a:t>
            </a:r>
          </a:p>
          <a:p>
            <a:pPr lvl="2" eaLnBrk="1" hangingPunct="1"/>
            <a:r>
              <a:rPr lang="en-US" altLang="en-US" sz="1800" dirty="0">
                <a:latin typeface="Arial" charset="0"/>
                <a:cs typeface="Arial" charset="0"/>
              </a:rPr>
              <a:t>Jury trials, compensatory damages, punitive damages</a:t>
            </a:r>
          </a:p>
          <a:p>
            <a:pPr lvl="2" eaLnBrk="1" hangingPunct="1"/>
            <a:r>
              <a:rPr lang="en-US" altLang="en-US" sz="1800" dirty="0">
                <a:latin typeface="Arial" charset="0"/>
                <a:cs typeface="Arial" charset="0"/>
              </a:rPr>
              <a:t>‘Extra-territorial’ application: US employers abroad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a:spLocks noGrp="1" noChangeArrowheads="1"/>
          </p:cNvSpPr>
          <p:nvPr>
            <p:ph type="title"/>
          </p:nvPr>
        </p:nvSpPr>
        <p:spPr>
          <a:xfrm>
            <a:off x="457200" y="260350"/>
            <a:ext cx="8229600" cy="789517"/>
          </a:xfrm>
          <a:ln>
            <a:noFill/>
          </a:ln>
        </p:spPr>
        <p:txBody>
          <a:bodyPr/>
          <a:lstStyle/>
          <a:p>
            <a:pPr>
              <a:defRPr/>
            </a:pPr>
            <a:r>
              <a:rPr lang="en-US" dirty="0">
                <a:effectLst/>
                <a:latin typeface="Calibri" panose="020F0502020204030204" pitchFamily="34" charset="0"/>
              </a:rPr>
              <a:t>Title VII Provisions</a:t>
            </a:r>
            <a:endParaRPr lang="en-US" sz="2400" dirty="0">
              <a:effectLst/>
              <a:latin typeface="Calibri" panose="020F0502020204030204" pitchFamily="34" charset="0"/>
            </a:endParaRPr>
          </a:p>
        </p:txBody>
      </p:sp>
      <p:sp>
        <p:nvSpPr>
          <p:cNvPr id="2" name="Content Placeholder 1"/>
          <p:cNvSpPr>
            <a:spLocks noGrp="1"/>
          </p:cNvSpPr>
          <p:nvPr>
            <p:ph idx="13"/>
          </p:nvPr>
        </p:nvSpPr>
        <p:spPr>
          <a:xfrm>
            <a:off x="465666" y="1202267"/>
            <a:ext cx="8229600" cy="5215466"/>
          </a:xfrm>
          <a:ln>
            <a:noFill/>
          </a:ln>
        </p:spPr>
        <p:txBody>
          <a:bodyPr/>
          <a:lstStyle/>
          <a:p>
            <a:r>
              <a:rPr lang="en-US" altLang="en-US" sz="1600" dirty="0">
                <a:latin typeface="Calibri" panose="020F0502020204030204" pitchFamily="34" charset="0"/>
                <a:cs typeface="Calibri" panose="020F0502020204030204" pitchFamily="34" charset="0"/>
              </a:rPr>
              <a:t>An employer cannot discriminate on the basis of:</a:t>
            </a:r>
          </a:p>
          <a:p>
            <a:pPr lvl="1"/>
            <a:r>
              <a:rPr lang="en-US" altLang="en-US" sz="1600" dirty="0">
                <a:solidFill>
                  <a:srgbClr val="FF0000"/>
                </a:solidFill>
                <a:latin typeface="Calibri" panose="020F0502020204030204" pitchFamily="34" charset="0"/>
                <a:cs typeface="Calibri" panose="020F0502020204030204" pitchFamily="34" charset="0"/>
              </a:rPr>
              <a:t>Race</a:t>
            </a:r>
          </a:p>
          <a:p>
            <a:pPr lvl="1"/>
            <a:r>
              <a:rPr lang="en-US" altLang="en-US" sz="1600" dirty="0">
                <a:solidFill>
                  <a:srgbClr val="FF0000"/>
                </a:solidFill>
                <a:latin typeface="Calibri" panose="020F0502020204030204" pitchFamily="34" charset="0"/>
                <a:cs typeface="Calibri" panose="020F0502020204030204" pitchFamily="34" charset="0"/>
              </a:rPr>
              <a:t>Color</a:t>
            </a:r>
          </a:p>
          <a:p>
            <a:pPr lvl="1"/>
            <a:r>
              <a:rPr lang="en-US" altLang="en-US" sz="1600" dirty="0">
                <a:solidFill>
                  <a:srgbClr val="FF0000"/>
                </a:solidFill>
                <a:latin typeface="Calibri" panose="020F0502020204030204" pitchFamily="34" charset="0"/>
                <a:cs typeface="Calibri" panose="020F0502020204030204" pitchFamily="34" charset="0"/>
              </a:rPr>
              <a:t>Gender</a:t>
            </a:r>
            <a:r>
              <a:rPr lang="en-US" altLang="en-US" sz="1600" dirty="0">
                <a:latin typeface="Calibri" panose="020F0502020204030204" pitchFamily="34" charset="0"/>
                <a:cs typeface="Calibri" panose="020F0502020204030204" pitchFamily="34" charset="0"/>
              </a:rPr>
              <a:t> – almost not included </a:t>
            </a:r>
          </a:p>
          <a:p>
            <a:pPr lvl="1"/>
            <a:r>
              <a:rPr lang="en-US" altLang="en-US" sz="1600" dirty="0">
                <a:solidFill>
                  <a:srgbClr val="FF0000"/>
                </a:solidFill>
                <a:latin typeface="Calibri" panose="020F0502020204030204" pitchFamily="34" charset="0"/>
                <a:cs typeface="Calibri" panose="020F0502020204030204" pitchFamily="34" charset="0"/>
              </a:rPr>
              <a:t>Religion</a:t>
            </a:r>
          </a:p>
          <a:p>
            <a:pPr lvl="1"/>
            <a:r>
              <a:rPr lang="en-US" altLang="en-US" sz="1600" dirty="0">
                <a:solidFill>
                  <a:srgbClr val="FF0000"/>
                </a:solidFill>
                <a:latin typeface="Calibri" panose="020F0502020204030204" pitchFamily="34" charset="0"/>
                <a:cs typeface="Calibri" panose="020F0502020204030204" pitchFamily="34" charset="0"/>
              </a:rPr>
              <a:t>National origin</a:t>
            </a:r>
          </a:p>
          <a:p>
            <a:r>
              <a:rPr lang="en-US" altLang="en-US" sz="1600" dirty="0">
                <a:latin typeface="Calibri" panose="020F0502020204030204" pitchFamily="34" charset="0"/>
                <a:cs typeface="Calibri" panose="020F0502020204030204" pitchFamily="34" charset="0"/>
              </a:rPr>
              <a:t>What about </a:t>
            </a:r>
            <a:r>
              <a:rPr lang="en-US" altLang="en-US" sz="1600" dirty="0">
                <a:solidFill>
                  <a:srgbClr val="0083C4"/>
                </a:solidFill>
                <a:latin typeface="Calibri" panose="020F0502020204030204" pitchFamily="34" charset="0"/>
                <a:cs typeface="Calibri" panose="020F0502020204030204" pitchFamily="34" charset="0"/>
              </a:rPr>
              <a:t>Sexual Affinity (i.e. sexual orientation and gender identity)?</a:t>
            </a:r>
          </a:p>
          <a:p>
            <a:pPr lvl="1"/>
            <a:r>
              <a:rPr lang="en-US" altLang="en-US" sz="1600" dirty="0">
                <a:solidFill>
                  <a:srgbClr val="0083C4"/>
                </a:solidFill>
                <a:latin typeface="Calibri" panose="020F0502020204030204" pitchFamily="34" charset="0"/>
                <a:cs typeface="Calibri" panose="020F0502020204030204" pitchFamily="34" charset="0"/>
              </a:rPr>
              <a:t>On June 15, 2020, the United States Supreme Court held that Title VII’s prohibition on discrimination “because of…sex” includes discrimination on the basis of sexual orientation and gender identity</a:t>
            </a:r>
          </a:p>
          <a:p>
            <a:pPr lvl="1"/>
            <a:r>
              <a:rPr lang="en-US" sz="1600" dirty="0">
                <a:solidFill>
                  <a:srgbClr val="000000"/>
                </a:solidFill>
                <a:latin typeface="Calibri" panose="020F0502020204030204" pitchFamily="34" charset="0"/>
                <a:cs typeface="Calibri" panose="020F0502020204030204" pitchFamily="34" charset="0"/>
              </a:rPr>
              <a:t>EEOC regs predating Supreme Court’s 2020 </a:t>
            </a:r>
            <a:r>
              <a:rPr lang="en-US" sz="1600" i="1" dirty="0">
                <a:solidFill>
                  <a:srgbClr val="000000"/>
                </a:solidFill>
                <a:latin typeface="Calibri" panose="020F0502020204030204" pitchFamily="34" charset="0"/>
                <a:cs typeface="Calibri" panose="020F0502020204030204" pitchFamily="34" charset="0"/>
              </a:rPr>
              <a:t>Bostock</a:t>
            </a:r>
            <a:r>
              <a:rPr lang="en-US" sz="1600" dirty="0">
                <a:solidFill>
                  <a:srgbClr val="000000"/>
                </a:solidFill>
                <a:latin typeface="Calibri" panose="020F0502020204030204" pitchFamily="34" charset="0"/>
                <a:cs typeface="Calibri" panose="020F0502020204030204" pitchFamily="34" charset="0"/>
              </a:rPr>
              <a:t> decision, adding transgender (2012) and sexual orientation (2015)   </a:t>
            </a:r>
            <a:endParaRPr lang="en-US" altLang="en-US" sz="1600" dirty="0">
              <a:solidFill>
                <a:srgbClr val="0083C4"/>
              </a:solidFill>
              <a:latin typeface="Calibri" panose="020F0502020204030204" pitchFamily="34" charset="0"/>
              <a:cs typeface="Calibri" panose="020F0502020204030204" pitchFamily="34" charset="0"/>
            </a:endParaRPr>
          </a:p>
          <a:p>
            <a:r>
              <a:rPr lang="en-US" altLang="en-US" sz="1600" dirty="0">
                <a:latin typeface="Calibri" panose="020F0502020204030204" pitchFamily="34" charset="0"/>
                <a:cs typeface="Calibri" panose="020F0502020204030204" pitchFamily="34" charset="0"/>
              </a:rPr>
              <a:t>Each status factor was an American tradition </a:t>
            </a:r>
          </a:p>
          <a:p>
            <a:pPr lvl="1"/>
            <a:r>
              <a:rPr lang="en-US" altLang="en-US" sz="1600" dirty="0">
                <a:latin typeface="Calibri" panose="020F0502020204030204" pitchFamily="34" charset="0"/>
                <a:cs typeface="Calibri" panose="020F0502020204030204" pitchFamily="34" charset="0"/>
              </a:rPr>
              <a:t>(</a:t>
            </a:r>
            <a:r>
              <a:rPr lang="en-US" altLang="en-US" sz="1600" i="1" dirty="0">
                <a:solidFill>
                  <a:srgbClr val="FF0000"/>
                </a:solidFill>
                <a:latin typeface="Calibri" panose="020F0502020204030204" pitchFamily="34" charset="0"/>
                <a:cs typeface="Calibri" panose="020F0502020204030204" pitchFamily="34" charset="0"/>
              </a:rPr>
              <a:t>not included</a:t>
            </a:r>
            <a:r>
              <a:rPr lang="en-US" altLang="en-US" sz="1600" dirty="0">
                <a:latin typeface="Calibri" panose="020F0502020204030204" pitchFamily="34" charset="0"/>
                <a:cs typeface="Calibri" panose="020F0502020204030204" pitchFamily="34" charset="0"/>
              </a:rPr>
              <a:t>: age, disability, other possible characteristics  – law as product of the times)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a:spLocks noGrp="1" noChangeArrowheads="1"/>
          </p:cNvSpPr>
          <p:nvPr>
            <p:ph type="title"/>
          </p:nvPr>
        </p:nvSpPr>
        <p:spPr>
          <a:xfrm>
            <a:off x="457200" y="260350"/>
            <a:ext cx="8229600" cy="789517"/>
          </a:xfrm>
          <a:ln>
            <a:noFill/>
          </a:ln>
        </p:spPr>
        <p:txBody>
          <a:bodyPr/>
          <a:lstStyle/>
          <a:p>
            <a:pPr>
              <a:defRPr/>
            </a:pPr>
            <a:r>
              <a:rPr lang="en-US" dirty="0">
                <a:effectLst/>
                <a:latin typeface="Calibri" panose="020F0502020204030204" pitchFamily="34" charset="0"/>
              </a:rPr>
              <a:t>Title VII Provisions</a:t>
            </a:r>
            <a:endParaRPr lang="en-US" sz="2400" dirty="0">
              <a:effectLst/>
              <a:latin typeface="Calibri" panose="020F0502020204030204" pitchFamily="34" charset="0"/>
            </a:endParaRPr>
          </a:p>
        </p:txBody>
      </p:sp>
      <p:sp>
        <p:nvSpPr>
          <p:cNvPr id="2" name="Content Placeholder 1"/>
          <p:cNvSpPr>
            <a:spLocks noGrp="1"/>
          </p:cNvSpPr>
          <p:nvPr>
            <p:ph idx="13"/>
          </p:nvPr>
        </p:nvSpPr>
        <p:spPr>
          <a:xfrm>
            <a:off x="465666" y="1202267"/>
            <a:ext cx="8229600" cy="5215466"/>
          </a:xfrm>
          <a:ln>
            <a:noFill/>
          </a:ln>
        </p:spPr>
        <p:txBody>
          <a:bodyPr/>
          <a:lstStyle/>
          <a:p>
            <a:pPr eaLnBrk="1" hangingPunct="1"/>
            <a:r>
              <a:rPr lang="en-US" altLang="en-US" sz="1600" dirty="0">
                <a:solidFill>
                  <a:srgbClr val="FF0000"/>
                </a:solidFill>
                <a:latin typeface="Calibri" panose="020F0502020204030204" pitchFamily="34" charset="0"/>
                <a:cs typeface="Calibri" panose="020F0502020204030204" pitchFamily="34" charset="0"/>
              </a:rPr>
              <a:t>Equal Employment Opportunity Commission (EEOC)</a:t>
            </a:r>
          </a:p>
          <a:p>
            <a:pPr lvl="1" eaLnBrk="1" hangingPunct="1"/>
            <a:r>
              <a:rPr lang="en-US" sz="1600" dirty="0">
                <a:solidFill>
                  <a:srgbClr val="FF0000"/>
                </a:solidFill>
                <a:latin typeface="Calibri" panose="020F0502020204030204" pitchFamily="34" charset="0"/>
                <a:cs typeface="Calibri" panose="020F0502020204030204" pitchFamily="34" charset="0"/>
              </a:rPr>
              <a:t>Agency responsible for enforcing federal laws that make it illegal to discriminate against a job applicant or an employee because of the person's race, color, religion, sex (including pregnancy, gender identity, and sexual orientation), national origin, age (40 or older), disability or genetic information.</a:t>
            </a:r>
          </a:p>
          <a:p>
            <a:r>
              <a:rPr lang="en-US" altLang="en-US" sz="1600" dirty="0">
                <a:latin typeface="Calibri" panose="020F0502020204030204" pitchFamily="34" charset="0"/>
                <a:cs typeface="Calibri" panose="020F0502020204030204" pitchFamily="34" charset="0"/>
              </a:rPr>
              <a:t>Applies to </a:t>
            </a:r>
            <a:r>
              <a:rPr lang="en-US" altLang="en-US" sz="1600" dirty="0">
                <a:solidFill>
                  <a:srgbClr val="0083C4"/>
                </a:solidFill>
                <a:latin typeface="Calibri" panose="020F0502020204030204" pitchFamily="34" charset="0"/>
                <a:cs typeface="Calibri" panose="020F0502020204030204" pitchFamily="34" charset="0"/>
              </a:rPr>
              <a:t>promote equal opportunity</a:t>
            </a:r>
            <a:r>
              <a:rPr lang="en-US" altLang="en-US" sz="1600" dirty="0">
                <a:latin typeface="Calibri" panose="020F0502020204030204" pitchFamily="34" charset="0"/>
                <a:cs typeface="Calibri" panose="020F0502020204030204" pitchFamily="34" charset="0"/>
              </a:rPr>
              <a:t> in the </a:t>
            </a:r>
            <a:r>
              <a:rPr lang="en-US" altLang="en-US" sz="1600" i="1" dirty="0">
                <a:latin typeface="Calibri" panose="020F0502020204030204" pitchFamily="34" charset="0"/>
                <a:cs typeface="Calibri" panose="020F0502020204030204" pitchFamily="34" charset="0"/>
              </a:rPr>
              <a:t>fundamentals</a:t>
            </a:r>
            <a:r>
              <a:rPr lang="en-US" altLang="en-US" sz="1600" dirty="0">
                <a:latin typeface="Calibri" panose="020F0502020204030204" pitchFamily="34" charset="0"/>
                <a:cs typeface="Calibri" panose="020F0502020204030204" pitchFamily="34" charset="0"/>
              </a:rPr>
              <a:t> of employment relationship:</a:t>
            </a:r>
          </a:p>
        </p:txBody>
      </p:sp>
      <p:pic>
        <p:nvPicPr>
          <p:cNvPr id="5" name="Picture 4">
            <a:extLst>
              <a:ext uri="{FF2B5EF4-FFF2-40B4-BE49-F238E27FC236}">
                <a16:creationId xmlns:a16="http://schemas.microsoft.com/office/drawing/2014/main" id="{6C516ABB-971B-5846-9A44-101DF7A83431}"/>
              </a:ext>
            </a:extLst>
          </p:cNvPr>
          <p:cNvPicPr>
            <a:picLocks noChangeAspect="1"/>
          </p:cNvPicPr>
          <p:nvPr/>
        </p:nvPicPr>
        <p:blipFill>
          <a:blip r:embed="rId3"/>
          <a:stretch>
            <a:fillRect/>
          </a:stretch>
        </p:blipFill>
        <p:spPr>
          <a:xfrm>
            <a:off x="711200" y="3048000"/>
            <a:ext cx="7518400" cy="3378729"/>
          </a:xfrm>
          <a:prstGeom prst="rect">
            <a:avLst/>
          </a:prstGeom>
        </p:spPr>
      </p:pic>
    </p:spTree>
    <p:extLst>
      <p:ext uri="{BB962C8B-B14F-4D97-AF65-F5344CB8AC3E}">
        <p14:creationId xmlns:p14="http://schemas.microsoft.com/office/powerpoint/2010/main" val="2182232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hapter 3&amp;#x0D;&amp;#x0A;Title VII of the Civil Rights Act of 1964&amp;quot;&quot;/&gt;&lt;property id=&quot;20307&quot; value=&quot;303&quot;/&gt;&lt;/object&gt;&lt;object type=&quot;3&quot; unique_id=&quot;10004&quot;&gt;&lt;property id=&quot;20148&quot; value=&quot;5&quot;/&gt;&lt;property id=&quot;20300&quot; value=&quot;Slide 2 - &amp;quot;Learning Objectives&amp;quot;&quot;/&gt;&lt;property id=&quot;20307&quot; value=&quot;292&quot;/&gt;&lt;/object&gt;&lt;object type=&quot;3&quot; unique_id=&quot;10005&quot;&gt;&lt;property id=&quot;20148&quot; value=&quot;5&quot;/&gt;&lt;property id=&quot;20300&quot; value=&quot;Slide 3 - &amp;quot;Learning Objectives&amp;quot;&quot;/&gt;&lt;property id=&quot;20307&quot; value=&quot;304&quot;/&gt;&lt;/object&gt;&lt;object type=&quot;3&quot; unique_id=&quot;10006&quot;&gt;&lt;property id=&quot;20148&quot; value=&quot;5&quot;/&gt;&lt;property id=&quot;20300&quot; value=&quot;Slide 4 - &amp;quot;Learning Objectives&amp;quot;&quot;/&gt;&lt;property id=&quot;20307&quot; value=&quot;305&quot;/&gt;&lt;/object&gt;&lt;object type=&quot;3&quot; unique_id=&quot;10007&quot;&gt;&lt;property id=&quot;20148&quot; value=&quot;5&quot;/&gt;&lt;property id=&quot;20300&quot; value=&quot;Slide 5 - &amp;quot;A Historic Rights Act&amp;quot;&quot;/&gt;&lt;property id=&quot;20307&quot; value=&quot;269&quot;/&gt;&lt;/object&gt;&lt;object type=&quot;3&quot; unique_id=&quot;10008&quot;&gt;&lt;property id=&quot;20148&quot; value=&quot;5&quot;/&gt;&lt;property id=&quot;20300&quot; value=&quot;Slide 6 - &amp;quot;Title VII of the &amp;#x0D;&amp;#x0A;Civil Rights Act of 1964&amp;quot;&quot;/&gt;&lt;property id=&quot;20307&quot; value=&quot;297&quot;/&gt;&lt;/object&gt;&lt;object type=&quot;3&quot; unique_id=&quot;10009&quot;&gt;&lt;property id=&quot;20148&quot; value=&quot;5&quot;/&gt;&lt;property id=&quot;20300&quot; value=&quot;Slide 7 - &amp;quot;Title VII of the &amp;#x0D;&amp;#x0A;Civil Rights Act of 1964&amp;quot;&quot;/&gt;&lt;property id=&quot;20307&quot; value=&quot;270&quot;/&gt;&lt;/object&gt;&lt;object type=&quot;3&quot; unique_id=&quot;10010&quot;&gt;&lt;property id=&quot;20148&quot; value=&quot;5&quot;/&gt;&lt;property id=&quot;20300&quot; value=&quot;Slide 8 - &amp;quot;Title VII Provisions&amp;quot;&quot;/&gt;&lt;property id=&quot;20307&quot; value=&quot;271&quot;/&gt;&lt;/object&gt;&lt;object type=&quot;3&quot; unique_id=&quot;10011&quot;&gt;&lt;property id=&quot;20148&quot; value=&quot;5&quot;/&gt;&lt;property id=&quot;20300&quot; value=&quot;Slide 9 - &amp;quot;Title VII Provisions&amp;quot;&quot;/&gt;&lt;property id=&quot;20307&quot; value=&quot;298&quot;/&gt;&lt;/object&gt;&lt;object type=&quot;3&quot; unique_id=&quot;10012&quot;&gt;&lt;property id=&quot;20148&quot; value=&quot;5&quot;/&gt;&lt;property id=&quot;20300&quot; value=&quot;Slide 10 - &amp;quot;Who Must Comply with Title VII?&amp;quot;&quot;/&gt;&lt;property id=&quot;20307&quot; value=&quot;272&quot;/&gt;&lt;/object&gt;&lt;object type=&quot;3&quot; unique_id=&quot;10013&quot;&gt;&lt;property id=&quot;20148&quot; value=&quot;5&quot;/&gt;&lt;property id=&quot;20300&quot; value=&quot;Slide 11 - &amp;quot;Who Must Comply with Title VII?&amp;quot;&quot;/&gt;&lt;property id=&quot;20307&quot; value=&quot;299&quot;/&gt;&lt;/object&gt;&lt;object type=&quot;3&quot; unique_id=&quot;10014&quot;&gt;&lt;property id=&quot;20148&quot; value=&quot;5&quot;/&gt;&lt;property id=&quot;20300&quot; value=&quot;Slide 12 - &amp;quot;Who is Covered by Title VII&amp;quot;&quot;/&gt;&lt;property id=&quot;20307&quot; value=&quot;273&quot;/&gt;&lt;/object&gt;&lt;object type=&quot;3&quot; unique_id=&quot;10015&quot;&gt;&lt;property id=&quot;20148&quot; value=&quot;5&quot;/&gt;&lt;property id=&quot;20300&quot; value=&quot;Slide 13 - &amp;quot;Employees Who Are Not Covered by Title VII&amp;quot;&quot;/&gt;&lt;property id=&quot;20307&quot; value=&quot;274&quot;/&gt;&lt;/object&gt;&lt;object type=&quot;3&quot; unique_id=&quot;10016&quot;&gt;&lt;property id=&quot;20148&quot; value=&quot;5&quot;/&gt;&lt;property id=&quot;20300&quot; value=&quot;Slide 14 - &amp;quot;Employees Who Are Not Covered by Title VII&amp;quot;&quot;/&gt;&lt;property id=&quot;20307&quot; value=&quot;291&quot;/&gt;&lt;/object&gt;&lt;object type=&quot;3&quot; unique_id=&quot;10017&quot;&gt;&lt;property id=&quot;20148&quot; value=&quot;5&quot;/&gt;&lt;property id=&quot;20300&quot; value=&quot;Slide 15 - &amp;quot;Filing Claims under Title VII&amp;quot;&quot;/&gt;&lt;property id=&quot;20307&quot; value=&quot;293&quot;/&gt;&lt;/object&gt;&lt;object type=&quot;3&quot; unique_id=&quot;10018&quot;&gt;&lt;property id=&quot;20148&quot; value=&quot;5&quot;/&gt;&lt;property id=&quot;20300&quot; value=&quot;Slide 16 - &amp;quot;Filing Claims under Title VII&amp;quot;&quot;/&gt;&lt;property id=&quot;20307&quot; value=&quot;300&quot;/&gt;&lt;/object&gt;&lt;object type=&quot;3&quot; unique_id=&quot;10019&quot;&gt;&lt;property id=&quot;20148&quot; value=&quot;5&quot;/&gt;&lt;property id=&quot;20300&quot; value=&quot;Slide 17 - &amp;quot;State Law Interface in the Filing Process&amp;quot;&quot;/&gt;&lt;property id=&quot;20307&quot; value=&quot;294&quot;/&gt;&lt;/object&gt;&lt;object type=&quot;3&quot; unique_id=&quot;10020&quot;&gt;&lt;property id=&quot;20148&quot; value=&quot;5&quot;/&gt;&lt;property id=&quot;20300&quot; value=&quot;Slide 18 - &amp;quot;Proceeding Through the EEOC&amp;quot;&quot;/&gt;&lt;property id=&quot;20307&quot; value=&quot;276&quot;/&gt;&lt;/object&gt;&lt;object type=&quot;3&quot; unique_id=&quot;10021&quot;&gt;&lt;property id=&quot;20148&quot; value=&quot;5&quot;/&gt;&lt;property id=&quot;20300&quot; value=&quot;Slide 19 - &amp;quot;Mediation&amp;quot;&quot;/&gt;&lt;property id=&quot;20307&quot; value=&quot;277&quot;/&gt;&lt;/object&gt;&lt;object type=&quot;3&quot; unique_id=&quot;10022&quot;&gt;&lt;property id=&quot;20148&quot; value=&quot;5&quot;/&gt;&lt;property id=&quot;20300&quot; value=&quot;Slide 20 - &amp;quot;EEOC Investigation&amp;quot;&quot;/&gt;&lt;property id=&quot;20307&quot; value=&quot;278&quot;/&gt;&lt;/object&gt;&lt;object type=&quot;3&quot; unique_id=&quot;10023&quot;&gt;&lt;property id=&quot;20148&quot; value=&quot;5&quot;/&gt;&lt;property id=&quot;20300&quot; value=&quot;Slide 21 - &amp;quot;EEOC Investigation&amp;quot;&quot;/&gt;&lt;property id=&quot;20307&quot; value=&quot;306&quot;/&gt;&lt;/object&gt;&lt;object type=&quot;3&quot; unique_id=&quot;10024&quot;&gt;&lt;property id=&quot;20148&quot; value=&quot;5&quot;/&gt;&lt;property id=&quot;20300&quot; value=&quot;Slide 22 - &amp;quot;Judicial Review&amp;quot;&quot;/&gt;&lt;property id=&quot;20307&quot; value=&quot;279&quot;/&gt;&lt;/object&gt;&lt;object type=&quot;3&quot; unique_id=&quot;10025&quot;&gt;&lt;property id=&quot;20148&quot; value=&quot;5&quot;/&gt;&lt;property id=&quot;20300&quot; value=&quot;Slide 23 - &amp;quot;Judicial Review&amp;quot;&quot;/&gt;&lt;property id=&quot;20307&quot; value=&quot;295&quot;/&gt;&lt;/object&gt;&lt;object type=&quot;3&quot; unique_id=&quot;10026&quot;&gt;&lt;property id=&quot;20148&quot; value=&quot;5&quot;/&gt;&lt;property id=&quot;20300&quot; value=&quot;Slide 24 - &amp;quot;The Reconstruction Civil Rights Acts&amp;quot;&quot;/&gt;&lt;property id=&quot;20307&quot; value=&quot;296&quot;/&gt;&lt;/object&gt;&lt;object type=&quot;3&quot; unique_id=&quot;10027&quot;&gt;&lt;property id=&quot;20148&quot; value=&quot;5&quot;/&gt;&lt;property id=&quot;20300&quot; value=&quot;Slide 25 - &amp;quot;An Important Note&amp;quot;&quot;/&gt;&lt;property id=&quot;20307&quot; value=&quot;284&quot;/&gt;&lt;/object&gt;&lt;object type=&quot;3&quot; unique_id=&quot;10028&quot;&gt;&lt;property id=&quot;20148&quot; value=&quot;5&quot;/&gt;&lt;property id=&quot;20300&quot; value=&quot;Slide 26 - &amp;quot;An Important Note&amp;quot;&quot;/&gt;&lt;property id=&quot;20307&quot; value=&quot;301&quot;/&gt;&lt;/object&gt;&lt;object type=&quot;3&quot; unique_id=&quot;10029&quot;&gt;&lt;property id=&quot;20148&quot; value=&quot;5&quot;/&gt;&lt;property id=&quot;20300&quot; value=&quot;Slide 27 - &amp;quot;Management Tips&amp;quot;&quot;/&gt;&lt;property id=&quot;20307&quot; value=&quot;289&quot;/&gt;&lt;/object&gt;&lt;object type=&quot;3&quot; unique_id=&quot;10030&quot;&gt;&lt;property id=&quot;20148&quot; value=&quot;5&quot;/&gt;&lt;property id=&quot;20300&quot; value=&quot;Slide 28 - &amp;quot;Management Tips&amp;quot;&quot;/&gt;&lt;property id=&quot;20307&quot; value=&quot;302&quot;/&gt;&lt;/object&gt;&lt;/object&gt;&lt;object type=&quot;8&quot; unique_id=&quot;10060&quot;&gt;&lt;/object&gt;&lt;/object&gt;&lt;/database&gt;"/>
  <p:tag name="MMPROD_NEXTUNIQUEID" val="10009"/>
  <p:tag name="SECTOMILLISECCONVERTED" val="1"/>
  <p:tag name="ISPRING_RESOURCE_PATHS_HASH_2" val="b811a1a169180f0ce287281222a8f682b134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4D8012-74E9-46D9-A901-0243AC9DCF4D}">
  <ds:schemaRefs>
    <ds:schemaRef ds:uri="http://purl.org/dc/elements/1.1/"/>
    <ds:schemaRef ds:uri="http://schemas.openxmlformats.org/package/2006/metadata/core-properties"/>
    <ds:schemaRef ds:uri="http://purl.org/dc/dcmitype/"/>
    <ds:schemaRef ds:uri="http://www.w3.org/XML/1998/namespace"/>
    <ds:schemaRef ds:uri="aa4f5ada-9d1d-46d6-b705-f2cf90d05a91"/>
    <ds:schemaRef ds:uri="3b891efd-a537-4e57-a9a6-7bde74ae8a20"/>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0263BC6-62DE-4E5A-9998-4BD784D2E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6CEFB1-77E0-416F-8953-C0E54FDC1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Template>
  <TotalTime>14534</TotalTime>
  <Words>2371</Words>
  <Application>Microsoft Macintosh PowerPoint</Application>
  <PresentationFormat>On-screen Show (4:3)</PresentationFormat>
  <Paragraphs>227</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Palatino Linotype</vt:lpstr>
      <vt:lpstr>Arial</vt:lpstr>
      <vt:lpstr>Wingdings</vt:lpstr>
      <vt:lpstr>Courier New</vt:lpstr>
      <vt:lpstr>Century Gothic</vt:lpstr>
      <vt:lpstr>Chapter Number</vt:lpstr>
      <vt:lpstr>Chapter 3 Title VII of the Civil Rights Act of 19 64</vt:lpstr>
      <vt:lpstr>Learning Objectives</vt:lpstr>
      <vt:lpstr>Statutory Basis </vt:lpstr>
      <vt:lpstr>An Historic Rights Act</vt:lpstr>
      <vt:lpstr>1961 Employment Want Ad</vt:lpstr>
      <vt:lpstr>Title VII of the Civil Rights Act of 19 64 1</vt:lpstr>
      <vt:lpstr>Title VII of the Civil Rights Act of 19  64 2</vt:lpstr>
      <vt:lpstr>Title VII Provisions</vt:lpstr>
      <vt:lpstr>Title VII Provisions</vt:lpstr>
      <vt:lpstr>Evolution of Title VII </vt:lpstr>
      <vt:lpstr>Charges Filed with EEOC, 2018  </vt:lpstr>
      <vt:lpstr>Who Must Comply?</vt:lpstr>
      <vt:lpstr>Employees Covered by Title VII</vt:lpstr>
      <vt:lpstr>Employees NOT Covered by Title VII</vt:lpstr>
      <vt:lpstr>Equal Employment Opportunity Commission (EEOC)</vt:lpstr>
      <vt:lpstr>Filing Claims under Title VII</vt:lpstr>
      <vt:lpstr>Statute of Limitations</vt:lpstr>
      <vt:lpstr>State Law Interface in the Filing Process</vt:lpstr>
      <vt:lpstr>Proceeding Through the E E O C</vt:lpstr>
      <vt:lpstr>Mediation</vt:lpstr>
      <vt:lpstr>E E O C Investigation</vt:lpstr>
      <vt:lpstr>Judicial Review</vt:lpstr>
      <vt:lpstr>Mandatory Arbitration Effects </vt:lpstr>
      <vt:lpstr>The Reconstruction Civil Rights Acts</vt:lpstr>
      <vt:lpstr>The Reconstruction Civil Rights Acts</vt:lpstr>
      <vt:lpstr>Important Notes</vt:lpstr>
      <vt:lpstr>Management Tips</vt:lpstr>
    </vt:vector>
  </TitlesOfParts>
  <Company>Aesbus Knowledge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375</cp:revision>
  <dcterms:created xsi:type="dcterms:W3CDTF">2005-08-04T17:31:30Z</dcterms:created>
  <dcterms:modified xsi:type="dcterms:W3CDTF">2021-09-27T00:21:34Z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