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Lst>
  <p:notesMasterIdLst>
    <p:notesMasterId r:id="rId35"/>
  </p:notesMasterIdLst>
  <p:handoutMasterIdLst>
    <p:handoutMasterId r:id="rId36"/>
  </p:handoutMasterIdLst>
  <p:sldIdLst>
    <p:sldId id="342" r:id="rId5"/>
    <p:sldId id="294" r:id="rId6"/>
    <p:sldId id="327" r:id="rId7"/>
    <p:sldId id="329" r:id="rId8"/>
    <p:sldId id="297" r:id="rId9"/>
    <p:sldId id="298" r:id="rId10"/>
    <p:sldId id="341" r:id="rId11"/>
    <p:sldId id="301" r:id="rId12"/>
    <p:sldId id="335" r:id="rId13"/>
    <p:sldId id="303" r:id="rId14"/>
    <p:sldId id="302" r:id="rId15"/>
    <p:sldId id="305" r:id="rId16"/>
    <p:sldId id="306" r:id="rId17"/>
    <p:sldId id="307" r:id="rId18"/>
    <p:sldId id="308" r:id="rId19"/>
    <p:sldId id="323" r:id="rId20"/>
    <p:sldId id="330" r:id="rId21"/>
    <p:sldId id="343" r:id="rId22"/>
    <p:sldId id="336" r:id="rId23"/>
    <p:sldId id="310" r:id="rId24"/>
    <p:sldId id="344" r:id="rId25"/>
    <p:sldId id="311" r:id="rId26"/>
    <p:sldId id="312" r:id="rId27"/>
    <p:sldId id="313" r:id="rId28"/>
    <p:sldId id="314" r:id="rId29"/>
    <p:sldId id="315" r:id="rId30"/>
    <p:sldId id="317" r:id="rId31"/>
    <p:sldId id="331" r:id="rId32"/>
    <p:sldId id="338" r:id="rId33"/>
    <p:sldId id="34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Palatino Linotype" panose="02040502050505030304" pitchFamily="18" charset="0"/>
      <p:regular r:id="rId45"/>
      <p:bold r:id="rId46"/>
      <p:italic r:id="rId47"/>
      <p:boldItalic r:id="rId48"/>
    </p:embeddedFont>
  </p:embeddedFontLst>
  <p:custDataLst>
    <p:tags r:id="rId49"/>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itra Krishna" initials="SK" lastIdx="26" clrIdx="0"/>
  <p:cmAuthor id="2" name="Anisha Fernandes" initials="AMF"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83C4"/>
    <a:srgbClr val="FF9966"/>
    <a:srgbClr val="D3D3D3"/>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20" autoAdjust="0"/>
    <p:restoredTop sz="91497" autoAdjust="0"/>
  </p:normalViewPr>
  <p:slideViewPr>
    <p:cSldViewPr snapToGrid="0">
      <p:cViewPr varScale="1">
        <p:scale>
          <a:sx n="117" d="100"/>
          <a:sy n="117"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466146E-911D-4CD3-A291-2139DBB295D2}" type="datetimeFigureOut">
              <a:rPr lang="en-US"/>
              <a:pPr>
                <a:defRPr/>
              </a:pPr>
              <a:t>9/7/21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574BCD-B26F-4CD7-8396-A2BA98734EBA}" type="slidenum">
              <a:rPr lang="en-US"/>
              <a:pPr>
                <a:defRPr/>
              </a:pPr>
              <a:t>‹#›</a:t>
            </a:fld>
            <a:endParaRPr lang="en-US"/>
          </a:p>
        </p:txBody>
      </p:sp>
    </p:spTree>
    <p:extLst>
      <p:ext uri="{BB962C8B-B14F-4D97-AF65-F5344CB8AC3E}">
        <p14:creationId xmlns:p14="http://schemas.microsoft.com/office/powerpoint/2010/main" val="244070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42761A-EA2B-4CC2-9B55-C66948E728D6}" type="slidenum">
              <a:rPr lang="en-US"/>
              <a:pPr>
                <a:defRPr/>
              </a:pPr>
              <a:t>‹#›</a:t>
            </a:fld>
            <a:endParaRPr lang="en-US"/>
          </a:p>
        </p:txBody>
      </p:sp>
    </p:spTree>
    <p:extLst>
      <p:ext uri="{BB962C8B-B14F-4D97-AF65-F5344CB8AC3E}">
        <p14:creationId xmlns:p14="http://schemas.microsoft.com/office/powerpoint/2010/main" val="193003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49096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89B8A7-7B1F-461E-A110-65D341B5A16B}" type="slidenum">
              <a:rPr lang="en-US" altLang="en-US" smtClean="0"/>
              <a:pPr eaLnBrk="1" hangingPunct="1">
                <a:spcBef>
                  <a:spcPct val="0"/>
                </a:spcBef>
              </a:pPr>
              <a:t>10</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362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680FAA-4446-4797-9127-F7BA0C08E568}" type="slidenum">
              <a:rPr lang="en-US" altLang="en-US" smtClean="0"/>
              <a:pPr eaLnBrk="1" hangingPunct="1">
                <a:spcBef>
                  <a:spcPct val="0"/>
                </a:spcBef>
              </a:pPr>
              <a:t>11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7866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7B4DF2-C291-4097-A5E6-5339ADBB2A18}" type="slidenum">
              <a:rPr lang="en-US" altLang="en-US" smtClean="0"/>
              <a:pPr eaLnBrk="1" hangingPunct="1">
                <a:spcBef>
                  <a:spcPct val="0"/>
                </a:spcBef>
              </a:pPr>
              <a:t>12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42772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C44D4A-D53C-4836-B367-02D156F5A510}" type="slidenum">
              <a:rPr lang="en-US" altLang="en-US" smtClean="0"/>
              <a:pPr eaLnBrk="1" hangingPunct="1">
                <a:spcBef>
                  <a:spcPct val="0"/>
                </a:spcBef>
              </a:pPr>
              <a:t>13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3586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1B5940-4D95-4BA1-B33C-412D931E2A26}" type="slidenum">
              <a:rPr lang="en-US" altLang="en-US" smtClean="0"/>
              <a:pPr eaLnBrk="1" hangingPunct="1">
                <a:spcBef>
                  <a:spcPct val="0"/>
                </a:spcBef>
              </a:pPr>
              <a:t>14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8231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B2D5BA-6E73-4A45-90D1-C7CFEE9E1089}" type="slidenum">
              <a:rPr lang="en-US" altLang="en-US" smtClean="0"/>
              <a:pPr eaLnBrk="1" hangingPunct="1">
                <a:spcBef>
                  <a:spcPct val="0"/>
                </a:spcBef>
              </a:pPr>
              <a:t>15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8482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altLang="en-US" dirty="0"/>
          </a:p>
        </p:txBody>
      </p:sp>
      <p:sp>
        <p:nvSpPr>
          <p:cNvPr id="593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DF5F24-481D-4F41-B454-78DAD20D0E33}"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151126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1012755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81761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dirty="0"/>
          </a:p>
        </p:txBody>
      </p:sp>
      <p:sp>
        <p:nvSpPr>
          <p:cNvPr id="604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AE8F92-8FB7-453F-AAE5-B7CCF56C1E7C}"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5088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E16DEB-056F-4DC1-90F5-256CAF8A14EF}" type="slidenum">
              <a:rPr lang="en-US" altLang="en-US" smtClean="0"/>
              <a:pPr eaLnBrk="1" hangingPunct="1">
                <a:spcBef>
                  <a:spcPct val="0"/>
                </a:spcBef>
              </a:pPr>
              <a:t>2</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31654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AFF09-225F-4289-B79A-E34BD83798E6}" type="slidenum">
              <a:rPr lang="en-US" altLang="en-US" smtClean="0"/>
              <a:pPr eaLnBrk="1" hangingPunct="1">
                <a:spcBef>
                  <a:spcPct val="0"/>
                </a:spcBef>
              </a:pPr>
              <a:t>20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0041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AFF09-225F-4289-B79A-E34BD83798E6}" type="slidenum">
              <a:rPr lang="en-US" altLang="en-US" smtClean="0"/>
              <a:pPr eaLnBrk="1" hangingPunct="1">
                <a:spcBef>
                  <a:spcPct val="0"/>
                </a:spcBef>
              </a:pPr>
              <a:t>21</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75245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BE2BA9-2D0D-4533-9E22-2907ADDAB7D0}" type="slidenum">
              <a:rPr lang="en-US" altLang="en-US" smtClean="0"/>
              <a:pPr eaLnBrk="1" hangingPunct="1">
                <a:spcBef>
                  <a:spcPct val="0"/>
                </a:spcBef>
              </a:pPr>
              <a:t>22</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59972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5526BE-198D-4FDE-8A24-6CB0C7F96524}" type="slidenum">
              <a:rPr lang="en-US" altLang="en-US" smtClean="0"/>
              <a:pPr eaLnBrk="1" hangingPunct="1">
                <a:spcBef>
                  <a:spcPct val="0"/>
                </a:spcBef>
              </a:pPr>
              <a:t>23</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63588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DBB2BD-2354-474C-8B98-8D0319305ABF}" type="slidenum">
              <a:rPr lang="en-US" altLang="en-US" smtClean="0"/>
              <a:pPr eaLnBrk="1" hangingPunct="1">
                <a:spcBef>
                  <a:spcPct val="0"/>
                </a:spcBef>
              </a:pPr>
              <a:t>24</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45623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836035-A746-44B2-A8D2-624EE5EDB66E}" type="slidenum">
              <a:rPr lang="en-US" altLang="en-US" smtClean="0"/>
              <a:pPr eaLnBrk="1" hangingPunct="1">
                <a:spcBef>
                  <a:spcPct val="0"/>
                </a:spcBef>
              </a:pPr>
              <a:t>25</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74738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EEA34-A0D8-41F1-BF21-D726FC259522}" type="slidenum">
              <a:rPr lang="en-US" altLang="en-US" smtClean="0"/>
              <a:pPr eaLnBrk="1" hangingPunct="1">
                <a:spcBef>
                  <a:spcPct val="0"/>
                </a:spcBef>
              </a:pPr>
              <a:t>26</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5279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5FC610-F53C-4D5D-96C6-9F7D1CE3CFB7}" type="slidenum">
              <a:rPr lang="en-US" altLang="en-US" smtClean="0"/>
              <a:pPr eaLnBrk="1" hangingPunct="1">
                <a:spcBef>
                  <a:spcPct val="0"/>
                </a:spcBef>
              </a:pPr>
              <a:t>27</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82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dirty="0"/>
          </a:p>
        </p:txBody>
      </p:sp>
      <p:sp>
        <p:nvSpPr>
          <p:cNvPr id="696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93FD8-7529-4BF6-AB38-65FE9FEF1C67}" type="slidenum">
              <a:rPr lang="en-US" altLang="en-US" smtClean="0"/>
              <a:pPr eaLnBrk="1" hangingPunct="1">
                <a:spcBef>
                  <a:spcPct val="0"/>
                </a:spcBef>
              </a:pPr>
              <a:t>28</a:t>
            </a:fld>
            <a:endParaRPr lang="en-US" altLang="en-US"/>
          </a:p>
        </p:txBody>
      </p:sp>
    </p:spTree>
    <p:extLst>
      <p:ext uri="{BB962C8B-B14F-4D97-AF65-F5344CB8AC3E}">
        <p14:creationId xmlns:p14="http://schemas.microsoft.com/office/powerpoint/2010/main" val="1290488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F454FF-A97A-4EC8-93D1-B7993AD21E44}" type="slidenum">
              <a:rPr lang="en-US" altLang="en-US" smtClean="0"/>
              <a:pPr eaLnBrk="1" hangingPunct="1">
                <a:spcBef>
                  <a:spcPct val="0"/>
                </a:spcBef>
              </a:pPr>
              <a:t>30</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5099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dirty="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0CC639-68E8-47CA-9253-AE8F8B509215}" type="slidenum">
              <a:rPr lang="en-US" altLang="en-US" smtClean="0"/>
              <a:pPr eaLnBrk="1" hangingPunct="1">
                <a:spcBef>
                  <a:spcPct val="0"/>
                </a:spcBef>
              </a:pPr>
              <a:t>3</a:t>
            </a:fld>
            <a:endParaRPr lang="en-US" altLang="en-US"/>
          </a:p>
        </p:txBody>
      </p:sp>
    </p:spTree>
    <p:extLst>
      <p:ext uri="{BB962C8B-B14F-4D97-AF65-F5344CB8AC3E}">
        <p14:creationId xmlns:p14="http://schemas.microsoft.com/office/powerpoint/2010/main" val="369680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dirty="0"/>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E704FB-0CE6-4A66-AB9B-492FA9491F68}" type="slidenum">
              <a:rPr lang="en-US" altLang="en-US" smtClean="0"/>
              <a:pPr eaLnBrk="1" hangingPunct="1">
                <a:spcBef>
                  <a:spcPct val="0"/>
                </a:spcBef>
              </a:pPr>
              <a:t>4</a:t>
            </a:fld>
            <a:endParaRPr lang="en-US" altLang="en-US"/>
          </a:p>
        </p:txBody>
      </p:sp>
    </p:spTree>
    <p:extLst>
      <p:ext uri="{BB962C8B-B14F-4D97-AF65-F5344CB8AC3E}">
        <p14:creationId xmlns:p14="http://schemas.microsoft.com/office/powerpoint/2010/main" val="223601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3A7D46-E8AF-4256-8892-6825BC3D8447}" type="slidenum">
              <a:rPr lang="en-US" altLang="en-US" smtClean="0"/>
              <a:pPr eaLnBrk="1" hangingPunct="1">
                <a:spcBef>
                  <a:spcPct val="0"/>
                </a:spcBef>
              </a:pPr>
              <a:t>5</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3902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4222F5-10FF-4C17-97BA-8F46102FA281}" type="slidenum">
              <a:rPr lang="en-US" altLang="en-US" smtClean="0"/>
              <a:pPr eaLnBrk="1" hangingPunct="1">
                <a:spcBef>
                  <a:spcPct val="0"/>
                </a:spcBef>
              </a:pPr>
              <a:t>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9184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4222F5-10FF-4C17-97BA-8F46102FA281}" type="slidenum">
              <a:rPr lang="en-US" altLang="en-US" smtClean="0"/>
              <a:pPr eaLnBrk="1" hangingPunct="1">
                <a:spcBef>
                  <a:spcPct val="0"/>
                </a:spcBef>
              </a:pPr>
              <a:t>7</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571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142BCA-EE5E-4274-B7BD-F85195CE1953}" type="slidenum">
              <a:rPr lang="en-US" altLang="en-US" smtClean="0"/>
              <a:pPr eaLnBrk="1" hangingPunct="1">
                <a:spcBef>
                  <a:spcPct val="0"/>
                </a:spcBef>
              </a:pPr>
              <a:t>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4838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CCBFAF-D1CF-4C8C-B52F-10F5774F4C99}" type="slidenum">
              <a:rPr lang="en-US" altLang="en-US" smtClean="0"/>
              <a:pPr eaLnBrk="1" hangingPunct="1">
                <a:spcBef>
                  <a:spcPct val="0"/>
                </a:spcBef>
              </a:pPr>
              <a:t>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4890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1F61EB-9B0D-4557-8C58-6E3B89E65242}" type="slidenum">
              <a:rPr lang="en-US"/>
              <a:pPr>
                <a:defRPr/>
              </a:pPr>
              <a:t>‹#›</a:t>
            </a:fld>
            <a:endParaRPr lang="en-US"/>
          </a:p>
        </p:txBody>
      </p:sp>
    </p:spTree>
    <p:extLst>
      <p:ext uri="{BB962C8B-B14F-4D97-AF65-F5344CB8AC3E}">
        <p14:creationId xmlns:p14="http://schemas.microsoft.com/office/powerpoint/2010/main" val="313378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Slide Number Placeholder 5"/>
          <p:cNvSpPr>
            <a:spLocks noGrp="1"/>
          </p:cNvSpPr>
          <p:nvPr>
            <p:ph type="sldNum" sz="quarter" idx="12"/>
          </p:nvPr>
        </p:nvSpPr>
        <p:spPr/>
        <p:txBody>
          <a:bodyPr/>
          <a:lstStyle>
            <a:lvl1pPr>
              <a:defRPr/>
            </a:lvl1pPr>
          </a:lstStyle>
          <a:p>
            <a:pPr>
              <a:defRPr/>
            </a:pPr>
            <a:fld id="{9DF7A3F4-5DAF-48F1-BE12-10106E186E23}" type="slidenum">
              <a:rPr lang="en-US"/>
              <a:pPr>
                <a:defRPr/>
              </a:pPr>
              <a:t>‹#›</a:t>
            </a:fld>
            <a:endParaRPr lang="en-US"/>
          </a:p>
        </p:txBody>
      </p:sp>
      <p:sp>
        <p:nvSpPr>
          <p:cNvPr id="8" name="Text Placeholder 3"/>
          <p:cNvSpPr>
            <a:spLocks noGrp="1"/>
          </p:cNvSpPr>
          <p:nvPr>
            <p:ph type="body" sz="half" idx="2"/>
          </p:nvPr>
        </p:nvSpPr>
        <p:spPr>
          <a:xfrm>
            <a:off x="1716619" y="58229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982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p:txBody>
          <a:bodyPr/>
          <a:lstStyle>
            <a:lvl1pPr>
              <a:defRPr/>
            </a:lvl1pPr>
          </a:lstStyle>
          <a:p>
            <a:pPr>
              <a:defRPr/>
            </a:pPr>
            <a:fld id="{49B99620-9DE5-4B7A-90AA-5E507667A85B}" type="slidenum">
              <a:rPr lang="en-US"/>
              <a:pPr>
                <a:defRPr/>
              </a:pPr>
              <a:t>‹#›</a:t>
            </a:fld>
            <a:endParaRPr lang="en-US"/>
          </a:p>
        </p:txBody>
      </p:sp>
      <p:sp>
        <p:nvSpPr>
          <p:cNvPr id="9" name="Text Placeholder 7"/>
          <p:cNvSpPr txBox="1">
            <a:spLocks/>
          </p:cNvSpPr>
          <p:nvPr userDrawn="1"/>
        </p:nvSpPr>
        <p:spPr>
          <a:xfrm>
            <a:off x="3706822" y="6541477"/>
            <a:ext cx="1688733" cy="179998"/>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dirty="0"/>
              <a:t>©2019 McGraw-Hill Education.</a:t>
            </a:r>
          </a:p>
        </p:txBody>
      </p:sp>
    </p:spTree>
    <p:extLst>
      <p:ext uri="{BB962C8B-B14F-4D97-AF65-F5344CB8AC3E}">
        <p14:creationId xmlns:p14="http://schemas.microsoft.com/office/powerpoint/2010/main" val="15115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389B2559-D15B-4C3D-8AB8-3124B84A53A5}" type="slidenum">
              <a:rPr lang="en-US"/>
              <a:pPr>
                <a:defRPr/>
              </a:pPr>
              <a:t>‹#›</a:t>
            </a:fld>
            <a:endParaRPr lang="en-US"/>
          </a:p>
        </p:txBody>
      </p:sp>
    </p:spTree>
    <p:extLst>
      <p:ext uri="{BB962C8B-B14F-4D97-AF65-F5344CB8AC3E}">
        <p14:creationId xmlns:p14="http://schemas.microsoft.com/office/powerpoint/2010/main" val="2230132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5" name="Oval 4"/>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543925" y="6356350"/>
            <a:ext cx="561975" cy="365125"/>
          </a:xfrm>
        </p:spPr>
        <p:txBody>
          <a:bodyPr/>
          <a:lstStyle>
            <a:lvl1pPr>
              <a:defRPr/>
            </a:lvl1pPr>
          </a:lstStyle>
          <a:p>
            <a:pPr>
              <a:defRPr/>
            </a:pPr>
            <a:fld id="{389B2559-D15B-4C3D-8AB8-3124B84A53A5}" type="slidenum">
              <a:rPr lang="en-US"/>
              <a:pPr>
                <a:defRPr/>
              </a:pPr>
              <a:t>‹#›</a:t>
            </a:fld>
            <a:endParaRPr lang="en-US"/>
          </a:p>
        </p:txBody>
      </p:sp>
    </p:spTree>
    <p:extLst>
      <p:ext uri="{BB962C8B-B14F-4D97-AF65-F5344CB8AC3E}">
        <p14:creationId xmlns:p14="http://schemas.microsoft.com/office/powerpoint/2010/main" val="3707009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5" name="Oval 4"/>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1"/>
          <p:cNvSpPr>
            <a:spLocks noChangeArrowheads="1"/>
          </p:cNvSpPr>
          <p:nvPr userDrawn="1"/>
        </p:nvSpPr>
        <p:spPr bwMode="auto">
          <a:xfrm>
            <a:off x="6934200" y="6417734"/>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rPr>
              <a:t>2-</a:t>
            </a:r>
            <a:fld id="{FA8357F8-B0A8-4DE1-A3C7-C40BCA65C6DE}" type="slidenum">
              <a:rPr lang="en-US" sz="1000">
                <a:effectLst>
                  <a:outerShdw blurRad="38100" dist="38100" dir="2700000" algn="tl">
                    <a:srgbClr val="C0C0C0"/>
                  </a:outerShdw>
                </a:effectLst>
              </a:rPr>
              <a:pPr algn="r">
                <a:defRPr/>
              </a:pPr>
              <a:t>‹#›</a:t>
            </a:fld>
            <a:endParaRPr lang="en-US" sz="1000" dirty="0">
              <a:effectLst>
                <a:outerShdw blurRad="38100" dist="38100" dir="2700000" algn="tl">
                  <a:srgbClr val="C0C0C0"/>
                </a:outerShdw>
              </a:effectLst>
            </a:endParaRPr>
          </a:p>
        </p:txBody>
      </p:sp>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txBox="1">
            <a:spLocks/>
          </p:cNvSpPr>
          <p:nvPr userDrawn="1"/>
        </p:nvSpPr>
        <p:spPr>
          <a:xfrm>
            <a:off x="3706822" y="6541477"/>
            <a:ext cx="1688733" cy="179998"/>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dirty="0"/>
              <a:t>©2019 McGraw-Hill Education.</a:t>
            </a:r>
          </a:p>
        </p:txBody>
      </p:sp>
    </p:spTree>
    <p:extLst>
      <p:ext uri="{BB962C8B-B14F-4D97-AF65-F5344CB8AC3E}">
        <p14:creationId xmlns:p14="http://schemas.microsoft.com/office/powerpoint/2010/main" val="4242068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2-</a:t>
            </a:r>
            <a:fld id="{9C8FA909-FF43-456D-9BCF-AFF94F3E45D0}" type="slidenum">
              <a:rPr lang="en-US" sz="1000" smtClean="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Tree>
    <p:extLst>
      <p:ext uri="{BB962C8B-B14F-4D97-AF65-F5344CB8AC3E}">
        <p14:creationId xmlns:p14="http://schemas.microsoft.com/office/powerpoint/2010/main" val="294991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1C96B1-04D4-4D9F-AE7E-29693A71B590}" type="slidenum">
              <a:rPr lang="en-US"/>
              <a:pPr>
                <a:defRPr/>
              </a:pPr>
              <a:t>‹#›</a:t>
            </a:fld>
            <a:endParaRPr lang="en-US"/>
          </a:p>
        </p:txBody>
      </p:sp>
    </p:spTree>
    <p:extLst>
      <p:ext uri="{BB962C8B-B14F-4D97-AF65-F5344CB8AC3E}">
        <p14:creationId xmlns:p14="http://schemas.microsoft.com/office/powerpoint/2010/main" val="90442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27516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1C96B1-04D4-4D9F-AE7E-29693A71B590}" type="slidenum">
              <a:rPr lang="en-US"/>
              <a:pPr>
                <a:defRPr/>
              </a:pPr>
              <a:t>‹#›</a:t>
            </a:fld>
            <a:endParaRPr lang="en-US"/>
          </a:p>
        </p:txBody>
      </p:sp>
      <p:sp>
        <p:nvSpPr>
          <p:cNvPr id="5" name="Content Placeholder 2"/>
          <p:cNvSpPr>
            <a:spLocks noGrp="1"/>
          </p:cNvSpPr>
          <p:nvPr>
            <p:ph idx="13"/>
          </p:nvPr>
        </p:nvSpPr>
        <p:spPr>
          <a:xfrm>
            <a:off x="474128" y="4614334"/>
            <a:ext cx="8229600" cy="1041400"/>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4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3A7DA395-6845-4B9F-8087-3D6E3922AE66}" type="slidenum">
              <a:rPr lang="en-US"/>
              <a:pPr>
                <a:defRPr/>
              </a:pPr>
              <a:t>‹#›</a:t>
            </a:fld>
            <a:endParaRPr lang="en-US"/>
          </a:p>
        </p:txBody>
      </p:sp>
      <p:sp>
        <p:nvSpPr>
          <p:cNvPr id="10"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2</a:t>
            </a:r>
            <a:fld id="{9C8FA909-FF43-456D-9BCF-AFF94F3E45D0}" type="slidenum">
              <a:rPr lang="en-US" sz="1000" smtClean="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Tree>
    <p:extLst>
      <p:ext uri="{BB962C8B-B14F-4D97-AF65-F5344CB8AC3E}">
        <p14:creationId xmlns:p14="http://schemas.microsoft.com/office/powerpoint/2010/main" val="125873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vl1pPr>
          </a:lstStyle>
          <a:p>
            <a:pPr>
              <a:defRPr/>
            </a:pPr>
            <a:fld id="{FF2790F5-7B60-4345-92AB-D259157AFBE9}" type="slidenum">
              <a:rPr lang="en-US"/>
              <a:pPr>
                <a:defRPr/>
              </a:pPr>
              <a:t>‹#›</a:t>
            </a:fld>
            <a:endParaRPr lang="en-US"/>
          </a:p>
        </p:txBody>
      </p:sp>
    </p:spTree>
    <p:extLst>
      <p:ext uri="{BB962C8B-B14F-4D97-AF65-F5344CB8AC3E}">
        <p14:creationId xmlns:p14="http://schemas.microsoft.com/office/powerpoint/2010/main" val="58353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91FC322F-5253-4CAE-BCCC-C2FB3A2C40AC}" type="slidenum">
              <a:rPr lang="en-US"/>
              <a:pPr>
                <a:defRPr/>
              </a:pPr>
              <a:t>‹#›</a:t>
            </a:fld>
            <a:endParaRPr lang="en-US"/>
          </a:p>
        </p:txBody>
      </p:sp>
    </p:spTree>
    <p:extLst>
      <p:ext uri="{BB962C8B-B14F-4D97-AF65-F5344CB8AC3E}">
        <p14:creationId xmlns:p14="http://schemas.microsoft.com/office/powerpoint/2010/main" val="157041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1841FA5-AB2F-4D99-8A5D-D7C60C6A2110}" type="slidenum">
              <a:rPr lang="en-US"/>
              <a:pPr>
                <a:defRPr/>
              </a:pPr>
              <a:t>‹#›</a:t>
            </a:fld>
            <a:endParaRPr lang="en-US"/>
          </a:p>
        </p:txBody>
      </p:sp>
    </p:spTree>
    <p:extLst>
      <p:ext uri="{BB962C8B-B14F-4D97-AF65-F5344CB8AC3E}">
        <p14:creationId xmlns:p14="http://schemas.microsoft.com/office/powerpoint/2010/main" val="158891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0E36B218-96DC-4291-907F-88E4053D234E}" type="slidenum">
              <a:rPr lang="en-US"/>
              <a:pPr>
                <a:defRPr/>
              </a:pPr>
              <a:t>‹#›</a:t>
            </a:fld>
            <a:endParaRPr lang="en-US"/>
          </a:p>
        </p:txBody>
      </p:sp>
    </p:spTree>
    <p:extLst>
      <p:ext uri="{BB962C8B-B14F-4D97-AF65-F5344CB8AC3E}">
        <p14:creationId xmlns:p14="http://schemas.microsoft.com/office/powerpoint/2010/main" val="420085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464C0066-8410-4DF4-AC10-9739AC7C5DF9}" type="slidenum">
              <a:rPr lang="en-US"/>
              <a:pPr>
                <a:defRPr/>
              </a:pPr>
              <a:t>‹#›</a:t>
            </a:fld>
            <a:endParaRPr lang="en-US"/>
          </a:p>
        </p:txBody>
      </p:sp>
    </p:spTree>
    <p:extLst>
      <p:ext uri="{BB962C8B-B14F-4D97-AF65-F5344CB8AC3E}">
        <p14:creationId xmlns:p14="http://schemas.microsoft.com/office/powerpoint/2010/main" val="37841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000A78F7-C3C7-4884-9F47-D52109233935}"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7"/>
          <p:cNvSpPr txBox="1">
            <a:spLocks/>
          </p:cNvSpPr>
          <p:nvPr userDrawn="1"/>
        </p:nvSpPr>
        <p:spPr>
          <a:xfrm>
            <a:off x="1197320" y="6499225"/>
            <a:ext cx="6621462" cy="45719"/>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 b="0" i="0" kern="1200">
                <a:solidFill>
                  <a:schemeClr val="tx1"/>
                </a:solidFill>
                <a:effectLst/>
                <a:latin typeface="Calibri" panose="020F0502020204030204" pitchFamily="34" charset="0"/>
                <a:ea typeface="+mn-ea"/>
                <a:cs typeface="Arial" pitchFamily="34" charset="0"/>
              </a:rPr>
              <a:t>Copyright ©2022 McGraw-Hill Education. All rights reserved. No reproduction or distribution without the prior written consent of McGraw-Hill Education</a:t>
            </a:r>
            <a:endParaRPr lang="en-US" sz="900" dirty="0"/>
          </a:p>
        </p:txBody>
      </p:sp>
      <p:sp>
        <p:nvSpPr>
          <p:cNvPr id="9"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2-</a:t>
            </a:r>
            <a:fld id="{9C8FA909-FF43-456D-9BCF-AFF94F3E45D0}" type="slidenum">
              <a:rPr lang="en-US" sz="1000" smtClean="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97" r:id="rId3"/>
    <p:sldLayoutId id="2147483892" r:id="rId4"/>
    <p:sldLayoutId id="2147483885" r:id="rId5"/>
    <p:sldLayoutId id="2147483886" r:id="rId6"/>
    <p:sldLayoutId id="2147483887" r:id="rId7"/>
    <p:sldLayoutId id="2147483888" r:id="rId8"/>
    <p:sldLayoutId id="2147483889" r:id="rId9"/>
    <p:sldLayoutId id="2147483890" r:id="rId10"/>
    <p:sldLayoutId id="2147483893" r:id="rId11"/>
    <p:sldLayoutId id="2147483891" r:id="rId12"/>
    <p:sldLayoutId id="2147483894" r:id="rId13"/>
    <p:sldLayoutId id="2147483895" r:id="rId14"/>
    <p:sldLayoutId id="2147483896" r:id="rId15"/>
  </p:sldLayoutIdLst>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045616"/>
            <a:ext cx="3345664" cy="3385475"/>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2</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The Employment Law Toolkit: Resources for Understanding the Law and Recurring Legal Concepts</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Content Placeholder 2"/>
          <p:cNvSpPr>
            <a:spLocks noGrp="1"/>
          </p:cNvSpPr>
          <p:nvPr>
            <p:ph type="body" idx="1"/>
          </p:nvPr>
        </p:nvSpPr>
        <p:spPr>
          <a:xfrm>
            <a:off x="665823" y="6426036"/>
            <a:ext cx="7820011" cy="319595"/>
          </a:xfrm>
          <a:ln>
            <a:noFill/>
          </a:ln>
        </p:spPr>
        <p:txBody>
          <a:bodyPr/>
          <a:lstStyle/>
          <a:p>
            <a:pPr lvl="0"/>
            <a:r>
              <a:rPr lang="en-US" sz="900" dirty="0">
                <a:solidFill>
                  <a:srgbClr val="222222"/>
                </a:solidFill>
              </a:rPr>
              <a:t>Copyright ©2022 McGraw-Hill Education. All rights reserved. No reproduction or distribution without the prior written consent of McGraw-Hill Education</a:t>
            </a:r>
            <a:r>
              <a:rPr lang="en-IN" altLang="en-US" sz="900" dirty="0">
                <a:solidFill>
                  <a:prstClr val="black"/>
                </a:solidFill>
                <a:latin typeface="Calibri" panose="020F0502020204030204" pitchFamily="34" charset="0"/>
              </a:rPr>
              <a:t>.</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FF9B3222-ED2D-4B2A-B5C2-8B5E74C612F8}"/>
              </a:ext>
            </a:extLst>
          </p:cNvPr>
          <p:cNvPicPr>
            <a:picLocks noChangeAspect="1"/>
          </p:cNvPicPr>
          <p:nvPr/>
        </p:nvPicPr>
        <p:blipFill>
          <a:blip r:embed="rId4"/>
          <a:stretch>
            <a:fillRect/>
          </a:stretch>
        </p:blipFill>
        <p:spPr>
          <a:xfrm>
            <a:off x="197774" y="394630"/>
            <a:ext cx="4645555" cy="5797798"/>
          </a:xfrm>
          <a:prstGeom prst="rect">
            <a:avLst/>
          </a:prstGeom>
        </p:spPr>
      </p:pic>
    </p:spTree>
    <p:extLst>
      <p:ext uri="{BB962C8B-B14F-4D97-AF65-F5344CB8AC3E}">
        <p14:creationId xmlns:p14="http://schemas.microsoft.com/office/powerpoint/2010/main" val="386293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Breach of Implied Covenant of Good Faith and Fair Dealing </a:t>
            </a:r>
          </a:p>
        </p:txBody>
      </p:sp>
      <p:sp>
        <p:nvSpPr>
          <p:cNvPr id="20483" name="Content Placeholder 3"/>
          <p:cNvSpPr>
            <a:spLocks noGrp="1" noChangeArrowheads="1"/>
          </p:cNvSpPr>
          <p:nvPr>
            <p:ph idx="1"/>
          </p:nvPr>
        </p:nvSpPr>
        <p:spPr>
          <a:xfrm>
            <a:off x="457200" y="1480457"/>
            <a:ext cx="8229600" cy="4610627"/>
          </a:xfrm>
          <a:ln>
            <a:noFill/>
          </a:ln>
        </p:spPr>
        <p:txBody>
          <a:bodyPr/>
          <a:lstStyle/>
          <a:p>
            <a:pPr eaLnBrk="1" hangingPunct="1">
              <a:defRPr/>
            </a:pPr>
            <a:r>
              <a:rPr lang="en-US" altLang="en-US" sz="1400" b="1" dirty="0">
                <a:latin typeface="Calibri" panose="020F0502020204030204" pitchFamily="34" charset="0"/>
                <a:cs typeface="Calibri" panose="020F0502020204030204" pitchFamily="34" charset="0"/>
              </a:rPr>
              <a:t>Implied contractual obligation to act in good faith in the fulfillment of each party’s reasonable contractual expectations </a:t>
            </a:r>
          </a:p>
          <a:p>
            <a:pPr eaLnBrk="1" hangingPunct="1">
              <a:defRPr/>
            </a:pPr>
            <a:r>
              <a:rPr lang="en-US" altLang="en-US" sz="1400" dirty="0">
                <a:latin typeface="Calibri" panose="020F0502020204030204" pitchFamily="34" charset="0"/>
                <a:cs typeface="Calibri" panose="020F0502020204030204" pitchFamily="34" charset="0"/>
              </a:rPr>
              <a:t>The covenant of good faith and fair dealing is the </a:t>
            </a:r>
            <a:r>
              <a:rPr lang="en-US" altLang="en-US" sz="1400" dirty="0">
                <a:solidFill>
                  <a:srgbClr val="FF0000"/>
                </a:solidFill>
                <a:latin typeface="Calibri" panose="020F0502020204030204" pitchFamily="34" charset="0"/>
                <a:cs typeface="Calibri" panose="020F0502020204030204" pitchFamily="34" charset="0"/>
              </a:rPr>
              <a:t>duty that requires an employer to treat employees fairly</a:t>
            </a:r>
            <a:r>
              <a:rPr lang="en-US" altLang="en-US" sz="1400" dirty="0">
                <a:latin typeface="Calibri" panose="020F0502020204030204" pitchFamily="34" charset="0"/>
                <a:cs typeface="Calibri" panose="020F0502020204030204" pitchFamily="34" charset="0"/>
              </a:rPr>
              <a:t> and requires the employer to </a:t>
            </a:r>
            <a:r>
              <a:rPr lang="en-US" altLang="en-US" sz="1400" i="1" dirty="0">
                <a:solidFill>
                  <a:srgbClr val="FF0000"/>
                </a:solidFill>
                <a:latin typeface="Calibri" panose="020F0502020204030204" pitchFamily="34" charset="0"/>
                <a:cs typeface="Calibri" panose="020F0502020204030204" pitchFamily="34" charset="0"/>
              </a:rPr>
              <a:t>only fire employees when they have good cause</a:t>
            </a:r>
            <a:r>
              <a:rPr lang="en-US" altLang="en-US" sz="1400" dirty="0">
                <a:latin typeface="Calibri" panose="020F0502020204030204" pitchFamily="34" charset="0"/>
                <a:cs typeface="Calibri" panose="020F0502020204030204" pitchFamily="34" charset="0"/>
              </a:rPr>
              <a:t>.</a:t>
            </a:r>
          </a:p>
          <a:p>
            <a:pPr lvl="1" eaLnBrk="1" hangingPunct="1">
              <a:defRPr/>
            </a:pPr>
            <a:r>
              <a:rPr lang="en-US" altLang="en-US" sz="1400" dirty="0">
                <a:latin typeface="Calibri" panose="020F0502020204030204" pitchFamily="34" charset="0"/>
                <a:cs typeface="Calibri" panose="020F0502020204030204" pitchFamily="34" charset="0"/>
              </a:rPr>
              <a:t>Applies to employees with employment contracts or who work under employment at-will basis</a:t>
            </a:r>
          </a:p>
          <a:p>
            <a:pPr lvl="1" eaLnBrk="1" hangingPunct="1">
              <a:defRPr/>
            </a:pPr>
            <a:r>
              <a:rPr lang="en-US" altLang="en-US" sz="1400" dirty="0">
                <a:latin typeface="Calibri" panose="020F0502020204030204" pitchFamily="34" charset="0"/>
                <a:cs typeface="Calibri" panose="020F0502020204030204" pitchFamily="34" charset="0"/>
              </a:rPr>
              <a:t>Not every employment agreement can include every aspect/reason for hiring or firing. The agreements don’t have to include everything. For example, long time employees who have consistently received favorable evaluations might claim that their length of service and positive performance reviews were signs that their job would be secure as long as they performed satisfactorily, therefore they shouldn’t be terminated without good cause.</a:t>
            </a:r>
          </a:p>
          <a:p>
            <a:pPr eaLnBrk="1" hangingPunct="1">
              <a:defRPr/>
            </a:pPr>
            <a:r>
              <a:rPr lang="en-US" altLang="en-US" sz="1400" dirty="0">
                <a:latin typeface="Calibri" panose="020F0502020204030204" pitchFamily="34" charset="0"/>
                <a:cs typeface="Calibri" panose="020F0502020204030204" pitchFamily="34" charset="0"/>
              </a:rPr>
              <a:t>The court examines the parties’ actions to ascertain whether termination demonstrated bad faith (e.g., termination to avoid paying bonus earned, but due if employed at year-end).</a:t>
            </a:r>
          </a:p>
          <a:p>
            <a:pPr eaLnBrk="1" hangingPunct="1">
              <a:defRPr/>
            </a:pPr>
            <a:r>
              <a:rPr lang="en-US" altLang="en-US" sz="1400" dirty="0">
                <a:latin typeface="Calibri" panose="020F0502020204030204" pitchFamily="34" charset="0"/>
                <a:cs typeface="Calibri" panose="020F0502020204030204" pitchFamily="34" charset="0"/>
              </a:rPr>
              <a:t>Critics of this implied agreement argue that, where an agreement is specifically nondurational, </a:t>
            </a:r>
            <a:r>
              <a:rPr lang="en-US" altLang="en-US" sz="1400" i="1" dirty="0">
                <a:solidFill>
                  <a:srgbClr val="FF0000"/>
                </a:solidFill>
                <a:latin typeface="Calibri" panose="020F0502020204030204" pitchFamily="34" charset="0"/>
                <a:cs typeface="Calibri" panose="020F0502020204030204" pitchFamily="34" charset="0"/>
              </a:rPr>
              <a:t>there should be no expectation of guaranteed employment of any length</a:t>
            </a:r>
          </a:p>
          <a:p>
            <a:pPr eaLnBrk="1" hangingPunct="1">
              <a:defRPr/>
            </a:pPr>
            <a:r>
              <a:rPr lang="en-US" altLang="en-US" sz="1400" dirty="0">
                <a:latin typeface="Calibri" panose="020F0502020204030204" pitchFamily="34" charset="0"/>
                <a:cs typeface="Calibri" panose="020F0502020204030204" pitchFamily="34" charset="0"/>
              </a:rPr>
              <a:t>Narrowly construed – most risks do not qualify, and only a few states recognize this claim (</a:t>
            </a:r>
            <a:r>
              <a:rPr lang="en-US" altLang="en-US" sz="1400" dirty="0">
                <a:solidFill>
                  <a:srgbClr val="FF0000"/>
                </a:solidFill>
                <a:latin typeface="Calibri" panose="020F0502020204030204" pitchFamily="34" charset="0"/>
                <a:cs typeface="Calibri" panose="020F0502020204030204" pitchFamily="34" charset="0"/>
              </a:rPr>
              <a:t>only 20 states recognize this exception</a:t>
            </a:r>
            <a:r>
              <a:rPr lang="en-US" altLang="en-US" sz="1400" dirty="0">
                <a:latin typeface="Calibri" panose="020F0502020204030204" pitchFamily="34" charset="0"/>
                <a:cs typeface="Calibri" panose="020F0502020204030204" pitchFamily="34" charset="0"/>
              </a:rPr>
              <a:t>)</a:t>
            </a:r>
          </a:p>
          <a:p>
            <a:pPr marL="0" indent="0" eaLnBrk="1" hangingPunct="1">
              <a:buNone/>
              <a:defRPr/>
            </a:pPr>
            <a:r>
              <a:rPr lang="en-US" altLang="en-US" sz="1400" dirty="0">
                <a:latin typeface="Calibri" panose="020F0502020204030204" pitchFamily="34" charset="0"/>
                <a:cs typeface="Calibri" panose="020F0502020204030204" pitchFamily="34" charset="0"/>
              </a:rPr>
              <a:t>	Case: </a:t>
            </a:r>
            <a:r>
              <a:rPr lang="en-US" altLang="en-US" sz="1400" i="1" u="sng" dirty="0" err="1">
                <a:latin typeface="Calibri" panose="020F0502020204030204" pitchFamily="34" charset="0"/>
                <a:cs typeface="Calibri" panose="020F0502020204030204" pitchFamily="34" charset="0"/>
              </a:rPr>
              <a:t>Guz</a:t>
            </a:r>
            <a:r>
              <a:rPr lang="en-US" altLang="en-US" sz="1400" i="1" u="sng" dirty="0">
                <a:latin typeface="Calibri" panose="020F0502020204030204" pitchFamily="34" charset="0"/>
                <a:cs typeface="Calibri" panose="020F0502020204030204" pitchFamily="34" charset="0"/>
              </a:rPr>
              <a:t> v Bechtel National, Inc.    </a:t>
            </a:r>
          </a:p>
          <a:p>
            <a:pPr marL="0" lvl="1" indent="0">
              <a:lnSpc>
                <a:spcPct val="90000"/>
              </a:lnSpc>
              <a:spcBef>
                <a:spcPts val="1000"/>
              </a:spcBef>
              <a:buNone/>
              <a:defRPr/>
            </a:pPr>
            <a:endParaRPr lang="en-US" altLang="en-US" sz="2800" i="1"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p:cNvSpPr>
            <a:spLocks noGrp="1" noChangeArrowheads="1"/>
          </p:cNvSpPr>
          <p:nvPr>
            <p:ph type="title"/>
          </p:nvPr>
        </p:nvSpPr>
        <p:spPr>
          <a:xfrm>
            <a:off x="457200" y="260350"/>
            <a:ext cx="8229600" cy="845779"/>
          </a:xfrm>
          <a:ln>
            <a:noFill/>
          </a:ln>
        </p:spPr>
        <p:txBody>
          <a:bodyPr/>
          <a:lstStyle/>
          <a:p>
            <a:pPr eaLnBrk="1" hangingPunct="1">
              <a:defRPr/>
            </a:pPr>
            <a:r>
              <a:rPr lang="en-US" sz="3600" dirty="0">
                <a:effectLst/>
                <a:latin typeface="Calibri" panose="020F0502020204030204" pitchFamily="34" charset="0"/>
              </a:rPr>
              <a:t>At-will Exceptions: Retaliatory Discharge</a:t>
            </a:r>
          </a:p>
        </p:txBody>
      </p:sp>
      <p:sp>
        <p:nvSpPr>
          <p:cNvPr id="19459" name="Content Placeholder 3"/>
          <p:cNvSpPr>
            <a:spLocks noGrp="1" noChangeArrowheads="1"/>
          </p:cNvSpPr>
          <p:nvPr>
            <p:ph idx="1"/>
          </p:nvPr>
        </p:nvSpPr>
        <p:spPr>
          <a:xfrm>
            <a:off x="457200" y="1197429"/>
            <a:ext cx="8229600" cy="5159125"/>
          </a:xfrm>
          <a:ln>
            <a:noFill/>
          </a:ln>
        </p:spPr>
        <p:txBody>
          <a:bodyPr/>
          <a:lstStyle/>
          <a:p>
            <a:pPr eaLnBrk="1" hangingPunct="1">
              <a:buClr>
                <a:schemeClr val="tx1"/>
              </a:buClr>
            </a:pPr>
            <a:r>
              <a:rPr lang="en-US" altLang="en-US" sz="1400" b="1" dirty="0">
                <a:solidFill>
                  <a:srgbClr val="FF0000"/>
                </a:solidFill>
                <a:latin typeface="Arial" charset="0"/>
                <a:cs typeface="Arial" charset="0"/>
              </a:rPr>
              <a:t>Retaliatory Discharge: </a:t>
            </a:r>
            <a:r>
              <a:rPr lang="en-US" altLang="en-US" sz="1400" dirty="0">
                <a:latin typeface="Arial" charset="0"/>
                <a:cs typeface="Arial" charset="0"/>
              </a:rPr>
              <a:t>Terminations in response to an employee exercising rights provided by law</a:t>
            </a:r>
          </a:p>
          <a:p>
            <a:pPr lvl="1" eaLnBrk="1" hangingPunct="1"/>
            <a:r>
              <a:rPr lang="en-US" altLang="en-US" sz="1400" dirty="0">
                <a:latin typeface="Arial" charset="0"/>
                <a:cs typeface="Arial" charset="0"/>
              </a:rPr>
              <a:t>E.g., filing a claim charging discrimination</a:t>
            </a:r>
          </a:p>
          <a:p>
            <a:pPr eaLnBrk="1" hangingPunct="1">
              <a:buClr>
                <a:schemeClr val="tx1"/>
              </a:buClr>
            </a:pPr>
            <a:r>
              <a:rPr lang="en-US" altLang="en-US" sz="1400" b="1" dirty="0">
                <a:solidFill>
                  <a:srgbClr val="FF0000"/>
                </a:solidFill>
                <a:latin typeface="Arial" charset="0"/>
                <a:cs typeface="Arial" charset="0"/>
              </a:rPr>
              <a:t>Constitutional Protections </a:t>
            </a:r>
            <a:r>
              <a:rPr lang="en-US" altLang="en-US" sz="1400" dirty="0">
                <a:latin typeface="Arial" charset="0"/>
                <a:cs typeface="Arial" charset="0"/>
              </a:rPr>
              <a:t>– Taking adverse employment action against an EE on the basis of the EE’s engagement in constitutionally protected activities</a:t>
            </a:r>
          </a:p>
          <a:p>
            <a:pPr eaLnBrk="1" hangingPunct="1">
              <a:buClr>
                <a:schemeClr val="tx1"/>
              </a:buClr>
            </a:pPr>
            <a:r>
              <a:rPr lang="en-US" altLang="en-US" sz="1400" dirty="0">
                <a:solidFill>
                  <a:srgbClr val="FF0000"/>
                </a:solidFill>
                <a:latin typeface="Arial" charset="0"/>
                <a:cs typeface="Arial" charset="0"/>
              </a:rPr>
              <a:t>Limited in PRIVATE sector, but applies to all Public ERs (recurring theme)</a:t>
            </a:r>
          </a:p>
          <a:p>
            <a:pPr lvl="1" eaLnBrk="1" hangingPunct="1"/>
            <a:r>
              <a:rPr lang="en-US" altLang="en-US" sz="1400" dirty="0">
                <a:latin typeface="Arial" charset="0"/>
                <a:cs typeface="Arial" charset="0"/>
              </a:rPr>
              <a:t>State action – no free speech in the private sector(!)</a:t>
            </a:r>
          </a:p>
          <a:p>
            <a:pPr lvl="1" eaLnBrk="1" hangingPunct="1">
              <a:buClr>
                <a:schemeClr val="tx1"/>
              </a:buClr>
            </a:pPr>
            <a:r>
              <a:rPr lang="en-US" altLang="en-US" sz="1400" i="1" dirty="0">
                <a:solidFill>
                  <a:srgbClr val="FF0000"/>
                </a:solidFill>
                <a:latin typeface="Arial" charset="0"/>
                <a:cs typeface="Arial" charset="0"/>
              </a:rPr>
              <a:t>Smyth v. Pillsbury Co. </a:t>
            </a:r>
            <a:r>
              <a:rPr lang="en-US" altLang="en-US" sz="1400" dirty="0">
                <a:latin typeface="Arial" charset="0"/>
                <a:cs typeface="Arial" charset="0"/>
              </a:rPr>
              <a:t>dealt with email</a:t>
            </a:r>
          </a:p>
          <a:p>
            <a:pPr lvl="2" eaLnBrk="1" hangingPunct="1"/>
            <a:r>
              <a:rPr lang="en-US" altLang="en-US" sz="1400" dirty="0">
                <a:latin typeface="Arial" charset="0"/>
                <a:cs typeface="Arial" charset="0"/>
              </a:rPr>
              <a:t>EE sent emails threatening management</a:t>
            </a:r>
          </a:p>
          <a:p>
            <a:pPr lvl="2" eaLnBrk="1" hangingPunct="1"/>
            <a:r>
              <a:rPr lang="en-US" altLang="en-US" sz="1400" dirty="0">
                <a:latin typeface="Arial" charset="0"/>
                <a:cs typeface="Arial" charset="0"/>
              </a:rPr>
              <a:t>ER (which was a private ER) assured EE’s emails were confidential and privileged</a:t>
            </a:r>
          </a:p>
          <a:p>
            <a:pPr lvl="2" eaLnBrk="1" hangingPunct="1"/>
            <a:r>
              <a:rPr lang="en-US" altLang="en-US" sz="1400" dirty="0">
                <a:latin typeface="Arial" charset="0"/>
                <a:cs typeface="Arial" charset="0"/>
              </a:rPr>
              <a:t>ER terminated EE</a:t>
            </a:r>
          </a:p>
          <a:p>
            <a:pPr lvl="2" eaLnBrk="1" hangingPunct="1"/>
            <a:r>
              <a:rPr lang="en-US" altLang="en-US" sz="1400" dirty="0">
                <a:latin typeface="Arial" charset="0"/>
                <a:cs typeface="Arial" charset="0"/>
              </a:rPr>
              <a:t>Issue:  Did ER violate public policy (right to privacy, unreasonable search and seizure) when they fired EE?  </a:t>
            </a:r>
          </a:p>
          <a:p>
            <a:pPr lvl="2" eaLnBrk="1" hangingPunct="1"/>
            <a:r>
              <a:rPr lang="en-US" altLang="en-US" sz="1400" dirty="0">
                <a:latin typeface="Arial" charset="0"/>
                <a:cs typeface="Arial" charset="0"/>
              </a:rPr>
              <a:t>Ruling:  No, employment at-will virtually absolute and there must be a “clear mandate of public policy,” constitutional rights do not apply to EE of private ER</a:t>
            </a:r>
          </a:p>
          <a:p>
            <a:pPr lvl="1" eaLnBrk="1" hangingPunct="1"/>
            <a:r>
              <a:rPr lang="en-US" altLang="en-US" sz="1400" dirty="0">
                <a:latin typeface="Arial" charset="0"/>
                <a:cs typeface="Arial" charset="0"/>
              </a:rPr>
              <a:t>A GOVERNMENT ER is prohibited from terminating a worker or taking other adverse employment action against a worker on the basis of the worker’s engaging in </a:t>
            </a:r>
            <a:r>
              <a:rPr lang="en-US" altLang="en-US" sz="1400" dirty="0">
                <a:solidFill>
                  <a:srgbClr val="FF0000"/>
                </a:solidFill>
                <a:latin typeface="Arial" charset="0"/>
                <a:cs typeface="Arial" charset="0"/>
              </a:rPr>
              <a:t>constitutionally</a:t>
            </a:r>
            <a:r>
              <a:rPr lang="en-US" altLang="en-US" sz="1400" dirty="0">
                <a:latin typeface="Arial" charset="0"/>
                <a:cs typeface="Arial" charset="0"/>
              </a:rPr>
              <a:t> protected activities</a:t>
            </a:r>
            <a:endParaRPr lang="en-US" sz="1400" dirty="0"/>
          </a:p>
          <a:p>
            <a:pPr marL="291600" lvl="1" indent="-291600">
              <a:lnSpc>
                <a:spcPct val="90000"/>
              </a:lnSpc>
              <a:spcBef>
                <a:spcPts val="1000"/>
              </a:spcBef>
              <a:buFont typeface="Arial" panose="020B0604020202020204" pitchFamily="34" charset="0"/>
              <a:buChar char="•"/>
            </a:pPr>
            <a:endParaRPr lang="en-US" altLang="en-US" dirty="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p:cNvSpPr>
            <a:spLocks noGrp="1" noChangeArrowheads="1"/>
          </p:cNvSpPr>
          <p:nvPr>
            <p:ph type="title"/>
          </p:nvPr>
        </p:nvSpPr>
        <p:spPr>
          <a:ln>
            <a:noFill/>
          </a:ln>
        </p:spPr>
        <p:txBody>
          <a:bodyPr/>
          <a:lstStyle/>
          <a:p>
            <a:pPr eaLnBrk="1" hangingPunct="1">
              <a:lnSpc>
                <a:spcPct val="100000"/>
              </a:lnSpc>
              <a:defRPr/>
            </a:pPr>
            <a:r>
              <a:rPr lang="en-IN" sz="3600" dirty="0">
                <a:effectLst/>
                <a:latin typeface="Calibri" panose="020F0502020204030204" pitchFamily="34" charset="0"/>
              </a:rPr>
              <a:t>Retaliatory Discharge: </a:t>
            </a:r>
            <a:r>
              <a:rPr lang="en-IN" sz="3600" i="1" dirty="0">
                <a:effectLst/>
                <a:latin typeface="Calibri" panose="020F0502020204030204" pitchFamily="34" charset="0"/>
              </a:rPr>
              <a:t>Prima Facie</a:t>
            </a:r>
            <a:r>
              <a:rPr lang="en-IN" sz="3600" dirty="0">
                <a:effectLst/>
                <a:latin typeface="Calibri" panose="020F0502020204030204" pitchFamily="34" charset="0"/>
              </a:rPr>
              <a:t> Case</a:t>
            </a:r>
            <a:endParaRPr lang="en-US" sz="3600" dirty="0">
              <a:effectLst/>
              <a:latin typeface="Calibri" panose="020F0502020204030204" pitchFamily="34" charset="0"/>
            </a:endParaRPr>
          </a:p>
        </p:txBody>
      </p:sp>
      <p:pic>
        <p:nvPicPr>
          <p:cNvPr id="4" name="Picture 3" descr="Flowchart type diagram of retaliatory dischar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54" y="2475458"/>
            <a:ext cx="6327693" cy="1164713"/>
          </a:xfrm>
          <a:prstGeom prst="rect">
            <a:avLst/>
          </a:prstGeom>
        </p:spPr>
      </p:pic>
      <p:pic>
        <p:nvPicPr>
          <p:cNvPr id="5" name="Picture 4">
            <a:extLst>
              <a:ext uri="{FF2B5EF4-FFF2-40B4-BE49-F238E27FC236}">
                <a16:creationId xmlns:a16="http://schemas.microsoft.com/office/drawing/2014/main" id="{01E40947-C051-4384-9708-A25C4BC4FF4B}"/>
              </a:ext>
            </a:extLst>
          </p:cNvPr>
          <p:cNvPicPr>
            <a:picLocks noChangeAspect="1"/>
          </p:cNvPicPr>
          <p:nvPr/>
        </p:nvPicPr>
        <p:blipFill>
          <a:blip r:embed="rId4"/>
          <a:stretch>
            <a:fillRect/>
          </a:stretch>
        </p:blipFill>
        <p:spPr>
          <a:xfrm>
            <a:off x="527414" y="1929863"/>
            <a:ext cx="8089171" cy="28191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p:cNvSpPr>
            <a:spLocks noGrp="1" noChangeArrowheads="1"/>
          </p:cNvSpPr>
          <p:nvPr>
            <p:ph type="title"/>
          </p:nvPr>
        </p:nvSpPr>
        <p:spPr>
          <a:xfrm>
            <a:off x="457200" y="222643"/>
            <a:ext cx="8229600" cy="721254"/>
          </a:xfrm>
          <a:ln>
            <a:noFill/>
          </a:ln>
        </p:spPr>
        <p:txBody>
          <a:bodyPr/>
          <a:lstStyle/>
          <a:p>
            <a:pPr eaLnBrk="1" hangingPunct="1">
              <a:lnSpc>
                <a:spcPct val="100000"/>
              </a:lnSpc>
              <a:defRPr/>
            </a:pPr>
            <a:r>
              <a:rPr lang="en-US" sz="3600" dirty="0">
                <a:effectLst/>
                <a:latin typeface="Calibri" panose="020F0502020204030204" pitchFamily="34" charset="0"/>
              </a:rPr>
              <a:t>At-will Exception: Promissory Estoppel </a:t>
            </a:r>
          </a:p>
        </p:txBody>
      </p:sp>
      <p:sp>
        <p:nvSpPr>
          <p:cNvPr id="23555" name="Content Placeholder 17"/>
          <p:cNvSpPr>
            <a:spLocks noGrp="1" noChangeArrowheads="1"/>
          </p:cNvSpPr>
          <p:nvPr>
            <p:ph idx="1"/>
          </p:nvPr>
        </p:nvSpPr>
        <p:spPr>
          <a:xfrm>
            <a:off x="457200" y="1135628"/>
            <a:ext cx="8229600" cy="5265176"/>
          </a:xfrm>
          <a:ln>
            <a:noFill/>
          </a:ln>
        </p:spPr>
        <p:txBody>
          <a:bodyPr/>
          <a:lstStyle/>
          <a:p>
            <a:pPr marL="0" indent="0" eaLnBrk="1" hangingPunct="1">
              <a:spcBef>
                <a:spcPts val="500"/>
              </a:spcBef>
              <a:buNone/>
            </a:pPr>
            <a:r>
              <a:rPr lang="en-IN" altLang="en-US" dirty="0">
                <a:latin typeface="Calibri" panose="020F0502020204030204" pitchFamily="34" charset="0"/>
                <a:cs typeface="Arial" charset="0"/>
              </a:rPr>
              <a:t>Similar to the implied contract claim, except that the promise, implied or expressed, does not constitute a contractual term.  </a:t>
            </a:r>
          </a:p>
          <a:p>
            <a:pPr marL="0" indent="0" eaLnBrk="1" hangingPunct="1">
              <a:spcBef>
                <a:spcPts val="500"/>
              </a:spcBef>
              <a:buNone/>
            </a:pPr>
            <a:endParaRPr lang="en-IN" altLang="en-US" dirty="0">
              <a:latin typeface="Calibri" panose="020F0502020204030204" pitchFamily="34" charset="0"/>
              <a:cs typeface="Arial" charset="0"/>
            </a:endParaRPr>
          </a:p>
          <a:p>
            <a:pPr marL="0" indent="0" eaLnBrk="1" hangingPunct="1">
              <a:spcBef>
                <a:spcPts val="500"/>
              </a:spcBef>
              <a:buNone/>
            </a:pPr>
            <a:endParaRPr lang="en-IN" altLang="en-US" dirty="0">
              <a:latin typeface="Calibri" panose="020F0502020204030204" pitchFamily="34" charset="0"/>
              <a:cs typeface="Arial" charset="0"/>
            </a:endParaRPr>
          </a:p>
          <a:p>
            <a:pPr marL="0" indent="0" eaLnBrk="1" hangingPunct="1">
              <a:spcBef>
                <a:spcPts val="500"/>
              </a:spcBef>
              <a:buNone/>
            </a:pPr>
            <a:endParaRPr lang="en-IN" altLang="en-US" dirty="0">
              <a:latin typeface="Calibri" panose="020F0502020204030204" pitchFamily="34" charset="0"/>
              <a:cs typeface="Arial" charset="0"/>
            </a:endParaRPr>
          </a:p>
          <a:p>
            <a:pPr marL="0" indent="0" eaLnBrk="1" hangingPunct="1">
              <a:spcBef>
                <a:spcPts val="500"/>
              </a:spcBef>
              <a:buNone/>
            </a:pPr>
            <a:r>
              <a:rPr lang="en-US" altLang="en-US" dirty="0">
                <a:latin typeface="Calibri" panose="020F0502020204030204" pitchFamily="34" charset="0"/>
                <a:cs typeface="Arial" charset="0"/>
              </a:rPr>
              <a:t> </a:t>
            </a:r>
          </a:p>
          <a:p>
            <a:pPr marL="0" indent="0" eaLnBrk="1" hangingPunct="1">
              <a:spcBef>
                <a:spcPts val="500"/>
              </a:spcBef>
              <a:buNone/>
            </a:pPr>
            <a:r>
              <a:rPr lang="en-US" altLang="en-US" dirty="0">
                <a:latin typeface="Calibri" panose="020F0502020204030204" pitchFamily="34" charset="0"/>
                <a:cs typeface="Arial" charset="0"/>
              </a:rPr>
              <a:t>Specific statutory exceptions to employment at-will</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Occupational Safety and Health Act (safe workplace).</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Fair Labor Standards Act  (fair pay). </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Pregnancy Discrimination Act (pregnancy).</a:t>
            </a:r>
          </a:p>
        </p:txBody>
      </p:sp>
      <p:pic>
        <p:nvPicPr>
          <p:cNvPr id="3" name="Picture 2">
            <a:extLst>
              <a:ext uri="{FF2B5EF4-FFF2-40B4-BE49-F238E27FC236}">
                <a16:creationId xmlns:a16="http://schemas.microsoft.com/office/drawing/2014/main" id="{ECF73E33-7018-4C54-8936-32F2CB93C42D}"/>
              </a:ext>
            </a:extLst>
          </p:cNvPr>
          <p:cNvPicPr>
            <a:picLocks noChangeAspect="1"/>
          </p:cNvPicPr>
          <p:nvPr/>
        </p:nvPicPr>
        <p:blipFill>
          <a:blip r:embed="rId3"/>
          <a:stretch>
            <a:fillRect/>
          </a:stretch>
        </p:blipFill>
        <p:spPr>
          <a:xfrm>
            <a:off x="737419" y="2662006"/>
            <a:ext cx="7231555" cy="17699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Constructive Discharge</a:t>
            </a:r>
          </a:p>
        </p:txBody>
      </p:sp>
      <p:sp>
        <p:nvSpPr>
          <p:cNvPr id="24579" name="Content Placeholder 3"/>
          <p:cNvSpPr>
            <a:spLocks noGrp="1" noChangeArrowheads="1"/>
          </p:cNvSpPr>
          <p:nvPr>
            <p:ph idx="1"/>
          </p:nvPr>
        </p:nvSpPr>
        <p:spPr>
          <a:xfrm>
            <a:off x="457200" y="1600201"/>
            <a:ext cx="8229600" cy="5125064"/>
          </a:xfrm>
          <a:ln>
            <a:noFill/>
          </a:ln>
        </p:spPr>
        <p:txBody>
          <a:bodyPr/>
          <a:lstStyle/>
          <a:p>
            <a:pPr marL="0" indent="0" eaLnBrk="1" hangingPunct="1">
              <a:spcBef>
                <a:spcPts val="500"/>
              </a:spcBef>
              <a:buNone/>
            </a:pPr>
            <a:r>
              <a:rPr lang="en-US" altLang="en-US" b="1" dirty="0">
                <a:latin typeface="Calibri" panose="020F0502020204030204" pitchFamily="34" charset="0"/>
                <a:cs typeface="Arial" charset="0"/>
              </a:rPr>
              <a:t>Constructive discharge</a:t>
            </a:r>
            <a:r>
              <a:rPr lang="en-US" altLang="en-US" dirty="0">
                <a:latin typeface="Calibri" panose="020F0502020204030204" pitchFamily="34" charset="0"/>
                <a:cs typeface="Arial" charset="0"/>
              </a:rPr>
              <a:t>: Occurs when employer creates intolerable workplace conditions, such that emp</a:t>
            </a:r>
            <a:r>
              <a:rPr lang="en-IN" altLang="en-US" dirty="0" err="1">
                <a:latin typeface="Calibri" panose="020F0502020204030204" pitchFamily="34" charset="0"/>
                <a:cs typeface="Arial" charset="0"/>
              </a:rPr>
              <a:t>loyee</a:t>
            </a:r>
            <a:r>
              <a:rPr lang="en-IN" altLang="en-US" dirty="0">
                <a:latin typeface="Calibri" panose="020F0502020204030204" pitchFamily="34" charset="0"/>
                <a:cs typeface="Arial" charset="0"/>
              </a:rPr>
              <a:t>  has no reasonable alternative but to leave. </a:t>
            </a:r>
            <a:endParaRPr lang="en-US" altLang="en-US" dirty="0">
              <a:latin typeface="Calibri" panose="020F0502020204030204" pitchFamily="34" charset="0"/>
              <a:cs typeface="Arial" charset="0"/>
            </a:endParaRPr>
          </a:p>
          <a:p>
            <a:pPr marL="291600" lvl="1"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rPr>
              <a:t>Intentional targeting of employee</a:t>
            </a:r>
          </a:p>
          <a:p>
            <a:pPr marL="291600" lvl="1"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rPr>
              <a:t>Deliberate creation of intolerable conditions and </a:t>
            </a:r>
          </a:p>
          <a:p>
            <a:pPr marL="291600" lvl="1"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rPr>
              <a:t>Aggravating factors justified resignation.</a:t>
            </a:r>
          </a:p>
          <a:p>
            <a:pPr marL="691650" lvl="2"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rPr>
              <a:t>Heavy burden-of-proof on employee</a:t>
            </a:r>
          </a:p>
          <a:p>
            <a:pPr marL="691650" lvl="2" indent="-291600">
              <a:lnSpc>
                <a:spcPct val="90000"/>
              </a:lnSpc>
              <a:spcBef>
                <a:spcPts val="1000"/>
              </a:spcBef>
              <a:buFont typeface="Arial" panose="020B0604020202020204" pitchFamily="34" charset="0"/>
              <a:buChar char="•"/>
              <a:defRPr/>
            </a:pPr>
            <a:r>
              <a:rPr lang="en-IN" altLang="en-US" u="sng" dirty="0">
                <a:latin typeface="Calibri" panose="020F0502020204030204" pitchFamily="34" charset="0"/>
              </a:rPr>
              <a:t>Examples</a:t>
            </a:r>
            <a:r>
              <a:rPr lang="en-IN" altLang="en-US" dirty="0">
                <a:latin typeface="Calibri" panose="020F0502020204030204" pitchFamily="34" charset="0"/>
              </a:rPr>
              <a:t>: police officer required to undergo remedial firearms training (no)</a:t>
            </a:r>
          </a:p>
          <a:p>
            <a:pPr marL="691650" lvl="2"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rPr>
              <a:t> Egyptian-born doctor subjected to extreme pattern of national origin discrimination (yes)     </a:t>
            </a:r>
            <a:endParaRPr lang="en-US" altLang="en-US"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Other Restrictions on At-Will Doctrine</a:t>
            </a:r>
          </a:p>
        </p:txBody>
      </p:sp>
      <p:sp>
        <p:nvSpPr>
          <p:cNvPr id="24579" name="Content Placeholder 3"/>
          <p:cNvSpPr>
            <a:spLocks noGrp="1" noChangeArrowheads="1"/>
          </p:cNvSpPr>
          <p:nvPr>
            <p:ph idx="1"/>
          </p:nvPr>
        </p:nvSpPr>
        <p:spPr>
          <a:xfrm>
            <a:off x="457200" y="1600201"/>
            <a:ext cx="8229600" cy="4697360"/>
          </a:xfrm>
          <a:ln>
            <a:noFill/>
          </a:ln>
        </p:spPr>
        <p:txBody>
          <a:bodyPr/>
          <a:lstStyle/>
          <a:p>
            <a:pPr marL="0" indent="0" eaLnBrk="1" hangingPunct="1">
              <a:buNone/>
              <a:defRPr/>
            </a:pPr>
            <a:r>
              <a:rPr lang="en-US" altLang="en-US" dirty="0">
                <a:solidFill>
                  <a:srgbClr val="FF0000"/>
                </a:solidFill>
                <a:latin typeface="Calibri" panose="020F0502020204030204" pitchFamily="34" charset="0"/>
                <a:cs typeface="Arial" charset="0"/>
              </a:rPr>
              <a:t>The Worker Adjustment and Retraining Notification Act (W</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A</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R</a:t>
            </a:r>
            <a:r>
              <a:rPr lang="en-US" altLang="en-US" sz="100" dirty="0">
                <a:solidFill>
                  <a:srgbClr val="FF0000"/>
                </a:solidFill>
                <a:latin typeface="Calibri" panose="020F0502020204030204" pitchFamily="34" charset="0"/>
                <a:cs typeface="Arial" charset="0"/>
              </a:rPr>
              <a:t> </a:t>
            </a:r>
            <a:r>
              <a:rPr lang="en-US" altLang="en-US" dirty="0">
                <a:solidFill>
                  <a:srgbClr val="FF0000"/>
                </a:solidFill>
                <a:latin typeface="Calibri" panose="020F0502020204030204" pitchFamily="34" charset="0"/>
                <a:cs typeface="Arial" charset="0"/>
              </a:rPr>
              <a:t>N)</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Requires employers with over 100 employees to give 60 days’ advance notice of a plant closing or ‘mass layoff’ (as defined) to affected employees.</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Exceptions.</a:t>
            </a:r>
          </a:p>
          <a:p>
            <a:pPr marL="622800" lvl="2" indent="-3204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‘Faltering company’ exception.</a:t>
            </a:r>
          </a:p>
          <a:p>
            <a:pPr marL="622800" lvl="2" indent="-3204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‘Sudden, dramatic, unexpected’ business changes (e.g., certain natural calamities).</a:t>
            </a:r>
          </a:p>
          <a:p>
            <a:pPr marL="302400" lvl="2" indent="0" eaLnBrk="1" hangingPunct="1">
              <a:lnSpc>
                <a:spcPct val="90000"/>
              </a:lnSpc>
              <a:spcBef>
                <a:spcPts val="1000"/>
              </a:spcBef>
              <a:buNone/>
              <a:defRPr/>
            </a:pPr>
            <a:endParaRPr lang="en-US" altLang="en-US" dirty="0">
              <a:latin typeface="Calibri" panose="020F0502020204030204" pitchFamily="34" charset="0"/>
              <a:cs typeface="Arial" charset="0"/>
            </a:endParaRPr>
          </a:p>
          <a:p>
            <a:pPr marL="645300" lvl="2" indent="-342900" eaLnBrk="1" hangingPunct="1">
              <a:lnSpc>
                <a:spcPct val="90000"/>
              </a:lnSpc>
              <a:spcBef>
                <a:spcPts val="1000"/>
              </a:spcBef>
              <a:buFont typeface="Arial" panose="020B0604020202020204" pitchFamily="34" charset="0"/>
              <a:buChar char="•"/>
              <a:defRPr/>
            </a:pPr>
            <a:r>
              <a:rPr lang="en-US" altLang="en-US" sz="2400" dirty="0">
                <a:latin typeface="Calibri" panose="020F0502020204030204" pitchFamily="34" charset="0"/>
                <a:cs typeface="Arial" charset="0"/>
              </a:rPr>
              <a:t>Similar state laws may vary application, exceptions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altLang="en-US" sz="3600" dirty="0">
                <a:latin typeface="Calibri" panose="020F0502020204030204" pitchFamily="34" charset="0"/>
                <a:cs typeface="Arial" charset="0"/>
              </a:rPr>
              <a:t>Wrongful Discharge Based on Other ‘Tort’ Liability.</a:t>
            </a:r>
            <a:endParaRPr lang="en-US" sz="3600" dirty="0">
              <a:effectLst/>
              <a:latin typeface="Calibri" panose="020F0502020204030204" pitchFamily="34" charset="0"/>
            </a:endParaRPr>
          </a:p>
        </p:txBody>
      </p:sp>
      <p:sp>
        <p:nvSpPr>
          <p:cNvPr id="26627" name="Content Placeholder 2"/>
          <p:cNvSpPr>
            <a:spLocks noGrp="1"/>
          </p:cNvSpPr>
          <p:nvPr>
            <p:ph idx="1"/>
          </p:nvPr>
        </p:nvSpPr>
        <p:spPr>
          <a:xfrm>
            <a:off x="457200" y="1600200"/>
            <a:ext cx="8229600" cy="4048432"/>
          </a:xfrm>
          <a:ln>
            <a:noFill/>
          </a:ln>
        </p:spPr>
        <p:txBody>
          <a:bodyPr/>
          <a:lstStyle/>
          <a:p>
            <a:pPr marL="0" lvl="1" indent="0">
              <a:lnSpc>
                <a:spcPct val="90000"/>
              </a:lnSpc>
              <a:spcBef>
                <a:spcPts val="1000"/>
              </a:spcBef>
              <a:buNone/>
              <a:defRPr/>
            </a:pPr>
            <a:r>
              <a:rPr lang="en-US" altLang="en-US" dirty="0">
                <a:solidFill>
                  <a:srgbClr val="FF0000"/>
                </a:solidFill>
                <a:latin typeface="Calibri" panose="020F0502020204030204" pitchFamily="34" charset="0"/>
              </a:rPr>
              <a:t>‘Tort’ is a non-contractual civil wrong for which the law provides a Cause of Action.  </a:t>
            </a:r>
            <a:r>
              <a:rPr lang="en-US" altLang="en-US" dirty="0">
                <a:latin typeface="Calibri" panose="020F0502020204030204" pitchFamily="34" charset="0"/>
              </a:rPr>
              <a:t>Employer actions can qualify.  </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Intentional and outrageous conduct.</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Infliction of emotional distress.</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Defamation.</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Wrongful invasion of privacy.</a:t>
            </a:r>
          </a:p>
          <a:p>
            <a:pPr marL="291600" lvl="1" indent="-291600">
              <a:lnSpc>
                <a:spcPct val="90000"/>
              </a:lnSpc>
              <a:spcBef>
                <a:spcPts val="1000"/>
              </a:spcBef>
              <a:buFont typeface="Arial" panose="020B0604020202020204" pitchFamily="34" charset="0"/>
              <a:buChar char="•"/>
              <a:defRPr/>
            </a:pPr>
            <a:endParaRPr lang="en-US" altLang="en-US" dirty="0">
              <a:latin typeface="Calibri" panose="020F0502020204030204" pitchFamily="34" charset="0"/>
            </a:endParaRPr>
          </a:p>
          <a:p>
            <a:pPr marL="0" lvl="1" indent="0">
              <a:lnSpc>
                <a:spcPct val="90000"/>
              </a:lnSpc>
              <a:spcBef>
                <a:spcPts val="1000"/>
              </a:spcBef>
              <a:buNone/>
              <a:defRPr/>
            </a:pPr>
            <a:r>
              <a:rPr lang="en-US" altLang="en-US" dirty="0">
                <a:latin typeface="Calibri" panose="020F0502020204030204" pitchFamily="34" charset="0"/>
              </a:rPr>
              <a:t>Damages may be limited by workers compensation statutes.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Employment Discrimination Concepts </a:t>
            </a:r>
            <a:endParaRPr lang="en-US" sz="2400" dirty="0">
              <a:effectLst/>
              <a:latin typeface="Calibri" panose="020F0502020204030204" pitchFamily="34" charset="0"/>
            </a:endParaRPr>
          </a:p>
        </p:txBody>
      </p:sp>
      <p:sp>
        <p:nvSpPr>
          <p:cNvPr id="27650" name="Content Placeholder 2"/>
          <p:cNvSpPr>
            <a:spLocks noGrp="1"/>
          </p:cNvSpPr>
          <p:nvPr>
            <p:ph idx="1"/>
          </p:nvPr>
        </p:nvSpPr>
        <p:spPr>
          <a:xfrm>
            <a:off x="457200" y="1600200"/>
            <a:ext cx="8229600" cy="4446639"/>
          </a:xfrm>
          <a:ln>
            <a:noFill/>
          </a:ln>
        </p:spPr>
        <p:txBody>
          <a:bodyPr/>
          <a:lstStyle/>
          <a:p>
            <a:pPr marL="0" indent="0">
              <a:buNone/>
            </a:pPr>
            <a:r>
              <a:rPr lang="en-US" altLang="en-US" dirty="0">
                <a:latin typeface="Calibri" panose="020F0502020204030204" pitchFamily="34" charset="0"/>
                <a:cs typeface="Arial" charset="0"/>
              </a:rPr>
              <a:t>Federal law, and many states prohibit employment discrimination on the basis of race, color, gender, religion, national origin, age, disability, and genetic information.</a:t>
            </a:r>
          </a:p>
          <a:p>
            <a:pPr marL="0" indent="0">
              <a:buNone/>
            </a:pPr>
            <a:r>
              <a:rPr lang="en-US" altLang="en-US" dirty="0">
                <a:latin typeface="Calibri" panose="020F0502020204030204" pitchFamily="34" charset="0"/>
                <a:cs typeface="Arial" charset="0"/>
              </a:rPr>
              <a:t>Generally two types of discrimination claims on any of the above bases:</a:t>
            </a:r>
          </a:p>
          <a:p>
            <a:pPr marL="291600" lvl="1" indent="-291600">
              <a:lnSpc>
                <a:spcPct val="90000"/>
              </a:lnSpc>
              <a:spcBef>
                <a:spcPts val="1000"/>
              </a:spcBef>
              <a:buFont typeface="Arial" panose="020B0604020202020204" pitchFamily="34" charset="0"/>
              <a:buChar char="•"/>
              <a:defRPr/>
            </a:pPr>
            <a:r>
              <a:rPr lang="en-US" altLang="en-US" b="1" dirty="0">
                <a:solidFill>
                  <a:srgbClr val="FF0000"/>
                </a:solidFill>
                <a:latin typeface="Calibri" panose="020F0502020204030204" pitchFamily="34" charset="0"/>
              </a:rPr>
              <a:t>Disparate treatment</a:t>
            </a:r>
            <a:r>
              <a:rPr lang="en-US" altLang="en-US" dirty="0">
                <a:solidFill>
                  <a:srgbClr val="FF0000"/>
                </a:solidFill>
                <a:latin typeface="Calibri" panose="020F0502020204030204" pitchFamily="34" charset="0"/>
              </a:rPr>
              <a:t>.</a:t>
            </a:r>
          </a:p>
          <a:p>
            <a:pPr marL="291600" lvl="1" indent="-291600">
              <a:lnSpc>
                <a:spcPct val="90000"/>
              </a:lnSpc>
              <a:spcBef>
                <a:spcPts val="1000"/>
              </a:spcBef>
              <a:buFont typeface="Arial" panose="020B0604020202020204" pitchFamily="34" charset="0"/>
              <a:buChar char="•"/>
              <a:defRPr/>
            </a:pPr>
            <a:r>
              <a:rPr lang="en-US" altLang="en-US" b="1" dirty="0">
                <a:solidFill>
                  <a:srgbClr val="FF0000"/>
                </a:solidFill>
                <a:latin typeface="Calibri" panose="020F0502020204030204" pitchFamily="34" charset="0"/>
              </a:rPr>
              <a:t>Disparate impact</a:t>
            </a:r>
            <a:r>
              <a:rPr lang="en-US" altLang="en-US" dirty="0">
                <a:solidFill>
                  <a:srgbClr val="FF0000"/>
                </a:solidFill>
                <a:latin typeface="Calibri" panose="020F050202020403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xfrm>
            <a:off x="117987" y="260351"/>
            <a:ext cx="8790039" cy="595056"/>
          </a:xfrm>
          <a:ln>
            <a:noFill/>
          </a:ln>
        </p:spPr>
        <p:txBody>
          <a:bodyPr/>
          <a:lstStyle/>
          <a:p>
            <a:pPr eaLnBrk="1" hangingPunct="1">
              <a:defRPr/>
            </a:pPr>
            <a:r>
              <a:rPr lang="en-US" sz="3200" dirty="0">
                <a:effectLst/>
                <a:latin typeface="Calibri" panose="020F0502020204030204" pitchFamily="34" charset="0"/>
              </a:rPr>
              <a:t>Disparate Treatment</a:t>
            </a:r>
          </a:p>
        </p:txBody>
      </p:sp>
      <p:sp>
        <p:nvSpPr>
          <p:cNvPr id="27650" name="Content Placeholder 2"/>
          <p:cNvSpPr>
            <a:spLocks noGrp="1"/>
          </p:cNvSpPr>
          <p:nvPr>
            <p:ph idx="1"/>
          </p:nvPr>
        </p:nvSpPr>
        <p:spPr>
          <a:xfrm>
            <a:off x="398206" y="996921"/>
            <a:ext cx="8229600" cy="3847222"/>
          </a:xfrm>
          <a:ln>
            <a:noFill/>
          </a:ln>
        </p:spPr>
        <p:txBody>
          <a:bodyPr/>
          <a:lstStyle/>
          <a:p>
            <a:r>
              <a:rPr lang="en-US" altLang="en-US" sz="2400" b="1" dirty="0">
                <a:solidFill>
                  <a:srgbClr val="FF0000"/>
                </a:solidFill>
                <a:latin typeface="Calibri" panose="020F0502020204030204" pitchFamily="34" charset="0"/>
                <a:cs typeface="Calibri" panose="020F0502020204030204" pitchFamily="34" charset="0"/>
              </a:rPr>
              <a:t>Disparate treatment</a:t>
            </a:r>
            <a:r>
              <a:rPr lang="en-US" altLang="en-US" sz="2400" dirty="0">
                <a:solidFill>
                  <a:srgbClr val="FF0000"/>
                </a:solidFill>
                <a:latin typeface="Calibri" panose="020F0502020204030204" pitchFamily="34" charset="0"/>
                <a:cs typeface="Calibri" panose="020F0502020204030204" pitchFamily="34" charset="0"/>
              </a:rPr>
              <a:t>: </a:t>
            </a:r>
            <a:r>
              <a:rPr lang="en-IN" altLang="en-US" sz="2400" dirty="0">
                <a:latin typeface="Calibri" panose="020F0502020204030204" pitchFamily="34" charset="0"/>
                <a:cs typeface="Calibri" panose="020F0502020204030204" pitchFamily="34" charset="0"/>
              </a:rPr>
              <a:t>Treating similarly situated employee differently because of a characteristic prohibited under Title VII of Civil Rights Acts or other employment discrimination law factors</a:t>
            </a:r>
            <a:endParaRPr lang="en-US" altLang="en-US" sz="2400" dirty="0">
              <a:latin typeface="Calibri" panose="020F0502020204030204" pitchFamily="34" charset="0"/>
              <a:cs typeface="Calibri" panose="020F0502020204030204" pitchFamily="34" charset="0"/>
            </a:endParaRPr>
          </a:p>
          <a:p>
            <a:pPr lvl="1">
              <a:buClr>
                <a:schemeClr val="tx1"/>
              </a:buClr>
            </a:pPr>
            <a:r>
              <a:rPr lang="en-US" altLang="en-US" i="1" dirty="0">
                <a:latin typeface="Calibri" panose="020F0502020204030204" pitchFamily="34" charset="0"/>
                <a:cs typeface="Calibri" panose="020F0502020204030204" pitchFamily="34" charset="0"/>
              </a:rPr>
              <a:t>Considered </a:t>
            </a:r>
            <a:r>
              <a:rPr lang="en-US" altLang="en-US" i="1" dirty="0">
                <a:solidFill>
                  <a:srgbClr val="FF0000"/>
                </a:solidFill>
                <a:latin typeface="Calibri" panose="020F0502020204030204" pitchFamily="34" charset="0"/>
                <a:cs typeface="Calibri" panose="020F0502020204030204" pitchFamily="34" charset="0"/>
              </a:rPr>
              <a:t>INTENTIONAL…Intentional Acts or Intentional Discrimination</a:t>
            </a:r>
            <a:r>
              <a:rPr lang="en-US" altLang="en-US" dirty="0">
                <a:latin typeface="Calibri" panose="020F0502020204030204" pitchFamily="34" charset="0"/>
                <a:cs typeface="Calibri" panose="020F0502020204030204" pitchFamily="34" charset="0"/>
              </a:rPr>
              <a:t>: e.g., “Mexicans need not apply”</a:t>
            </a:r>
          </a:p>
          <a:p>
            <a:pPr lvl="1">
              <a:buClr>
                <a:schemeClr val="tx1"/>
              </a:buClr>
            </a:pPr>
            <a:r>
              <a:rPr lang="en-US" altLang="en-US" i="1" dirty="0">
                <a:solidFill>
                  <a:srgbClr val="0083C4"/>
                </a:solidFill>
                <a:latin typeface="Calibri" panose="020F0502020204030204" pitchFamily="34" charset="0"/>
                <a:cs typeface="Calibri" panose="020F0502020204030204" pitchFamily="34" charset="0"/>
              </a:rPr>
              <a:t>Disparate treatment is considered intentional discrimination, but the plaintiff need not actually know that unlawful discrimination is the reason for the difference.</a:t>
            </a:r>
          </a:p>
          <a:p>
            <a:pPr lvl="1">
              <a:buClr>
                <a:schemeClr val="tx1"/>
              </a:buClr>
            </a:pPr>
            <a:r>
              <a:rPr lang="en-US" altLang="en-US" dirty="0">
                <a:latin typeface="Calibri" panose="020F0502020204030204" pitchFamily="34" charset="0"/>
                <a:cs typeface="Calibri" panose="020F0502020204030204" pitchFamily="34" charset="0"/>
              </a:rPr>
              <a:t>How to Prove Disparate Treatment?  SC gave us direction in  </a:t>
            </a:r>
            <a:r>
              <a:rPr lang="en-US" altLang="en-US" i="1" dirty="0">
                <a:solidFill>
                  <a:srgbClr val="FF0000"/>
                </a:solidFill>
                <a:latin typeface="Calibri" panose="020F0502020204030204" pitchFamily="34" charset="0"/>
                <a:cs typeface="Calibri" panose="020F0502020204030204" pitchFamily="34" charset="0"/>
              </a:rPr>
              <a:t>McDonnell Douglas Corp. v. Green </a:t>
            </a:r>
            <a:r>
              <a:rPr lang="en-US" altLang="en-US" dirty="0">
                <a:latin typeface="Calibri" panose="020F0502020204030204" pitchFamily="34" charset="0"/>
                <a:cs typeface="Calibri" panose="020F0502020204030204" pitchFamily="34" charset="0"/>
              </a:rPr>
              <a:t>ruling</a:t>
            </a:r>
            <a:endParaRPr lang="en-US" alt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905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xfrm>
            <a:off x="117987" y="260351"/>
            <a:ext cx="8790039" cy="595056"/>
          </a:xfrm>
          <a:ln>
            <a:noFill/>
          </a:ln>
        </p:spPr>
        <p:txBody>
          <a:bodyPr/>
          <a:lstStyle/>
          <a:p>
            <a:pPr eaLnBrk="1" hangingPunct="1">
              <a:defRPr/>
            </a:pPr>
            <a:r>
              <a:rPr lang="en-US" sz="3200" dirty="0">
                <a:effectLst/>
                <a:latin typeface="Calibri" panose="020F0502020204030204" pitchFamily="34" charset="0"/>
              </a:rPr>
              <a:t>Disparate Treatment: Prima Facie Elements</a:t>
            </a:r>
          </a:p>
        </p:txBody>
      </p:sp>
      <p:pic>
        <p:nvPicPr>
          <p:cNvPr id="2" name="Picture 1">
            <a:extLst>
              <a:ext uri="{FF2B5EF4-FFF2-40B4-BE49-F238E27FC236}">
                <a16:creationId xmlns:a16="http://schemas.microsoft.com/office/drawing/2014/main" id="{45EE87F7-34D8-4D37-87C0-3E9228909DCB}"/>
              </a:ext>
            </a:extLst>
          </p:cNvPr>
          <p:cNvPicPr>
            <a:picLocks noChangeAspect="1"/>
          </p:cNvPicPr>
          <p:nvPr/>
        </p:nvPicPr>
        <p:blipFill>
          <a:blip r:embed="rId3"/>
          <a:stretch>
            <a:fillRect/>
          </a:stretch>
        </p:blipFill>
        <p:spPr>
          <a:xfrm>
            <a:off x="476984" y="1149276"/>
            <a:ext cx="8190032" cy="4905112"/>
          </a:xfrm>
          <a:prstGeom prst="rect">
            <a:avLst/>
          </a:prstGeom>
        </p:spPr>
      </p:pic>
    </p:spTree>
    <p:extLst>
      <p:ext uri="{BB962C8B-B14F-4D97-AF65-F5344CB8AC3E}">
        <p14:creationId xmlns:p14="http://schemas.microsoft.com/office/powerpoint/2010/main" val="85512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xfrm>
            <a:off x="457200" y="176982"/>
            <a:ext cx="8229600" cy="781664"/>
          </a:xfrm>
          <a:ln>
            <a:noFill/>
          </a:ln>
        </p:spPr>
        <p:txBody>
          <a:bodyPr/>
          <a:lstStyle/>
          <a:p>
            <a:pPr eaLnBrk="1" hangingPunct="1">
              <a:defRPr/>
            </a:pPr>
            <a:r>
              <a:rPr lang="en-US" sz="4400" dirty="0">
                <a:solidFill>
                  <a:prstClr val="black"/>
                </a:solidFill>
                <a:effectLst/>
                <a:latin typeface="Calibri" panose="020F0502020204030204" pitchFamily="34" charset="0"/>
              </a:rPr>
              <a:t>Guide to Reading Cases</a:t>
            </a:r>
            <a:endParaRPr lang="en-US" sz="2000" dirty="0">
              <a:effectLst/>
              <a:latin typeface="Calibri" panose="020F0502020204030204" pitchFamily="34" charset="0"/>
            </a:endParaRPr>
          </a:p>
        </p:txBody>
      </p:sp>
      <p:sp>
        <p:nvSpPr>
          <p:cNvPr id="11267" name="Content Placeholder 3"/>
          <p:cNvSpPr>
            <a:spLocks noGrp="1" noChangeArrowheads="1"/>
          </p:cNvSpPr>
          <p:nvPr>
            <p:ph idx="1"/>
          </p:nvPr>
        </p:nvSpPr>
        <p:spPr>
          <a:xfrm>
            <a:off x="457199" y="1076633"/>
            <a:ext cx="8469517" cy="5498338"/>
          </a:xfrm>
          <a:ln>
            <a:noFill/>
          </a:ln>
        </p:spPr>
        <p:txBody>
          <a:bodyPr/>
          <a:lstStyle/>
          <a:p>
            <a:pPr marL="0" indent="0" eaLnBrk="1" hangingPunct="1">
              <a:buNone/>
            </a:pPr>
            <a:r>
              <a:rPr lang="en-US" altLang="en-US" sz="1600" i="1" dirty="0">
                <a:solidFill>
                  <a:srgbClr val="FF0000"/>
                </a:solidFill>
                <a:latin typeface="Calibri" panose="020F0502020204030204" pitchFamily="34" charset="0"/>
                <a:cs typeface="Arial" charset="0"/>
              </a:rPr>
              <a:t>Stare decisis </a:t>
            </a:r>
            <a:r>
              <a:rPr lang="en-US" altLang="en-US" sz="1600" dirty="0">
                <a:solidFill>
                  <a:srgbClr val="FF0000"/>
                </a:solidFill>
                <a:latin typeface="Calibri" panose="020F0502020204030204" pitchFamily="34" charset="0"/>
                <a:cs typeface="Arial" charset="0"/>
              </a:rPr>
              <a:t>(i.e. the thing decided…‘stand by a decision’) </a:t>
            </a:r>
            <a:r>
              <a:rPr lang="en-US" altLang="en-US" sz="1600" dirty="0">
                <a:latin typeface="Calibri" panose="020F0502020204030204" pitchFamily="34" charset="0"/>
                <a:cs typeface="Arial" charset="0"/>
              </a:rPr>
              <a:t>and Legal Precedent</a:t>
            </a:r>
          </a:p>
          <a:p>
            <a:pPr marL="291600" lvl="1" indent="-291600">
              <a:lnSpc>
                <a:spcPct val="90000"/>
              </a:lnSpc>
              <a:spcBef>
                <a:spcPts val="1000"/>
              </a:spcBef>
              <a:buFont typeface="Arial" panose="020B0604020202020204" pitchFamily="34" charset="0"/>
              <a:buChar char="•"/>
            </a:pPr>
            <a:r>
              <a:rPr lang="en-IN" altLang="en-US" sz="1400" dirty="0">
                <a:latin typeface="Calibri" panose="020F0502020204030204" pitchFamily="34" charset="0"/>
              </a:rPr>
              <a:t>Courts use prior decisions to determine rules to judge new cases with similar facts.</a:t>
            </a:r>
          </a:p>
          <a:p>
            <a:pPr marL="691650" lvl="2" indent="-291600">
              <a:lnSpc>
                <a:spcPct val="90000"/>
              </a:lnSpc>
              <a:spcBef>
                <a:spcPts val="1000"/>
              </a:spcBef>
              <a:buFont typeface="Arial" panose="020B0604020202020204" pitchFamily="34" charset="0"/>
              <a:buChar char="•"/>
            </a:pPr>
            <a:r>
              <a:rPr lang="en-IN" altLang="en-US" sz="1400" dirty="0">
                <a:latin typeface="Calibri" panose="020F0502020204030204" pitchFamily="34" charset="0"/>
              </a:rPr>
              <a:t>Provides stability, predictability to law </a:t>
            </a:r>
          </a:p>
          <a:p>
            <a:pPr marL="691650" lvl="2" indent="-291600">
              <a:lnSpc>
                <a:spcPct val="90000"/>
              </a:lnSpc>
              <a:spcBef>
                <a:spcPts val="1000"/>
              </a:spcBef>
              <a:buFont typeface="Arial" panose="020B0604020202020204" pitchFamily="34" charset="0"/>
              <a:buChar char="•"/>
            </a:pPr>
            <a:r>
              <a:rPr lang="en-IN" altLang="en-US" sz="1400" dirty="0">
                <a:latin typeface="Calibri" panose="020F0502020204030204" pitchFamily="34" charset="0"/>
              </a:rPr>
              <a:t>Precedents may be overturned to allow evolution of law</a:t>
            </a:r>
            <a:endParaRPr lang="en-US" altLang="en-US" sz="1400" dirty="0">
              <a:latin typeface="Calibri" panose="020F0502020204030204" pitchFamily="34" charset="0"/>
            </a:endParaRPr>
          </a:p>
          <a:p>
            <a:pPr marL="291600" lvl="1" indent="-291600">
              <a:lnSpc>
                <a:spcPct val="90000"/>
              </a:lnSpc>
              <a:spcBef>
                <a:spcPts val="1000"/>
              </a:spcBef>
              <a:buFont typeface="Arial" panose="020B0604020202020204" pitchFamily="34" charset="0"/>
              <a:buChar char="•"/>
            </a:pPr>
            <a:r>
              <a:rPr lang="en-US" altLang="en-US" sz="1400" dirty="0">
                <a:latin typeface="Calibri" panose="020F0502020204030204" pitchFamily="34" charset="0"/>
              </a:rPr>
              <a:t>Recorded Opinions may be Majority, Concurrence or Dissent</a:t>
            </a:r>
          </a:p>
          <a:p>
            <a:pPr marL="0" lvl="0" indent="0" eaLnBrk="1" hangingPunct="1">
              <a:buNone/>
            </a:pPr>
            <a:r>
              <a:rPr lang="en-US" altLang="en-US" sz="1400" dirty="0">
                <a:latin typeface="Calibri" panose="020F0502020204030204" pitchFamily="34" charset="0"/>
              </a:rPr>
              <a:t> </a:t>
            </a:r>
            <a:r>
              <a:rPr lang="en-IN" altLang="en-US" sz="1400" dirty="0">
                <a:latin typeface="Calibri" panose="020F0502020204030204" pitchFamily="34" charset="0"/>
                <a:cs typeface="Arial" charset="0"/>
              </a:rPr>
              <a:t>Federal government and states have separate, parallel court systems 	</a:t>
            </a:r>
          </a:p>
          <a:p>
            <a:pPr lvl="0" eaLnBrk="1" hangingPunct="1">
              <a:buFont typeface="Arial" panose="020B0604020202020204" pitchFamily="34" charset="0"/>
              <a:buChar char="•"/>
            </a:pPr>
            <a:r>
              <a:rPr lang="en-US" altLang="en-US" sz="1400" dirty="0">
                <a:latin typeface="Calibri" panose="020F0502020204030204" pitchFamily="34" charset="0"/>
              </a:rPr>
              <a:t>Trial court </a:t>
            </a:r>
            <a:r>
              <a:rPr lang="en-US" altLang="en-US" sz="1400" dirty="0">
                <a:latin typeface="Calibri" panose="020F0502020204030204" pitchFamily="34" charset="0"/>
                <a:sym typeface="Wingdings" pitchFamily="2" charset="2"/>
              </a:rPr>
              <a:t> intermediate courts of appeals  supreme court.</a:t>
            </a:r>
            <a:endParaRPr lang="en-IN" sz="1400" dirty="0">
              <a:latin typeface="Calibri" panose="020F0502020204030204" pitchFamily="34" charset="0"/>
            </a:endParaRPr>
          </a:p>
          <a:p>
            <a:pPr marL="0" indent="0" eaLnBrk="1" hangingPunct="1">
              <a:buNone/>
            </a:pPr>
            <a:r>
              <a:rPr lang="en-US" altLang="en-US" sz="1400" dirty="0">
                <a:latin typeface="Calibri" panose="020F0502020204030204" pitchFamily="34" charset="0"/>
                <a:cs typeface="Arial" charset="0"/>
              </a:rPr>
              <a:t>Interplay between states and the federal court system</a:t>
            </a:r>
          </a:p>
          <a:p>
            <a:pPr marL="291600" lvl="1" indent="-291600">
              <a:lnSpc>
                <a:spcPct val="90000"/>
              </a:lnSpc>
              <a:spcBef>
                <a:spcPts val="1000"/>
              </a:spcBef>
              <a:buFont typeface="Arial" panose="020B0604020202020204" pitchFamily="34" charset="0"/>
              <a:buChar char="•"/>
            </a:pPr>
            <a:r>
              <a:rPr lang="en-US" altLang="en-US" sz="1400" dirty="0">
                <a:latin typeface="Calibri" panose="020F0502020204030204" pitchFamily="34" charset="0"/>
              </a:rPr>
              <a:t>U.S. Supreme Court decisions final.</a:t>
            </a:r>
          </a:p>
          <a:p>
            <a:pPr marL="291600" lvl="1" indent="-291600">
              <a:lnSpc>
                <a:spcPct val="90000"/>
              </a:lnSpc>
              <a:spcBef>
                <a:spcPts val="1000"/>
              </a:spcBef>
              <a:buFont typeface="Arial" panose="020B0604020202020204" pitchFamily="34" charset="0"/>
              <a:buChar char="•"/>
            </a:pPr>
            <a:r>
              <a:rPr lang="en-US" altLang="en-US" sz="1400" dirty="0">
                <a:latin typeface="Calibri" panose="020F0502020204030204" pitchFamily="34" charset="0"/>
              </a:rPr>
              <a:t>State Supreme Court decisions final on most state law matters. </a:t>
            </a:r>
          </a:p>
          <a:p>
            <a:pPr marL="291600" lvl="1" indent="-291600">
              <a:lnSpc>
                <a:spcPct val="90000"/>
              </a:lnSpc>
              <a:spcBef>
                <a:spcPts val="1000"/>
              </a:spcBef>
              <a:buFont typeface="Arial" panose="020B0604020202020204" pitchFamily="34" charset="0"/>
              <a:buChar char="•"/>
            </a:pPr>
            <a:r>
              <a:rPr lang="en-IN" altLang="en-US" sz="1400" dirty="0">
                <a:latin typeface="Calibri" panose="020F0502020204030204" pitchFamily="34" charset="0"/>
              </a:rPr>
              <a:t>When Court interprets a statute, Congress can enact a new law to change that law if it believes the Court’s interpretation is not as it intended.</a:t>
            </a:r>
          </a:p>
          <a:p>
            <a:pPr marL="0" lvl="1" indent="0">
              <a:lnSpc>
                <a:spcPct val="90000"/>
              </a:lnSpc>
              <a:spcBef>
                <a:spcPts val="1000"/>
              </a:spcBef>
              <a:buNone/>
            </a:pPr>
            <a:r>
              <a:rPr lang="en-IN" altLang="en-US" sz="1400" dirty="0">
                <a:latin typeface="Calibri" panose="020F0502020204030204" pitchFamily="34" charset="0"/>
              </a:rPr>
              <a:t>Case information</a:t>
            </a:r>
          </a:p>
          <a:p>
            <a:pPr marL="342900" lvl="1" indent="-342900">
              <a:lnSpc>
                <a:spcPct val="90000"/>
              </a:lnSpc>
              <a:spcBef>
                <a:spcPts val="1000"/>
              </a:spcBef>
              <a:buFont typeface="Arial" panose="020B0604020202020204" pitchFamily="34" charset="0"/>
              <a:buChar char="•"/>
            </a:pPr>
            <a:r>
              <a:rPr lang="en-IN" altLang="en-US" sz="1400" dirty="0">
                <a:latin typeface="Calibri" panose="020F0502020204030204" pitchFamily="34" charset="0"/>
              </a:rPr>
              <a:t>Case name: (parties to litigation), Plaintiff sues, Defendant responds  </a:t>
            </a:r>
          </a:p>
          <a:p>
            <a:pPr marL="342900" lvl="1" indent="-342900">
              <a:lnSpc>
                <a:spcPct val="90000"/>
              </a:lnSpc>
              <a:spcBef>
                <a:spcPts val="1000"/>
              </a:spcBef>
              <a:buFont typeface="Arial" panose="020B0604020202020204" pitchFamily="34" charset="0"/>
              <a:buChar char="•"/>
            </a:pPr>
            <a:r>
              <a:rPr lang="en-IN" altLang="en-US" sz="1400" dirty="0">
                <a:latin typeface="Calibri" panose="020F0502020204030204" pitchFamily="34" charset="0"/>
              </a:rPr>
              <a:t>Citation: where report can be found, court name and date</a:t>
            </a:r>
          </a:p>
          <a:p>
            <a:pPr marL="342900" lvl="1" indent="-342900">
              <a:lnSpc>
                <a:spcPct val="90000"/>
              </a:lnSpc>
              <a:spcBef>
                <a:spcPts val="1000"/>
              </a:spcBef>
              <a:buFont typeface="Arial" panose="020B0604020202020204" pitchFamily="34" charset="0"/>
              <a:buChar char="•"/>
            </a:pPr>
            <a:r>
              <a:rPr lang="en-IN" altLang="en-US" sz="1400" dirty="0">
                <a:latin typeface="Calibri" panose="020F0502020204030204" pitchFamily="34" charset="0"/>
              </a:rPr>
              <a:t>Outcomes: ‘Affirm’ lower court, ‘Reverse’ it, or ‘Remand’ for further handling in lower court       </a:t>
            </a:r>
          </a:p>
          <a:p>
            <a:pPr marL="0" lvl="1" indent="0">
              <a:lnSpc>
                <a:spcPct val="90000"/>
              </a:lnSpc>
              <a:spcBef>
                <a:spcPts val="1000"/>
              </a:spcBef>
              <a:buNone/>
            </a:pPr>
            <a:r>
              <a:rPr lang="en-US" altLang="en-US" sz="1400" b="1" dirty="0">
                <a:latin typeface="Calibri" panose="020F0502020204030204" pitchFamily="34" charset="0"/>
              </a:rPr>
              <a:t>Note</a:t>
            </a:r>
            <a:r>
              <a:rPr lang="en-US" altLang="en-US" sz="1400" dirty="0">
                <a:latin typeface="Calibri" panose="020F0502020204030204" pitchFamily="34" charset="0"/>
              </a:rPr>
              <a:t>: case opinions in Bennett text heavily edited to exclude material not relevant to this course.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p:cNvSpPr>
            <a:spLocks noGrp="1" noChangeArrowheads="1"/>
          </p:cNvSpPr>
          <p:nvPr>
            <p:ph type="title"/>
          </p:nvPr>
        </p:nvSpPr>
        <p:spPr>
          <a:xfrm>
            <a:off x="457200" y="176982"/>
            <a:ext cx="8229600" cy="943896"/>
          </a:xfrm>
          <a:ln>
            <a:noFill/>
          </a:ln>
        </p:spPr>
        <p:txBody>
          <a:bodyPr/>
          <a:lstStyle/>
          <a:p>
            <a:pPr eaLnBrk="1" hangingPunct="1">
              <a:defRPr/>
            </a:pPr>
            <a:r>
              <a:rPr lang="en-US" sz="3600" dirty="0">
                <a:effectLst/>
                <a:latin typeface="Calibri" panose="020F0502020204030204" pitchFamily="34" charset="0"/>
              </a:rPr>
              <a:t>Disparate Treatment: Defenses</a:t>
            </a:r>
          </a:p>
        </p:txBody>
      </p:sp>
      <p:sp>
        <p:nvSpPr>
          <p:cNvPr id="29699" name="Content Placeholder"/>
          <p:cNvSpPr>
            <a:spLocks noGrp="1" noChangeArrowheads="1"/>
          </p:cNvSpPr>
          <p:nvPr>
            <p:ph idx="1"/>
          </p:nvPr>
        </p:nvSpPr>
        <p:spPr>
          <a:xfrm>
            <a:off x="457200" y="1120878"/>
            <a:ext cx="8229600" cy="5206180"/>
          </a:xfrm>
          <a:ln>
            <a:noFill/>
          </a:ln>
        </p:spPr>
        <p:txBody>
          <a:bodyPr/>
          <a:lstStyle/>
          <a:p>
            <a:pPr marL="0" indent="0" eaLnBrk="1" hangingPunct="1">
              <a:spcBef>
                <a:spcPts val="900"/>
              </a:spcBef>
              <a:buNone/>
            </a:pPr>
            <a:r>
              <a:rPr lang="en-US" altLang="en-US" sz="1400" b="1" dirty="0">
                <a:solidFill>
                  <a:srgbClr val="FF0000"/>
                </a:solidFill>
                <a:latin typeface="Calibri" panose="020F0502020204030204" pitchFamily="34" charset="0"/>
                <a:cs typeface="Calibri" panose="020F0502020204030204" pitchFamily="34" charset="0"/>
              </a:rPr>
              <a:t>Legitimate, Nondiscriminatory Reason (LNDR)</a:t>
            </a:r>
          </a:p>
          <a:p>
            <a:pPr eaLnBrk="1" hangingPunct="1">
              <a:spcBef>
                <a:spcPts val="900"/>
              </a:spcBef>
            </a:pPr>
            <a:r>
              <a:rPr lang="en-US" altLang="en-US" sz="1400" i="1" dirty="0">
                <a:latin typeface="Calibri" panose="020F0502020204030204" pitchFamily="34" charset="0"/>
                <a:cs typeface="Calibri" panose="020F0502020204030204" pitchFamily="34" charset="0"/>
              </a:rPr>
              <a:t>Permissible rationale justified employer action </a:t>
            </a:r>
          </a:p>
          <a:p>
            <a:pPr eaLnBrk="1" hangingPunct="1">
              <a:spcBef>
                <a:spcPts val="900"/>
              </a:spcBef>
            </a:pPr>
            <a:r>
              <a:rPr lang="en-US" altLang="en-US" sz="1400" dirty="0">
                <a:solidFill>
                  <a:srgbClr val="0083C4"/>
                </a:solidFill>
                <a:latin typeface="Calibri" panose="020F0502020204030204" pitchFamily="34" charset="0"/>
                <a:cs typeface="Calibri" panose="020F0502020204030204" pitchFamily="34" charset="0"/>
              </a:rPr>
              <a:t>The LNDR is a </a:t>
            </a:r>
            <a:r>
              <a:rPr lang="en-US" altLang="en-US" sz="1400" u="sng" dirty="0">
                <a:solidFill>
                  <a:srgbClr val="0083C4"/>
                </a:solidFill>
                <a:latin typeface="Calibri" panose="020F0502020204030204" pitchFamily="34" charset="0"/>
                <a:cs typeface="Calibri" panose="020F0502020204030204" pitchFamily="34" charset="0"/>
              </a:rPr>
              <a:t>rebuttable presumption </a:t>
            </a:r>
            <a:r>
              <a:rPr lang="en-US" altLang="en-US" sz="1400" dirty="0">
                <a:solidFill>
                  <a:srgbClr val="0083C4"/>
                </a:solidFill>
                <a:latin typeface="Calibri" panose="020F0502020204030204" pitchFamily="34" charset="0"/>
                <a:cs typeface="Calibri" panose="020F0502020204030204" pitchFamily="34" charset="0"/>
              </a:rPr>
              <a:t>(i.e. a legal determination arising from proven evidence that can be refuted to the contrary) and may be virtually </a:t>
            </a:r>
            <a:r>
              <a:rPr lang="en-US" altLang="en-US" sz="1400" i="1" dirty="0">
                <a:solidFill>
                  <a:srgbClr val="0083C4"/>
                </a:solidFill>
                <a:latin typeface="Calibri" panose="020F0502020204030204" pitchFamily="34" charset="0"/>
                <a:cs typeface="Calibri" panose="020F0502020204030204" pitchFamily="34" charset="0"/>
              </a:rPr>
              <a:t>anything that makes sense </a:t>
            </a:r>
            <a:r>
              <a:rPr lang="en-US" altLang="en-US" sz="1400" dirty="0">
                <a:solidFill>
                  <a:srgbClr val="0083C4"/>
                </a:solidFill>
                <a:latin typeface="Calibri" panose="020F0502020204030204" pitchFamily="34" charset="0"/>
                <a:cs typeface="Calibri" panose="020F0502020204030204" pitchFamily="34" charset="0"/>
              </a:rPr>
              <a:t>and is </a:t>
            </a:r>
            <a:r>
              <a:rPr lang="en-US" altLang="en-US" sz="1400" i="1" dirty="0">
                <a:solidFill>
                  <a:srgbClr val="0083C4"/>
                </a:solidFill>
                <a:latin typeface="Calibri" panose="020F0502020204030204" pitchFamily="34" charset="0"/>
                <a:cs typeface="Calibri" panose="020F0502020204030204" pitchFamily="34" charset="0"/>
              </a:rPr>
              <a:t>not related to prohibited criteria</a:t>
            </a:r>
            <a:r>
              <a:rPr lang="en-US" altLang="en-US" sz="1400" dirty="0">
                <a:solidFill>
                  <a:srgbClr val="0083C4"/>
                </a:solidFill>
                <a:latin typeface="Calibri" panose="020F0502020204030204" pitchFamily="34" charset="0"/>
                <a:cs typeface="Calibri" panose="020F0502020204030204" pitchFamily="34" charset="0"/>
              </a:rPr>
              <a:t>. </a:t>
            </a:r>
          </a:p>
          <a:p>
            <a:pPr eaLnBrk="1" hangingPunct="1">
              <a:spcBef>
                <a:spcPts val="900"/>
              </a:spcBef>
            </a:pPr>
            <a:r>
              <a:rPr lang="en-US" altLang="en-US" sz="1400" dirty="0">
                <a:latin typeface="Calibri" panose="020F0502020204030204" pitchFamily="34" charset="0"/>
                <a:cs typeface="Calibri" panose="020F0502020204030204" pitchFamily="34" charset="0"/>
              </a:rPr>
              <a:t>Employee’s counter – </a:t>
            </a:r>
            <a:r>
              <a:rPr lang="en-IN" altLang="en-US" sz="1400" dirty="0">
                <a:latin typeface="Calibri" panose="020F0502020204030204" pitchFamily="34" charset="0"/>
                <a:cs typeface="Calibri" panose="020F0502020204030204" pitchFamily="34" charset="0"/>
              </a:rPr>
              <a:t>Employee can counter with evidence that the employer’s legitimate, non-discriminatory reason was a </a:t>
            </a:r>
            <a:r>
              <a:rPr lang="en-IN" altLang="en-US" sz="1400" b="1" dirty="0">
                <a:latin typeface="Calibri" panose="020F0502020204030204" pitchFamily="34" charset="0"/>
                <a:cs typeface="Calibri" panose="020F0502020204030204" pitchFamily="34" charset="0"/>
              </a:rPr>
              <a:t>mere pretext </a:t>
            </a:r>
            <a:r>
              <a:rPr lang="en-IN" altLang="en-US" sz="1400" dirty="0">
                <a:latin typeface="Calibri" panose="020F0502020204030204" pitchFamily="34" charset="0"/>
                <a:cs typeface="Calibri" panose="020F0502020204030204" pitchFamily="34" charset="0"/>
              </a:rPr>
              <a:t>(i.e. window dressing...other reason) for the employer to discriminate</a:t>
            </a:r>
            <a:endParaRPr lang="en-US" altLang="en-US" sz="1400" dirty="0">
              <a:latin typeface="Calibri" panose="020F0502020204030204" pitchFamily="34" charset="0"/>
              <a:cs typeface="Calibri" panose="020F0502020204030204" pitchFamily="34" charset="0"/>
            </a:endParaRPr>
          </a:p>
          <a:p>
            <a:pPr marL="0" lvl="1" indent="0">
              <a:lnSpc>
                <a:spcPct val="90000"/>
              </a:lnSpc>
              <a:spcBef>
                <a:spcPts val="1000"/>
              </a:spcBef>
              <a:buNone/>
              <a:defRPr/>
            </a:pPr>
            <a:r>
              <a:rPr lang="en-US" altLang="en-US" sz="1400" dirty="0">
                <a:latin typeface="Calibri" panose="020F0502020204030204" pitchFamily="34" charset="0"/>
                <a:cs typeface="Calibri" panose="020F0502020204030204" pitchFamily="34" charset="0"/>
              </a:rPr>
              <a:t>___</a:t>
            </a:r>
          </a:p>
          <a:p>
            <a:pPr marL="0" lvl="1" indent="0">
              <a:lnSpc>
                <a:spcPct val="90000"/>
              </a:lnSpc>
              <a:spcBef>
                <a:spcPts val="1000"/>
              </a:spcBef>
              <a:buNone/>
              <a:defRPr/>
            </a:pPr>
            <a:r>
              <a:rPr lang="en-US" altLang="en-US" sz="1400" b="1" dirty="0">
                <a:solidFill>
                  <a:srgbClr val="FF0000"/>
                </a:solidFill>
                <a:latin typeface="Calibri" panose="020F0502020204030204" pitchFamily="34" charset="0"/>
                <a:cs typeface="Calibri" panose="020F0502020204030204" pitchFamily="34" charset="0"/>
              </a:rPr>
              <a:t>Bona Fide Occupational Qualification (BFOQ) </a:t>
            </a:r>
          </a:p>
          <a:p>
            <a:pPr marL="285750" lvl="1">
              <a:lnSpc>
                <a:spcPct val="90000"/>
              </a:lnSpc>
              <a:spcBef>
                <a:spcPts val="1000"/>
              </a:spcBef>
              <a:defRPr/>
            </a:pPr>
            <a:r>
              <a:rPr lang="en-US" altLang="en-US" sz="1400" i="1" dirty="0">
                <a:latin typeface="Calibri" panose="020F0502020204030204" pitchFamily="34" charset="0"/>
                <a:cs typeface="Calibri" panose="020F0502020204030204" pitchFamily="34" charset="0"/>
              </a:rPr>
              <a:t>Permissible discrimination if legally necessary for employer’s particular business.</a:t>
            </a:r>
          </a:p>
          <a:p>
            <a:pPr marL="285750" lvl="1">
              <a:lnSpc>
                <a:spcPct val="90000"/>
              </a:lnSpc>
              <a:spcBef>
                <a:spcPts val="1000"/>
              </a:spcBef>
              <a:defRPr/>
            </a:pPr>
            <a:r>
              <a:rPr lang="en-US" altLang="en-US" sz="1400" dirty="0">
                <a:latin typeface="Calibri" panose="020F0502020204030204" pitchFamily="34" charset="0"/>
                <a:cs typeface="Calibri" panose="020F0502020204030204" pitchFamily="34" charset="0"/>
              </a:rPr>
              <a:t>Legalized discrimination, </a:t>
            </a:r>
            <a:r>
              <a:rPr lang="en-IN" altLang="en-US" sz="1400" dirty="0">
                <a:latin typeface="Calibri" panose="020F0502020204030204" pitchFamily="34" charset="0"/>
                <a:cs typeface="Calibri" panose="020F0502020204030204" pitchFamily="34" charset="0"/>
              </a:rPr>
              <a:t>narrowly construed by EEOC, courts. VERY LIMITED… and not available in race cases. </a:t>
            </a:r>
            <a:r>
              <a:rPr lang="en-IN" altLang="en-US" sz="1400" b="1" dirty="0">
                <a:solidFill>
                  <a:srgbClr val="FF0000"/>
                </a:solidFill>
                <a:latin typeface="Calibri" panose="020F0502020204030204" pitchFamily="34" charset="0"/>
                <a:cs typeface="Calibri" panose="020F0502020204030204" pitchFamily="34" charset="0"/>
              </a:rPr>
              <a:t>RACE CAN NEVER SERVE AS A VALID BFOQ!</a:t>
            </a:r>
          </a:p>
          <a:p>
            <a:pPr marL="285750" lvl="1">
              <a:lnSpc>
                <a:spcPct val="90000"/>
              </a:lnSpc>
              <a:spcBef>
                <a:spcPts val="1000"/>
              </a:spcBef>
              <a:defRPr/>
            </a:pPr>
            <a:r>
              <a:rPr lang="en-US" altLang="en-US" sz="1400" b="1" i="1" dirty="0">
                <a:latin typeface="Calibri" panose="020F0502020204030204" pitchFamily="34" charset="0"/>
                <a:cs typeface="Calibri" panose="020F0502020204030204" pitchFamily="34" charset="0"/>
              </a:rPr>
              <a:t>2 Part BFOQ Test:</a:t>
            </a:r>
          </a:p>
          <a:p>
            <a:pPr marL="685800" lvl="2">
              <a:lnSpc>
                <a:spcPct val="90000"/>
              </a:lnSpc>
              <a:spcBef>
                <a:spcPts val="1000"/>
              </a:spcBef>
              <a:buFont typeface="+mj-lt"/>
              <a:buAutoNum type="arabicPeriod"/>
              <a:defRPr/>
            </a:pPr>
            <a:r>
              <a:rPr lang="en-US" altLang="en-US" sz="1400" i="1" dirty="0">
                <a:latin typeface="Calibri" panose="020F0502020204030204" pitchFamily="34" charset="0"/>
                <a:cs typeface="Calibri" panose="020F0502020204030204" pitchFamily="34" charset="0"/>
              </a:rPr>
              <a:t>Does the job require that the employee be of one gender (or prohibited category)? </a:t>
            </a:r>
          </a:p>
          <a:p>
            <a:pPr marL="685800" lvl="2">
              <a:lnSpc>
                <a:spcPct val="90000"/>
              </a:lnSpc>
              <a:spcBef>
                <a:spcPts val="1000"/>
              </a:spcBef>
              <a:buFont typeface="+mj-lt"/>
              <a:buAutoNum type="arabicPeriod"/>
              <a:defRPr/>
            </a:pPr>
            <a:r>
              <a:rPr lang="en-US" altLang="en-US" sz="1400" i="1" dirty="0">
                <a:latin typeface="Calibri" panose="020F0502020204030204" pitchFamily="34" charset="0"/>
                <a:cs typeface="Calibri" panose="020F0502020204030204" pitchFamily="34" charset="0"/>
              </a:rPr>
              <a:t>If yes, is that reasonably necessary to the “essence” of the employer’s particular business?</a:t>
            </a:r>
          </a:p>
          <a:p>
            <a:pPr marL="0" lvl="1" indent="0">
              <a:lnSpc>
                <a:spcPct val="90000"/>
              </a:lnSpc>
              <a:spcBef>
                <a:spcPts val="1000"/>
              </a:spcBef>
              <a:buNone/>
              <a:defRPr/>
            </a:pPr>
            <a:r>
              <a:rPr lang="en-US" altLang="en-US" sz="1400" dirty="0">
                <a:latin typeface="Calibri" panose="020F0502020204030204" pitchFamily="34" charset="0"/>
                <a:cs typeface="Calibri" panose="020F0502020204030204" pitchFamily="34" charset="0"/>
              </a:rPr>
              <a:t>Case: </a:t>
            </a:r>
            <a:r>
              <a:rPr lang="en-US" altLang="en-US" sz="1400" i="1" dirty="0">
                <a:latin typeface="Calibri" panose="020F0502020204030204" pitchFamily="34" charset="0"/>
                <a:cs typeface="Calibri" panose="020F0502020204030204" pitchFamily="34" charset="0"/>
              </a:rPr>
              <a:t>Wilson v. Southwest Airlines Company</a:t>
            </a:r>
            <a:r>
              <a:rPr lang="en-US" altLang="en-US" sz="1400" dirty="0">
                <a:latin typeface="Calibri" panose="020F0502020204030204" pitchFamily="34" charset="0"/>
                <a:cs typeface="Calibri" panose="020F0502020204030204"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p:cNvSpPr>
            <a:spLocks noGrp="1" noChangeArrowheads="1"/>
          </p:cNvSpPr>
          <p:nvPr>
            <p:ph type="title"/>
          </p:nvPr>
        </p:nvSpPr>
        <p:spPr>
          <a:xfrm>
            <a:off x="457200" y="176982"/>
            <a:ext cx="8229600" cy="943896"/>
          </a:xfrm>
          <a:ln>
            <a:noFill/>
          </a:ln>
        </p:spPr>
        <p:txBody>
          <a:bodyPr/>
          <a:lstStyle/>
          <a:p>
            <a:pPr eaLnBrk="1" hangingPunct="1">
              <a:defRPr/>
            </a:pPr>
            <a:r>
              <a:rPr lang="en-US" sz="3600" dirty="0">
                <a:effectLst/>
                <a:latin typeface="Calibri" panose="020F0502020204030204" pitchFamily="34" charset="0"/>
              </a:rPr>
              <a:t>Disparate Treatment Summary</a:t>
            </a:r>
          </a:p>
        </p:txBody>
      </p:sp>
      <p:sp>
        <p:nvSpPr>
          <p:cNvPr id="29699" name="Content Placeholder"/>
          <p:cNvSpPr>
            <a:spLocks noGrp="1" noChangeArrowheads="1"/>
          </p:cNvSpPr>
          <p:nvPr>
            <p:ph idx="1"/>
          </p:nvPr>
        </p:nvSpPr>
        <p:spPr>
          <a:xfrm>
            <a:off x="457200" y="1120878"/>
            <a:ext cx="8229600" cy="5206180"/>
          </a:xfrm>
          <a:ln>
            <a:noFill/>
          </a:ln>
        </p:spPr>
        <p:txBody>
          <a:bodyPr/>
          <a:lstStyle/>
          <a:p>
            <a:r>
              <a:rPr lang="en-US" sz="1400" dirty="0">
                <a:latin typeface="Calibri" panose="020F0502020204030204" pitchFamily="34" charset="0"/>
                <a:cs typeface="Calibri" panose="020F0502020204030204" pitchFamily="34" charset="0"/>
              </a:rPr>
              <a:t>How to Prove a Prima Facie case?</a:t>
            </a:r>
          </a:p>
          <a:p>
            <a:pPr marL="914400" lvl="1" indent="-457200">
              <a:buFont typeface="+mj-lt"/>
              <a:buAutoNum type="arabicPeriod"/>
            </a:pPr>
            <a:r>
              <a:rPr lang="en-US" sz="1400" dirty="0">
                <a:latin typeface="Calibri" panose="020F0502020204030204" pitchFamily="34" charset="0"/>
                <a:cs typeface="Calibri" panose="020F0502020204030204" pitchFamily="34" charset="0"/>
              </a:rPr>
              <a:t>You belong to a minority (or protected class under Title VII)</a:t>
            </a:r>
          </a:p>
          <a:p>
            <a:pPr marL="914400" lvl="1" indent="-457200">
              <a:buFont typeface="+mj-lt"/>
              <a:buAutoNum type="arabicPeriod"/>
            </a:pPr>
            <a:r>
              <a:rPr lang="en-US" sz="1400" dirty="0">
                <a:latin typeface="Calibri" panose="020F0502020204030204" pitchFamily="34" charset="0"/>
                <a:cs typeface="Calibri" panose="020F0502020204030204" pitchFamily="34" charset="0"/>
              </a:rPr>
              <a:t>You’re qualified and applied for the job</a:t>
            </a:r>
          </a:p>
          <a:p>
            <a:pPr marL="914400" lvl="1" indent="-457200">
              <a:buFont typeface="+mj-lt"/>
              <a:buAutoNum type="arabicPeriod"/>
            </a:pPr>
            <a:r>
              <a:rPr lang="en-US" sz="1400" dirty="0">
                <a:latin typeface="Calibri" panose="020F0502020204030204" pitchFamily="34" charset="0"/>
                <a:cs typeface="Calibri" panose="020F0502020204030204" pitchFamily="34" charset="0"/>
              </a:rPr>
              <a:t>Despite qualifications, you were rejected</a:t>
            </a:r>
          </a:p>
          <a:p>
            <a:pPr marL="914400" lvl="1" indent="-457200">
              <a:buFont typeface="+mj-lt"/>
              <a:buAutoNum type="arabicPeriod"/>
            </a:pPr>
            <a:r>
              <a:rPr lang="en-US" sz="1400" dirty="0">
                <a:latin typeface="Calibri" panose="020F0502020204030204" pitchFamily="34" charset="0"/>
                <a:cs typeface="Calibri" panose="020F0502020204030204" pitchFamily="34" charset="0"/>
              </a:rPr>
              <a:t>Position remained open or was given to someone else equally or less-qualified</a:t>
            </a:r>
          </a:p>
          <a:p>
            <a:r>
              <a:rPr lang="en-US" sz="1400" dirty="0">
                <a:latin typeface="Calibri" panose="020F0502020204030204" pitchFamily="34" charset="0"/>
                <a:cs typeface="Calibri" panose="020F0502020204030204" pitchFamily="34" charset="0"/>
              </a:rPr>
              <a:t>Conditions are modified for situation (i.e. hiring, termination, promotion, etc.)</a:t>
            </a:r>
          </a:p>
          <a:p>
            <a:r>
              <a:rPr lang="en-US" sz="1400" dirty="0">
                <a:latin typeface="Calibri" panose="020F0502020204030204" pitchFamily="34" charset="0"/>
                <a:cs typeface="Calibri" panose="020F0502020204030204" pitchFamily="34" charset="0"/>
              </a:rPr>
              <a:t>If EE proves Prima Facie case and ER does nothing, EE wins;</a:t>
            </a:r>
          </a:p>
          <a:p>
            <a:r>
              <a:rPr lang="en-US" sz="1400" dirty="0">
                <a:latin typeface="Calibri" panose="020F0502020204030204" pitchFamily="34" charset="0"/>
                <a:cs typeface="Calibri" panose="020F0502020204030204" pitchFamily="34" charset="0"/>
              </a:rPr>
              <a:t>If ER articulates a legitimate, non-discriminatory or BFOQ reason, then the ER wins unless the EE proves the alleged reason is a pretext or excuse.</a:t>
            </a:r>
          </a:p>
          <a:p>
            <a:r>
              <a:rPr lang="en-US" sz="1400" dirty="0">
                <a:latin typeface="Calibri" panose="020F0502020204030204" pitchFamily="34" charset="0"/>
                <a:cs typeface="Calibri" panose="020F0502020204030204" pitchFamily="34" charset="0"/>
              </a:rPr>
              <a:t>How to prove pretext?</a:t>
            </a:r>
          </a:p>
          <a:p>
            <a:pPr lvl="1"/>
            <a:r>
              <a:rPr lang="en-US" sz="1400" dirty="0">
                <a:latin typeface="Calibri" panose="020F0502020204030204" pitchFamily="34" charset="0"/>
                <a:cs typeface="Calibri" panose="020F0502020204030204" pitchFamily="34" charset="0"/>
              </a:rPr>
              <a:t>Is the decision reasonable? </a:t>
            </a:r>
          </a:p>
          <a:p>
            <a:pPr lvl="1"/>
            <a:r>
              <a:rPr lang="en-US" sz="1400" dirty="0">
                <a:latin typeface="Calibri" panose="020F0502020204030204" pitchFamily="34" charset="0"/>
                <a:cs typeface="Calibri" panose="020F0502020204030204" pitchFamily="34" charset="0"/>
              </a:rPr>
              <a:t>Balanced? </a:t>
            </a:r>
          </a:p>
          <a:p>
            <a:pPr lvl="1"/>
            <a:r>
              <a:rPr lang="en-US" sz="1400" dirty="0">
                <a:latin typeface="Calibri" panose="020F0502020204030204" pitchFamily="34" charset="0"/>
                <a:cs typeface="Calibri" panose="020F0502020204030204" pitchFamily="34" charset="0"/>
              </a:rPr>
              <a:t>Made consistently?</a:t>
            </a:r>
          </a:p>
          <a:p>
            <a:pPr lvl="1"/>
            <a:r>
              <a:rPr lang="en-US" sz="1400" dirty="0">
                <a:latin typeface="Calibri" panose="020F0502020204030204" pitchFamily="34" charset="0"/>
                <a:cs typeface="Calibri" panose="020F0502020204030204" pitchFamily="34" charset="0"/>
              </a:rPr>
              <a:t>Justification job related?</a:t>
            </a:r>
          </a:p>
        </p:txBody>
      </p:sp>
    </p:spTree>
    <p:extLst>
      <p:ext uri="{BB962C8B-B14F-4D97-AF65-F5344CB8AC3E}">
        <p14:creationId xmlns:p14="http://schemas.microsoft.com/office/powerpoint/2010/main" val="429420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p:cNvSpPr>
            <a:spLocks noGrp="1" noChangeArrowheads="1"/>
          </p:cNvSpPr>
          <p:nvPr>
            <p:ph type="title"/>
          </p:nvPr>
        </p:nvSpPr>
        <p:spPr>
          <a:xfrm>
            <a:off x="457200" y="260351"/>
            <a:ext cx="8229600" cy="469890"/>
          </a:xfrm>
          <a:ln>
            <a:noFill/>
          </a:ln>
        </p:spPr>
        <p:txBody>
          <a:bodyPr/>
          <a:lstStyle/>
          <a:p>
            <a:pPr eaLnBrk="1" hangingPunct="1">
              <a:defRPr/>
            </a:pPr>
            <a:r>
              <a:rPr lang="en-US" sz="3200" dirty="0">
                <a:effectLst/>
                <a:latin typeface="Calibri" panose="020F0502020204030204" pitchFamily="34" charset="0"/>
              </a:rPr>
              <a:t>Disparate Impact </a:t>
            </a:r>
            <a:endParaRPr lang="en-US" sz="3600" dirty="0">
              <a:effectLst/>
              <a:latin typeface="Calibri" panose="020F0502020204030204" pitchFamily="34" charset="0"/>
            </a:endParaRPr>
          </a:p>
        </p:txBody>
      </p:sp>
      <p:sp>
        <p:nvSpPr>
          <p:cNvPr id="30723" name="Content Placeholder 3"/>
          <p:cNvSpPr>
            <a:spLocks noGrp="1" noChangeArrowheads="1"/>
          </p:cNvSpPr>
          <p:nvPr>
            <p:ph idx="1"/>
          </p:nvPr>
        </p:nvSpPr>
        <p:spPr>
          <a:xfrm>
            <a:off x="195943" y="730241"/>
            <a:ext cx="8490857" cy="3427222"/>
          </a:xfrm>
          <a:ln>
            <a:noFill/>
          </a:ln>
        </p:spPr>
        <p:txBody>
          <a:bodyPr/>
          <a:lstStyle/>
          <a:p>
            <a:pPr marL="0" indent="0" eaLnBrk="1" hangingPunct="1">
              <a:buNone/>
            </a:pPr>
            <a:r>
              <a:rPr lang="en-US" altLang="en-US" sz="1400" b="1" dirty="0">
                <a:solidFill>
                  <a:srgbClr val="FF0000"/>
                </a:solidFill>
                <a:latin typeface="Calibri" panose="020F0502020204030204" pitchFamily="34" charset="0"/>
                <a:cs typeface="Calibri" panose="020F0502020204030204" pitchFamily="34" charset="0"/>
              </a:rPr>
              <a:t>Disparate impact</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Discriminatory effect of a </a:t>
            </a:r>
            <a:r>
              <a:rPr lang="en-US" altLang="en-US" sz="1400" i="1" dirty="0">
                <a:solidFill>
                  <a:srgbClr val="006699"/>
                </a:solidFill>
                <a:latin typeface="Calibri" panose="020F0502020204030204" pitchFamily="34" charset="0"/>
                <a:cs typeface="Calibri" panose="020F0502020204030204" pitchFamily="34" charset="0"/>
              </a:rPr>
              <a:t>facially neutral policy</a:t>
            </a:r>
            <a:r>
              <a:rPr lang="en-US" altLang="en-US" sz="1400" b="1" dirty="0">
                <a:solidFill>
                  <a:srgbClr val="FF0000"/>
                </a:solidFill>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on a Title VII group.</a:t>
            </a:r>
          </a:p>
          <a:p>
            <a:pPr marL="291600" lvl="1" indent="-291600">
              <a:lnSpc>
                <a:spcPct val="90000"/>
              </a:lnSpc>
              <a:spcBef>
                <a:spcPts val="1000"/>
              </a:spcBef>
              <a:buFont typeface="Arial" panose="020B0604020202020204" pitchFamily="34" charset="0"/>
              <a:buChar char="•"/>
              <a:defRPr/>
            </a:pPr>
            <a:r>
              <a:rPr lang="en-US" altLang="en-US" sz="1400" b="1" dirty="0">
                <a:latin typeface="Calibri" panose="020F0502020204030204" pitchFamily="34" charset="0"/>
                <a:cs typeface="Calibri" panose="020F0502020204030204" pitchFamily="34" charset="0"/>
              </a:rPr>
              <a:t>Facially neutral policy</a:t>
            </a:r>
            <a:r>
              <a:rPr lang="en-IN" altLang="en-US" sz="1400" b="1" dirty="0">
                <a:latin typeface="Calibri" panose="020F0502020204030204" pitchFamily="34" charset="0"/>
                <a:cs typeface="Calibri" panose="020F0502020204030204" pitchFamily="34" charset="0"/>
              </a:rPr>
              <a:t>: </a:t>
            </a:r>
            <a:r>
              <a:rPr lang="en-IN" altLang="en-US" sz="1400" dirty="0">
                <a:latin typeface="Calibri" panose="020F0502020204030204" pitchFamily="34" charset="0"/>
                <a:cs typeface="Calibri" panose="020F0502020204030204" pitchFamily="34" charset="0"/>
              </a:rPr>
              <a:t>Workplace policy that applies equally to all covered employees, regardless of protected status, often an HR ‘screening device’ (see next slide)</a:t>
            </a:r>
          </a:p>
          <a:p>
            <a:pPr eaLnBrk="1" hangingPunct="1"/>
            <a:r>
              <a:rPr lang="en-US" altLang="en-US" sz="1400" dirty="0">
                <a:latin typeface="Calibri" panose="020F0502020204030204" pitchFamily="34" charset="0"/>
                <a:cs typeface="Calibri" panose="020F0502020204030204" pitchFamily="34" charset="0"/>
              </a:rPr>
              <a:t>Unnecessary practice, </a:t>
            </a:r>
            <a:r>
              <a:rPr lang="en-US" altLang="en-US" sz="1400" dirty="0">
                <a:solidFill>
                  <a:srgbClr val="FF0000"/>
                </a:solidFill>
                <a:latin typeface="Calibri" panose="020F0502020204030204" pitchFamily="34" charset="0"/>
                <a:cs typeface="Calibri" panose="020F0502020204030204" pitchFamily="34" charset="0"/>
              </a:rPr>
              <a:t>perhaps unintentional</a:t>
            </a:r>
            <a:r>
              <a:rPr lang="en-US" altLang="en-US" sz="1400" dirty="0">
                <a:latin typeface="Calibri" panose="020F0502020204030204" pitchFamily="34" charset="0"/>
                <a:cs typeface="Calibri" panose="020F0502020204030204" pitchFamily="34" charset="0"/>
              </a:rPr>
              <a:t>, that results in workplace discrimination</a:t>
            </a:r>
          </a:p>
          <a:p>
            <a:pPr eaLnBrk="1" hangingPunct="1"/>
            <a:r>
              <a:rPr lang="en-US" altLang="en-US" sz="1400" dirty="0">
                <a:latin typeface="Calibri" panose="020F0502020204030204" pitchFamily="34" charset="0"/>
                <a:cs typeface="Calibri" panose="020F0502020204030204" pitchFamily="34" charset="0"/>
              </a:rPr>
              <a:t>Key distinction: </a:t>
            </a:r>
            <a:r>
              <a:rPr lang="en-US" altLang="en-US" sz="1400" b="1" dirty="0">
                <a:latin typeface="Calibri" panose="020F0502020204030204" pitchFamily="34" charset="0"/>
                <a:cs typeface="Calibri" panose="020F0502020204030204" pitchFamily="34" charset="0"/>
              </a:rPr>
              <a:t>needn’t prove Intent </a:t>
            </a:r>
            <a:r>
              <a:rPr lang="en-US" altLang="en-US" sz="1400" dirty="0">
                <a:latin typeface="Calibri" panose="020F0502020204030204" pitchFamily="34" charset="0"/>
                <a:cs typeface="Calibri" panose="020F0502020204030204" pitchFamily="34" charset="0"/>
              </a:rPr>
              <a:t>to discriminate; key consideration is differential effect on protected group </a:t>
            </a:r>
          </a:p>
          <a:p>
            <a:pPr lvl="1" eaLnBrk="1" hangingPunct="1"/>
            <a:r>
              <a:rPr lang="en-US" altLang="en-US" sz="1400" i="1" dirty="0">
                <a:latin typeface="Calibri" panose="020F0502020204030204" pitchFamily="34" charset="0"/>
                <a:cs typeface="Calibri" panose="020F0502020204030204" pitchFamily="34" charset="0"/>
              </a:rPr>
              <a:t>Case: </a:t>
            </a:r>
            <a:r>
              <a:rPr lang="en-US" altLang="en-US" sz="1400" i="1" dirty="0">
                <a:solidFill>
                  <a:srgbClr val="FF0000"/>
                </a:solidFill>
                <a:latin typeface="Calibri" panose="020F0502020204030204" pitchFamily="34" charset="0"/>
                <a:cs typeface="Calibri" panose="020F0502020204030204" pitchFamily="34" charset="0"/>
              </a:rPr>
              <a:t>Griggs v. Duke Power Co</a:t>
            </a:r>
            <a:r>
              <a:rPr lang="en-US" altLang="en-US" sz="1400" i="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“built-in headwinds;” test results as servants, not masters</a:t>
            </a:r>
            <a:r>
              <a:rPr lang="is-IS" altLang="en-US" sz="1400" dirty="0">
                <a:latin typeface="Calibri" panose="020F0502020204030204" pitchFamily="34" charset="0"/>
                <a:cs typeface="Calibri" panose="020F0502020204030204" pitchFamily="34" charset="0"/>
              </a:rPr>
              <a:t>…codified into law as part of 1991 amendment to Civil Rights Act</a:t>
            </a:r>
            <a:endParaRPr lang="en-US" altLang="en-US" sz="1400" dirty="0">
              <a:latin typeface="Calibri" panose="020F0502020204030204" pitchFamily="34" charset="0"/>
              <a:cs typeface="Calibri" panose="020F0502020204030204" pitchFamily="34" charset="0"/>
            </a:endParaRPr>
          </a:p>
          <a:p>
            <a:pPr lvl="1" eaLnBrk="1" hangingPunct="1"/>
            <a:r>
              <a:rPr lang="en-US" altLang="en-US" sz="1400" dirty="0">
                <a:latin typeface="Calibri" panose="020F0502020204030204" pitchFamily="34" charset="0"/>
                <a:cs typeface="Calibri" panose="020F0502020204030204" pitchFamily="34" charset="0"/>
              </a:rPr>
              <a:t>2 part question:</a:t>
            </a:r>
          </a:p>
          <a:p>
            <a:pPr lvl="2" eaLnBrk="1" hangingPunct="1"/>
            <a:r>
              <a:rPr lang="en-US" altLang="en-US" sz="1400" dirty="0">
                <a:latin typeface="Calibri" panose="020F0502020204030204" pitchFamily="34" charset="0"/>
                <a:cs typeface="Calibri" panose="020F0502020204030204" pitchFamily="34" charset="0"/>
              </a:rPr>
              <a:t>Does “test” discriminate?</a:t>
            </a:r>
          </a:p>
          <a:p>
            <a:pPr lvl="2" eaLnBrk="1" hangingPunct="1"/>
            <a:r>
              <a:rPr lang="en-US" altLang="en-US" sz="1400" dirty="0">
                <a:latin typeface="Calibri" panose="020F0502020204030204" pitchFamily="34" charset="0"/>
                <a:cs typeface="Calibri" panose="020F0502020204030204" pitchFamily="34" charset="0"/>
              </a:rPr>
              <a:t>If so, does test relate to performance?  In other words, is the test warranted?  ER has to prove job relatedness or business necessity in this discrimination</a:t>
            </a:r>
          </a:p>
          <a:p>
            <a:pPr lvl="1" eaLnBrk="1" hangingPunct="1"/>
            <a:r>
              <a:rPr lang="en-US" altLang="en-US" sz="1400" dirty="0">
                <a:latin typeface="Calibri" panose="020F0502020204030204" pitchFamily="34" charset="0"/>
                <a:cs typeface="Calibri" panose="020F0502020204030204" pitchFamily="34" charset="0"/>
              </a:rPr>
              <a:t>ER need to have their tests “validated” to prove job relatedness and fairness</a:t>
            </a:r>
          </a:p>
          <a:p>
            <a:pPr marL="291600" lvl="1" indent="-291600">
              <a:lnSpc>
                <a:spcPct val="90000"/>
              </a:lnSpc>
              <a:spcBef>
                <a:spcPts val="1000"/>
              </a:spcBef>
              <a:buFont typeface="Arial" panose="020B0604020202020204" pitchFamily="34" charset="0"/>
              <a:buChar char="•"/>
              <a:defRPr/>
            </a:pPr>
            <a:endParaRPr lang="en-US" altLang="en-US" sz="1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DD9F510-741B-43E0-82D1-DFAD5D05875D}"/>
              </a:ext>
            </a:extLst>
          </p:cNvPr>
          <p:cNvPicPr>
            <a:picLocks noChangeAspect="1"/>
          </p:cNvPicPr>
          <p:nvPr/>
        </p:nvPicPr>
        <p:blipFill>
          <a:blip r:embed="rId3"/>
          <a:stretch>
            <a:fillRect/>
          </a:stretch>
        </p:blipFill>
        <p:spPr>
          <a:xfrm>
            <a:off x="680510" y="4408715"/>
            <a:ext cx="7782980" cy="20773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Disparate Impact (cont.)</a:t>
            </a:r>
          </a:p>
        </p:txBody>
      </p:sp>
      <p:sp>
        <p:nvSpPr>
          <p:cNvPr id="31747" name="Content Placeholder 3"/>
          <p:cNvSpPr>
            <a:spLocks noGrp="1" noChangeArrowheads="1"/>
          </p:cNvSpPr>
          <p:nvPr>
            <p:ph idx="1"/>
          </p:nvPr>
        </p:nvSpPr>
        <p:spPr>
          <a:xfrm>
            <a:off x="457200" y="1600200"/>
            <a:ext cx="8229600" cy="4682613"/>
          </a:xfrm>
          <a:ln>
            <a:noFill/>
          </a:ln>
        </p:spPr>
        <p:txBody>
          <a:bodyPr/>
          <a:lstStyle/>
          <a:p>
            <a:pPr eaLnBrk="1" hangingPunct="1"/>
            <a:r>
              <a:rPr lang="en-US" altLang="en-US" sz="1800" b="1" dirty="0">
                <a:latin typeface="Calibri" panose="020F0502020204030204" pitchFamily="34" charset="0"/>
                <a:cs typeface="Calibri" panose="020F0502020204030204" pitchFamily="34" charset="0"/>
              </a:rPr>
              <a:t>Screening device</a:t>
            </a:r>
            <a:r>
              <a:rPr lang="en-US" altLang="en-US" sz="1800" dirty="0">
                <a:latin typeface="Calibri" panose="020F0502020204030204" pitchFamily="34" charset="0"/>
                <a:cs typeface="Calibri" panose="020F0502020204030204" pitchFamily="34" charset="0"/>
              </a:rPr>
              <a:t>: Mechanism (</a:t>
            </a:r>
            <a:r>
              <a:rPr lang="en-US" altLang="en-US" sz="1800" u="sng" dirty="0">
                <a:latin typeface="Calibri" panose="020F0502020204030204" pitchFamily="34" charset="0"/>
                <a:cs typeface="Calibri" panose="020F0502020204030204" pitchFamily="34" charset="0"/>
              </a:rPr>
              <a:t>normally a test</a:t>
            </a:r>
            <a:r>
              <a:rPr lang="en-US" altLang="en-US" sz="1800" dirty="0">
                <a:latin typeface="Calibri" panose="020F0502020204030204" pitchFamily="34" charset="0"/>
                <a:cs typeface="Calibri" panose="020F0502020204030204" pitchFamily="34" charset="0"/>
              </a:rPr>
              <a:t>) used to separate  applicants from the general pool of candidates</a:t>
            </a:r>
          </a:p>
          <a:p>
            <a:pPr eaLnBrk="1" hangingPunct="1"/>
            <a:r>
              <a:rPr lang="en-US" altLang="en-US" sz="1800" b="1" dirty="0">
                <a:latin typeface="Calibri" panose="020F0502020204030204" pitchFamily="34" charset="0"/>
                <a:cs typeface="Calibri" panose="020F0502020204030204" pitchFamily="34" charset="0"/>
              </a:rPr>
              <a:t>Four-fifths rule</a:t>
            </a:r>
            <a:r>
              <a:rPr lang="en-US" altLang="en-US" sz="1800" dirty="0">
                <a:latin typeface="Calibri" panose="020F0502020204030204" pitchFamily="34" charset="0"/>
                <a:cs typeface="Calibri" panose="020F0502020204030204" pitchFamily="34" charset="0"/>
              </a:rPr>
              <a:t>: Minority must do at least 80 percent (four-fifths) as well as majority on screening device or presumption of disparate impact arises (see business necessity defense, next slide)</a:t>
            </a:r>
          </a:p>
          <a:p>
            <a:pPr eaLnBrk="1" hangingPunct="1"/>
            <a:r>
              <a:rPr lang="en-US" altLang="en-US" sz="1800" dirty="0">
                <a:latin typeface="Calibri" panose="020F0502020204030204" pitchFamily="34" charset="0"/>
                <a:cs typeface="Calibri" panose="020F0502020204030204" pitchFamily="34" charset="0"/>
              </a:rPr>
              <a:t>Subjective or objective criteria may qualify (see </a:t>
            </a:r>
            <a:r>
              <a:rPr lang="en-US" altLang="en-US" sz="1800" i="1" dirty="0">
                <a:solidFill>
                  <a:srgbClr val="FF0000"/>
                </a:solidFill>
                <a:latin typeface="Calibri" panose="020F0502020204030204" pitchFamily="34" charset="0"/>
                <a:cs typeface="Calibri" panose="020F0502020204030204" pitchFamily="34" charset="0"/>
              </a:rPr>
              <a:t>Watson v. Fort Worth Bank</a:t>
            </a:r>
            <a:r>
              <a:rPr lang="en-US" altLang="en-US" sz="1800" dirty="0">
                <a:latin typeface="Calibri" panose="020F0502020204030204" pitchFamily="34" charset="0"/>
                <a:cs typeface="Calibri" panose="020F0502020204030204" pitchFamily="34" charset="0"/>
              </a:rPr>
              <a:t>)</a:t>
            </a:r>
          </a:p>
          <a:p>
            <a:pPr eaLnBrk="1" hangingPunct="1"/>
            <a:r>
              <a:rPr lang="en-US" altLang="en-US" sz="1800" dirty="0">
                <a:latin typeface="Calibri" panose="020F0502020204030204" pitchFamily="34" charset="0"/>
                <a:cs typeface="Calibri" panose="020F0502020204030204" pitchFamily="34" charset="0"/>
              </a:rPr>
              <a:t>Pre-employment interviews</a:t>
            </a:r>
          </a:p>
          <a:p>
            <a:pPr eaLnBrk="1" hangingPunct="1"/>
            <a:r>
              <a:rPr lang="en-US" altLang="en-US" sz="1800" dirty="0">
                <a:latin typeface="Calibri" panose="020F0502020204030204" pitchFamily="34" charset="0"/>
                <a:cs typeface="Calibri" panose="020F0502020204030204" pitchFamily="34" charset="0"/>
              </a:rPr>
              <a:t>Employment applications</a:t>
            </a:r>
          </a:p>
          <a:p>
            <a:pPr eaLnBrk="1" hangingPunct="1">
              <a:spcBef>
                <a:spcPts val="1000"/>
              </a:spcBef>
              <a:buFont typeface="Arial" panose="020B0604020202020204" pitchFamily="34" charset="0"/>
              <a:buChar char="•"/>
            </a:pPr>
            <a:r>
              <a:rPr lang="en-IN" altLang="en-US" sz="1800" i="1" dirty="0">
                <a:latin typeface="Calibri" panose="020F0502020204030204" pitchFamily="34" charset="0"/>
                <a:cs typeface="Calibri" panose="020F0502020204030204" pitchFamily="34" charset="0"/>
              </a:rPr>
              <a:t>Scenario 4</a:t>
            </a:r>
          </a:p>
          <a:p>
            <a:pPr marL="291600" lvl="1" indent="-291600">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Calibri" panose="020F0502020204030204" pitchFamily="34" charset="0"/>
              </a:rPr>
              <a:t>If the requirement is not met, a presumption arises that the screening device has a disparate impact on the minority group and must be shown to </a:t>
            </a:r>
            <a:r>
              <a:rPr lang="en-IN" altLang="en-US" sz="1800" i="1" dirty="0">
                <a:latin typeface="Calibri" panose="020F0502020204030204" pitchFamily="34" charset="0"/>
                <a:cs typeface="Calibri" panose="020F0502020204030204" pitchFamily="34" charset="0"/>
              </a:rPr>
              <a:t>serve a legitimate </a:t>
            </a:r>
            <a:r>
              <a:rPr lang="en-IN" altLang="en-US" sz="1800" b="1" i="1" dirty="0">
                <a:latin typeface="Calibri" panose="020F0502020204030204" pitchFamily="34" charset="0"/>
                <a:cs typeface="Calibri" panose="020F0502020204030204" pitchFamily="34" charset="0"/>
              </a:rPr>
              <a:t>business necessity</a:t>
            </a:r>
            <a:r>
              <a:rPr lang="en-IN" altLang="en-US" sz="1800" i="1" dirty="0">
                <a:latin typeface="Calibri" panose="020F0502020204030204" pitchFamily="34" charset="0"/>
                <a:cs typeface="Calibri" panose="020F0502020204030204" pitchFamily="34" charset="0"/>
              </a:rPr>
              <a:t>.</a:t>
            </a:r>
            <a:endParaRPr lang="en-US" altLang="en-US" sz="1800" i="1"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p:cNvSpPr>
            <a:spLocks noGrp="1" noChangeArrowheads="1"/>
          </p:cNvSpPr>
          <p:nvPr>
            <p:ph type="title"/>
          </p:nvPr>
        </p:nvSpPr>
        <p:spPr>
          <a:xfrm>
            <a:off x="103239" y="260350"/>
            <a:ext cx="8583561" cy="845779"/>
          </a:xfrm>
          <a:ln>
            <a:noFill/>
          </a:ln>
        </p:spPr>
        <p:txBody>
          <a:bodyPr/>
          <a:lstStyle/>
          <a:p>
            <a:pPr eaLnBrk="1" hangingPunct="1">
              <a:defRPr/>
            </a:pPr>
            <a:r>
              <a:rPr lang="en-US" sz="3200" dirty="0">
                <a:effectLst/>
                <a:latin typeface="Calibri" panose="020F0502020204030204" pitchFamily="34" charset="0"/>
              </a:rPr>
              <a:t>Disparate Impact (cont.)</a:t>
            </a:r>
            <a:endParaRPr lang="en-US" sz="2000" dirty="0">
              <a:effectLst/>
              <a:latin typeface="Calibri" panose="020F0502020204030204" pitchFamily="34" charset="0"/>
            </a:endParaRPr>
          </a:p>
        </p:txBody>
      </p:sp>
      <p:sp>
        <p:nvSpPr>
          <p:cNvPr id="32771" name="Content Placeholder"/>
          <p:cNvSpPr>
            <a:spLocks noGrp="1" noChangeArrowheads="1"/>
          </p:cNvSpPr>
          <p:nvPr>
            <p:ph idx="1"/>
          </p:nvPr>
        </p:nvSpPr>
        <p:spPr>
          <a:xfrm>
            <a:off x="457200" y="1504335"/>
            <a:ext cx="8229600" cy="4778477"/>
          </a:xfrm>
          <a:ln>
            <a:noFill/>
          </a:ln>
        </p:spPr>
        <p:txBody>
          <a:bodyPr/>
          <a:lstStyle/>
          <a:p>
            <a:pPr marL="0" lvl="1" indent="0">
              <a:lnSpc>
                <a:spcPct val="90000"/>
              </a:lnSpc>
              <a:spcBef>
                <a:spcPts val="1000"/>
              </a:spcBef>
              <a:buNone/>
              <a:defRPr/>
            </a:pPr>
            <a:r>
              <a:rPr lang="en-US" altLang="en-US" dirty="0">
                <a:latin typeface="Calibri" panose="020F0502020204030204" pitchFamily="34" charset="0"/>
              </a:rPr>
              <a:t>Troublesome areas:</a:t>
            </a:r>
          </a:p>
          <a:p>
            <a:pPr marL="342900" lvl="1" indent="-3429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Subjective vs. Objective screening standards applied</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Preemployment interviews </a:t>
            </a:r>
          </a:p>
          <a:p>
            <a:pPr marL="291600" lvl="1" indent="-291600">
              <a:lnSpc>
                <a:spcPct val="90000"/>
              </a:lnSpc>
              <a:spcBef>
                <a:spcPts val="1000"/>
              </a:spcBef>
              <a:buFont typeface="Arial" panose="020B0604020202020204" pitchFamily="34" charset="0"/>
              <a:buChar char="•"/>
              <a:defRPr/>
            </a:pPr>
            <a:r>
              <a:rPr lang="en-US" altLang="en-US" dirty="0">
                <a:latin typeface="Calibri" panose="020F0502020204030204" pitchFamily="34" charset="0"/>
              </a:rPr>
              <a:t>Employment applications.</a:t>
            </a:r>
          </a:p>
          <a:p>
            <a:pPr marL="291600" lvl="1" indent="-291600">
              <a:lnSpc>
                <a:spcPct val="90000"/>
              </a:lnSpc>
              <a:spcBef>
                <a:spcPts val="1000"/>
              </a:spcBef>
              <a:buFont typeface="Arial" panose="020B0604020202020204" pitchFamily="34" charset="0"/>
              <a:buChar char="•"/>
              <a:defRPr/>
            </a:pPr>
            <a:endParaRPr lang="en-US" altLang="en-US" sz="800" dirty="0">
              <a:latin typeface="Calibri" panose="020F0502020204030204" pitchFamily="34" charset="0"/>
            </a:endParaRPr>
          </a:p>
          <a:p>
            <a:pPr marL="0" lvl="1" indent="0">
              <a:lnSpc>
                <a:spcPct val="90000"/>
              </a:lnSpc>
              <a:spcBef>
                <a:spcPts val="1000"/>
              </a:spcBef>
              <a:buNone/>
              <a:defRPr/>
            </a:pPr>
            <a:r>
              <a:rPr lang="en-US" altLang="en-US" b="1" dirty="0">
                <a:solidFill>
                  <a:srgbClr val="FF0000"/>
                </a:solidFill>
                <a:latin typeface="Calibri" panose="020F0502020204030204" pitchFamily="34" charset="0"/>
              </a:rPr>
              <a:t>Business necessity defense: </a:t>
            </a:r>
            <a:r>
              <a:rPr lang="en-US" altLang="en-US" dirty="0">
                <a:latin typeface="Calibri" panose="020F0502020204030204" pitchFamily="34" charset="0"/>
              </a:rPr>
              <a:t>Defense to a disparate impact case based on the employer’s need for the policy as a legitimate requirement for the job.</a:t>
            </a:r>
          </a:p>
          <a:p>
            <a:pPr marL="291600" lvl="1" indent="-291600">
              <a:lnSpc>
                <a:spcPct val="90000"/>
              </a:lnSpc>
              <a:spcBef>
                <a:spcPts val="1000"/>
              </a:spcBef>
              <a:buFont typeface="Arial" panose="020B0604020202020204" pitchFamily="34" charset="0"/>
              <a:buChar char="•"/>
              <a:defRPr/>
            </a:pPr>
            <a:r>
              <a:rPr lang="en-US" altLang="en-US" b="1" dirty="0">
                <a:latin typeface="Calibri" panose="020F0502020204030204" pitchFamily="34" charset="0"/>
              </a:rPr>
              <a:t>Employee Rejoinder</a:t>
            </a:r>
            <a:r>
              <a:rPr lang="en-US" altLang="en-US" dirty="0">
                <a:latin typeface="Calibri" panose="020F0502020204030204" pitchFamily="34" charset="0"/>
              </a:rPr>
              <a:t>: less discriminatory alternative to the screening device used.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p:cNvSpPr>
            <a:spLocks noGrp="1" noChangeArrowheads="1"/>
          </p:cNvSpPr>
          <p:nvPr>
            <p:ph type="title"/>
          </p:nvPr>
        </p:nvSpPr>
        <p:spPr>
          <a:xfrm>
            <a:off x="457200" y="260350"/>
            <a:ext cx="8229600" cy="609805"/>
          </a:xfrm>
          <a:ln>
            <a:noFill/>
          </a:ln>
        </p:spPr>
        <p:txBody>
          <a:bodyPr/>
          <a:lstStyle/>
          <a:p>
            <a:pPr eaLnBrk="1" hangingPunct="1">
              <a:defRPr/>
            </a:pPr>
            <a:r>
              <a:rPr lang="en-US" sz="3200" dirty="0">
                <a:effectLst/>
                <a:latin typeface="Calibri" panose="020F0502020204030204" pitchFamily="34" charset="0"/>
              </a:rPr>
              <a:t>Key Discrimination Claims Cases, Other Defenses </a:t>
            </a:r>
          </a:p>
        </p:txBody>
      </p:sp>
      <p:sp>
        <p:nvSpPr>
          <p:cNvPr id="33795" name="Content Placeholder 3"/>
          <p:cNvSpPr>
            <a:spLocks noGrp="1" noChangeArrowheads="1"/>
          </p:cNvSpPr>
          <p:nvPr>
            <p:ph idx="1"/>
          </p:nvPr>
        </p:nvSpPr>
        <p:spPr>
          <a:xfrm>
            <a:off x="457200" y="870155"/>
            <a:ext cx="8229600" cy="5471651"/>
          </a:xfrm>
          <a:ln>
            <a:noFill/>
          </a:ln>
        </p:spPr>
        <p:txBody>
          <a:bodyPr/>
          <a:lstStyle/>
          <a:p>
            <a:pPr marL="291600" lvl="1"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rPr>
              <a:t>Landmark/defining US Supreme Court Cases</a:t>
            </a:r>
          </a:p>
          <a:p>
            <a:pPr marL="691650" lvl="2" indent="-291600">
              <a:lnSpc>
                <a:spcPct val="90000"/>
              </a:lnSpc>
              <a:spcBef>
                <a:spcPts val="1000"/>
              </a:spcBef>
              <a:buFont typeface="Arial" panose="020B0604020202020204" pitchFamily="34" charset="0"/>
              <a:buChar char="•"/>
              <a:defRPr/>
            </a:pPr>
            <a:r>
              <a:rPr lang="en-US" altLang="en-US" sz="2400" i="1" dirty="0">
                <a:solidFill>
                  <a:srgbClr val="FF0000"/>
                </a:solidFill>
                <a:latin typeface="Calibri" panose="020F0502020204030204" pitchFamily="34" charset="0"/>
              </a:rPr>
              <a:t>McDonnell Douglas Corp. v. Green </a:t>
            </a:r>
          </a:p>
          <a:p>
            <a:pPr marL="1148850" lvl="3" indent="-291600">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rPr>
              <a:t>Established Disparate Treatment sequence:  </a:t>
            </a:r>
            <a:r>
              <a:rPr lang="en-US" altLang="en-US" sz="2000" i="1" dirty="0">
                <a:solidFill>
                  <a:schemeClr val="tx1"/>
                </a:solidFill>
                <a:latin typeface="Calibri" panose="020F0502020204030204" pitchFamily="34" charset="0"/>
              </a:rPr>
              <a:t>prima facie </a:t>
            </a:r>
            <a:r>
              <a:rPr lang="en-US" altLang="en-US" sz="2000" dirty="0">
                <a:solidFill>
                  <a:schemeClr val="tx1"/>
                </a:solidFill>
                <a:latin typeface="Calibri" panose="020F0502020204030204" pitchFamily="34" charset="0"/>
              </a:rPr>
              <a:t>case, Legitimate Non-discriminatory Reason or BFOQ Defense, Pretext for intentional cases </a:t>
            </a:r>
          </a:p>
          <a:p>
            <a:pPr marL="691650" lvl="2" indent="-291600">
              <a:lnSpc>
                <a:spcPct val="90000"/>
              </a:lnSpc>
              <a:spcBef>
                <a:spcPts val="1000"/>
              </a:spcBef>
              <a:buFont typeface="Arial" panose="020B0604020202020204" pitchFamily="34" charset="0"/>
              <a:buChar char="•"/>
              <a:defRPr/>
            </a:pPr>
            <a:r>
              <a:rPr lang="en-US" altLang="en-US" sz="2400" i="1" dirty="0">
                <a:solidFill>
                  <a:srgbClr val="FF0000"/>
                </a:solidFill>
                <a:latin typeface="Calibri" panose="020F0502020204030204" pitchFamily="34" charset="0"/>
              </a:rPr>
              <a:t>Griggs v. Duke Power</a:t>
            </a:r>
          </a:p>
          <a:p>
            <a:pPr marL="1148850" lvl="3" indent="-291600">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rPr>
              <a:t>Established Disparate Impact sequence for non-intent cases: </a:t>
            </a:r>
            <a:r>
              <a:rPr lang="en-US" altLang="en-US" sz="2000" i="1" dirty="0">
                <a:solidFill>
                  <a:schemeClr val="tx1"/>
                </a:solidFill>
                <a:latin typeface="Calibri" panose="020F0502020204030204" pitchFamily="34" charset="0"/>
              </a:rPr>
              <a:t>prima facie </a:t>
            </a:r>
            <a:r>
              <a:rPr lang="en-US" altLang="en-US" sz="2000" dirty="0">
                <a:solidFill>
                  <a:schemeClr val="tx1"/>
                </a:solidFill>
                <a:latin typeface="Calibri" panose="020F0502020204030204" pitchFamily="34" charset="0"/>
              </a:rPr>
              <a:t>case, Business Necessity defense, Better Alternatives  </a:t>
            </a:r>
          </a:p>
          <a:p>
            <a:pPr marL="291600" lvl="1" indent="-291600">
              <a:lnSpc>
                <a:spcPct val="90000"/>
              </a:lnSpc>
              <a:spcBef>
                <a:spcPts val="1000"/>
              </a:spcBef>
              <a:buFont typeface="Arial" panose="020B0604020202020204" pitchFamily="34" charset="0"/>
              <a:buChar char="•"/>
              <a:defRPr/>
            </a:pPr>
            <a:r>
              <a:rPr lang="en-US" altLang="en-US" sz="2800" dirty="0">
                <a:latin typeface="Calibri" panose="020F0502020204030204" pitchFamily="34" charset="0"/>
              </a:rPr>
              <a:t>Other Defenses </a:t>
            </a:r>
          </a:p>
          <a:p>
            <a:pPr marL="691650" lvl="2" indent="-291600">
              <a:lnSpc>
                <a:spcPct val="90000"/>
              </a:lnSpc>
              <a:spcBef>
                <a:spcPts val="1000"/>
              </a:spcBef>
              <a:buFont typeface="Arial" panose="020B0604020202020204" pitchFamily="34" charset="0"/>
              <a:buChar char="•"/>
              <a:defRPr/>
            </a:pPr>
            <a:r>
              <a:rPr lang="en-US" altLang="en-US" sz="2400" dirty="0">
                <a:solidFill>
                  <a:srgbClr val="006699"/>
                </a:solidFill>
                <a:latin typeface="Calibri" panose="020F0502020204030204" pitchFamily="34" charset="0"/>
              </a:rPr>
              <a:t>Employee’s evidence is not true: </a:t>
            </a:r>
            <a:r>
              <a:rPr lang="en-US" altLang="en-US" sz="2400" dirty="0">
                <a:latin typeface="Calibri" panose="020F0502020204030204" pitchFamily="34" charset="0"/>
              </a:rPr>
              <a:t>claimant/plaintiff  has burden of proof and persuasion</a:t>
            </a:r>
          </a:p>
          <a:p>
            <a:pPr marL="1148850" lvl="3" indent="-291600">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rPr>
              <a:t>“preponderance of the evidence” standard in civil cases </a:t>
            </a:r>
          </a:p>
          <a:p>
            <a:pPr marL="691650" lvl="2" indent="-291600">
              <a:lnSpc>
                <a:spcPct val="90000"/>
              </a:lnSpc>
              <a:spcBef>
                <a:spcPts val="1000"/>
              </a:spcBef>
              <a:buFont typeface="Arial" panose="020B0604020202020204" pitchFamily="34" charset="0"/>
              <a:buChar char="•"/>
              <a:defRPr/>
            </a:pPr>
            <a:r>
              <a:rPr lang="en-US" altLang="en-US" sz="2400" dirty="0">
                <a:solidFill>
                  <a:srgbClr val="006699"/>
                </a:solidFill>
                <a:latin typeface="Calibri" panose="020F0502020204030204" pitchFamily="34" charset="0"/>
              </a:rPr>
              <a:t>Employer’s “bottom line” comes out correctly?  </a:t>
            </a:r>
          </a:p>
          <a:p>
            <a:pPr marL="1148850" lvl="3" indent="-291600">
              <a:lnSpc>
                <a:spcPct val="90000"/>
              </a:lnSpc>
              <a:spcBef>
                <a:spcPts val="1000"/>
              </a:spcBef>
              <a:buFont typeface="Arial" panose="020B0604020202020204" pitchFamily="34" charset="0"/>
              <a:buChar char="•"/>
              <a:defRPr/>
            </a:pPr>
            <a:r>
              <a:rPr lang="en-US" altLang="en-US" sz="2000" dirty="0">
                <a:solidFill>
                  <a:schemeClr val="tx1"/>
                </a:solidFill>
                <a:latin typeface="Calibri" panose="020F0502020204030204" pitchFamily="34" charset="0"/>
              </a:rPr>
              <a:t>No – key is </a:t>
            </a:r>
            <a:r>
              <a:rPr lang="en-US" altLang="en-US" sz="2000" i="1" dirty="0">
                <a:solidFill>
                  <a:schemeClr val="tx1"/>
                </a:solidFill>
                <a:latin typeface="Calibri" panose="020F0502020204030204" pitchFamily="34" charset="0"/>
              </a:rPr>
              <a:t>equal opportunity</a:t>
            </a:r>
            <a:r>
              <a:rPr lang="en-US" altLang="en-US" sz="2000" dirty="0">
                <a:solidFill>
                  <a:schemeClr val="tx1"/>
                </a:solidFill>
                <a:latin typeface="Calibri" panose="020F0502020204030204" pitchFamily="34" charset="0"/>
              </a:rPr>
              <a:t>, not equal numbers (Conn. V. Teal)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p:cNvSpPr>
            <a:spLocks noGrp="1" noChangeArrowheads="1"/>
          </p:cNvSpPr>
          <p:nvPr>
            <p:ph type="title"/>
          </p:nvPr>
        </p:nvSpPr>
        <p:spPr>
          <a:xfrm>
            <a:off x="457200" y="132736"/>
            <a:ext cx="8229600" cy="796412"/>
          </a:xfrm>
          <a:ln>
            <a:noFill/>
          </a:ln>
        </p:spPr>
        <p:txBody>
          <a:bodyPr/>
          <a:lstStyle/>
          <a:p>
            <a:pPr eaLnBrk="1" hangingPunct="1">
              <a:defRPr/>
            </a:pPr>
            <a:r>
              <a:rPr lang="en-US" dirty="0">
                <a:effectLst/>
                <a:latin typeface="Calibri" panose="020F0502020204030204" pitchFamily="34" charset="0"/>
              </a:rPr>
              <a:t>Other Common Concepts</a:t>
            </a:r>
          </a:p>
        </p:txBody>
      </p:sp>
      <p:sp>
        <p:nvSpPr>
          <p:cNvPr id="34819" name="Content Placeholder3"/>
          <p:cNvSpPr>
            <a:spLocks noGrp="1" noChangeArrowheads="1"/>
          </p:cNvSpPr>
          <p:nvPr>
            <p:ph idx="1"/>
          </p:nvPr>
        </p:nvSpPr>
        <p:spPr>
          <a:xfrm>
            <a:off x="474128" y="1224116"/>
            <a:ext cx="8406581" cy="5043949"/>
          </a:xfrm>
          <a:ln>
            <a:noFill/>
          </a:ln>
        </p:spPr>
        <p:txBody>
          <a:bodyPr/>
          <a:lstStyle/>
          <a:p>
            <a:pPr marL="0" indent="0" eaLnBrk="1" hangingPunct="1">
              <a:spcBef>
                <a:spcPts val="500"/>
              </a:spcBef>
              <a:buNone/>
            </a:pPr>
            <a:r>
              <a:rPr lang="en-US" altLang="en-US" sz="2400" b="1" dirty="0">
                <a:latin typeface="Calibri" panose="020F0502020204030204" pitchFamily="34" charset="0"/>
                <a:cs typeface="Arial" charset="0"/>
              </a:rPr>
              <a:t>Reasonable Accommodation: </a:t>
            </a:r>
            <a:r>
              <a:rPr lang="en-US" altLang="en-US" sz="2400" dirty="0">
                <a:latin typeface="Calibri" panose="020F0502020204030204" pitchFamily="34" charset="0"/>
                <a:cs typeface="Arial" charset="0"/>
              </a:rPr>
              <a:t>Employer duty in some Title VII cases and ADA claims to seek to accommodate workplace conflicts.</a:t>
            </a:r>
          </a:p>
          <a:p>
            <a:pPr marL="291600" lvl="1" indent="-291600">
              <a:lnSpc>
                <a:spcPct val="90000"/>
              </a:lnSpc>
              <a:spcBef>
                <a:spcPts val="1000"/>
              </a:spcBef>
              <a:buFont typeface="Arial" panose="020B0604020202020204" pitchFamily="34" charset="0"/>
              <a:buChar char="•"/>
              <a:defRPr/>
            </a:pPr>
            <a:r>
              <a:rPr lang="en-US" altLang="en-US" sz="2000" dirty="0">
                <a:latin typeface="Calibri" panose="020F0502020204030204" pitchFamily="34" charset="0"/>
              </a:rPr>
              <a:t>Limit: ‘undue hardship’ to the employer.</a:t>
            </a:r>
          </a:p>
          <a:p>
            <a:pPr lvl="0">
              <a:spcBef>
                <a:spcPts val="1200"/>
              </a:spcBef>
            </a:pPr>
            <a:r>
              <a:rPr lang="en-US" altLang="en-US" sz="2000" dirty="0">
                <a:latin typeface="Calibri" panose="020F0502020204030204" pitchFamily="34" charset="0"/>
              </a:rPr>
              <a:t>Extent of duty varies between religious and disability accommodations.</a:t>
            </a:r>
            <a:r>
              <a:rPr lang="en-US" altLang="en-US" sz="2000" b="1" dirty="0">
                <a:solidFill>
                  <a:prstClr val="black"/>
                </a:solidFill>
                <a:latin typeface="Calibri" panose="020F0502020204030204" pitchFamily="34" charset="0"/>
                <a:cs typeface="Arial" charset="0"/>
              </a:rPr>
              <a:t> </a:t>
            </a:r>
          </a:p>
          <a:p>
            <a:pPr marL="0" lvl="0" indent="0">
              <a:spcBef>
                <a:spcPts val="1200"/>
              </a:spcBef>
              <a:buNone/>
            </a:pPr>
            <a:r>
              <a:rPr lang="en-US" altLang="en-US" b="1" dirty="0">
                <a:solidFill>
                  <a:prstClr val="black"/>
                </a:solidFill>
                <a:latin typeface="Calibri" panose="020F0502020204030204" pitchFamily="34" charset="0"/>
                <a:cs typeface="Arial" charset="0"/>
              </a:rPr>
              <a:t>Exhaustion of Administrative Remedies</a:t>
            </a:r>
            <a:endParaRPr lang="en-US" altLang="en-US" dirty="0">
              <a:solidFill>
                <a:prstClr val="black"/>
              </a:solidFill>
              <a:latin typeface="Calibri" panose="020F0502020204030204" pitchFamily="34" charset="0"/>
              <a:cs typeface="Arial" charset="0"/>
            </a:endParaRPr>
          </a:p>
          <a:p>
            <a:pPr marL="291600" lvl="1" indent="-291600">
              <a:lnSpc>
                <a:spcPct val="90000"/>
              </a:lnSpc>
              <a:spcBef>
                <a:spcPts val="1000"/>
              </a:spcBef>
              <a:buFont typeface="Arial" panose="020B0604020202020204" pitchFamily="34" charset="0"/>
              <a:buChar char="•"/>
              <a:defRPr/>
            </a:pPr>
            <a:r>
              <a:rPr lang="en-IN" altLang="en-US" sz="2000" dirty="0">
                <a:solidFill>
                  <a:prstClr val="black"/>
                </a:solidFill>
                <a:latin typeface="Calibri" panose="020F0502020204030204" pitchFamily="34" charset="0"/>
              </a:rPr>
              <a:t>All claims must go through EEOC processes before filing lawsuit in court.</a:t>
            </a:r>
          </a:p>
          <a:p>
            <a:pPr marL="291600" lvl="1" indent="-291600">
              <a:lnSpc>
                <a:spcPct val="90000"/>
              </a:lnSpc>
              <a:spcBef>
                <a:spcPts val="1000"/>
              </a:spcBef>
              <a:buFont typeface="Arial" panose="020B0604020202020204" pitchFamily="34" charset="0"/>
              <a:buChar char="•"/>
              <a:defRPr/>
            </a:pPr>
            <a:r>
              <a:rPr lang="en-IN" altLang="en-US" sz="2000" dirty="0">
                <a:solidFill>
                  <a:prstClr val="black"/>
                </a:solidFill>
                <a:latin typeface="Calibri" panose="020F0502020204030204" pitchFamily="34" charset="0"/>
              </a:rPr>
              <a:t>All claimants receive Right to Sue letter if case does not settle in agency </a:t>
            </a:r>
          </a:p>
          <a:p>
            <a:pPr marL="0" lvl="1" indent="0">
              <a:lnSpc>
                <a:spcPct val="90000"/>
              </a:lnSpc>
              <a:spcBef>
                <a:spcPts val="1000"/>
              </a:spcBef>
              <a:buNone/>
              <a:defRPr/>
            </a:pPr>
            <a:r>
              <a:rPr lang="en-US" altLang="en-US" sz="2800" b="1" dirty="0">
                <a:latin typeface="Calibri" panose="020F0502020204030204" pitchFamily="34" charset="0"/>
                <a:cs typeface="Arial" charset="0"/>
              </a:rPr>
              <a:t>Retaliation</a:t>
            </a:r>
            <a:r>
              <a:rPr lang="en-US" altLang="en-US" sz="2800" dirty="0">
                <a:latin typeface="Calibri" panose="020F0502020204030204" pitchFamily="34" charset="0"/>
                <a:cs typeface="Arial" charset="0"/>
              </a:rPr>
              <a:t>  </a:t>
            </a:r>
          </a:p>
          <a:p>
            <a:pPr marL="342900" lvl="1" indent="-342900">
              <a:lnSpc>
                <a:spcPct val="90000"/>
              </a:lnSpc>
              <a:spcBef>
                <a:spcPts val="1000"/>
              </a:spcBef>
              <a:buFont typeface="Arial" panose="020B0604020202020204" pitchFamily="34" charset="0"/>
              <a:buChar char="•"/>
              <a:defRPr/>
            </a:pPr>
            <a:r>
              <a:rPr lang="en-IN" altLang="en-US" sz="2000" dirty="0">
                <a:latin typeface="Calibri" panose="020F0502020204030204" pitchFamily="34" charset="0"/>
                <a:cs typeface="Arial" charset="0"/>
              </a:rPr>
              <a:t>employees claiming discrimination may file separate claims for negative consequences experienced from employers for pursuing their lawful rights.</a:t>
            </a:r>
            <a:endParaRPr lang="en-IN" sz="2000" dirty="0"/>
          </a:p>
          <a:p>
            <a:pPr marL="291600" lvl="1" indent="-291600">
              <a:lnSpc>
                <a:spcPct val="90000"/>
              </a:lnSpc>
              <a:spcBef>
                <a:spcPts val="1000"/>
              </a:spcBef>
              <a:buFont typeface="Arial" panose="020B0604020202020204" pitchFamily="34" charset="0"/>
              <a:buChar char="•"/>
              <a:defRPr/>
            </a:pPr>
            <a:endParaRPr lang="en-US" altLang="en-US" dirty="0">
              <a:latin typeface="Calibri" panose="020F0502020204030204" pitchFamily="34" charset="0"/>
            </a:endParaRPr>
          </a:p>
        </p:txBody>
      </p:sp>
      <p:sp>
        <p:nvSpPr>
          <p:cNvPr id="3" name="Rectangle 2">
            <a:extLst>
              <a:ext uri="{FF2B5EF4-FFF2-40B4-BE49-F238E27FC236}">
                <a16:creationId xmlns:a16="http://schemas.microsoft.com/office/drawing/2014/main" id="{334A8667-2C1E-48E8-858C-EE7755E37881}"/>
              </a:ext>
            </a:extLst>
          </p:cNvPr>
          <p:cNvSpPr/>
          <p:nvPr/>
        </p:nvSpPr>
        <p:spPr>
          <a:xfrm>
            <a:off x="2286000" y="2223029"/>
            <a:ext cx="4572000" cy="461665"/>
          </a:xfrm>
          <a:prstGeom prst="rect">
            <a:avLst/>
          </a:prstGeom>
        </p:spPr>
        <p:txBody>
          <a:bodyPr>
            <a:spAutoFit/>
          </a:bodyPr>
          <a:lstStyle/>
          <a:p>
            <a:pPr lvl="0">
              <a:spcBef>
                <a:spcPts val="1200"/>
              </a:spcBef>
            </a:pPr>
            <a:r>
              <a:rPr lang="en-IN" altLang="en-US" sz="2400" dirty="0">
                <a:solidFill>
                  <a:prstClr val="black"/>
                </a:solidFill>
                <a:latin typeface="Calibri" panose="020F0502020204030204" pitchFamily="34" charset="0"/>
                <a:cs typeface="Arial" pitchFamily="34" charset="0"/>
              </a:rPr>
              <a:t>.</a:t>
            </a:r>
            <a:endParaRPr lang="en-US" altLang="en-US" sz="2400" dirty="0">
              <a:solidFill>
                <a:prstClr val="black"/>
              </a:solidFill>
              <a:latin typeface="Calibri" panose="020F0502020204030204"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p:cNvSpPr>
            <a:spLocks noGrp="1" noChangeArrowheads="1"/>
          </p:cNvSpPr>
          <p:nvPr>
            <p:ph type="title"/>
          </p:nvPr>
        </p:nvSpPr>
        <p:spPr>
          <a:ln>
            <a:noFill/>
          </a:ln>
        </p:spPr>
        <p:txBody>
          <a:bodyPr/>
          <a:lstStyle/>
          <a:p>
            <a:pPr eaLnBrk="1" hangingPunct="1">
              <a:lnSpc>
                <a:spcPct val="100000"/>
              </a:lnSpc>
              <a:defRPr/>
            </a:pPr>
            <a:r>
              <a:rPr lang="en-US" sz="3400" dirty="0">
                <a:effectLst/>
                <a:latin typeface="Calibri" panose="020F0502020204030204" pitchFamily="34" charset="0"/>
              </a:rPr>
              <a:t>Exhibit 2.9 - Employment Discrimination Remedies</a:t>
            </a:r>
          </a:p>
        </p:txBody>
      </p:sp>
      <p:sp>
        <p:nvSpPr>
          <p:cNvPr id="3" name="Content Placeholder 2"/>
          <p:cNvSpPr>
            <a:spLocks noGrp="1"/>
          </p:cNvSpPr>
          <p:nvPr>
            <p:ph idx="1"/>
          </p:nvPr>
        </p:nvSpPr>
        <p:spPr>
          <a:xfrm>
            <a:off x="9851923" y="4041057"/>
            <a:ext cx="1059255" cy="235975"/>
          </a:xfrm>
        </p:spPr>
        <p:txBody>
          <a:bodyPr/>
          <a:lstStyle/>
          <a:p>
            <a:pPr marL="0" indent="-400050">
              <a:lnSpc>
                <a:spcPct val="90000"/>
              </a:lnSpc>
              <a:spcBef>
                <a:spcPts val="1000"/>
              </a:spcBef>
              <a:buFont typeface="Arial" panose="020B0604020202020204" pitchFamily="34" charset="0"/>
              <a:buChar char="•"/>
              <a:defRPr/>
            </a:pPr>
            <a:endParaRPr lang="en-IN" sz="2200" dirty="0">
              <a:latin typeface="Calibri" panose="020F0502020204030204" pitchFamily="34" charset="0"/>
            </a:endParaRPr>
          </a:p>
        </p:txBody>
      </p:sp>
      <p:pic>
        <p:nvPicPr>
          <p:cNvPr id="2" name="Picture 1">
            <a:extLst>
              <a:ext uri="{FF2B5EF4-FFF2-40B4-BE49-F238E27FC236}">
                <a16:creationId xmlns:a16="http://schemas.microsoft.com/office/drawing/2014/main" id="{6BA20B73-B0F2-41B7-9DA9-2348A1C27B27}"/>
              </a:ext>
            </a:extLst>
          </p:cNvPr>
          <p:cNvPicPr>
            <a:picLocks noChangeAspect="1"/>
          </p:cNvPicPr>
          <p:nvPr/>
        </p:nvPicPr>
        <p:blipFill>
          <a:blip r:embed="rId3"/>
          <a:stretch>
            <a:fillRect/>
          </a:stretch>
        </p:blipFill>
        <p:spPr>
          <a:xfrm>
            <a:off x="781665" y="1592825"/>
            <a:ext cx="7654412" cy="43950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US" sz="3200" dirty="0">
                <a:effectLst/>
                <a:latin typeface="Calibri" panose="020F0502020204030204" pitchFamily="34" charset="0"/>
              </a:rPr>
              <a:t>Employment Discrimination Remedies</a:t>
            </a:r>
            <a:endParaRPr lang="en-US" sz="3600" dirty="0">
              <a:effectLst/>
              <a:latin typeface="Calibri" panose="020F0502020204030204" pitchFamily="34" charset="0"/>
            </a:endParaRPr>
          </a:p>
        </p:txBody>
      </p:sp>
      <p:graphicFrame>
        <p:nvGraphicFramePr>
          <p:cNvPr id="4" name="Table 3">
            <a:extLst>
              <a:ext uri="{FF2B5EF4-FFF2-40B4-BE49-F238E27FC236}">
                <a16:creationId xmlns:a16="http://schemas.microsoft.com/office/drawing/2014/main" id="{FF562F9E-046A-B941-BADB-3C77D9EBD978}"/>
              </a:ext>
            </a:extLst>
          </p:cNvPr>
          <p:cNvGraphicFramePr>
            <a:graphicFrameLocks noGrp="1"/>
          </p:cNvGraphicFramePr>
          <p:nvPr>
            <p:extLst>
              <p:ext uri="{D42A27DB-BD31-4B8C-83A1-F6EECF244321}">
                <p14:modId xmlns:p14="http://schemas.microsoft.com/office/powerpoint/2010/main" val="3034678138"/>
              </p:ext>
            </p:extLst>
          </p:nvPr>
        </p:nvGraphicFramePr>
        <p:xfrm>
          <a:off x="457200" y="1618965"/>
          <a:ext cx="8229600" cy="4421030"/>
        </p:xfrm>
        <a:graphic>
          <a:graphicData uri="http://schemas.openxmlformats.org/drawingml/2006/table">
            <a:tbl>
              <a:tblPr firstRow="1" bandRow="1">
                <a:tableStyleId>{5C22544A-7EE6-4342-B048-85BDC9FD1C3A}</a:tableStyleId>
              </a:tblPr>
              <a:tblGrid>
                <a:gridCol w="1967426">
                  <a:extLst>
                    <a:ext uri="{9D8B030D-6E8A-4147-A177-3AD203B41FA5}">
                      <a16:colId xmlns:a16="http://schemas.microsoft.com/office/drawing/2014/main" val="20000"/>
                    </a:ext>
                  </a:extLst>
                </a:gridCol>
                <a:gridCol w="6262174">
                  <a:extLst>
                    <a:ext uri="{9D8B030D-6E8A-4147-A177-3AD203B41FA5}">
                      <a16:colId xmlns:a16="http://schemas.microsoft.com/office/drawing/2014/main" val="20001"/>
                    </a:ext>
                  </a:extLst>
                </a:gridCol>
              </a:tblGrid>
              <a:tr h="457172">
                <a:tc>
                  <a:txBody>
                    <a:bodyPr/>
                    <a:lstStyle/>
                    <a:p>
                      <a:pPr algn="ctr"/>
                      <a:r>
                        <a:rPr lang="en-US" sz="1400" dirty="0"/>
                        <a:t>Key Terms</a:t>
                      </a:r>
                    </a:p>
                  </a:txBody>
                  <a:tcPr marL="91443" marR="91443" marT="45706" marB="45706"/>
                </a:tc>
                <a:tc>
                  <a:txBody>
                    <a:bodyPr/>
                    <a:lstStyle/>
                    <a:p>
                      <a:pPr algn="ctr"/>
                      <a:r>
                        <a:rPr lang="en-US" sz="1400" dirty="0"/>
                        <a:t>Meaning</a:t>
                      </a:r>
                    </a:p>
                  </a:txBody>
                  <a:tcPr marL="91443" marR="91443" marT="45706" marB="45706"/>
                </a:tc>
                <a:extLst>
                  <a:ext uri="{0D108BD9-81ED-4DB2-BD59-A6C34878D82A}">
                    <a16:rowId xmlns:a16="http://schemas.microsoft.com/office/drawing/2014/main" val="10000"/>
                  </a:ext>
                </a:extLst>
              </a:tr>
              <a:tr h="544486">
                <a:tc>
                  <a:txBody>
                    <a:bodyPr/>
                    <a:lstStyle/>
                    <a:p>
                      <a:pPr algn="ctr"/>
                      <a:r>
                        <a:rPr lang="en-US" sz="1400" b="1" dirty="0"/>
                        <a:t>Back pay</a:t>
                      </a:r>
                    </a:p>
                  </a:txBody>
                  <a:tcPr marL="91443" marR="91443"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t>Money awarded for time employee was not working because of illegal discrimination</a:t>
                      </a:r>
                    </a:p>
                  </a:txBody>
                  <a:tcPr marL="91443" marR="91443" marT="45706" marB="45706"/>
                </a:tc>
                <a:extLst>
                  <a:ext uri="{0D108BD9-81ED-4DB2-BD59-A6C34878D82A}">
                    <a16:rowId xmlns:a16="http://schemas.microsoft.com/office/drawing/2014/main" val="10001"/>
                  </a:ext>
                </a:extLst>
              </a:tr>
              <a:tr h="649705">
                <a:tc>
                  <a:txBody>
                    <a:bodyPr/>
                    <a:lstStyle/>
                    <a:p>
                      <a:pPr algn="ctr"/>
                      <a:r>
                        <a:rPr lang="en-US" sz="1400" b="1" dirty="0"/>
                        <a:t>Front pay</a:t>
                      </a:r>
                    </a:p>
                  </a:txBody>
                  <a:tcPr marL="91443" marR="91443"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t>Equitable remedy of money awarded to claimant when reinstatement is not possible or feasible</a:t>
                      </a:r>
                    </a:p>
                  </a:txBody>
                  <a:tcPr marL="91443" marR="91443" marT="45706" marB="45706"/>
                </a:tc>
                <a:extLst>
                  <a:ext uri="{0D108BD9-81ED-4DB2-BD59-A6C34878D82A}">
                    <a16:rowId xmlns:a16="http://schemas.microsoft.com/office/drawing/2014/main" val="10002"/>
                  </a:ext>
                </a:extLst>
              </a:tr>
              <a:tr h="4932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Retroactive seniority</a:t>
                      </a:r>
                    </a:p>
                    <a:p>
                      <a:pPr algn="ctr"/>
                      <a:endParaRPr lang="en-US" sz="1400" b="1" dirty="0"/>
                    </a:p>
                  </a:txBody>
                  <a:tcPr marL="91443" marR="91443" marT="45706" marB="45706"/>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t>Seniority that dates back to the time the claimant was treated illegally</a:t>
                      </a:r>
                    </a:p>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91443" marR="91443" marT="45706" marB="45706"/>
                </a:tc>
                <a:extLst>
                  <a:ext uri="{0D108BD9-81ED-4DB2-BD59-A6C34878D82A}">
                    <a16:rowId xmlns:a16="http://schemas.microsoft.com/office/drawing/2014/main" val="2453956959"/>
                  </a:ext>
                </a:extLst>
              </a:tr>
              <a:tr h="1015853">
                <a:tc>
                  <a:txBody>
                    <a:bodyPr/>
                    <a:lstStyle/>
                    <a:p>
                      <a:pPr algn="ctr"/>
                      <a:r>
                        <a:rPr lang="en-US" sz="1400" b="1" dirty="0">
                          <a:solidFill>
                            <a:schemeClr val="tx1"/>
                          </a:solidFill>
                        </a:rPr>
                        <a:t>Make-whole relief</a:t>
                      </a:r>
                    </a:p>
                  </a:txBody>
                  <a:tcPr marL="91443" marR="91443" marT="45703" marB="45703"/>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Attempt to put the claimant in position he or she would have been </a:t>
                      </a:r>
                      <a:r>
                        <a:rPr lang="en-IN" sz="1400" dirty="0">
                          <a:solidFill>
                            <a:schemeClr val="tx1"/>
                          </a:solidFill>
                        </a:rPr>
                        <a:t>been</a:t>
                      </a:r>
                      <a:r>
                        <a:rPr lang="en-IN" sz="1400" baseline="0" dirty="0">
                          <a:solidFill>
                            <a:schemeClr val="tx1"/>
                          </a:solidFill>
                        </a:rPr>
                        <a:t> </a:t>
                      </a:r>
                      <a:r>
                        <a:rPr lang="en-IN" sz="1400" dirty="0">
                          <a:solidFill>
                            <a:schemeClr val="tx1"/>
                          </a:solidFill>
                        </a:rPr>
                        <a:t>in had there been no</a:t>
                      </a:r>
                      <a:r>
                        <a:rPr lang="en-IN" sz="1400" baseline="0" dirty="0">
                          <a:solidFill>
                            <a:schemeClr val="tx1"/>
                          </a:solidFill>
                        </a:rPr>
                        <a:t> </a:t>
                      </a:r>
                      <a:r>
                        <a:rPr lang="en-IN" sz="1400" dirty="0">
                          <a:solidFill>
                            <a:schemeClr val="tx1"/>
                          </a:solidFill>
                        </a:rPr>
                        <a:t>discrimination</a:t>
                      </a:r>
                      <a:endParaRPr lang="en-US" sz="1400" dirty="0">
                        <a:solidFill>
                          <a:schemeClr val="tx1"/>
                        </a:solidFill>
                      </a:endParaRPr>
                    </a:p>
                  </a:txBody>
                  <a:tcPr marL="91443" marR="91443" marT="45703" marB="45703"/>
                </a:tc>
                <a:extLst>
                  <a:ext uri="{0D108BD9-81ED-4DB2-BD59-A6C34878D82A}">
                    <a16:rowId xmlns:a16="http://schemas.microsoft.com/office/drawing/2014/main" val="10003"/>
                  </a:ext>
                </a:extLst>
              </a:tr>
              <a:tr h="5963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Compensatory</a:t>
                      </a:r>
                      <a:r>
                        <a:rPr lang="en-US" sz="1400" b="1" baseline="0" dirty="0">
                          <a:solidFill>
                            <a:schemeClr val="tx1"/>
                          </a:solidFill>
                        </a:rPr>
                        <a:t> damages</a:t>
                      </a:r>
                      <a:endParaRPr lang="en-US" sz="1400" b="1" dirty="0">
                        <a:solidFill>
                          <a:schemeClr val="tx1"/>
                        </a:solidFill>
                      </a:endParaRPr>
                    </a:p>
                  </a:txBody>
                  <a:tcPr marL="91443" marR="91443" marT="45703" marB="45703"/>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IN" sz="1400" dirty="0">
                          <a:solidFill>
                            <a:schemeClr val="tx1"/>
                          </a:solidFill>
                        </a:rPr>
                        <a:t>Money damages given</a:t>
                      </a:r>
                      <a:r>
                        <a:rPr lang="en-IN" sz="1400" baseline="0" dirty="0">
                          <a:solidFill>
                            <a:schemeClr val="tx1"/>
                          </a:solidFill>
                        </a:rPr>
                        <a:t> </a:t>
                      </a:r>
                      <a:r>
                        <a:rPr lang="en-IN" sz="1400" dirty="0">
                          <a:solidFill>
                            <a:schemeClr val="tx1"/>
                          </a:solidFill>
                        </a:rPr>
                        <a:t>to a party to compensate</a:t>
                      </a:r>
                      <a:r>
                        <a:rPr lang="en-IN" sz="1400" baseline="0" dirty="0">
                          <a:solidFill>
                            <a:schemeClr val="tx1"/>
                          </a:solidFill>
                        </a:rPr>
                        <a:t> </a:t>
                      </a:r>
                      <a:r>
                        <a:rPr lang="en-IN" sz="1400" dirty="0">
                          <a:solidFill>
                            <a:schemeClr val="tx1"/>
                          </a:solidFill>
                        </a:rPr>
                        <a:t>for direct losses due to</a:t>
                      </a:r>
                      <a:r>
                        <a:rPr lang="en-IN" sz="1400" baseline="0" dirty="0">
                          <a:solidFill>
                            <a:schemeClr val="tx1"/>
                          </a:solidFill>
                        </a:rPr>
                        <a:t> </a:t>
                      </a:r>
                      <a:r>
                        <a:rPr lang="en-IN" sz="1400" dirty="0">
                          <a:solidFill>
                            <a:schemeClr val="tx1"/>
                          </a:solidFill>
                        </a:rPr>
                        <a:t>an injury suffered</a:t>
                      </a:r>
                      <a:endParaRPr lang="en-US" sz="1400" dirty="0">
                        <a:solidFill>
                          <a:schemeClr val="tx1"/>
                        </a:solidFill>
                      </a:endParaRPr>
                    </a:p>
                  </a:txBody>
                  <a:tcPr marL="91443" marR="91443" marT="45703" marB="45703"/>
                </a:tc>
                <a:extLst>
                  <a:ext uri="{0D108BD9-81ED-4DB2-BD59-A6C34878D82A}">
                    <a16:rowId xmlns:a16="http://schemas.microsoft.com/office/drawing/2014/main" val="3780448960"/>
                  </a:ext>
                </a:extLst>
              </a:tr>
              <a:tr h="639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Punitive damages</a:t>
                      </a:r>
                    </a:p>
                  </a:txBody>
                  <a:tcPr marL="91443" marR="91443" marT="45703" marB="45703"/>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Money over and above compensatory damages, </a:t>
                      </a:r>
                      <a:r>
                        <a:rPr lang="en-IN" sz="1400" dirty="0">
                          <a:solidFill>
                            <a:schemeClr val="tx1"/>
                          </a:solidFill>
                        </a:rPr>
                        <a:t>imposed by a court to </a:t>
                      </a:r>
                      <a:r>
                        <a:rPr lang="en-US" sz="1400" dirty="0">
                          <a:solidFill>
                            <a:schemeClr val="tx1"/>
                          </a:solidFill>
                        </a:rPr>
                        <a:t>punish employer or deter</a:t>
                      </a:r>
                      <a:r>
                        <a:rPr lang="en-US" sz="1400" baseline="0" dirty="0">
                          <a:solidFill>
                            <a:schemeClr val="tx1"/>
                          </a:solidFill>
                        </a:rPr>
                        <a:t> </a:t>
                      </a:r>
                      <a:r>
                        <a:rPr lang="en-US" sz="1400" dirty="0">
                          <a:solidFill>
                            <a:schemeClr val="tx1"/>
                          </a:solidFill>
                        </a:rPr>
                        <a:t>future acts</a:t>
                      </a:r>
                    </a:p>
                  </a:txBody>
                  <a:tcPr marL="91443" marR="91443" marT="45703" marB="45703"/>
                </a:tc>
                <a:extLst>
                  <a:ext uri="{0D108BD9-81ED-4DB2-BD59-A6C34878D82A}">
                    <a16:rowId xmlns:a16="http://schemas.microsoft.com/office/drawing/2014/main" val="19593357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effectLst/>
                <a:latin typeface="Calibri" panose="020F0502020204030204" pitchFamily="34" charset="0"/>
              </a:rPr>
              <a:t>Additional Legal Resources</a:t>
            </a:r>
          </a:p>
        </p:txBody>
      </p:sp>
      <p:sp>
        <p:nvSpPr>
          <p:cNvPr id="6" name="Content Placeholder 5"/>
          <p:cNvSpPr>
            <a:spLocks noGrp="1"/>
          </p:cNvSpPr>
          <p:nvPr>
            <p:ph idx="1"/>
          </p:nvPr>
        </p:nvSpPr>
        <p:spPr>
          <a:xfrm>
            <a:off x="457200" y="1600201"/>
            <a:ext cx="8229600" cy="2010266"/>
          </a:xfrm>
          <a:ln>
            <a:noFill/>
          </a:ln>
        </p:spPr>
        <p:txBody>
          <a:bodyPr/>
          <a:lstStyle/>
          <a:p>
            <a:pPr marL="0" indent="0">
              <a:buNone/>
            </a:pPr>
            <a:r>
              <a:rPr lang="en-IN" dirty="0">
                <a:latin typeface="Calibri" panose="020F0502020204030204" pitchFamily="34" charset="0"/>
              </a:rPr>
              <a:t>Law Libraries.</a:t>
            </a:r>
          </a:p>
          <a:p>
            <a:pPr marL="291600" lvl="1" indent="-291600">
              <a:lnSpc>
                <a:spcPct val="90000"/>
              </a:lnSpc>
              <a:spcBef>
                <a:spcPts val="1000"/>
              </a:spcBef>
              <a:buFont typeface="Arial" panose="020B0604020202020204" pitchFamily="34" charset="0"/>
              <a:buChar char="•"/>
              <a:defRPr/>
            </a:pPr>
            <a:r>
              <a:rPr lang="en-IN" dirty="0">
                <a:latin typeface="Calibri" panose="020F0502020204030204" pitchFamily="34" charset="0"/>
              </a:rPr>
              <a:t>Found everywhere from private law firms to public courthouses</a:t>
            </a:r>
          </a:p>
          <a:p>
            <a:pPr marL="291600" lvl="1" indent="-291600">
              <a:lnSpc>
                <a:spcPct val="90000"/>
              </a:lnSpc>
              <a:spcBef>
                <a:spcPts val="1000"/>
              </a:spcBef>
              <a:buFont typeface="Arial" panose="020B0604020202020204" pitchFamily="34" charset="0"/>
              <a:buChar char="•"/>
              <a:defRPr/>
            </a:pPr>
            <a:r>
              <a:rPr lang="en-IN" dirty="0">
                <a:latin typeface="Calibri" panose="020F0502020204030204" pitchFamily="34" charset="0"/>
              </a:rPr>
              <a:t>Vary widely as to size and breadth of collection </a:t>
            </a:r>
            <a:endParaRPr lang="en-US" dirty="0">
              <a:latin typeface="Calibri" panose="020F0502020204030204" pitchFamily="34" charset="0"/>
            </a:endParaRPr>
          </a:p>
        </p:txBody>
      </p:sp>
      <p:sp>
        <p:nvSpPr>
          <p:cNvPr id="2" name="Content Placeholder 1"/>
          <p:cNvSpPr>
            <a:spLocks noGrp="1"/>
          </p:cNvSpPr>
          <p:nvPr>
            <p:ph idx="13"/>
          </p:nvPr>
        </p:nvSpPr>
        <p:spPr>
          <a:xfrm>
            <a:off x="457200" y="3781883"/>
            <a:ext cx="8229600" cy="2010266"/>
          </a:xfrm>
          <a:ln>
            <a:noFill/>
          </a:ln>
        </p:spPr>
        <p:txBody>
          <a:bodyPr/>
          <a:lstStyle/>
          <a:p>
            <a:pPr marL="0" indent="0">
              <a:buNone/>
            </a:pPr>
            <a:r>
              <a:rPr lang="en-IN" dirty="0">
                <a:latin typeface="Calibri" panose="020F0502020204030204" pitchFamily="34" charset="0"/>
              </a:rPr>
              <a:t>The Internet.</a:t>
            </a:r>
          </a:p>
          <a:p>
            <a:pPr marL="291600" lvl="1" indent="-291600">
              <a:lnSpc>
                <a:spcPct val="90000"/>
              </a:lnSpc>
              <a:spcBef>
                <a:spcPts val="1000"/>
              </a:spcBef>
              <a:buFont typeface="Arial" panose="020B0604020202020204" pitchFamily="34" charset="0"/>
              <a:buChar char="•"/>
              <a:defRPr/>
            </a:pPr>
            <a:r>
              <a:rPr lang="en-IN" dirty="0">
                <a:latin typeface="Calibri" panose="020F0502020204030204" pitchFamily="34" charset="0"/>
              </a:rPr>
              <a:t>Includes legal databases for public consumption.</a:t>
            </a:r>
          </a:p>
          <a:p>
            <a:pPr marL="291600" lvl="1" indent="-291600">
              <a:lnSpc>
                <a:spcPct val="90000"/>
              </a:lnSpc>
              <a:spcBef>
                <a:spcPts val="1000"/>
              </a:spcBef>
              <a:buFont typeface="Arial" panose="020B0604020202020204" pitchFamily="34" charset="0"/>
              <a:buChar char="•"/>
              <a:defRPr/>
            </a:pPr>
            <a:r>
              <a:rPr lang="en-IN" dirty="0">
                <a:latin typeface="Calibri" panose="020F0502020204030204" pitchFamily="34" charset="0"/>
              </a:rPr>
              <a:t>Most resources available on the web, often for a subscription fee – see ever-expanding list in text, page 91 </a:t>
            </a:r>
            <a:r>
              <a:rPr lang="en-IN" i="1" dirty="0">
                <a:latin typeface="Calibri" panose="020F0502020204030204" pitchFamily="34" charset="0"/>
              </a:rPr>
              <a:t>et seq.</a:t>
            </a:r>
          </a:p>
        </p:txBody>
      </p:sp>
    </p:spTree>
    <p:extLst>
      <p:ext uri="{BB962C8B-B14F-4D97-AF65-F5344CB8AC3E}">
        <p14:creationId xmlns:p14="http://schemas.microsoft.com/office/powerpoint/2010/main" val="200502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sz="4400" dirty="0">
                <a:solidFill>
                  <a:prstClr val="black"/>
                </a:solidFill>
                <a:effectLst/>
                <a:latin typeface="Calibri" panose="020F0502020204030204" pitchFamily="34" charset="0"/>
              </a:rPr>
              <a:t>Guide to Reading Cases:  </a:t>
            </a:r>
            <a:r>
              <a:rPr lang="en-US" sz="3600" dirty="0">
                <a:effectLst/>
                <a:latin typeface="Calibri" panose="020F0502020204030204" pitchFamily="34" charset="0"/>
              </a:rPr>
              <a:t>Understanding the Case Parties</a:t>
            </a:r>
          </a:p>
        </p:txBody>
      </p:sp>
      <p:graphicFrame>
        <p:nvGraphicFramePr>
          <p:cNvPr id="4" name="Table 3"/>
          <p:cNvGraphicFramePr>
            <a:graphicFrameLocks noGrp="1"/>
          </p:cNvGraphicFramePr>
          <p:nvPr>
            <p:extLst>
              <p:ext uri="{D42A27DB-BD31-4B8C-83A1-F6EECF244321}">
                <p14:modId xmlns:p14="http://schemas.microsoft.com/office/powerpoint/2010/main" val="2770386765"/>
              </p:ext>
            </p:extLst>
          </p:nvPr>
        </p:nvGraphicFramePr>
        <p:xfrm>
          <a:off x="565943" y="1635616"/>
          <a:ext cx="8012113" cy="4480517"/>
        </p:xfrm>
        <a:graphic>
          <a:graphicData uri="http://schemas.openxmlformats.org/drawingml/2006/table">
            <a:tbl>
              <a:tblPr firstRow="1" bandRow="1">
                <a:tableStyleId>{5940675A-B579-460E-94D1-54222C63F5DA}</a:tableStyleId>
              </a:tblPr>
              <a:tblGrid>
                <a:gridCol w="1843366">
                  <a:extLst>
                    <a:ext uri="{9D8B030D-6E8A-4147-A177-3AD203B41FA5}">
                      <a16:colId xmlns:a16="http://schemas.microsoft.com/office/drawing/2014/main" val="20000"/>
                    </a:ext>
                  </a:extLst>
                </a:gridCol>
                <a:gridCol w="6168747">
                  <a:extLst>
                    <a:ext uri="{9D8B030D-6E8A-4147-A177-3AD203B41FA5}">
                      <a16:colId xmlns:a16="http://schemas.microsoft.com/office/drawing/2014/main" val="20001"/>
                    </a:ext>
                  </a:extLst>
                </a:gridCol>
              </a:tblGrid>
              <a:tr h="457208">
                <a:tc>
                  <a:txBody>
                    <a:bodyPr/>
                    <a:lstStyle/>
                    <a:p>
                      <a:pPr algn="ctr"/>
                      <a:r>
                        <a:rPr lang="en-US" sz="2400" b="1" dirty="0">
                          <a:latin typeface="Calibri" panose="020F0502020204030204" pitchFamily="34" charset="0"/>
                        </a:rPr>
                        <a:t>Key Terms</a:t>
                      </a:r>
                    </a:p>
                  </a:txBody>
                  <a:tcPr marL="91443" marR="91443" marT="45712" marB="45712"/>
                </a:tc>
                <a:tc>
                  <a:txBody>
                    <a:bodyPr/>
                    <a:lstStyle/>
                    <a:p>
                      <a:pPr algn="ctr"/>
                      <a:r>
                        <a:rPr lang="en-US" sz="2400" b="1" dirty="0">
                          <a:latin typeface="Calibri" panose="020F0502020204030204" pitchFamily="34" charset="0"/>
                        </a:rPr>
                        <a:t>Meaning</a:t>
                      </a:r>
                    </a:p>
                  </a:txBody>
                  <a:tcPr marL="91443" marR="91443" marT="45712" marB="45712"/>
                </a:tc>
                <a:extLst>
                  <a:ext uri="{0D108BD9-81ED-4DB2-BD59-A6C34878D82A}">
                    <a16:rowId xmlns:a16="http://schemas.microsoft.com/office/drawing/2014/main" val="10000"/>
                  </a:ext>
                </a:extLst>
              </a:tr>
              <a:tr h="640066">
                <a:tc>
                  <a:txBody>
                    <a:bodyPr/>
                    <a:lstStyle/>
                    <a:p>
                      <a:pPr algn="ctr"/>
                      <a:r>
                        <a:rPr lang="en-US" sz="2000" dirty="0">
                          <a:latin typeface="Calibri" panose="020F0502020204030204" pitchFamily="34" charset="0"/>
                        </a:rPr>
                        <a:t>Plaintiff</a:t>
                      </a:r>
                      <a:endParaRPr lang="en-US" sz="2000" b="1" dirty="0">
                        <a:latin typeface="Calibri" panose="020F0502020204030204" pitchFamily="34" charset="0"/>
                      </a:endParaRP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One who brings a civil action in court (i.e. </a:t>
                      </a:r>
                      <a:r>
                        <a:rPr lang="en-US" sz="2000" i="1" dirty="0">
                          <a:solidFill>
                            <a:srgbClr val="FF0000"/>
                          </a:solidFill>
                          <a:latin typeface="Calibri" panose="020F0502020204030204" pitchFamily="34" charset="0"/>
                          <a:cs typeface="Calibri" panose="020F0502020204030204" pitchFamily="34" charset="0"/>
                        </a:rPr>
                        <a:t>the party suing</a:t>
                      </a:r>
                      <a:r>
                        <a:rPr lang="en-US" sz="2000" dirty="0">
                          <a:latin typeface="Calibri" panose="020F0502020204030204" pitchFamily="34" charset="0"/>
                          <a:cs typeface="Calibri" panose="020F0502020204030204" pitchFamily="34" charset="0"/>
                        </a:rPr>
                        <a:t>)</a:t>
                      </a:r>
                    </a:p>
                  </a:txBody>
                  <a:tcPr marL="91443" marR="91443" marT="45712" marB="45712"/>
                </a:tc>
                <a:extLst>
                  <a:ext uri="{0D108BD9-81ED-4DB2-BD59-A6C34878D82A}">
                    <a16:rowId xmlns:a16="http://schemas.microsoft.com/office/drawing/2014/main" val="10001"/>
                  </a:ext>
                </a:extLst>
              </a:tr>
              <a:tr h="640066">
                <a:tc>
                  <a:txBody>
                    <a:bodyPr/>
                    <a:lstStyle/>
                    <a:p>
                      <a:pPr algn="ctr"/>
                      <a:r>
                        <a:rPr lang="en-US" sz="2000" dirty="0">
                          <a:latin typeface="Calibri" panose="020F0502020204030204" pitchFamily="34" charset="0"/>
                        </a:rPr>
                        <a:t>Defendant</a:t>
                      </a:r>
                      <a:endParaRPr lang="en-US" sz="2000" b="1" dirty="0">
                        <a:latin typeface="Calibri" panose="020F0502020204030204" pitchFamily="34" charset="0"/>
                      </a:endParaRP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One against whom a case is brought (i.e. </a:t>
                      </a:r>
                      <a:r>
                        <a:rPr lang="en-US" sz="2000" i="1" dirty="0">
                          <a:solidFill>
                            <a:srgbClr val="FF0000"/>
                          </a:solidFill>
                          <a:latin typeface="Calibri" panose="020F0502020204030204" pitchFamily="34" charset="0"/>
                          <a:cs typeface="Calibri" panose="020F0502020204030204" pitchFamily="34" charset="0"/>
                        </a:rPr>
                        <a:t>the party who is being sued</a:t>
                      </a:r>
                      <a:r>
                        <a:rPr lang="en-US" sz="2000" dirty="0">
                          <a:latin typeface="Calibri" panose="020F0502020204030204" pitchFamily="34" charset="0"/>
                          <a:cs typeface="Calibri" panose="020F0502020204030204" pitchFamily="34" charset="0"/>
                        </a:rPr>
                        <a:t>)</a:t>
                      </a:r>
                    </a:p>
                  </a:txBody>
                  <a:tcPr marL="91443" marR="91443" marT="45712" marB="45712"/>
                </a:tc>
                <a:extLst>
                  <a:ext uri="{0D108BD9-81ED-4DB2-BD59-A6C34878D82A}">
                    <a16:rowId xmlns:a16="http://schemas.microsoft.com/office/drawing/2014/main" val="10002"/>
                  </a:ext>
                </a:extLst>
              </a:tr>
              <a:tr h="640066">
                <a:tc>
                  <a:txBody>
                    <a:bodyPr/>
                    <a:lstStyle/>
                    <a:p>
                      <a:pPr algn="ctr"/>
                      <a:r>
                        <a:rPr lang="en-US" sz="2000" dirty="0">
                          <a:latin typeface="Calibri" panose="020F0502020204030204" pitchFamily="34" charset="0"/>
                        </a:rPr>
                        <a:t>Appellant</a:t>
                      </a:r>
                      <a:endParaRPr lang="en-US" sz="2000" b="1" dirty="0">
                        <a:latin typeface="Calibri" panose="020F0502020204030204" pitchFamily="34" charset="0"/>
                      </a:endParaRP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One who brings an appeal </a:t>
                      </a:r>
                    </a:p>
                  </a:txBody>
                  <a:tcPr marL="91443" marR="91443" marT="45712" marB="45712"/>
                </a:tc>
                <a:extLst>
                  <a:ext uri="{0D108BD9-81ED-4DB2-BD59-A6C34878D82A}">
                    <a16:rowId xmlns:a16="http://schemas.microsoft.com/office/drawing/2014/main" val="10003"/>
                  </a:ext>
                </a:extLst>
              </a:tr>
              <a:tr h="640066">
                <a:tc>
                  <a:txBody>
                    <a:bodyPr/>
                    <a:lstStyle/>
                    <a:p>
                      <a:pPr algn="ctr"/>
                      <a:r>
                        <a:rPr lang="en-US" sz="2000" dirty="0">
                          <a:latin typeface="Calibri" panose="020F0502020204030204" pitchFamily="34" charset="0"/>
                        </a:rPr>
                        <a:t>Appellee</a:t>
                      </a:r>
                      <a:endParaRPr lang="en-US" sz="2000" b="1" dirty="0">
                        <a:latin typeface="Calibri" panose="020F0502020204030204" pitchFamily="34" charset="0"/>
                      </a:endParaRP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One against whom an appeal is brought</a:t>
                      </a:r>
                    </a:p>
                  </a:txBody>
                  <a:tcPr marL="91443" marR="91443" marT="45712" marB="45712"/>
                </a:tc>
                <a:extLst>
                  <a:ext uri="{0D108BD9-81ED-4DB2-BD59-A6C34878D82A}">
                    <a16:rowId xmlns:a16="http://schemas.microsoft.com/office/drawing/2014/main" val="10004"/>
                  </a:ext>
                </a:extLst>
              </a:tr>
              <a:tr h="701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Petitioner</a:t>
                      </a:r>
                    </a:p>
                    <a:p>
                      <a:pPr algn="ctr"/>
                      <a:endParaRPr lang="en-US" sz="2000" b="1" dirty="0">
                        <a:latin typeface="Calibri" panose="020F0502020204030204" pitchFamily="34" charset="0"/>
                      </a:endParaRP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One who appeals a case to the Supreme Court</a:t>
                      </a:r>
                    </a:p>
                  </a:txBody>
                  <a:tcPr marL="91443" marR="91443" marT="45712" marB="45712"/>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Respondent</a:t>
                      </a:r>
                    </a:p>
                    <a:p>
                      <a:pPr algn="ctr"/>
                      <a:endParaRPr lang="en-US" sz="2000" b="1" dirty="0">
                        <a:latin typeface="Calibri" panose="020F0502020204030204" pitchFamily="34" charset="0"/>
                      </a:endParaRPr>
                    </a:p>
                  </a:txBody>
                  <a:tcPr marL="91443" marR="91443" marT="45712" marB="45712"/>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One against whom a case is appealed at the Supreme Court</a:t>
                      </a:r>
                    </a:p>
                  </a:txBody>
                  <a:tcPr marL="91443" marR="91443" marT="45712" marB="45712"/>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Management Tips</a:t>
            </a:r>
          </a:p>
        </p:txBody>
      </p:sp>
      <p:sp>
        <p:nvSpPr>
          <p:cNvPr id="38915" name="Content Placeholder"/>
          <p:cNvSpPr>
            <a:spLocks noGrp="1" noChangeArrowheads="1"/>
          </p:cNvSpPr>
          <p:nvPr>
            <p:ph idx="1"/>
          </p:nvPr>
        </p:nvSpPr>
        <p:spPr>
          <a:xfrm>
            <a:off x="457200" y="1600200"/>
            <a:ext cx="8229600" cy="4018935"/>
          </a:xfrm>
          <a:ln>
            <a:noFill/>
          </a:ln>
        </p:spPr>
        <p:txBody>
          <a:bodyPr/>
          <a:lstStyle/>
          <a:p>
            <a:pPr marL="0" indent="0" eaLnBrk="1" hangingPunct="1">
              <a:buNone/>
            </a:pPr>
            <a:r>
              <a:rPr lang="en-IN" altLang="en-US" sz="1600" dirty="0">
                <a:latin typeface="Calibri" panose="020F0502020204030204" pitchFamily="34" charset="0"/>
                <a:cs typeface="Arial" charset="0"/>
              </a:rPr>
              <a:t>Employers always allowed to hire best person for a job, and have broad discretion in management.  Important to avoid expensive mistakes in limited areas of prohibition.</a:t>
            </a:r>
          </a:p>
          <a:p>
            <a:pPr marL="0" lvl="1" indent="0">
              <a:lnSpc>
                <a:spcPct val="90000"/>
              </a:lnSpc>
              <a:spcBef>
                <a:spcPts val="1000"/>
              </a:spcBef>
              <a:buNone/>
              <a:defRPr/>
            </a:pPr>
            <a:r>
              <a:rPr lang="en-IN" altLang="en-US" sz="1600" dirty="0">
                <a:latin typeface="Calibri" panose="020F0502020204030204" pitchFamily="34" charset="0"/>
              </a:rPr>
              <a:t>Transparency and safe communication of concerns promote preventive management.  Prevention beats cure.  </a:t>
            </a:r>
          </a:p>
          <a:p>
            <a:pPr marL="0" lvl="1" indent="0">
              <a:lnSpc>
                <a:spcPct val="90000"/>
              </a:lnSpc>
              <a:spcBef>
                <a:spcPts val="1000"/>
              </a:spcBef>
              <a:buNone/>
              <a:defRPr/>
            </a:pPr>
            <a:r>
              <a:rPr lang="en-IN" altLang="en-US" sz="1600" dirty="0">
                <a:latin typeface="Calibri" panose="020F0502020204030204" pitchFamily="34" charset="0"/>
              </a:rPr>
              <a:t>Documentation and strong systems useful in convincing a court or jury that employer’s actions were legitimate.  </a:t>
            </a:r>
          </a:p>
          <a:p>
            <a:pPr marL="0" lvl="1" indent="0">
              <a:lnSpc>
                <a:spcPct val="90000"/>
              </a:lnSpc>
              <a:spcBef>
                <a:spcPts val="1000"/>
              </a:spcBef>
              <a:buNone/>
              <a:defRPr/>
            </a:pPr>
            <a:r>
              <a:rPr lang="en-IN" altLang="en-US" sz="1600" dirty="0">
                <a:latin typeface="Calibri" panose="020F0502020204030204" pitchFamily="34" charset="0"/>
              </a:rPr>
              <a:t>Retaliation against an employee for filing claim is a separate offense.  Avoid even its appearance.  </a:t>
            </a:r>
          </a:p>
          <a:p>
            <a:pPr marL="0" lvl="1" indent="0">
              <a:lnSpc>
                <a:spcPct val="90000"/>
              </a:lnSpc>
              <a:spcBef>
                <a:spcPts val="1000"/>
              </a:spcBef>
              <a:buNone/>
              <a:defRPr/>
            </a:pPr>
            <a:r>
              <a:rPr lang="en-IN" altLang="en-US" sz="1600" dirty="0">
                <a:latin typeface="Calibri" panose="020F0502020204030204" pitchFamily="34" charset="0"/>
              </a:rPr>
              <a:t>Review termination decisions internally; avoid unilateral or emotional decisions.  </a:t>
            </a:r>
          </a:p>
          <a:p>
            <a:pPr marL="0" lvl="1" indent="0">
              <a:lnSpc>
                <a:spcPct val="90000"/>
              </a:lnSpc>
              <a:spcBef>
                <a:spcPts val="1000"/>
              </a:spcBef>
              <a:buNone/>
              <a:defRPr/>
            </a:pPr>
            <a:r>
              <a:rPr lang="en-IN" altLang="en-US" sz="1600" dirty="0">
                <a:latin typeface="Calibri" panose="020F0502020204030204" pitchFamily="34" charset="0"/>
              </a:rPr>
              <a:t>Carefully manage lay-offs: documentation, preparation, communication, empathy and </a:t>
            </a:r>
            <a:r>
              <a:rPr lang="en-IN" altLang="en-US" sz="1600" dirty="0" err="1">
                <a:latin typeface="Calibri" panose="020F0502020204030204" pitchFamily="34" charset="0"/>
              </a:rPr>
              <a:t>candor</a:t>
            </a:r>
            <a:r>
              <a:rPr lang="en-IN" altLang="en-US" sz="1600" dirty="0">
                <a:latin typeface="Calibri" panose="020F0502020204030204" pitchFamily="34" charset="0"/>
              </a:rPr>
              <a:t>.      </a:t>
            </a:r>
          </a:p>
          <a:p>
            <a:pPr marL="0" lvl="1" indent="0">
              <a:lnSpc>
                <a:spcPct val="90000"/>
              </a:lnSpc>
              <a:spcBef>
                <a:spcPts val="1000"/>
              </a:spcBef>
              <a:buNone/>
              <a:defRPr/>
            </a:pPr>
            <a:r>
              <a:rPr lang="en-IN" altLang="en-US" sz="1600" dirty="0">
                <a:latin typeface="Calibri" panose="020F0502020204030204" pitchFamily="34" charset="0"/>
              </a:rPr>
              <a:t>Train employees to understand policies and their rights.  </a:t>
            </a:r>
          </a:p>
          <a:p>
            <a:pPr marL="0" lvl="1" indent="0">
              <a:lnSpc>
                <a:spcPct val="90000"/>
              </a:lnSpc>
              <a:spcBef>
                <a:spcPts val="1000"/>
              </a:spcBef>
              <a:buNone/>
              <a:defRPr/>
            </a:pPr>
            <a:r>
              <a:rPr lang="en-IN" altLang="en-US" sz="1600" dirty="0">
                <a:latin typeface="Calibri" panose="020F0502020204030204" pitchFamily="34" charset="0"/>
              </a:rPr>
              <a:t>Some claims will require seeking ‘reasonable accommodation’ via ‘iterative’ (discussion) process.  </a:t>
            </a:r>
          </a:p>
          <a:p>
            <a:pPr marL="0" lvl="1" indent="0">
              <a:lnSpc>
                <a:spcPct val="90000"/>
              </a:lnSpc>
              <a:spcBef>
                <a:spcPts val="1000"/>
              </a:spcBef>
              <a:buNone/>
              <a:defRPr/>
            </a:pPr>
            <a:r>
              <a:rPr lang="en-IN" altLang="en-US" sz="1600" dirty="0">
                <a:latin typeface="Calibri" panose="020F0502020204030204" pitchFamily="34" charset="0"/>
              </a:rPr>
              <a:t>Monitor policies for potential adverse impacts and compliance issues; update as needed.   </a:t>
            </a:r>
          </a:p>
          <a:p>
            <a:pPr marL="0" lvl="1" indent="0">
              <a:lnSpc>
                <a:spcPct val="90000"/>
              </a:lnSpc>
              <a:spcBef>
                <a:spcPts val="1000"/>
              </a:spcBef>
              <a:buNone/>
              <a:defRPr/>
            </a:pPr>
            <a:endParaRPr lang="en-IN" altLang="en-US" sz="1600" dirty="0">
              <a:latin typeface="Calibri" panose="020F0502020204030204" pitchFamily="34" charset="0"/>
            </a:endParaRPr>
          </a:p>
        </p:txBody>
      </p:sp>
    </p:spTree>
    <p:extLst>
      <p:ext uri="{BB962C8B-B14F-4D97-AF65-F5344CB8AC3E}">
        <p14:creationId xmlns:p14="http://schemas.microsoft.com/office/powerpoint/2010/main" val="205547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sz="4400" dirty="0">
                <a:solidFill>
                  <a:prstClr val="black"/>
                </a:solidFill>
                <a:effectLst/>
                <a:latin typeface="Calibri" panose="020F0502020204030204" pitchFamily="34" charset="0"/>
              </a:rPr>
              <a:t>Guide to Reading Cases </a:t>
            </a:r>
            <a:r>
              <a:rPr lang="en-US" sz="3600" dirty="0">
                <a:effectLst/>
                <a:latin typeface="Calibri" panose="020F0502020204030204" pitchFamily="34" charset="0"/>
              </a:rPr>
              <a:t>Understanding the Case: Information</a:t>
            </a:r>
          </a:p>
        </p:txBody>
      </p:sp>
      <p:graphicFrame>
        <p:nvGraphicFramePr>
          <p:cNvPr id="13336" name="Table 24"/>
          <p:cNvGraphicFramePr>
            <a:graphicFrameLocks noGrp="1"/>
          </p:cNvGraphicFramePr>
          <p:nvPr>
            <p:extLst>
              <p:ext uri="{D42A27DB-BD31-4B8C-83A1-F6EECF244321}">
                <p14:modId xmlns:p14="http://schemas.microsoft.com/office/powerpoint/2010/main" val="1306419359"/>
              </p:ext>
            </p:extLst>
          </p:nvPr>
        </p:nvGraphicFramePr>
        <p:xfrm>
          <a:off x="457200" y="1594241"/>
          <a:ext cx="8229600" cy="4251921"/>
        </p:xfrm>
        <a:graphic>
          <a:graphicData uri="http://schemas.openxmlformats.org/drawingml/2006/table">
            <a:tbl>
              <a:tblPr firstRow="1">
                <a:tableStyleId>{616DA210-FB5B-4158-B5E0-FEB733F419BA}</a:tableStyleId>
              </a:tblPr>
              <a:tblGrid>
                <a:gridCol w="1893118">
                  <a:extLst>
                    <a:ext uri="{9D8B030D-6E8A-4147-A177-3AD203B41FA5}">
                      <a16:colId xmlns:a16="http://schemas.microsoft.com/office/drawing/2014/main" val="20000"/>
                    </a:ext>
                  </a:extLst>
                </a:gridCol>
                <a:gridCol w="6336482">
                  <a:extLst>
                    <a:ext uri="{9D8B030D-6E8A-4147-A177-3AD203B41FA5}">
                      <a16:colId xmlns:a16="http://schemas.microsoft.com/office/drawing/2014/main" val="20001"/>
                    </a:ext>
                  </a:extLst>
                </a:gridCol>
              </a:tblGrid>
              <a:tr h="4345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latin typeface="Calibri" panose="020F0502020204030204" pitchFamily="34" charset="0"/>
                        </a:rPr>
                        <a:t>Key Terms</a:t>
                      </a:r>
                      <a:endParaRPr kumimoji="0" lang="en-US" sz="2000" b="1"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latin typeface="Calibri" panose="020F0502020204030204" pitchFamily="34" charset="0"/>
                        </a:rPr>
                        <a:t>Meaning</a:t>
                      </a:r>
                      <a:endParaRPr kumimoji="0" lang="en-US" sz="2000" b="1"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55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Calibri" panose="020F0502020204030204" pitchFamily="34" charset="0"/>
                        </a:rPr>
                        <a:t>Law reporter</a:t>
                      </a:r>
                      <a:endParaRPr kumimoji="0" lang="en-US" sz="1900" b="1"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IN" sz="1900" u="none" strike="noStrike" cap="none" normalizeH="0" baseline="0" dirty="0">
                          <a:ln>
                            <a:noFill/>
                          </a:ln>
                          <a:solidFill>
                            <a:schemeClr val="tx1"/>
                          </a:solidFill>
                          <a:effectLst/>
                          <a:latin typeface="Calibri" panose="020F0502020204030204" pitchFamily="34" charset="0"/>
                        </a:rPr>
                        <a:t>Book in which court opinions are placed</a:t>
                      </a:r>
                      <a:endParaRPr kumimoji="0" lang="en-US" sz="1900" b="0"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702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Calibri" panose="020F0502020204030204" pitchFamily="34" charset="0"/>
                        </a:rPr>
                        <a:t>Case citation</a:t>
                      </a:r>
                      <a:endParaRPr kumimoji="0" lang="en-US" sz="1900" b="1"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IN" sz="1900" b="0" i="0" u="none" strike="noStrike" cap="none" normalizeH="0" baseline="0" dirty="0">
                          <a:ln>
                            <a:noFill/>
                          </a:ln>
                          <a:solidFill>
                            <a:schemeClr val="tx1"/>
                          </a:solidFill>
                          <a:effectLst/>
                          <a:latin typeface="Calibri" panose="020F0502020204030204" pitchFamily="34" charset="0"/>
                          <a:cs typeface="Arial" charset="0"/>
                        </a:rPr>
                        <a:t>The volume and pages in the L</a:t>
                      </a:r>
                      <a:r>
                        <a:rPr kumimoji="0" lang="en-US" sz="1900" u="none" strike="noStrike" cap="none" normalizeH="0" baseline="0" dirty="0">
                          <a:ln>
                            <a:noFill/>
                          </a:ln>
                          <a:solidFill>
                            <a:schemeClr val="tx1"/>
                          </a:solidFill>
                          <a:effectLst/>
                          <a:latin typeface="Calibri" panose="020F0502020204030204" pitchFamily="34" charset="0"/>
                        </a:rPr>
                        <a:t>aw Reporter</a:t>
                      </a:r>
                      <a:r>
                        <a:rPr kumimoji="0" lang="en-IN" sz="1900" b="0" i="0" u="none" strike="noStrike" cap="none" normalizeH="0" baseline="0" dirty="0">
                          <a:ln>
                            <a:noFill/>
                          </a:ln>
                          <a:solidFill>
                            <a:schemeClr val="tx1"/>
                          </a:solidFill>
                          <a:effectLst/>
                          <a:latin typeface="Calibri" panose="020F0502020204030204" pitchFamily="34" charset="0"/>
                          <a:cs typeface="Arial" charset="0"/>
                        </a:rPr>
                        <a:t> where the case opinions can be found</a:t>
                      </a:r>
                      <a:endParaRPr kumimoji="0" lang="en-US" sz="1900" b="0"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extLst>
                  <a:ext uri="{0D108BD9-81ED-4DB2-BD59-A6C34878D82A}">
                    <a16:rowId xmlns:a16="http://schemas.microsoft.com/office/drawing/2014/main" val="10001"/>
                  </a:ext>
                </a:extLst>
              </a:tr>
              <a:tr h="702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Calibri" panose="020F0502020204030204" pitchFamily="34" charset="0"/>
                        </a:rPr>
                        <a:t>Motion to dismiss</a:t>
                      </a:r>
                      <a:endParaRPr kumimoji="0" lang="en-US" sz="1900" b="1"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IN" sz="1900" u="none" strike="noStrike" cap="none" normalizeH="0" baseline="0" dirty="0">
                          <a:ln>
                            <a:noFill/>
                          </a:ln>
                          <a:solidFill>
                            <a:schemeClr val="tx1"/>
                          </a:solidFill>
                          <a:effectLst/>
                          <a:latin typeface="Calibri" panose="020F0502020204030204" pitchFamily="34" charset="0"/>
                        </a:rPr>
                        <a:t>Defendant’s request for the court to reject plaintiff’s case for some defect (e.g., no </a:t>
                      </a:r>
                      <a:r>
                        <a:rPr kumimoji="0" lang="en-IN" sz="1900" i="1" u="none" strike="noStrike" cap="none" normalizeH="0" baseline="0" dirty="0">
                          <a:ln>
                            <a:noFill/>
                          </a:ln>
                          <a:solidFill>
                            <a:schemeClr val="tx1"/>
                          </a:solidFill>
                          <a:effectLst/>
                          <a:latin typeface="Calibri" panose="020F0502020204030204" pitchFamily="34" charset="0"/>
                        </a:rPr>
                        <a:t>prima facie</a:t>
                      </a:r>
                      <a:r>
                        <a:rPr kumimoji="0" lang="en-IN" sz="1900" u="none" strike="noStrike" cap="none" normalizeH="0" baseline="0" dirty="0">
                          <a:ln>
                            <a:noFill/>
                          </a:ln>
                          <a:solidFill>
                            <a:schemeClr val="tx1"/>
                          </a:solidFill>
                          <a:effectLst/>
                          <a:latin typeface="Calibri" panose="020F0502020204030204" pitchFamily="34" charset="0"/>
                        </a:rPr>
                        <a:t> case stated) </a:t>
                      </a:r>
                      <a:endParaRPr kumimoji="0" lang="en-US" sz="1900" b="0"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extLst>
                  <a:ext uri="{0D108BD9-81ED-4DB2-BD59-A6C34878D82A}">
                    <a16:rowId xmlns:a16="http://schemas.microsoft.com/office/drawing/2014/main" val="10002"/>
                  </a:ext>
                </a:extLst>
              </a:tr>
              <a:tr h="1065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Calibri" panose="020F0502020204030204" pitchFamily="34" charset="0"/>
                        </a:rPr>
                        <a:t>Motion for summary judgment</a:t>
                      </a:r>
                      <a:endParaRPr kumimoji="0" lang="en-US" sz="1900" b="1"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IN" sz="1900" u="none" strike="noStrike" cap="none" normalizeH="0" baseline="0" dirty="0">
                          <a:ln>
                            <a:noFill/>
                          </a:ln>
                          <a:solidFill>
                            <a:schemeClr val="tx1"/>
                          </a:solidFill>
                          <a:effectLst/>
                          <a:latin typeface="Calibri" panose="020F0502020204030204" pitchFamily="34" charset="0"/>
                        </a:rPr>
                        <a:t>Defendant’s request for the court to rule on the plaintiff’s case based on the documents submitted, alleging there are no triable issues of fact to be decided</a:t>
                      </a:r>
                      <a:endParaRPr kumimoji="0" lang="en-US" sz="1900" b="0"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extLst>
                  <a:ext uri="{0D108BD9-81ED-4DB2-BD59-A6C34878D82A}">
                    <a16:rowId xmlns:a16="http://schemas.microsoft.com/office/drawing/2014/main" val="10003"/>
                  </a:ext>
                </a:extLst>
              </a:tr>
              <a:tr h="702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a-Latn" sz="1900" u="none" strike="noStrike" cap="none" normalizeH="0" baseline="0" noProof="0" dirty="0">
                          <a:ln>
                            <a:noFill/>
                          </a:ln>
                          <a:solidFill>
                            <a:schemeClr val="tx1"/>
                          </a:solidFill>
                          <a:effectLst/>
                          <a:latin typeface="Calibri" panose="020F0502020204030204" pitchFamily="34" charset="0"/>
                        </a:rPr>
                        <a:t>Per curiam</a:t>
                      </a:r>
                      <a:endParaRPr kumimoji="0" lang="la-Latn" sz="1900" b="1" i="1" u="none" strike="noStrike" cap="none" normalizeH="0" baseline="0" noProof="0" dirty="0">
                        <a:ln>
                          <a:noFill/>
                        </a:ln>
                        <a:solidFill>
                          <a:schemeClr val="tx1"/>
                        </a:solidFill>
                        <a:effectLst/>
                        <a:latin typeface="Calibri" panose="020F0502020204030204" pitchFamily="34" charset="0"/>
                        <a:cs typeface="Arial" charset="0"/>
                      </a:endParaRPr>
                    </a:p>
                  </a:txBody>
                  <a:tcPr marL="91443" marR="91443" marT="45707" marB="45707" horzOverflow="overflow"/>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Calibri" panose="020F0502020204030204" pitchFamily="34" charset="0"/>
                        </a:rPr>
                        <a:t>Brief determination made by an appellate court, </a:t>
                      </a:r>
                      <a:r>
                        <a:rPr kumimoji="0" lang="en-IN" sz="1900" u="none" strike="noStrike" cap="none" normalizeH="0" baseline="0" dirty="0">
                          <a:ln>
                            <a:noFill/>
                          </a:ln>
                          <a:solidFill>
                            <a:schemeClr val="tx1"/>
                          </a:solidFill>
                          <a:effectLst/>
                          <a:latin typeface="Calibri" panose="020F0502020204030204" pitchFamily="34" charset="0"/>
                        </a:rPr>
                        <a:t>not issued by a particular judge</a:t>
                      </a:r>
                      <a:endParaRPr kumimoji="0" lang="en-US" sz="1900" b="0" i="0" u="none" strike="noStrike" cap="none" normalizeH="0" baseline="0" dirty="0">
                        <a:ln>
                          <a:noFill/>
                        </a:ln>
                        <a:solidFill>
                          <a:schemeClr val="tx1"/>
                        </a:solidFill>
                        <a:effectLst/>
                        <a:latin typeface="Calibri" panose="020F0502020204030204" pitchFamily="34" charset="0"/>
                        <a:cs typeface="Arial" charset="0"/>
                      </a:endParaRPr>
                    </a:p>
                  </a:txBody>
                  <a:tcPr marL="91443" marR="91443" marT="45707" marB="45707"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p:cNvSpPr>
            <a:spLocks noGrp="1" noChangeArrowheads="1"/>
          </p:cNvSpPr>
          <p:nvPr>
            <p:ph type="title"/>
          </p:nvPr>
        </p:nvSpPr>
        <p:spPr>
          <a:ln>
            <a:noFill/>
          </a:ln>
        </p:spPr>
        <p:txBody>
          <a:bodyPr/>
          <a:lstStyle/>
          <a:p>
            <a:pPr eaLnBrk="1" hangingPunct="1">
              <a:defRPr/>
            </a:pPr>
            <a:r>
              <a:rPr lang="en-US" sz="3800" i="1" dirty="0">
                <a:effectLst/>
                <a:latin typeface="Calibri" panose="020F0502020204030204" pitchFamily="34" charset="0"/>
              </a:rPr>
              <a:t>Prima Facie </a:t>
            </a:r>
            <a:r>
              <a:rPr lang="en-US" sz="3800" dirty="0">
                <a:effectLst/>
                <a:latin typeface="Calibri" panose="020F0502020204030204" pitchFamily="34" charset="0"/>
              </a:rPr>
              <a:t>Case </a:t>
            </a:r>
            <a:r>
              <a:rPr lang="en-US" sz="3800" dirty="0">
                <a:solidFill>
                  <a:srgbClr val="FF0000"/>
                </a:solidFill>
                <a:effectLst/>
                <a:latin typeface="Calibri" panose="020F0502020204030204" pitchFamily="34" charset="0"/>
              </a:rPr>
              <a:t>(“On The Face of It”)</a:t>
            </a:r>
          </a:p>
        </p:txBody>
      </p:sp>
      <p:sp>
        <p:nvSpPr>
          <p:cNvPr id="14339" name="Content Placeholder 3"/>
          <p:cNvSpPr>
            <a:spLocks noGrp="1" noChangeArrowheads="1"/>
          </p:cNvSpPr>
          <p:nvPr>
            <p:ph idx="1"/>
          </p:nvPr>
        </p:nvSpPr>
        <p:spPr>
          <a:xfrm>
            <a:off x="457199" y="1600200"/>
            <a:ext cx="8360875" cy="4520381"/>
          </a:xfrm>
          <a:ln>
            <a:noFill/>
          </a:ln>
        </p:spPr>
        <p:txBody>
          <a:bodyPr/>
          <a:lstStyle/>
          <a:p>
            <a:pPr marL="0" indent="0" eaLnBrk="1" hangingPunct="1">
              <a:buNone/>
            </a:pPr>
            <a:r>
              <a:rPr lang="en-US" altLang="en-US" b="1" dirty="0">
                <a:solidFill>
                  <a:srgbClr val="FF0000"/>
                </a:solidFill>
                <a:latin typeface="Calibri" panose="020F0502020204030204" pitchFamily="34" charset="0"/>
                <a:cs typeface="Arial" charset="0"/>
              </a:rPr>
              <a:t>Cause of action</a:t>
            </a:r>
            <a:r>
              <a:rPr lang="en-US" altLang="en-US" dirty="0">
                <a:solidFill>
                  <a:srgbClr val="FF0000"/>
                </a:solidFill>
                <a:latin typeface="Calibri" panose="020F0502020204030204" pitchFamily="34" charset="0"/>
                <a:cs typeface="Arial" charset="0"/>
              </a:rPr>
              <a:t>: </a:t>
            </a:r>
            <a:r>
              <a:rPr lang="en-US" altLang="en-US" dirty="0">
                <a:latin typeface="Calibri" panose="020F0502020204030204" pitchFamily="34" charset="0"/>
                <a:cs typeface="Arial" charset="0"/>
              </a:rPr>
              <a:t>Right provided by law for a party to sue for remedies when </a:t>
            </a:r>
            <a:r>
              <a:rPr lang="en-IN" altLang="en-US" dirty="0">
                <a:latin typeface="Calibri" panose="020F0502020204030204" pitchFamily="34" charset="0"/>
                <a:cs typeface="Arial" charset="0"/>
              </a:rPr>
              <a:t>certain legal rights are violated.</a:t>
            </a:r>
            <a:endParaRPr lang="en-US" altLang="en-US" dirty="0">
              <a:latin typeface="Calibri" panose="020F0502020204030204" pitchFamily="34" charset="0"/>
              <a:cs typeface="Arial" charset="0"/>
            </a:endParaRPr>
          </a:p>
          <a:p>
            <a:pPr marL="0" indent="0" eaLnBrk="1" hangingPunct="1">
              <a:buNone/>
            </a:pPr>
            <a:r>
              <a:rPr lang="en-US" altLang="en-US" b="1" i="1" dirty="0">
                <a:solidFill>
                  <a:srgbClr val="FF0000"/>
                </a:solidFill>
                <a:latin typeface="Calibri" panose="020F0502020204030204" pitchFamily="34" charset="0"/>
                <a:cs typeface="Arial" charset="0"/>
              </a:rPr>
              <a:t>Prima facie </a:t>
            </a:r>
            <a:r>
              <a:rPr lang="en-US" altLang="en-US" b="1" dirty="0">
                <a:solidFill>
                  <a:srgbClr val="FF0000"/>
                </a:solidFill>
                <a:latin typeface="Calibri" panose="020F0502020204030204" pitchFamily="34" charset="0"/>
                <a:cs typeface="Arial" charset="0"/>
              </a:rPr>
              <a:t>case</a:t>
            </a:r>
            <a:r>
              <a:rPr lang="en-US" altLang="en-US" dirty="0">
                <a:solidFill>
                  <a:srgbClr val="FF0000"/>
                </a:solidFill>
                <a:latin typeface="Calibri" panose="020F0502020204030204" pitchFamily="34" charset="0"/>
                <a:cs typeface="Arial" charset="0"/>
              </a:rPr>
              <a:t>: </a:t>
            </a:r>
            <a:r>
              <a:rPr lang="en-US" altLang="en-US" dirty="0">
                <a:latin typeface="Calibri" panose="020F0502020204030204" pitchFamily="34" charset="0"/>
                <a:cs typeface="Arial" charset="0"/>
              </a:rPr>
              <a:t>Presentation of evidence that fits each requirement of a Cause of Action.</a:t>
            </a:r>
          </a:p>
          <a:p>
            <a:pPr marL="291600" lvl="1" indent="-291600">
              <a:lnSpc>
                <a:spcPct val="90000"/>
              </a:lnSpc>
              <a:spcBef>
                <a:spcPts val="1000"/>
              </a:spcBef>
              <a:buFont typeface="Arial" panose="020B0604020202020204" pitchFamily="34" charset="0"/>
              <a:buChar char="•"/>
            </a:pPr>
            <a:r>
              <a:rPr lang="en-US" altLang="en-US" dirty="0">
                <a:latin typeface="Calibri" panose="020F0502020204030204" pitchFamily="34" charset="0"/>
              </a:rPr>
              <a:t>Establishes basis for plaintiff’s claim to relief.</a:t>
            </a:r>
          </a:p>
          <a:p>
            <a:pPr marL="291600" lvl="1" indent="-291600">
              <a:lnSpc>
                <a:spcPct val="90000"/>
              </a:lnSpc>
              <a:spcBef>
                <a:spcPts val="1000"/>
              </a:spcBef>
              <a:buFont typeface="Arial" panose="020B0604020202020204" pitchFamily="34" charset="0"/>
              <a:buChar char="•"/>
            </a:pPr>
            <a:r>
              <a:rPr lang="en-US" altLang="en-US" dirty="0">
                <a:latin typeface="Calibri" panose="020F0502020204030204" pitchFamily="34" charset="0"/>
              </a:rPr>
              <a:t>Requires defendant to appear and rebut plaintiff’s claims or establish defenses.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p:cNvSpPr>
            <a:spLocks noGrp="1" noChangeArrowheads="1"/>
          </p:cNvSpPr>
          <p:nvPr>
            <p:ph type="title"/>
          </p:nvPr>
        </p:nvSpPr>
        <p:spPr>
          <a:xfrm>
            <a:off x="457200" y="260350"/>
            <a:ext cx="8229600" cy="762907"/>
          </a:xfrm>
          <a:ln>
            <a:noFill/>
          </a:ln>
        </p:spPr>
        <p:txBody>
          <a:bodyPr/>
          <a:lstStyle/>
          <a:p>
            <a:pPr eaLnBrk="1" hangingPunct="1">
              <a:defRPr/>
            </a:pPr>
            <a:r>
              <a:rPr lang="en-US" dirty="0">
                <a:effectLst/>
                <a:latin typeface="Calibri" panose="020F0502020204030204" pitchFamily="34" charset="0"/>
              </a:rPr>
              <a:t>At-Will Employment</a:t>
            </a:r>
          </a:p>
        </p:txBody>
      </p:sp>
      <p:sp>
        <p:nvSpPr>
          <p:cNvPr id="15363" name="Content Placeholder 3"/>
          <p:cNvSpPr>
            <a:spLocks noGrp="1" noChangeArrowheads="1"/>
          </p:cNvSpPr>
          <p:nvPr>
            <p:ph idx="1"/>
          </p:nvPr>
        </p:nvSpPr>
        <p:spPr>
          <a:xfrm>
            <a:off x="457200" y="1023257"/>
            <a:ext cx="8229600" cy="5200562"/>
          </a:xfrm>
          <a:ln>
            <a:noFill/>
          </a:ln>
        </p:spPr>
        <p:txBody>
          <a:bodyPr/>
          <a:lstStyle/>
          <a:p>
            <a:pPr eaLnBrk="1" hangingPunct="1"/>
            <a:r>
              <a:rPr lang="en-US" altLang="en-US" sz="1500" b="1" dirty="0">
                <a:solidFill>
                  <a:srgbClr val="FF0000"/>
                </a:solidFill>
                <a:latin typeface="Calibri" panose="020F0502020204030204" pitchFamily="34" charset="0"/>
                <a:cs typeface="Calibri" panose="020F0502020204030204" pitchFamily="34" charset="0"/>
              </a:rPr>
              <a:t>At-will employment</a:t>
            </a:r>
            <a:r>
              <a:rPr lang="en-US" altLang="en-US" sz="1500" dirty="0">
                <a:solidFill>
                  <a:srgbClr val="FF0000"/>
                </a:solidFill>
                <a:latin typeface="Calibri" panose="020F0502020204030204" pitchFamily="34" charset="0"/>
                <a:cs typeface="Calibri" panose="020F0502020204030204" pitchFamily="34" charset="0"/>
              </a:rPr>
              <a:t>: </a:t>
            </a:r>
            <a:r>
              <a:rPr lang="en-US" altLang="en-US" sz="1500" dirty="0">
                <a:latin typeface="Calibri" panose="020F0502020204030204" pitchFamily="34" charset="0"/>
                <a:cs typeface="Calibri" panose="020F0502020204030204" pitchFamily="34" charset="0"/>
              </a:rPr>
              <a:t>Employment relationship where there is no contractual obligation to continue for an agreed time.</a:t>
            </a:r>
          </a:p>
          <a:p>
            <a:pPr lvl="1" eaLnBrk="1" hangingPunct="1"/>
            <a:r>
              <a:rPr lang="en-US" altLang="en-US" sz="1500" dirty="0">
                <a:latin typeface="Calibri" panose="020F0502020204030204" pitchFamily="34" charset="0"/>
                <a:cs typeface="Calibri" panose="020F0502020204030204" pitchFamily="34" charset="0"/>
              </a:rPr>
              <a:t>Agreement renews itself every second, until it doesn’t</a:t>
            </a:r>
          </a:p>
          <a:p>
            <a:pPr lvl="1" eaLnBrk="1" hangingPunct="1"/>
            <a:r>
              <a:rPr lang="en-US" altLang="en-US" sz="1500" b="1" i="1" dirty="0">
                <a:latin typeface="Calibri" panose="020F0502020204030204" pitchFamily="34" charset="0"/>
                <a:cs typeface="Calibri" panose="020F0502020204030204" pitchFamily="34" charset="0"/>
              </a:rPr>
              <a:t>Either party may terminate, without liability to the other</a:t>
            </a:r>
          </a:p>
          <a:p>
            <a:pPr eaLnBrk="1" hangingPunct="1"/>
            <a:r>
              <a:rPr lang="en-US" altLang="en-US" sz="1500" dirty="0">
                <a:latin typeface="Calibri" panose="020F0502020204030204" pitchFamily="34" charset="0"/>
                <a:cs typeface="Calibri" panose="020F0502020204030204" pitchFamily="34" charset="0"/>
              </a:rPr>
              <a:t>Not at employment relationships are considered “Employment At-Will”</a:t>
            </a:r>
          </a:p>
          <a:p>
            <a:pPr eaLnBrk="1" hangingPunct="1"/>
            <a:r>
              <a:rPr lang="en-US" altLang="en-US" sz="1500" dirty="0">
                <a:latin typeface="Calibri" panose="020F0502020204030204" pitchFamily="34" charset="0"/>
                <a:cs typeface="Calibri" panose="020F0502020204030204" pitchFamily="34" charset="0"/>
              </a:rPr>
              <a:t>Exclusions from At-Will Employment:</a:t>
            </a:r>
          </a:p>
          <a:p>
            <a:pPr marL="800100" lvl="1" indent="-342900" eaLnBrk="1" hangingPunct="1">
              <a:buClr>
                <a:schemeClr val="tx1"/>
              </a:buClr>
              <a:buFont typeface="+mj-lt"/>
              <a:buAutoNum type="arabicPeriod"/>
            </a:pPr>
            <a:r>
              <a:rPr lang="en-US" altLang="en-US" sz="1500" dirty="0">
                <a:solidFill>
                  <a:srgbClr val="FF0000"/>
                </a:solidFill>
                <a:latin typeface="Calibri" panose="020F0502020204030204" pitchFamily="34" charset="0"/>
                <a:cs typeface="Calibri" panose="020F0502020204030204" pitchFamily="34" charset="0"/>
              </a:rPr>
              <a:t>Government employment</a:t>
            </a:r>
            <a:r>
              <a:rPr lang="en-US" altLang="en-US" sz="1500" dirty="0">
                <a:latin typeface="Calibri" panose="020F0502020204030204" pitchFamily="34" charset="0"/>
                <a:cs typeface="Calibri" panose="020F0502020204030204" pitchFamily="34" charset="0"/>
              </a:rPr>
              <a:t>, or</a:t>
            </a:r>
          </a:p>
          <a:p>
            <a:pPr marL="800100" lvl="1" indent="-342900" eaLnBrk="1" hangingPunct="1">
              <a:buFont typeface="+mj-lt"/>
              <a:buAutoNum type="arabicPeriod"/>
            </a:pPr>
            <a:r>
              <a:rPr lang="en-US" altLang="en-US" sz="1500" dirty="0">
                <a:latin typeface="Calibri" panose="020F0502020204030204" pitchFamily="34" charset="0"/>
                <a:cs typeface="Calibri" panose="020F0502020204030204" pitchFamily="34" charset="0"/>
              </a:rPr>
              <a:t>Employment governed by </a:t>
            </a:r>
            <a:r>
              <a:rPr lang="en-US" altLang="en-US" sz="1500" dirty="0">
                <a:solidFill>
                  <a:srgbClr val="FF0000"/>
                </a:solidFill>
                <a:latin typeface="Calibri" panose="020F0502020204030204" pitchFamily="34" charset="0"/>
                <a:cs typeface="Calibri" panose="020F0502020204030204" pitchFamily="34" charset="0"/>
              </a:rPr>
              <a:t>Contracts</a:t>
            </a:r>
            <a:r>
              <a:rPr lang="en-US" altLang="en-US" sz="1500" dirty="0">
                <a:latin typeface="Calibri" panose="020F0502020204030204" pitchFamily="34" charset="0"/>
                <a:cs typeface="Calibri" panose="020F0502020204030204" pitchFamily="34" charset="0"/>
              </a:rPr>
              <a:t> that define the terms and duration</a:t>
            </a:r>
          </a:p>
          <a:p>
            <a:pPr marL="1200150" lvl="2" indent="-342900" eaLnBrk="1" hangingPunct="1">
              <a:buFont typeface="+mj-lt"/>
              <a:buAutoNum type="arabicPeriod"/>
            </a:pPr>
            <a:r>
              <a:rPr lang="en-US" altLang="en-US" sz="1500" dirty="0">
                <a:latin typeface="Calibri" panose="020F0502020204030204" pitchFamily="34" charset="0"/>
                <a:cs typeface="Calibri" panose="020F0502020204030204" pitchFamily="34" charset="0"/>
              </a:rPr>
              <a:t>Collective Bargaining Agreement (group, i.e. labor union)</a:t>
            </a:r>
          </a:p>
          <a:p>
            <a:pPr marL="1200150" lvl="2" indent="-342900" eaLnBrk="1" hangingPunct="1">
              <a:buFont typeface="+mj-lt"/>
              <a:buAutoNum type="arabicPeriod"/>
            </a:pPr>
            <a:r>
              <a:rPr lang="en-US" altLang="en-US" sz="1500" dirty="0">
                <a:latin typeface="Calibri" panose="020F0502020204030204" pitchFamily="34" charset="0"/>
                <a:cs typeface="Calibri" panose="020F0502020204030204" pitchFamily="34" charset="0"/>
              </a:rPr>
              <a:t>Individual Contract</a:t>
            </a:r>
          </a:p>
          <a:p>
            <a:pPr eaLnBrk="1" hangingPunct="1">
              <a:buClr>
                <a:schemeClr val="tx1"/>
              </a:buClr>
            </a:pPr>
            <a:r>
              <a:rPr lang="en-US" altLang="en-US" sz="1500" b="1" dirty="0">
                <a:solidFill>
                  <a:srgbClr val="FF0000"/>
                </a:solidFill>
                <a:latin typeface="Calibri" panose="020F0502020204030204" pitchFamily="34" charset="0"/>
                <a:cs typeface="Calibri" panose="020F0502020204030204" pitchFamily="34" charset="0"/>
              </a:rPr>
              <a:t>Key concept and general rule</a:t>
            </a:r>
            <a:r>
              <a:rPr lang="en-US" altLang="en-US" sz="1500" dirty="0">
                <a:solidFill>
                  <a:srgbClr val="FF0000"/>
                </a:solidFill>
                <a:latin typeface="Calibri" panose="020F0502020204030204" pitchFamily="34" charset="0"/>
                <a:cs typeface="Calibri" panose="020F0502020204030204" pitchFamily="34" charset="0"/>
              </a:rPr>
              <a:t>: </a:t>
            </a:r>
            <a:r>
              <a:rPr lang="en-US" altLang="en-US" sz="1500" dirty="0">
                <a:latin typeface="Calibri" panose="020F0502020204030204" pitchFamily="34" charset="0"/>
                <a:cs typeface="Calibri" panose="020F0502020204030204" pitchFamily="34" charset="0"/>
              </a:rPr>
              <a:t>either Party may terminate the employment relationship, at any time, for a </a:t>
            </a:r>
            <a:r>
              <a:rPr lang="en-US" altLang="en-US" sz="1500" b="1" dirty="0">
                <a:latin typeface="Calibri" panose="020F0502020204030204" pitchFamily="34" charset="0"/>
                <a:cs typeface="Calibri" panose="020F0502020204030204" pitchFamily="34" charset="0"/>
              </a:rPr>
              <a:t>good reason </a:t>
            </a:r>
            <a:r>
              <a:rPr lang="en-US" altLang="en-US" sz="1500" dirty="0">
                <a:latin typeface="Calibri" panose="020F0502020204030204" pitchFamily="34" charset="0"/>
                <a:cs typeface="Calibri" panose="020F0502020204030204" pitchFamily="34" charset="0"/>
              </a:rPr>
              <a:t>(incompetence, better offer), or </a:t>
            </a:r>
            <a:r>
              <a:rPr lang="en-US" altLang="en-US" sz="1500" b="1" dirty="0">
                <a:latin typeface="Calibri" panose="020F0502020204030204" pitchFamily="34" charset="0"/>
                <a:cs typeface="Calibri" panose="020F0502020204030204" pitchFamily="34" charset="0"/>
              </a:rPr>
              <a:t>no-reason-at-all</a:t>
            </a:r>
            <a:r>
              <a:rPr lang="en-US" altLang="en-US" sz="1500" dirty="0">
                <a:latin typeface="Calibri" panose="020F0502020204030204" pitchFamily="34" charset="0"/>
                <a:cs typeface="Calibri" panose="020F0502020204030204" pitchFamily="34" charset="0"/>
              </a:rPr>
              <a:t> (including many stupid reasons) – just </a:t>
            </a:r>
            <a:r>
              <a:rPr lang="en-US" altLang="en-US" sz="1500" b="1" dirty="0">
                <a:latin typeface="Calibri" panose="020F0502020204030204" pitchFamily="34" charset="0"/>
                <a:cs typeface="Calibri" panose="020F0502020204030204" pitchFamily="34" charset="0"/>
              </a:rPr>
              <a:t>not a bad or illegal reason </a:t>
            </a:r>
            <a:r>
              <a:rPr lang="en-US" altLang="en-US" sz="1500" dirty="0">
                <a:latin typeface="Calibri" panose="020F0502020204030204" pitchFamily="34" charset="0"/>
                <a:cs typeface="Calibri" panose="020F0502020204030204" pitchFamily="34" charset="0"/>
              </a:rPr>
              <a:t>= one that falls within one of the few exceptions to the doctrine (next).</a:t>
            </a:r>
          </a:p>
          <a:p>
            <a:pPr eaLnBrk="1" hangingPunct="1"/>
            <a:r>
              <a:rPr lang="en-US" altLang="en-US" sz="1500" b="1" i="1" dirty="0">
                <a:latin typeface="Calibri" panose="020F0502020204030204" pitchFamily="34" charset="0"/>
                <a:cs typeface="Calibri" panose="020F0502020204030204" pitchFamily="34" charset="0"/>
              </a:rPr>
              <a:t>Most private-sector employment is at-will   </a:t>
            </a:r>
          </a:p>
          <a:p>
            <a:pPr marL="0" lvl="1" indent="0">
              <a:lnSpc>
                <a:spcPct val="90000"/>
              </a:lnSpc>
              <a:spcBef>
                <a:spcPts val="1000"/>
              </a:spcBef>
              <a:buNone/>
            </a:pPr>
            <a:r>
              <a:rPr lang="en-IN" altLang="en-US" sz="1500" dirty="0">
                <a:latin typeface="Calibri" panose="020F0502020204030204" pitchFamily="34" charset="0"/>
                <a:cs typeface="Calibri" panose="020F0502020204030204" pitchFamily="34" charset="0"/>
              </a:rPr>
              <a:t>Note: Per Civil Rights Act, Title VII, employer cannot terminate a worker based on race, color, sex, religion, or national origin.</a:t>
            </a:r>
            <a:endParaRPr lang="en-IN" sz="1500" dirty="0">
              <a:latin typeface="Calibri" panose="020F0502020204030204" pitchFamily="34" charset="0"/>
              <a:cs typeface="Calibri" panose="020F0502020204030204" pitchFamily="34" charset="0"/>
            </a:endParaRPr>
          </a:p>
          <a:p>
            <a:pPr marL="0" lvl="1" indent="0">
              <a:lnSpc>
                <a:spcPct val="90000"/>
              </a:lnSpc>
              <a:spcBef>
                <a:spcPts val="1000"/>
              </a:spcBef>
              <a:buNone/>
            </a:pPr>
            <a:endParaRPr lang="en-US" altLang="en-US" sz="15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p:cNvSpPr>
            <a:spLocks noGrp="1" noChangeArrowheads="1"/>
          </p:cNvSpPr>
          <p:nvPr>
            <p:ph type="title"/>
          </p:nvPr>
        </p:nvSpPr>
        <p:spPr>
          <a:xfrm>
            <a:off x="162232" y="119743"/>
            <a:ext cx="8760542" cy="642257"/>
          </a:xfrm>
          <a:ln>
            <a:noFill/>
          </a:ln>
        </p:spPr>
        <p:txBody>
          <a:bodyPr/>
          <a:lstStyle/>
          <a:p>
            <a:pPr eaLnBrk="1" hangingPunct="1">
              <a:defRPr/>
            </a:pPr>
            <a:r>
              <a:rPr lang="en-US" sz="3200" dirty="0">
                <a:effectLst/>
                <a:latin typeface="Calibri" panose="020F0502020204030204" pitchFamily="34" charset="0"/>
              </a:rPr>
              <a:t>Exclusions from At-Will Employment, Damages</a:t>
            </a:r>
          </a:p>
        </p:txBody>
      </p:sp>
      <p:sp>
        <p:nvSpPr>
          <p:cNvPr id="15363" name="Content Placeholder"/>
          <p:cNvSpPr>
            <a:spLocks noGrp="1" noChangeArrowheads="1"/>
          </p:cNvSpPr>
          <p:nvPr>
            <p:ph idx="1"/>
          </p:nvPr>
        </p:nvSpPr>
        <p:spPr>
          <a:xfrm>
            <a:off x="457200" y="762000"/>
            <a:ext cx="8229600" cy="5683045"/>
          </a:xfrm>
          <a:ln>
            <a:noFill/>
          </a:ln>
        </p:spPr>
        <p:txBody>
          <a:bodyPr/>
          <a:lstStyle/>
          <a:p>
            <a:pPr>
              <a:buFont typeface="+mj-lt"/>
              <a:buAutoNum type="arabicPeriod"/>
            </a:pPr>
            <a:r>
              <a:rPr lang="en-US" sz="1300" dirty="0">
                <a:latin typeface="Calibri" panose="020F0502020204030204" pitchFamily="34" charset="0"/>
                <a:cs typeface="Calibri" panose="020F0502020204030204" pitchFamily="34" charset="0"/>
              </a:rPr>
              <a:t>Violation of </a:t>
            </a:r>
            <a:r>
              <a:rPr lang="en-US" sz="1300" b="1" dirty="0">
                <a:latin typeface="Calibri" panose="020F0502020204030204" pitchFamily="34" charset="0"/>
                <a:cs typeface="Calibri" panose="020F0502020204030204" pitchFamily="34" charset="0"/>
              </a:rPr>
              <a:t>Employment Law Statute</a:t>
            </a:r>
            <a:r>
              <a:rPr lang="en-US" sz="1300" dirty="0">
                <a:latin typeface="Calibri" panose="020F0502020204030204" pitchFamily="34" charset="0"/>
                <a:cs typeface="Calibri" panose="020F0502020204030204" pitchFamily="34" charset="0"/>
              </a:rPr>
              <a:t>: </a:t>
            </a:r>
          </a:p>
          <a:p>
            <a:pPr lvl="1"/>
            <a:r>
              <a:rPr lang="en-US" sz="1300" dirty="0">
                <a:latin typeface="Calibri" panose="020F0502020204030204" pitchFamily="34" charset="0"/>
                <a:cs typeface="Calibri" panose="020F0502020204030204" pitchFamily="34" charset="0"/>
              </a:rPr>
              <a:t>Ex. Title VII of Civil Rights Act, Age Discrimination Act, OHSA, Fair Labor Standards Act, WARN, etc. (</a:t>
            </a:r>
            <a:r>
              <a:rPr lang="en-US" sz="1300" i="1" dirty="0">
                <a:latin typeface="Calibri" panose="020F0502020204030204" pitchFamily="34" charset="0"/>
                <a:cs typeface="Calibri" panose="020F0502020204030204" pitchFamily="34" charset="0"/>
              </a:rPr>
              <a:t>these laws will be discussed in other chapters</a:t>
            </a:r>
            <a:r>
              <a:rPr lang="en-US" sz="1300" dirty="0">
                <a:latin typeface="Calibri" panose="020F0502020204030204" pitchFamily="34" charset="0"/>
                <a:cs typeface="Calibri" panose="020F0502020204030204" pitchFamily="34" charset="0"/>
              </a:rPr>
              <a:t>)</a:t>
            </a:r>
          </a:p>
          <a:p>
            <a:pPr>
              <a:buFont typeface="+mj-lt"/>
              <a:buAutoNum type="arabicPeriod"/>
            </a:pPr>
            <a:r>
              <a:rPr lang="en-US" sz="1300" dirty="0">
                <a:latin typeface="Calibri" panose="020F0502020204030204" pitchFamily="34" charset="0"/>
                <a:cs typeface="Calibri" panose="020F0502020204030204" pitchFamily="34" charset="0"/>
              </a:rPr>
              <a:t>Violation of </a:t>
            </a:r>
            <a:r>
              <a:rPr lang="en-US" sz="1300" b="1" dirty="0">
                <a:latin typeface="Calibri" panose="020F0502020204030204" pitchFamily="34" charset="0"/>
                <a:cs typeface="Calibri" panose="020F0502020204030204" pitchFamily="34" charset="0"/>
              </a:rPr>
              <a:t>Public Policy </a:t>
            </a:r>
            <a:r>
              <a:rPr lang="en-US" sz="1300" dirty="0">
                <a:latin typeface="Calibri" panose="020F0502020204030204" pitchFamily="34" charset="0"/>
                <a:cs typeface="Calibri" panose="020F0502020204030204" pitchFamily="34" charset="0"/>
              </a:rPr>
              <a:t>(other law, legal right, recognized in SC)</a:t>
            </a:r>
          </a:p>
          <a:p>
            <a:pPr>
              <a:buFont typeface="+mj-lt"/>
              <a:buAutoNum type="arabicPeriod"/>
            </a:pPr>
            <a:r>
              <a:rPr lang="en-US" sz="1300" dirty="0">
                <a:latin typeface="Calibri" panose="020F0502020204030204" pitchFamily="34" charset="0"/>
                <a:cs typeface="Calibri" panose="020F0502020204030204" pitchFamily="34" charset="0"/>
              </a:rPr>
              <a:t>Breach of </a:t>
            </a:r>
            <a:r>
              <a:rPr lang="en-US" sz="1300" b="1" dirty="0">
                <a:latin typeface="Calibri" panose="020F0502020204030204" pitchFamily="34" charset="0"/>
                <a:cs typeface="Calibri" panose="020F0502020204030204" pitchFamily="34" charset="0"/>
              </a:rPr>
              <a:t>Implied Contract </a:t>
            </a:r>
            <a:r>
              <a:rPr lang="en-US" sz="1300" dirty="0">
                <a:latin typeface="Calibri" panose="020F0502020204030204" pitchFamily="34" charset="0"/>
                <a:cs typeface="Calibri" panose="020F0502020204030204" pitchFamily="34" charset="0"/>
              </a:rPr>
              <a:t>(i.e., handbook terms that limit employer discretion, recognized in SC) </a:t>
            </a:r>
          </a:p>
          <a:p>
            <a:pPr>
              <a:buFont typeface="+mj-lt"/>
              <a:buAutoNum type="arabicPeriod"/>
            </a:pPr>
            <a:r>
              <a:rPr lang="en-US" sz="1300" dirty="0">
                <a:latin typeface="Calibri" panose="020F0502020204030204" pitchFamily="34" charset="0"/>
                <a:cs typeface="Calibri" panose="020F0502020204030204" pitchFamily="34" charset="0"/>
              </a:rPr>
              <a:t>Breach of the </a:t>
            </a:r>
            <a:r>
              <a:rPr lang="en-US" sz="1300" b="1" dirty="0">
                <a:latin typeface="Calibri" panose="020F0502020204030204" pitchFamily="34" charset="0"/>
                <a:cs typeface="Calibri" panose="020F0502020204030204" pitchFamily="34" charset="0"/>
              </a:rPr>
              <a:t>Implied Covenant of Good Faith and Fair Dealing </a:t>
            </a:r>
            <a:r>
              <a:rPr lang="en-US" sz="1300" dirty="0">
                <a:latin typeface="Calibri" panose="020F0502020204030204" pitchFamily="34" charset="0"/>
                <a:cs typeface="Calibri" panose="020F0502020204030204" pitchFamily="34" charset="0"/>
              </a:rPr>
              <a:t>(CA and a few other states, not in SC)</a:t>
            </a:r>
          </a:p>
          <a:p>
            <a:pPr marL="0" indent="0">
              <a:buNone/>
            </a:pPr>
            <a:r>
              <a:rPr lang="en-US" sz="1300" b="1" dirty="0">
                <a:latin typeface="Calibri" panose="020F0502020204030204" pitchFamily="34" charset="0"/>
                <a:cs typeface="Calibri" panose="020F0502020204030204" pitchFamily="34" charset="0"/>
              </a:rPr>
              <a:t>Other that work in conjunction with above:</a:t>
            </a:r>
          </a:p>
          <a:p>
            <a:pPr lvl="1"/>
            <a:r>
              <a:rPr lang="en-US" sz="1300" b="1" i="1" dirty="0">
                <a:latin typeface="Calibri" panose="020F0502020204030204" pitchFamily="34" charset="0"/>
                <a:cs typeface="Calibri" panose="020F0502020204030204" pitchFamily="34" charset="0"/>
              </a:rPr>
              <a:t>Wrongful Discharge/Wrongful Termination/Unjust Discharge/Unjust Dismissal </a:t>
            </a:r>
            <a:r>
              <a:rPr lang="en-US" sz="1300" dirty="0">
                <a:latin typeface="Calibri" panose="020F0502020204030204" pitchFamily="34" charset="0"/>
                <a:cs typeface="Calibri" panose="020F0502020204030204" pitchFamily="34" charset="0"/>
              </a:rPr>
              <a:t>– Terminating an EE from job for an illegal reason (reason not supported by law)</a:t>
            </a:r>
          </a:p>
          <a:p>
            <a:pPr lvl="1"/>
            <a:r>
              <a:rPr lang="en-US" sz="1300" b="1" i="1" dirty="0">
                <a:latin typeface="Calibri" panose="020F0502020204030204" pitchFamily="34" charset="0"/>
                <a:cs typeface="Calibri" panose="020F0502020204030204" pitchFamily="34" charset="0"/>
              </a:rPr>
              <a:t>Retaliatory Discharge </a:t>
            </a:r>
            <a:r>
              <a:rPr lang="en-US" sz="1300" dirty="0">
                <a:latin typeface="Calibri" panose="020F0502020204030204" pitchFamily="34" charset="0"/>
                <a:cs typeface="Calibri" panose="020F0502020204030204" pitchFamily="34" charset="0"/>
              </a:rPr>
              <a:t>– Terminating an EE for exercising rights provided by law</a:t>
            </a:r>
          </a:p>
          <a:p>
            <a:pPr lvl="1"/>
            <a:r>
              <a:rPr lang="en-US" sz="1300" b="1" i="1" dirty="0">
                <a:latin typeface="Calibri" panose="020F0502020204030204" pitchFamily="34" charset="0"/>
                <a:cs typeface="Calibri" panose="020F0502020204030204" pitchFamily="34" charset="0"/>
              </a:rPr>
              <a:t>Constructive Discharge </a:t>
            </a:r>
            <a:r>
              <a:rPr lang="en-US" sz="1300" dirty="0">
                <a:latin typeface="Calibri" panose="020F0502020204030204" pitchFamily="34" charset="0"/>
                <a:cs typeface="Calibri" panose="020F0502020204030204" pitchFamily="34" charset="0"/>
              </a:rPr>
              <a:t>- </a:t>
            </a:r>
            <a:r>
              <a:rPr lang="en-US" altLang="en-US" sz="1300" dirty="0">
                <a:latin typeface="Calibri" panose="020F0502020204030204" pitchFamily="34" charset="0"/>
                <a:cs typeface="Calibri" panose="020F0502020204030204" pitchFamily="34" charset="0"/>
              </a:rPr>
              <a:t>Occurs when the EE is given no reasonable alternative but to end the employment relationship; considered an involuntary act on the part of the EE</a:t>
            </a:r>
            <a:endParaRPr lang="en-US" sz="1300" dirty="0">
              <a:latin typeface="Calibri" panose="020F0502020204030204" pitchFamily="34" charset="0"/>
              <a:cs typeface="Calibri" panose="020F0502020204030204" pitchFamily="34" charset="0"/>
            </a:endParaRPr>
          </a:p>
          <a:p>
            <a:pPr marL="0" indent="0">
              <a:buNone/>
            </a:pPr>
            <a:r>
              <a:rPr lang="en-US" sz="1300" b="1" dirty="0">
                <a:latin typeface="Calibri" panose="020F0502020204030204" pitchFamily="34" charset="0"/>
                <a:cs typeface="Calibri" panose="020F0502020204030204" pitchFamily="34" charset="0"/>
              </a:rPr>
              <a:t>Damages for Wrongful Discharge/Wrongful Termination/Unjust Discharge/Unjust Dismissal:</a:t>
            </a:r>
          </a:p>
          <a:p>
            <a:pPr lvl="2"/>
            <a:r>
              <a:rPr lang="en-US" sz="1300" b="1" i="1" dirty="0">
                <a:latin typeface="Calibri" panose="020F0502020204030204" pitchFamily="34" charset="0"/>
                <a:cs typeface="Calibri" panose="020F0502020204030204" pitchFamily="34" charset="0"/>
              </a:rPr>
              <a:t>Compensatory Damages </a:t>
            </a:r>
            <a:r>
              <a:rPr lang="en-US" sz="1300" dirty="0">
                <a:latin typeface="Calibri" panose="020F0502020204030204" pitchFamily="34" charset="0"/>
                <a:cs typeface="Calibri" panose="020F0502020204030204" pitchFamily="34" charset="0"/>
              </a:rPr>
              <a:t>– Money that court orders to be paid by one who harmed another to compensate for the hard done </a:t>
            </a:r>
            <a:r>
              <a:rPr lang="en-US" sz="1300" dirty="0">
                <a:solidFill>
                  <a:srgbClr val="FF0000"/>
                </a:solidFill>
                <a:latin typeface="Calibri" panose="020F0502020204030204" pitchFamily="34" charset="0"/>
                <a:cs typeface="Calibri" panose="020F0502020204030204" pitchFamily="34" charset="0"/>
              </a:rPr>
              <a:t>(</a:t>
            </a:r>
            <a:r>
              <a:rPr lang="en-US" sz="1300" dirty="0" err="1">
                <a:solidFill>
                  <a:srgbClr val="FF0000"/>
                </a:solidFill>
                <a:latin typeface="Calibri" panose="020F0502020204030204" pitchFamily="34" charset="0"/>
                <a:cs typeface="Calibri" panose="020F0502020204030204" pitchFamily="34" charset="0"/>
              </a:rPr>
              <a:t>i.e</a:t>
            </a:r>
            <a:r>
              <a:rPr lang="en-US" sz="1300" dirty="0">
                <a:solidFill>
                  <a:srgbClr val="FF0000"/>
                </a:solidFill>
                <a:latin typeface="Calibri" panose="020F0502020204030204" pitchFamily="34" charset="0"/>
                <a:cs typeface="Calibri" panose="020F0502020204030204" pitchFamily="34" charset="0"/>
              </a:rPr>
              <a:t> to make the injured party whole)</a:t>
            </a:r>
          </a:p>
          <a:p>
            <a:pPr lvl="2"/>
            <a:r>
              <a:rPr lang="en-US" sz="1300" b="1" i="1" dirty="0">
                <a:latin typeface="Calibri" panose="020F0502020204030204" pitchFamily="34" charset="0"/>
                <a:cs typeface="Calibri" panose="020F0502020204030204" pitchFamily="34" charset="0"/>
              </a:rPr>
              <a:t>Punitive Damages </a:t>
            </a:r>
            <a:r>
              <a:rPr lang="en-US" sz="1300" dirty="0">
                <a:latin typeface="Calibri" panose="020F0502020204030204" pitchFamily="34" charset="0"/>
                <a:cs typeface="Calibri" panose="020F0502020204030204" pitchFamily="34" charset="0"/>
              </a:rPr>
              <a:t>– Money ordered by a court to be paid by harming party to harmed party, above the actual loss suffered, for purposes of punishing the one doing the hard and to send a message to society that the activity is not to be done </a:t>
            </a:r>
            <a:r>
              <a:rPr lang="en-US" sz="1300" dirty="0">
                <a:solidFill>
                  <a:srgbClr val="FF0000"/>
                </a:solidFill>
                <a:latin typeface="Calibri" panose="020F0502020204030204" pitchFamily="34" charset="0"/>
                <a:cs typeface="Calibri" panose="020F0502020204030204" pitchFamily="34" charset="0"/>
              </a:rPr>
              <a:t>(i.e. intended to punish wrongdoer and deter others)</a:t>
            </a:r>
            <a:endParaRPr lang="en-IN" altLang="en-US" sz="13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807CFBA-DECD-AD4F-847D-7DBADCAE11A6}"/>
              </a:ext>
            </a:extLst>
          </p:cNvPr>
          <p:cNvSpPr txBox="1"/>
          <p:nvPr/>
        </p:nvSpPr>
        <p:spPr>
          <a:xfrm>
            <a:off x="457200" y="5588168"/>
            <a:ext cx="7912100" cy="1015663"/>
          </a:xfrm>
          <a:prstGeom prst="rect">
            <a:avLst/>
          </a:prstGeom>
          <a:solidFill>
            <a:srgbClr val="FFFF00"/>
          </a:solidFill>
          <a:ln>
            <a:solidFill>
              <a:schemeClr val="tx1"/>
            </a:solidFill>
          </a:ln>
        </p:spPr>
        <p:txBody>
          <a:bodyPr wrap="square" rtlCol="0">
            <a:spAutoFit/>
          </a:bodyPr>
          <a:lstStyle/>
          <a:p>
            <a:r>
              <a:rPr lang="en-US" sz="1200" dirty="0">
                <a:latin typeface="Calibri" panose="020F0502020204030204" pitchFamily="34" charset="0"/>
                <a:cs typeface="Calibri" panose="020F0502020204030204" pitchFamily="34" charset="0"/>
              </a:rPr>
              <a:t>IMPORTANT TO CONSIDER:</a:t>
            </a:r>
          </a:p>
          <a:p>
            <a:pPr marL="285750" indent="-285750">
              <a:buFont typeface="Arial"/>
              <a:buChar char="•"/>
            </a:pPr>
            <a:r>
              <a:rPr lang="en-US" sz="1200" dirty="0">
                <a:latin typeface="Calibri" panose="020F0502020204030204" pitchFamily="34" charset="0"/>
                <a:cs typeface="Calibri" panose="020F0502020204030204" pitchFamily="34" charset="0"/>
              </a:rPr>
              <a:t>Aside from Violation of Employment Law Statutes, exceptions to Employment At-Will are dealt by individual states’ statutes and common law and not by the federal government (for most part)</a:t>
            </a:r>
          </a:p>
          <a:p>
            <a:pPr marL="285750" indent="-285750">
              <a:buFont typeface="Arial"/>
              <a:buChar char="•"/>
            </a:pPr>
            <a:r>
              <a:rPr lang="en-US" sz="1200" dirty="0">
                <a:latin typeface="Calibri" panose="020F0502020204030204" pitchFamily="34" charset="0"/>
                <a:cs typeface="Calibri" panose="020F0502020204030204" pitchFamily="34" charset="0"/>
              </a:rPr>
              <a:t>Not all states recognize these exceptions</a:t>
            </a:r>
          </a:p>
          <a:p>
            <a:pPr marL="285750" indent="-285750">
              <a:buFont typeface="Arial"/>
              <a:buChar char="•"/>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470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p:cNvSpPr>
            <a:spLocks noGrp="1" noChangeArrowheads="1"/>
          </p:cNvSpPr>
          <p:nvPr>
            <p:ph type="title"/>
          </p:nvPr>
        </p:nvSpPr>
        <p:spPr>
          <a:xfrm>
            <a:off x="457200" y="235975"/>
            <a:ext cx="8161699" cy="678426"/>
          </a:xfrm>
          <a:ln>
            <a:noFill/>
          </a:ln>
        </p:spPr>
        <p:txBody>
          <a:bodyPr/>
          <a:lstStyle/>
          <a:p>
            <a:pPr eaLnBrk="1" hangingPunct="1">
              <a:defRPr/>
            </a:pPr>
            <a:r>
              <a:rPr lang="en-US" dirty="0">
                <a:effectLst/>
                <a:latin typeface="Calibri" panose="020F0502020204030204" pitchFamily="34" charset="0"/>
              </a:rPr>
              <a:t>Violation of Public Policy </a:t>
            </a:r>
          </a:p>
        </p:txBody>
      </p:sp>
      <p:sp>
        <p:nvSpPr>
          <p:cNvPr id="18435" name="Content Placeholder 3"/>
          <p:cNvSpPr>
            <a:spLocks noGrp="1" noChangeArrowheads="1"/>
          </p:cNvSpPr>
          <p:nvPr>
            <p:ph idx="1"/>
          </p:nvPr>
        </p:nvSpPr>
        <p:spPr>
          <a:xfrm>
            <a:off x="457200" y="1047135"/>
            <a:ext cx="8229600" cy="5223036"/>
          </a:xfrm>
          <a:ln>
            <a:noFill/>
          </a:ln>
        </p:spPr>
        <p:txBody>
          <a:bodyPr/>
          <a:lstStyle/>
          <a:p>
            <a:pPr eaLnBrk="1" hangingPunct="1">
              <a:buClr>
                <a:schemeClr val="tx1"/>
              </a:buClr>
            </a:pPr>
            <a:r>
              <a:rPr lang="en-US" altLang="en-US" sz="1300" b="1" dirty="0">
                <a:solidFill>
                  <a:srgbClr val="FF0000"/>
                </a:solidFill>
                <a:latin typeface="Calibri" panose="020F0502020204030204" pitchFamily="34" charset="0"/>
                <a:cs typeface="Calibri" panose="020F0502020204030204" pitchFamily="34" charset="0"/>
              </a:rPr>
              <a:t>Public policy</a:t>
            </a:r>
            <a:r>
              <a:rPr lang="en-US" altLang="en-US" sz="1300" dirty="0">
                <a:latin typeface="Calibri" panose="020F0502020204030204" pitchFamily="34" charset="0"/>
                <a:cs typeface="Calibri" panose="020F0502020204030204" pitchFamily="34" charset="0"/>
              </a:rPr>
              <a:t>: Legal concept intended to ensure that no ‘person’ lawfully do that which may injure the public or damage the public good</a:t>
            </a:r>
          </a:p>
          <a:p>
            <a:pPr eaLnBrk="1" hangingPunct="1">
              <a:buClr>
                <a:schemeClr val="tx1"/>
              </a:buClr>
            </a:pPr>
            <a:r>
              <a:rPr lang="en-US" altLang="en-US" sz="1300" b="1" dirty="0">
                <a:latin typeface="Calibri" panose="020F0502020204030204" pitchFamily="34" charset="0"/>
                <a:cs typeface="Arial" charset="0"/>
              </a:rPr>
              <a:t>States</a:t>
            </a:r>
            <a:r>
              <a:rPr lang="en-US" altLang="en-US" sz="1300" dirty="0">
                <a:latin typeface="Calibri" panose="020F0502020204030204" pitchFamily="34" charset="0"/>
                <a:cs typeface="Arial" charset="0"/>
              </a:rPr>
              <a:t> vary widely regarding recognition of this exception, </a:t>
            </a:r>
            <a:r>
              <a:rPr lang="en-US" altLang="en-US" sz="1300" i="1" dirty="0">
                <a:latin typeface="Calibri" panose="020F0502020204030204" pitchFamily="34" charset="0"/>
                <a:cs typeface="Arial" charset="0"/>
              </a:rPr>
              <a:t>however it is the most c</a:t>
            </a:r>
            <a:r>
              <a:rPr lang="en-US" altLang="en-US" sz="1300" i="1" dirty="0">
                <a:latin typeface="Calibri" panose="020F0502020204030204" pitchFamily="34" charset="0"/>
                <a:cs typeface="Calibri" panose="020F0502020204030204" pitchFamily="34" charset="0"/>
              </a:rPr>
              <a:t>ommon exception…at least 44 states recognize this exception including South Carolina</a:t>
            </a:r>
          </a:p>
          <a:p>
            <a:pPr eaLnBrk="1" hangingPunct="1">
              <a:buFont typeface="Arial" panose="020B0604020202020204" pitchFamily="34" charset="0"/>
              <a:buChar char="•"/>
            </a:pPr>
            <a:r>
              <a:rPr lang="en-US" altLang="en-US" sz="1300" dirty="0">
                <a:solidFill>
                  <a:srgbClr val="006699"/>
                </a:solidFill>
                <a:latin typeface="Calibri" panose="020F0502020204030204" pitchFamily="34" charset="0"/>
                <a:cs typeface="Arial" charset="0"/>
              </a:rPr>
              <a:t>Arises when termination follows employee’s exercise of a right or duty, or refusal to disobey a law.</a:t>
            </a:r>
          </a:p>
          <a:p>
            <a:pPr lvl="1" eaLnBrk="1" hangingPunct="1">
              <a:buClr>
                <a:schemeClr val="tx1"/>
              </a:buClr>
            </a:pPr>
            <a:r>
              <a:rPr lang="en-US" altLang="en-US" sz="1300" i="1" dirty="0">
                <a:latin typeface="Calibri" panose="020F0502020204030204" pitchFamily="34" charset="0"/>
                <a:cs typeface="Calibri" panose="020F0502020204030204" pitchFamily="34" charset="0"/>
              </a:rPr>
              <a:t>Violations of public policy usually arise when the employee is terminated for acts such as refusing to violate a criminal statute on behalf of the employer, exercising a statutory right, fulfilling a statutory duty, or reporting violations of statutes by an employer. </a:t>
            </a:r>
          </a:p>
          <a:p>
            <a:pPr eaLnBrk="1" hangingPunct="1">
              <a:buClr>
                <a:schemeClr val="tx1"/>
              </a:buClr>
            </a:pPr>
            <a:r>
              <a:rPr lang="en-US" altLang="en-US" sz="1300" i="1" dirty="0">
                <a:latin typeface="Calibri" panose="020F0502020204030204" pitchFamily="34" charset="0"/>
                <a:cs typeface="Calibri" panose="020F0502020204030204" pitchFamily="34" charset="0"/>
              </a:rPr>
              <a:t>While the courts that have adopted the public policy exception agree that the competing interests of employers and society require that the exception be recognized, there is considerable disagreement in connection with what the public policy is and what constitutes a violation of the policy (for example not being there for one’s family or refusing to work overtime does NOT constitute violation of public policy).</a:t>
            </a:r>
          </a:p>
          <a:p>
            <a:pPr eaLnBrk="1" hangingPunct="1">
              <a:buClr>
                <a:schemeClr val="tx1"/>
              </a:buClr>
            </a:pPr>
            <a:r>
              <a:rPr lang="en-US" altLang="en-US" sz="1300" i="1" dirty="0">
                <a:solidFill>
                  <a:srgbClr val="FF0000"/>
                </a:solidFill>
                <a:latin typeface="Calibri" panose="020F0502020204030204" pitchFamily="34" charset="0"/>
                <a:cs typeface="Calibri" panose="020F0502020204030204" pitchFamily="34" charset="0"/>
              </a:rPr>
              <a:t>Green v. </a:t>
            </a:r>
            <a:r>
              <a:rPr lang="en-US" altLang="en-US" sz="1300" i="1" dirty="0" err="1">
                <a:solidFill>
                  <a:srgbClr val="FF0000"/>
                </a:solidFill>
                <a:latin typeface="Calibri" panose="020F0502020204030204" pitchFamily="34" charset="0"/>
                <a:cs typeface="Calibri" panose="020F0502020204030204" pitchFamily="34" charset="0"/>
              </a:rPr>
              <a:t>Ralee</a:t>
            </a:r>
            <a:r>
              <a:rPr lang="en-US" altLang="en-US" sz="1300" i="1" dirty="0">
                <a:solidFill>
                  <a:srgbClr val="FF0000"/>
                </a:solidFill>
                <a:latin typeface="Calibri" panose="020F0502020204030204" pitchFamily="34" charset="0"/>
                <a:cs typeface="Calibri" panose="020F0502020204030204" pitchFamily="34" charset="0"/>
              </a:rPr>
              <a:t> Engineering Co.</a:t>
            </a:r>
          </a:p>
          <a:p>
            <a:pPr lvl="1" eaLnBrk="1" hangingPunct="1"/>
            <a:r>
              <a:rPr lang="en-US" altLang="en-US" sz="1300" dirty="0">
                <a:latin typeface="Calibri" panose="020F0502020204030204" pitchFamily="34" charset="0"/>
                <a:cs typeface="Calibri" panose="020F0502020204030204" pitchFamily="34" charset="0"/>
              </a:rPr>
              <a:t>EE, an inspector of airplane parts, was terminated after complaining to supervisor about ER manufacturing defective airline parts</a:t>
            </a:r>
          </a:p>
          <a:p>
            <a:pPr lvl="1" eaLnBrk="1" hangingPunct="1"/>
            <a:r>
              <a:rPr lang="en-US" altLang="en-US" sz="1300" dirty="0">
                <a:latin typeface="Calibri" panose="020F0502020204030204" pitchFamily="34" charset="0"/>
                <a:cs typeface="Calibri" panose="020F0502020204030204" pitchFamily="34" charset="0"/>
              </a:rPr>
              <a:t>ER hired less experienced EE; EE sued for wrongful termination (retaliation and violation of public policy)</a:t>
            </a:r>
          </a:p>
          <a:p>
            <a:pPr lvl="1" eaLnBrk="1" hangingPunct="1"/>
            <a:r>
              <a:rPr lang="en-US" altLang="en-US" sz="1300" dirty="0">
                <a:latin typeface="Calibri" panose="020F0502020204030204" pitchFamily="34" charset="0"/>
                <a:cs typeface="Calibri" panose="020F0502020204030204" pitchFamily="34" charset="0"/>
              </a:rPr>
              <a:t>Holding:  Yes, ER violated public policy; public safety regulations governing commercial airline safety serves as basis for public policy claim  </a:t>
            </a:r>
          </a:p>
          <a:p>
            <a:pPr eaLnBrk="1" hangingPunct="1"/>
            <a:r>
              <a:rPr lang="en-US" altLang="en-US" sz="1300" b="1" i="1" dirty="0">
                <a:latin typeface="Calibri" panose="020F0502020204030204" pitchFamily="34" charset="0"/>
                <a:cs typeface="Calibri" panose="020F0502020204030204" pitchFamily="34" charset="0"/>
              </a:rPr>
              <a:t>Whistle-blowing </a:t>
            </a:r>
            <a:r>
              <a:rPr lang="en-US" altLang="en-US" sz="1300" b="1" dirty="0">
                <a:latin typeface="Calibri" panose="020F0502020204030204" pitchFamily="34" charset="0"/>
                <a:cs typeface="Calibri" panose="020F0502020204030204" pitchFamily="34" charset="0"/>
              </a:rPr>
              <a:t>(Occurs when an EE reports an ER’s wrongdoing to public, press or ER supervisors)</a:t>
            </a:r>
          </a:p>
          <a:p>
            <a:pPr lvl="1" eaLnBrk="1" hangingPunct="1">
              <a:buFont typeface="Arial" panose="020B0604020202020204" pitchFamily="34" charset="0"/>
              <a:buChar char="•"/>
            </a:pPr>
            <a:r>
              <a:rPr lang="en-IN" altLang="en-US" sz="1400" dirty="0">
                <a:latin typeface="Calibri" panose="020F0502020204030204" pitchFamily="34" charset="0"/>
                <a:cs typeface="Arial" charset="0"/>
              </a:rPr>
              <a:t>Various federal and state Acts and provisions (including South Carolina)</a:t>
            </a:r>
            <a:endParaRPr lang="en-US" altLang="en-US" sz="1400" dirty="0">
              <a:latin typeface="Calibri" panose="020F0502020204030204"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p:cNvSpPr>
            <a:spLocks noGrp="1" noChangeArrowheads="1"/>
          </p:cNvSpPr>
          <p:nvPr>
            <p:ph type="title"/>
          </p:nvPr>
        </p:nvSpPr>
        <p:spPr>
          <a:xfrm>
            <a:off x="457200" y="260350"/>
            <a:ext cx="8229600" cy="890025"/>
          </a:xfrm>
          <a:ln>
            <a:noFill/>
          </a:ln>
        </p:spPr>
        <p:txBody>
          <a:bodyPr/>
          <a:lstStyle/>
          <a:p>
            <a:pPr eaLnBrk="1" hangingPunct="1">
              <a:defRPr/>
            </a:pPr>
            <a:r>
              <a:rPr lang="en-US" dirty="0">
                <a:effectLst/>
                <a:latin typeface="Calibri" panose="020F0502020204030204" pitchFamily="34" charset="0"/>
              </a:rPr>
              <a:t>Breach of Implied Contract </a:t>
            </a:r>
          </a:p>
        </p:txBody>
      </p:sp>
      <p:sp>
        <p:nvSpPr>
          <p:cNvPr id="21507" name="Content Placeholder 3"/>
          <p:cNvSpPr>
            <a:spLocks noGrp="1" noChangeArrowheads="1"/>
          </p:cNvSpPr>
          <p:nvPr>
            <p:ph idx="1"/>
          </p:nvPr>
        </p:nvSpPr>
        <p:spPr>
          <a:xfrm>
            <a:off x="457200" y="1385888"/>
            <a:ext cx="8229600" cy="4321737"/>
          </a:xfrm>
          <a:ln>
            <a:noFill/>
          </a:ln>
        </p:spPr>
        <p:txBody>
          <a:bodyPr/>
          <a:lstStyle/>
          <a:p>
            <a:pPr marL="0" indent="0" eaLnBrk="1" hangingPunct="1">
              <a:buNone/>
            </a:pPr>
            <a:r>
              <a:rPr lang="en-US" altLang="en-US" sz="2000" b="1" dirty="0">
                <a:solidFill>
                  <a:srgbClr val="FF0000"/>
                </a:solidFill>
                <a:latin typeface="Calibri" panose="020F0502020204030204" pitchFamily="34" charset="0"/>
                <a:cs typeface="Calibri" panose="020F0502020204030204" pitchFamily="34" charset="0"/>
              </a:rPr>
              <a:t>Implied contract</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C</a:t>
            </a:r>
            <a:r>
              <a:rPr lang="en-IN" altLang="en-US" sz="2000" dirty="0">
                <a:latin typeface="Calibri" panose="020F0502020204030204" pitchFamily="34" charset="0"/>
                <a:cs typeface="Calibri" panose="020F0502020204030204" pitchFamily="34" charset="0"/>
              </a:rPr>
              <a:t>ontract term that is not expressed but is </a:t>
            </a:r>
            <a:r>
              <a:rPr lang="en-IN" altLang="en-US" sz="2000" i="1" dirty="0">
                <a:latin typeface="Calibri" panose="020F0502020204030204" pitchFamily="34" charset="0"/>
                <a:cs typeface="Calibri" panose="020F0502020204030204" pitchFamily="34" charset="0"/>
              </a:rPr>
              <a:t>created by other words or conduct </a:t>
            </a:r>
            <a:r>
              <a:rPr lang="en-IN" altLang="en-US" sz="2000" dirty="0">
                <a:latin typeface="Calibri" panose="020F0502020204030204" pitchFamily="34" charset="0"/>
                <a:cs typeface="Calibri" panose="020F0502020204030204" pitchFamily="34" charset="0"/>
              </a:rPr>
              <a:t>of the parties involved</a:t>
            </a:r>
            <a:endParaRPr lang="en-US" altLang="en-US" sz="2000" dirty="0">
              <a:latin typeface="Calibri" panose="020F0502020204030204" pitchFamily="34" charset="0"/>
              <a:cs typeface="Calibri" panose="020F0502020204030204" pitchFamily="34" charset="0"/>
            </a:endParaRPr>
          </a:p>
          <a:p>
            <a:pPr marL="291600" lvl="1" indent="-291600">
              <a:lnSpc>
                <a:spcPct val="90000"/>
              </a:lnSpc>
              <a:spcBef>
                <a:spcPts val="1000"/>
              </a:spcBef>
              <a:buFont typeface="Arial" panose="020B0604020202020204" pitchFamily="34" charset="0"/>
              <a:buChar char="•"/>
              <a:defRPr/>
            </a:pPr>
            <a:r>
              <a:rPr lang="en-IN" altLang="en-US" sz="2000" dirty="0">
                <a:latin typeface="Calibri" panose="020F0502020204030204" pitchFamily="34" charset="0"/>
                <a:cs typeface="Calibri" panose="020F0502020204030204" pitchFamily="34" charset="0"/>
              </a:rPr>
              <a:t>Courts have found contracts implied from off-hand statements made by employers during pre-employment interviews.</a:t>
            </a:r>
          </a:p>
          <a:p>
            <a:pPr marL="291600" lvl="1" indent="-291600">
              <a:lnSpc>
                <a:spcPct val="90000"/>
              </a:lnSpc>
              <a:spcBef>
                <a:spcPts val="1000"/>
              </a:spcBef>
              <a:buFont typeface="Arial" panose="020B0604020202020204" pitchFamily="34" charset="0"/>
              <a:buChar char="•"/>
              <a:defRPr/>
            </a:pPr>
            <a:r>
              <a:rPr lang="en-US" altLang="en-US" sz="2000" dirty="0">
                <a:latin typeface="Calibri" panose="020F0502020204030204" pitchFamily="34" charset="0"/>
                <a:cs typeface="Calibri" panose="020F0502020204030204" pitchFamily="34" charset="0"/>
              </a:rPr>
              <a:t>Employee Handbook statements may imply termination only for ‘just cause’ </a:t>
            </a:r>
          </a:p>
          <a:p>
            <a:pPr marL="291600" lvl="1" indent="-291600">
              <a:lnSpc>
                <a:spcPct val="90000"/>
              </a:lnSpc>
              <a:spcBef>
                <a:spcPts val="1000"/>
              </a:spcBef>
              <a:buFont typeface="Arial" panose="020B0604020202020204" pitchFamily="34" charset="0"/>
              <a:buChar char="•"/>
              <a:defRPr/>
            </a:pPr>
            <a:r>
              <a:rPr lang="en-IN" altLang="en-US" sz="2000" dirty="0">
                <a:solidFill>
                  <a:srgbClr val="FF0000"/>
                </a:solidFill>
                <a:latin typeface="Calibri" panose="020F0502020204030204" pitchFamily="34" charset="0"/>
                <a:cs typeface="Calibri" panose="020F0502020204030204" pitchFamily="34" charset="0"/>
              </a:rPr>
              <a:t>Employee handbook terms must be drafted with care to avoid implication that employment not at-will</a:t>
            </a:r>
            <a:r>
              <a:rPr lang="en-IN" altLang="en-US" sz="2000" dirty="0">
                <a:latin typeface="Calibri" panose="020F0502020204030204" pitchFamily="34" charset="0"/>
                <a:cs typeface="Calibri" panose="020F0502020204030204" pitchFamily="34" charset="0"/>
              </a:rPr>
              <a:t>. </a:t>
            </a:r>
            <a:r>
              <a:rPr lang="en-US" altLang="en-US" sz="2000" dirty="0">
                <a:solidFill>
                  <a:srgbClr val="FF0000"/>
                </a:solidFill>
                <a:latin typeface="Calibri" panose="020F0502020204030204" pitchFamily="34" charset="0"/>
                <a:cs typeface="Calibri" panose="020F0502020204030204" pitchFamily="34" charset="0"/>
              </a:rPr>
              <a:t>(see Employment At-Will example disclaimer on page 59)</a:t>
            </a:r>
          </a:p>
          <a:p>
            <a:pPr marL="691650" lvl="2"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cs typeface="Calibri" panose="020F0502020204030204" pitchFamily="34" charset="0"/>
              </a:rPr>
              <a:t>Specific at-will term </a:t>
            </a:r>
          </a:p>
          <a:p>
            <a:pPr marL="691650" lvl="2" indent="-291600">
              <a:lnSpc>
                <a:spcPct val="90000"/>
              </a:lnSpc>
              <a:spcBef>
                <a:spcPts val="1000"/>
              </a:spcBef>
              <a:buFont typeface="Arial" panose="020B0604020202020204" pitchFamily="34" charset="0"/>
              <a:buChar char="•"/>
              <a:defRPr/>
            </a:pPr>
            <a:r>
              <a:rPr lang="en-IN" altLang="en-US" dirty="0">
                <a:latin typeface="Calibri" panose="020F0502020204030204" pitchFamily="34" charset="0"/>
                <a:cs typeface="Calibri" panose="020F0502020204030204" pitchFamily="34" charset="0"/>
              </a:rPr>
              <a:t>Disclaimers of alternative interpretations </a:t>
            </a:r>
          </a:p>
          <a:p>
            <a:pPr marL="857250" lvl="3" indent="0">
              <a:lnSpc>
                <a:spcPct val="90000"/>
              </a:lnSpc>
              <a:spcBef>
                <a:spcPts val="1000"/>
              </a:spcBef>
              <a:buNone/>
              <a:defRPr/>
            </a:pPr>
            <a:r>
              <a:rPr lang="en-IN" altLang="en-US" sz="2000"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33209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109&quot;&gt;&lt;object type=&quot;3&quot; unique_id=&quot;10110&quot;&gt;&lt;property id=&quot;20148&quot; value=&quot;5&quot;/&gt;&lt;property id=&quot;20300&quot; value=&quot;Slide 1 - &amp;quot;Chapter 2&amp;#x0D;&amp;#x0A;The Employment Law Toolkit: Resources for Understanding the Law and Recurring Legal Concepts&amp;quot;&quot;/&gt;&lt;property id=&quot;20307&quot; value=&quot;326&quot;/&gt;&lt;/object&gt;&lt;object type=&quot;3&quot; unique_id=&quot;10111&quot;&gt;&lt;property id=&quot;20148&quot; value=&quot;5&quot;/&gt;&lt;property id=&quot;20300&quot; value=&quot;Slide 2 - &amp;quot;Learning Objectives&amp;quot;&quot;/&gt;&lt;property id=&quot;20307&quot; value=&quot;292&quot;/&gt;&lt;/object&gt;&lt;object type=&quot;3&quot; unique_id=&quot;10112&quot;&gt;&lt;property id=&quot;20148&quot; value=&quot;5&quot;/&gt;&lt;property id=&quot;20300&quot; value=&quot;Slide 3 - &amp;quot;Learning Objectives&amp;quot;&quot;/&gt;&lt;property id=&quot;20307&quot; value=&quot;325&quot;/&gt;&lt;/object&gt;&lt;object type=&quot;3&quot; unique_id=&quot;10113&quot;&gt;&lt;property id=&quot;20148&quot; value=&quot;5&quot;/&gt;&lt;property id=&quot;20300&quot; value=&quot;Slide 4 - &amp;quot;Learning Objectives&amp;quot;&quot;/&gt;&lt;property id=&quot;20307&quot; value=&quot;324&quot;/&gt;&lt;/object&gt;&lt;object type=&quot;3&quot; unique_id=&quot;10114&quot;&gt;&lt;property id=&quot;20148&quot; value=&quot;5&quot;/&gt;&lt;property id=&quot;20300&quot; value=&quot;Slide 5 - &amp;quot;Stare Decisis and Precedent&amp;quot;&quot;/&gt;&lt;property id=&quot;20307&quot; value=&quot;293&quot;/&gt;&lt;/object&gt;&lt;object type=&quot;3&quot; unique_id=&quot;10115&quot;&gt;&lt;property id=&quot;20148&quot; value=&quot;5&quot;/&gt;&lt;property id=&quot;20300&quot; value=&quot;Slide 6 - &amp;quot;Stare Decisis and Precedent&amp;quot;&quot;/&gt;&lt;property id=&quot;20307&quot; value=&quot;294&quot;/&gt;&lt;/object&gt;&lt;object type=&quot;3&quot; unique_id=&quot;10116&quot;&gt;&lt;property id=&quot;20148&quot; value=&quot;5&quot;/&gt;&lt;property id=&quot;20300&quot; value=&quot;Slide 7 - &amp;quot;Understanding the Case Information&amp;quot;&quot;/&gt;&lt;property id=&quot;20307&quot; value=&quot;327&quot;/&gt;&lt;/object&gt;&lt;object type=&quot;3&quot; unique_id=&quot;10117&quot;&gt;&lt;property id=&quot;20148&quot; value=&quot;5&quot;/&gt;&lt;property id=&quot;20300&quot; value=&quot;Slide 8 - &amp;quot;Understanding the Case Information&amp;quot;&quot;/&gt;&lt;property id=&quot;20307&quot; value=&quot;329&quot;/&gt;&lt;/object&gt;&lt;object type=&quot;3&quot; unique_id=&quot;10118&quot;&gt;&lt;property id=&quot;20148&quot; value=&quot;5&quot;/&gt;&lt;property id=&quot;20300&quot; value=&quot;Slide 9 - &amp;quot;Prima Facie Case&amp;quot;&quot;/&gt;&lt;property id=&quot;20307&quot; value=&quot;297&quot;/&gt;&lt;/object&gt;&lt;object type=&quot;3&quot; unique_id=&quot;10119&quot;&gt;&lt;property id=&quot;20148&quot; value=&quot;5&quot;/&gt;&lt;property id=&quot;20300&quot; value=&quot;Slide 10 - &amp;quot;Employment-at-Will Concepts&amp;quot;&quot;/&gt;&lt;property id=&quot;20307&quot; value=&quot;298&quot;/&gt;&lt;/object&gt;&lt;object type=&quot;3&quot; unique_id=&quot;10120&quot;&gt;&lt;property id=&quot;20148&quot; value=&quot;5&quot;/&gt;&lt;property id=&quot;20300&quot; value=&quot;Slide 11 - &amp;quot;Employment-at-Will Concepts&amp;quot;&quot;/&gt;&lt;property id=&quot;20307&quot; value=&quot;299&quot;/&gt;&lt;/object&gt;&lt;object type=&quot;3&quot; unique_id=&quot;10121&quot;&gt;&lt;property id=&quot;20148&quot; value=&quot;5&quot;/&gt;&lt;property id=&quot;20300&quot; value=&quot;Slide 12 - &amp;quot;Exceptions to the At-Will Doctrine&amp;quot;&quot;/&gt;&lt;property id=&quot;20307&quot; value=&quot;300&quot;/&gt;&lt;/object&gt;&lt;object type=&quot;3&quot; unique_id=&quot;10122&quot;&gt;&lt;property id=&quot;20148&quot; value=&quot;5&quot;/&gt;&lt;property id=&quot;20300&quot; value=&quot;Slide 13 - &amp;quot;Violation of Public Policy&amp;quot;&quot;/&gt;&lt;property id=&quot;20307&quot; value=&quot;301&quot;/&gt;&lt;/object&gt;&lt;object type=&quot;3&quot; unique_id=&quot;10123&quot;&gt;&lt;property id=&quot;20148&quot; value=&quot;5&quot;/&gt;&lt;property id=&quot;20300&quot; value=&quot;Slide 14 - &amp;quot;Retaliatory Discharge&amp;quot;&quot;/&gt;&lt;property id=&quot;20307&quot; value=&quot;302&quot;/&gt;&lt;/object&gt;&lt;object type=&quot;3&quot; unique_id=&quot;10124&quot;&gt;&lt;property id=&quot;20148&quot; value=&quot;5&quot;/&gt;&lt;property id=&quot;20300&quot; value=&quot;Slide 15 - &amp;quot;Retaliatory Discharge: Prima Facie Case&amp;quot;&quot;/&gt;&lt;property id=&quot;20307&quot; value=&quot;305&quot;/&gt;&lt;/object&gt;&lt;object type=&quot;3&quot; unique_id=&quot;10125&quot;&gt;&lt;property id=&quot;20148&quot; value=&quot;5&quot;/&gt;&lt;property id=&quot;20300&quot; value=&quot;Slide 16 - &amp;quot;Breach of Implied Covenant of Good Faith and Fair Dealing&amp;quot;&quot;/&gt;&lt;property id=&quot;20307&quot; value=&quot;303&quot;/&gt;&lt;/object&gt;&lt;object type=&quot;3&quot; unique_id=&quot;10126&quot;&gt;&lt;property id=&quot;20148&quot; value=&quot;5&quot;/&gt;&lt;property id=&quot;20300&quot; value=&quot;Slide 17 - &amp;quot;Breach of Implied Contract&amp;quot;&quot;/&gt;&lt;property id=&quot;20307&quot; value=&quot;304&quot;/&gt;&lt;/object&gt;&lt;object type=&quot;3&quot; unique_id=&quot;10127&quot;&gt;&lt;property id=&quot;20148&quot; value=&quot;5&quot;/&gt;&lt;property id=&quot;20300&quot; value=&quot;Slide 18 - &amp;quot;Promissory Estoppel: Prima Facie Case&amp;quot;&quot;/&gt;&lt;property id=&quot;20307&quot; value=&quot;306&quot;/&gt;&lt;/object&gt;&lt;object type=&quot;3&quot; unique_id=&quot;10128&quot;&gt;&lt;property id=&quot;20148&quot; value=&quot;5&quot;/&gt;&lt;property id=&quot;20300&quot; value=&quot;Slide 19 - &amp;quot;Constructive Discharge&amp;quot;&quot;/&gt;&lt;property id=&quot;20307&quot; value=&quot;307&quot;/&gt;&lt;/object&gt;&lt;object type=&quot;3&quot; unique_id=&quot;10129&quot;&gt;&lt;property id=&quot;20148&quot; value=&quot;5&quot;/&gt;&lt;property id=&quot;20300&quot; value=&quot;Slide 20 - &amp;quot;Other Exceptions to At-Will Doctrine&amp;quot;&quot;/&gt;&lt;property id=&quot;20307&quot; value=&quot;308&quot;/&gt;&lt;/object&gt;&lt;object type=&quot;3&quot; unique_id=&quot;10130&quot;&gt;&lt;property id=&quot;20148&quot; value=&quot;5&quot;/&gt;&lt;property id=&quot;20300&quot; value=&quot;Slide 21 - &amp;quot;Other Exceptions to At-Will Doctrine&amp;quot;&quot;/&gt;&lt;property id=&quot;20307&quot; value=&quot;323&quot;/&gt;&lt;/object&gt;&lt;object type=&quot;3&quot; unique_id=&quot;10131&quot;&gt;&lt;property id=&quot;20148&quot; value=&quot;5&quot;/&gt;&lt;property id=&quot;20300&quot; value=&quot;Slide 22 - &amp;quot;Disparate Treatment Discrimination: Prima Facie Case&amp;quot;&quot;/&gt;&lt;property id=&quot;20307&quot; value=&quot;309&quot;/&gt;&lt;/object&gt;&lt;object type=&quot;3&quot; unique_id=&quot;10132&quot;&gt;&lt;property id=&quot;20148&quot; value=&quot;5&quot;/&gt;&lt;property id=&quot;20300&quot; value=&quot;Slide 23 - &amp;quot;Employment Discrimination Concepts: Disparate Treatment&amp;quot;&quot;/&gt;&lt;property id=&quot;20307&quot; value=&quot;330&quot;/&gt;&lt;/object&gt;&lt;object type=&quot;3&quot; unique_id=&quot;10133&quot;&gt;&lt;property id=&quot;20148&quot; value=&quot;5&quot;/&gt;&lt;property id=&quot;20300&quot; value=&quot;Slide 24 - &amp;quot;Employment Discrimination Concepts: Disparate Treatment&amp;quot;&quot;/&gt;&lt;property id=&quot;20307&quot; value=&quot;310&quot;/&gt;&lt;/object&gt;&lt;object type=&quot;3&quot; unique_id=&quot;10134&quot;&gt;&lt;property id=&quot;20148&quot; value=&quot;5&quot;/&gt;&lt;property id=&quot;20300&quot; value=&quot;Slide 25 - &amp;quot;Employment Discrimination Concepts: Disparate Impact&amp;quot;&quot;/&gt;&lt;property id=&quot;20307&quot; value=&quot;311&quot;/&gt;&lt;/object&gt;&lt;object type=&quot;3&quot; unique_id=&quot;10135&quot;&gt;&lt;property id=&quot;20148&quot; value=&quot;5&quot;/&gt;&lt;property id=&quot;20300&quot; value=&quot;Slide 26 - &amp;quot;Employment Discrimination Concepts: Disparate Impact&amp;quot;&quot;/&gt;&lt;property id=&quot;20307&quot; value=&quot;312&quot;/&gt;&lt;/object&gt;&lt;object type=&quot;3&quot; unique_id=&quot;10136&quot;&gt;&lt;property id=&quot;20148&quot; value=&quot;5&quot;/&gt;&lt;property id=&quot;20300&quot; value=&quot;Slide 27 - &amp;quot;Employment Discrimination Concepts:&amp;#x0D;&amp;#x0A;Disparate Impact&amp;quot;&quot;/&gt;&lt;property id=&quot;20307&quot; value=&quot;313&quot;/&gt;&lt;/object&gt;&lt;object type=&quot;3&quot; unique_id=&quot;10137&quot;&gt;&lt;property id=&quot;20148&quot; value=&quot;5&quot;/&gt;&lt;property id=&quot;20300&quot; value=&quot;Slide 28 - &amp;quot;Other Defenses to Employment Discrimination Claims&amp;quot;&quot;/&gt;&lt;property id=&quot;20307&quot; value=&quot;314&quot;/&gt;&lt;/object&gt;&lt;object type=&quot;3&quot; unique_id=&quot;10138&quot;&gt;&lt;property id=&quot;20148&quot; value=&quot;5&quot;/&gt;&lt;property id=&quot;20300&quot; value=&quot;Slide 29 - &amp;quot;Accommodation&amp;quot;&quot;/&gt;&lt;property id=&quot;20307&quot; value=&quot;315&quot;/&gt;&lt;/object&gt;&lt;object type=&quot;3&quot; unique_id=&quot;10139&quot;&gt;&lt;property id=&quot;20148&quot; value=&quot;5&quot;/&gt;&lt;property id=&quot;20300&quot; value=&quot;Slide 30 - &amp;quot;Exhibit 2.9 - Employment Discrimination Remedies&amp;quot;&quot;/&gt;&lt;property id=&quot;20307&quot; value=&quot;317&quot;/&gt;&lt;/object&gt;&lt;object type=&quot;3&quot; unique_id=&quot;10140&quot;&gt;&lt;property id=&quot;20148&quot; value=&quot;5&quot;/&gt;&lt;property id=&quot;20300&quot; value=&quot;Slide 31 - &amp;quot;Employment Discrimination Remedies&amp;quot;&quot;/&gt;&lt;property id=&quot;20307&quot; value=&quot;331&quot;/&gt;&lt;/object&gt;&lt;object type=&quot;3&quot; unique_id=&quot;10141&quot;&gt;&lt;property id=&quot;20148&quot; value=&quot;5&quot;/&gt;&lt;property id=&quot;20300&quot; value=&quot;Slide 32 - &amp;quot;Employment Discrimination Remedies&amp;quot;&quot;/&gt;&lt;property id=&quot;20307&quot; value=&quot;332&quot;/&gt;&lt;/object&gt;&lt;object type=&quot;3&quot; unique_id=&quot;10142&quot;&gt;&lt;property id=&quot;20148&quot; value=&quot;5&quot;/&gt;&lt;property id=&quot;20300&quot; value=&quot;Slide 33 - &amp;quot;Legal Resources&amp;quot;&quot;/&gt;&lt;property id=&quot;20307&quot; value=&quot;319&quot;/&gt;&lt;/object&gt;&lt;object type=&quot;3&quot; unique_id=&quot;10143&quot;&gt;&lt;property id=&quot;20148&quot; value=&quot;5&quot;/&gt;&lt;property id=&quot;20300&quot; value=&quot;Slide 34 - &amp;quot;Management Tips&amp;quot;&quot;/&gt;&lt;property id=&quot;20307&quot; value=&quot;320&quot;/&gt;&lt;/object&gt;&lt;object type=&quot;3&quot; unique_id=&quot;10144&quot;&gt;&lt;property id=&quot;20148&quot; value=&quot;5&quot;/&gt;&lt;property id=&quot;20300&quot; value=&quot;Slide 35 - &amp;quot;Management Tips&amp;quot;&quot;/&gt;&lt;property id=&quot;20307&quot; value=&quot;321&quot;/&gt;&lt;/object&gt;&lt;/object&gt;&lt;object type=&quot;8&quot; unique_id=&quot;10181&quot;&gt;&lt;/object&gt;&lt;/object&gt;&lt;/database&gt;"/>
  <p:tag name="MMPROD_NEXTUNIQUEID" val="10010"/>
  <p:tag name="SECTOMILLISECCONVERTED" val="1"/>
  <p:tag name="ISPRING_RESOURCE_PATHS_HASH_2" val="d1146e2d7ba882f443726924f7444be51819abf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990067-9F73-4203-95F7-4DD1ACEDC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AF39A3-5830-42ED-AB78-00C4B4CA027A}">
  <ds:schemaRef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aa4f5ada-9d1d-46d6-b705-f2cf90d05a91"/>
    <ds:schemaRef ds:uri="http://purl.org/dc/elements/1.1/"/>
    <ds:schemaRef ds:uri="3b891efd-a537-4e57-a9a6-7bde74ae8a20"/>
    <ds:schemaRef ds:uri="http://schemas.microsoft.com/office/2006/metadata/properties"/>
  </ds:schemaRefs>
</ds:datastoreItem>
</file>

<file path=customXml/itemProps3.xml><?xml version="1.0" encoding="utf-8"?>
<ds:datastoreItem xmlns:ds="http://schemas.openxmlformats.org/officeDocument/2006/customXml" ds:itemID="{7966B2CC-DBAF-4778-97FA-E2A7475F57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 Number</Template>
  <TotalTime>9220</TotalTime>
  <Words>3464</Words>
  <Application>Microsoft Macintosh PowerPoint</Application>
  <PresentationFormat>On-screen Show (4:3)</PresentationFormat>
  <Paragraphs>305</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Century Gothic</vt:lpstr>
      <vt:lpstr>Times New Roman</vt:lpstr>
      <vt:lpstr>Calibri</vt:lpstr>
      <vt:lpstr>Palatino Linotype</vt:lpstr>
      <vt:lpstr>Arial</vt:lpstr>
      <vt:lpstr>Wingdings</vt:lpstr>
      <vt:lpstr>Courier New</vt:lpstr>
      <vt:lpstr>Chapter Number</vt:lpstr>
      <vt:lpstr>Chapter 2 The Employment Law Toolkit: Resources for Understanding the Law and Recurring Legal Concepts</vt:lpstr>
      <vt:lpstr>Guide to Reading Cases</vt:lpstr>
      <vt:lpstr>Guide to Reading Cases:  Understanding the Case Parties</vt:lpstr>
      <vt:lpstr>Guide to Reading Cases Understanding the Case: Information</vt:lpstr>
      <vt:lpstr>Prima Facie Case (“On The Face of It”)</vt:lpstr>
      <vt:lpstr>At-Will Employment</vt:lpstr>
      <vt:lpstr>Exclusions from At-Will Employment, Damages</vt:lpstr>
      <vt:lpstr>Violation of Public Policy </vt:lpstr>
      <vt:lpstr>Breach of Implied Contract </vt:lpstr>
      <vt:lpstr>Breach of Implied Covenant of Good Faith and Fair Dealing </vt:lpstr>
      <vt:lpstr>At-will Exceptions: Retaliatory Discharge</vt:lpstr>
      <vt:lpstr>Retaliatory Discharge: Prima Facie Case</vt:lpstr>
      <vt:lpstr>At-will Exception: Promissory Estoppel </vt:lpstr>
      <vt:lpstr>Constructive Discharge</vt:lpstr>
      <vt:lpstr>Other Restrictions on At-Will Doctrine</vt:lpstr>
      <vt:lpstr>Wrongful Discharge Based on Other ‘Tort’ Liability.</vt:lpstr>
      <vt:lpstr>Employment Discrimination Concepts </vt:lpstr>
      <vt:lpstr>Disparate Treatment</vt:lpstr>
      <vt:lpstr>Disparate Treatment: Prima Facie Elements</vt:lpstr>
      <vt:lpstr>Disparate Treatment: Defenses</vt:lpstr>
      <vt:lpstr>Disparate Treatment Summary</vt:lpstr>
      <vt:lpstr>Disparate Impact </vt:lpstr>
      <vt:lpstr>Disparate Impact (cont.)</vt:lpstr>
      <vt:lpstr>Disparate Impact (cont.)</vt:lpstr>
      <vt:lpstr>Key Discrimination Claims Cases, Other Defenses </vt:lpstr>
      <vt:lpstr>Other Common Concepts</vt:lpstr>
      <vt:lpstr>Exhibit 2.9 - Employment Discrimination Remedies</vt:lpstr>
      <vt:lpstr>Employment Discrimination Remedies</vt:lpstr>
      <vt:lpstr>Additional Legal Resources</vt:lpstr>
      <vt:lpstr>Management Tips</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468</cp:revision>
  <dcterms:created xsi:type="dcterms:W3CDTF">2005-08-04T17:31:30Z</dcterms:created>
  <dcterms:modified xsi:type="dcterms:W3CDTF">2021-09-08T02:24:38Z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