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4"/>
  </p:notesMasterIdLst>
  <p:sldIdLst>
    <p:sldId id="288" r:id="rId5"/>
    <p:sldId id="257" r:id="rId6"/>
    <p:sldId id="283" r:id="rId7"/>
    <p:sldId id="290" r:id="rId8"/>
    <p:sldId id="291" r:id="rId9"/>
    <p:sldId id="292" r:id="rId10"/>
    <p:sldId id="259" r:id="rId11"/>
    <p:sldId id="293" r:id="rId12"/>
    <p:sldId id="295" r:id="rId13"/>
    <p:sldId id="294" r:id="rId14"/>
    <p:sldId id="260" r:id="rId15"/>
    <p:sldId id="261" r:id="rId16"/>
    <p:sldId id="296" r:id="rId17"/>
    <p:sldId id="284" r:id="rId18"/>
    <p:sldId id="263" r:id="rId19"/>
    <p:sldId id="264" r:id="rId20"/>
    <p:sldId id="265" r:id="rId21"/>
    <p:sldId id="266" r:id="rId22"/>
    <p:sldId id="297" r:id="rId23"/>
    <p:sldId id="282" r:id="rId24"/>
    <p:sldId id="285" r:id="rId25"/>
    <p:sldId id="289" r:id="rId26"/>
    <p:sldId id="272" r:id="rId27"/>
    <p:sldId id="298" r:id="rId28"/>
    <p:sldId id="287" r:id="rId29"/>
    <p:sldId id="275" r:id="rId30"/>
    <p:sldId id="276" r:id="rId31"/>
    <p:sldId id="277" r:id="rId32"/>
    <p:sldId id="278" r:id="rId33"/>
  </p:sldIdLst>
  <p:sldSz cx="9144000" cy="6858000" type="screen4x3"/>
  <p:notesSz cx="6858000" cy="9144000"/>
  <p:custDataLst>
    <p:tags r:id="rId35"/>
  </p:custDataLst>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Miriam D Monte" initials="GMDM" lastIdx="19" clrIdx="0"/>
  <p:cmAuthor id="2" name="Suchitra Krishna" initials="SK" lastIdx="16" clrIdx="1"/>
  <p:cmAuthor id="3" name="CGR" initials="C" lastIdx="1" clrIdx="2">
    <p:extLst>
      <p:ext uri="{19B8F6BF-5375-455C-9EA6-DF929625EA0E}">
        <p15:presenceInfo xmlns:p15="http://schemas.microsoft.com/office/powerpoint/2012/main" userId="CG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18" autoAdjust="0"/>
    <p:restoredTop sz="96259" autoAdjust="0"/>
  </p:normalViewPr>
  <p:slideViewPr>
    <p:cSldViewPr>
      <p:cViewPr varScale="1">
        <p:scale>
          <a:sx n="123" d="100"/>
          <a:sy n="123" d="100"/>
        </p:scale>
        <p:origin x="132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DEC50D6-2893-4252-9D06-99CD0694E3EE}" type="datetimeFigureOut">
              <a:rPr lang="en-US"/>
              <a:pPr>
                <a:defRPr/>
              </a:pPr>
              <a:t>8/21/21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FBA5771-DE18-43DA-B83F-24911B2266FD}" type="slidenum">
              <a:rPr lang="en-US"/>
              <a:pPr>
                <a:defRPr/>
              </a:pPr>
              <a:t>‹#›</a:t>
            </a:fld>
            <a:endParaRPr lang="en-US"/>
          </a:p>
        </p:txBody>
      </p:sp>
    </p:spTree>
    <p:extLst>
      <p:ext uri="{BB962C8B-B14F-4D97-AF65-F5344CB8AC3E}">
        <p14:creationId xmlns:p14="http://schemas.microsoft.com/office/powerpoint/2010/main" val="1660673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F5D900AB-2044-41D6-8E15-F2EB04FC8E53}" type="slidenum">
              <a:rPr lang="en-US" smtClean="0"/>
              <a:pPr>
                <a:defRPr/>
              </a:pPr>
              <a:t>1</a:t>
            </a:fld>
            <a:endParaRPr lang="en-US"/>
          </a:p>
        </p:txBody>
      </p:sp>
    </p:spTree>
    <p:extLst>
      <p:ext uri="{BB962C8B-B14F-4D97-AF65-F5344CB8AC3E}">
        <p14:creationId xmlns:p14="http://schemas.microsoft.com/office/powerpoint/2010/main" val="44929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F51714F-5001-4FE3-8F02-8149E84BA42D}" type="slidenum">
              <a:rPr lang="en-US" altLang="en-US" smtClean="0">
                <a:latin typeface="Palatino Linotype" pitchFamily="18" charset="0"/>
              </a:rPr>
              <a:pPr eaLnBrk="1" hangingPunct="1">
                <a:spcBef>
                  <a:spcPct val="0"/>
                </a:spcBef>
              </a:pPr>
              <a:t>15</a:t>
            </a:fld>
            <a:endParaRPr lang="en-US" altLang="en-US">
              <a:latin typeface="Palatino Linotype"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9D93F9F-1253-45BE-8694-89ECC59A3EC5}" type="slidenum">
              <a:rPr lang="en-US" altLang="en-US" smtClean="0">
                <a:latin typeface="Palatino Linotype" pitchFamily="18" charset="0"/>
              </a:rPr>
              <a:pPr eaLnBrk="1" hangingPunct="1">
                <a:spcBef>
                  <a:spcPct val="0"/>
                </a:spcBef>
              </a:pPr>
              <a:t>16</a:t>
            </a:fld>
            <a:endParaRPr lang="en-US" altLang="en-US">
              <a:latin typeface="Palatino Linotype"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12899E-F47F-4C54-8B14-C8F1F5691F17}" type="slidenum">
              <a:rPr lang="en-US" altLang="en-US" smtClean="0">
                <a:latin typeface="Palatino Linotype" pitchFamily="18" charset="0"/>
              </a:rPr>
              <a:pPr eaLnBrk="1" hangingPunct="1">
                <a:spcBef>
                  <a:spcPct val="0"/>
                </a:spcBef>
              </a:pPr>
              <a:t>17</a:t>
            </a:fld>
            <a:endParaRPr lang="en-US" altLang="en-US">
              <a:latin typeface="Palatino Linotype"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F5F41D-E3DF-404E-B48C-BF65CE3FBCAD}" type="slidenum">
              <a:rPr lang="en-US" altLang="en-US" smtClean="0">
                <a:latin typeface="Palatino Linotype" pitchFamily="18" charset="0"/>
              </a:rPr>
              <a:pPr eaLnBrk="1" hangingPunct="1">
                <a:spcBef>
                  <a:spcPct val="0"/>
                </a:spcBef>
              </a:pPr>
              <a:t>18</a:t>
            </a:fld>
            <a:endParaRPr lang="en-US" altLang="en-US">
              <a:latin typeface="Palatino Linotype"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F5F41D-E3DF-404E-B48C-BF65CE3FBCAD}" type="slidenum">
              <a:rPr lang="en-US" altLang="en-US" smtClean="0">
                <a:latin typeface="Palatino Linotype" pitchFamily="18" charset="0"/>
              </a:rPr>
              <a:pPr eaLnBrk="1" hangingPunct="1">
                <a:spcBef>
                  <a:spcPct val="0"/>
                </a:spcBef>
              </a:pPr>
              <a:t>19</a:t>
            </a:fld>
            <a:endParaRPr lang="en-US" altLang="en-US">
              <a:latin typeface="Palatino Linotype" pitchFamily="18" charset="0"/>
            </a:endParaRPr>
          </a:p>
        </p:txBody>
      </p:sp>
    </p:spTree>
    <p:extLst>
      <p:ext uri="{BB962C8B-B14F-4D97-AF65-F5344CB8AC3E}">
        <p14:creationId xmlns:p14="http://schemas.microsoft.com/office/powerpoint/2010/main" val="1213102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BA5771-DE18-43DA-B83F-24911B2266FD}" type="slidenum">
              <a:rPr lang="en-US" smtClean="0"/>
              <a:pPr>
                <a:defRPr/>
              </a:pPr>
              <a:t>20</a:t>
            </a:fld>
            <a:endParaRPr lang="en-US"/>
          </a:p>
        </p:txBody>
      </p:sp>
    </p:spTree>
    <p:extLst>
      <p:ext uri="{BB962C8B-B14F-4D97-AF65-F5344CB8AC3E}">
        <p14:creationId xmlns:p14="http://schemas.microsoft.com/office/powerpoint/2010/main" val="598057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F08E92F-44E2-42BE-B486-B0E8F80707CF}" type="slidenum">
              <a:rPr lang="en-US" altLang="en-US" smtClean="0">
                <a:latin typeface="Palatino Linotype" pitchFamily="18" charset="0"/>
              </a:rPr>
              <a:pPr eaLnBrk="1" hangingPunct="1">
                <a:spcBef>
                  <a:spcPct val="0"/>
                </a:spcBef>
              </a:pPr>
              <a:t>22</a:t>
            </a:fld>
            <a:endParaRPr lang="en-US" altLang="en-US">
              <a:latin typeface="Palatino Linotype" pitchFamily="18" charset="0"/>
            </a:endParaRPr>
          </a:p>
        </p:txBody>
      </p:sp>
    </p:spTree>
    <p:extLst>
      <p:ext uri="{BB962C8B-B14F-4D97-AF65-F5344CB8AC3E}">
        <p14:creationId xmlns:p14="http://schemas.microsoft.com/office/powerpoint/2010/main" val="612960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F08E92F-44E2-42BE-B486-B0E8F80707CF}" type="slidenum">
              <a:rPr lang="en-US" altLang="en-US" smtClean="0">
                <a:latin typeface="Palatino Linotype" pitchFamily="18" charset="0"/>
              </a:rPr>
              <a:pPr eaLnBrk="1" hangingPunct="1">
                <a:spcBef>
                  <a:spcPct val="0"/>
                </a:spcBef>
              </a:pPr>
              <a:t>23</a:t>
            </a:fld>
            <a:endParaRPr lang="en-US" altLang="en-US">
              <a:latin typeface="Palatino Linotype"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F08E92F-44E2-42BE-B486-B0E8F80707CF}" type="slidenum">
              <a:rPr lang="en-US" altLang="en-US" smtClean="0">
                <a:latin typeface="Palatino Linotype" pitchFamily="18" charset="0"/>
              </a:rPr>
              <a:pPr eaLnBrk="1" hangingPunct="1">
                <a:spcBef>
                  <a:spcPct val="0"/>
                </a:spcBef>
              </a:pPr>
              <a:t>24</a:t>
            </a:fld>
            <a:endParaRPr lang="en-US" altLang="en-US">
              <a:latin typeface="Palatino Linotype" pitchFamily="18" charset="0"/>
            </a:endParaRPr>
          </a:p>
        </p:txBody>
      </p:sp>
    </p:spTree>
    <p:extLst>
      <p:ext uri="{BB962C8B-B14F-4D97-AF65-F5344CB8AC3E}">
        <p14:creationId xmlns:p14="http://schemas.microsoft.com/office/powerpoint/2010/main" val="171414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FBA5771-DE18-43DA-B83F-24911B2266FD}" type="slidenum">
              <a:rPr lang="en-US" smtClean="0"/>
              <a:pPr>
                <a:defRPr/>
              </a:pPr>
              <a:t>25</a:t>
            </a:fld>
            <a:endParaRPr lang="en-US"/>
          </a:p>
        </p:txBody>
      </p:sp>
    </p:spTree>
    <p:extLst>
      <p:ext uri="{BB962C8B-B14F-4D97-AF65-F5344CB8AC3E}">
        <p14:creationId xmlns:p14="http://schemas.microsoft.com/office/powerpoint/2010/main" val="117127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BA5771-DE18-43DA-B83F-24911B2266FD}" type="slidenum">
              <a:rPr lang="en-US" smtClean="0"/>
              <a:pPr>
                <a:defRPr/>
              </a:pPr>
              <a:t>2</a:t>
            </a:fld>
            <a:endParaRPr lang="en-US"/>
          </a:p>
        </p:txBody>
      </p:sp>
    </p:spTree>
    <p:extLst>
      <p:ext uri="{BB962C8B-B14F-4D97-AF65-F5344CB8AC3E}">
        <p14:creationId xmlns:p14="http://schemas.microsoft.com/office/powerpoint/2010/main" val="4211026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20F767A-7BB5-4B9F-AD4F-D59E35D9E6EA}" type="slidenum">
              <a:rPr lang="en-US" altLang="en-US" smtClean="0">
                <a:latin typeface="Palatino Linotype" pitchFamily="18" charset="0"/>
              </a:rPr>
              <a:pPr eaLnBrk="1" hangingPunct="1">
                <a:spcBef>
                  <a:spcPct val="0"/>
                </a:spcBef>
              </a:pPr>
              <a:t>26</a:t>
            </a:fld>
            <a:endParaRPr lang="en-US" altLang="en-US">
              <a:latin typeface="Palatino Linotype"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616EAB7-9870-41A7-B193-7995D6897DAA}" type="slidenum">
              <a:rPr lang="en-US" altLang="en-US" smtClean="0">
                <a:latin typeface="Palatino Linotype" pitchFamily="18" charset="0"/>
              </a:rPr>
              <a:pPr eaLnBrk="1" hangingPunct="1">
                <a:spcBef>
                  <a:spcPct val="0"/>
                </a:spcBef>
              </a:pPr>
              <a:t>27</a:t>
            </a:fld>
            <a:endParaRPr lang="en-US" altLang="en-US">
              <a:latin typeface="Palatino Linotype"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C02E71-BB4F-44B3-B992-301F5690A2CC}" type="slidenum">
              <a:rPr lang="en-US" altLang="en-US" smtClean="0">
                <a:latin typeface="Palatino Linotype" pitchFamily="18" charset="0"/>
              </a:rPr>
              <a:pPr eaLnBrk="1" hangingPunct="1">
                <a:spcBef>
                  <a:spcPct val="0"/>
                </a:spcBef>
              </a:pPr>
              <a:t>28</a:t>
            </a:fld>
            <a:endParaRPr lang="en-US" altLang="en-US">
              <a:latin typeface="Palatino Linotype"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7D8D03-2F91-4A36-9F6C-78D411412308}" type="slidenum">
              <a:rPr lang="en-US" altLang="en-US" smtClean="0">
                <a:latin typeface="Palatino Linotype" pitchFamily="18" charset="0"/>
              </a:rPr>
              <a:pPr eaLnBrk="1" hangingPunct="1">
                <a:spcBef>
                  <a:spcPct val="0"/>
                </a:spcBef>
              </a:pPr>
              <a:t>29</a:t>
            </a:fld>
            <a:endParaRPr lang="en-US" altLang="en-US">
              <a:latin typeface="Palatino Linotype"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1A6407-2BAF-4266-A659-89E24DC9CFE3}" type="slidenum">
              <a:rPr lang="en-US" altLang="en-US" smtClean="0">
                <a:latin typeface="Palatino Linotype" pitchFamily="18" charset="0"/>
              </a:rPr>
              <a:pPr eaLnBrk="1" hangingPunct="1">
                <a:spcBef>
                  <a:spcPct val="0"/>
                </a:spcBef>
              </a:pPr>
              <a:t>7</a:t>
            </a:fld>
            <a:endParaRPr lang="en-US" altLang="en-US">
              <a:latin typeface="Palatino Linotype"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1A6407-2BAF-4266-A659-89E24DC9CFE3}" type="slidenum">
              <a:rPr lang="en-US" altLang="en-US" smtClean="0">
                <a:latin typeface="Palatino Linotype" pitchFamily="18" charset="0"/>
              </a:rPr>
              <a:pPr eaLnBrk="1" hangingPunct="1">
                <a:spcBef>
                  <a:spcPct val="0"/>
                </a:spcBef>
              </a:pPr>
              <a:t>8</a:t>
            </a:fld>
            <a:endParaRPr lang="en-US" altLang="en-US">
              <a:latin typeface="Palatino Linotype" pitchFamily="18" charset="0"/>
            </a:endParaRPr>
          </a:p>
        </p:txBody>
      </p:sp>
    </p:spTree>
    <p:extLst>
      <p:ext uri="{BB962C8B-B14F-4D97-AF65-F5344CB8AC3E}">
        <p14:creationId xmlns:p14="http://schemas.microsoft.com/office/powerpoint/2010/main" val="171326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1A6407-2BAF-4266-A659-89E24DC9CFE3}" type="slidenum">
              <a:rPr lang="en-US" altLang="en-US" smtClean="0">
                <a:latin typeface="Palatino Linotype" pitchFamily="18" charset="0"/>
              </a:rPr>
              <a:pPr eaLnBrk="1" hangingPunct="1">
                <a:spcBef>
                  <a:spcPct val="0"/>
                </a:spcBef>
              </a:pPr>
              <a:t>9</a:t>
            </a:fld>
            <a:endParaRPr lang="en-US" altLang="en-US">
              <a:latin typeface="Palatino Linotype" pitchFamily="18" charset="0"/>
            </a:endParaRPr>
          </a:p>
        </p:txBody>
      </p:sp>
    </p:spTree>
    <p:extLst>
      <p:ext uri="{BB962C8B-B14F-4D97-AF65-F5344CB8AC3E}">
        <p14:creationId xmlns:p14="http://schemas.microsoft.com/office/powerpoint/2010/main" val="91564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1A6407-2BAF-4266-A659-89E24DC9CFE3}" type="slidenum">
              <a:rPr lang="en-US" altLang="en-US" smtClean="0">
                <a:latin typeface="Palatino Linotype" pitchFamily="18" charset="0"/>
              </a:rPr>
              <a:pPr eaLnBrk="1" hangingPunct="1">
                <a:spcBef>
                  <a:spcPct val="0"/>
                </a:spcBef>
              </a:pPr>
              <a:t>10</a:t>
            </a:fld>
            <a:endParaRPr lang="en-US" altLang="en-US">
              <a:latin typeface="Palatino Linotype" pitchFamily="18" charset="0"/>
            </a:endParaRPr>
          </a:p>
        </p:txBody>
      </p:sp>
    </p:spTree>
    <p:extLst>
      <p:ext uri="{BB962C8B-B14F-4D97-AF65-F5344CB8AC3E}">
        <p14:creationId xmlns:p14="http://schemas.microsoft.com/office/powerpoint/2010/main" val="2557434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D707EEC-CA8A-4E22-878E-903D1DDAB2A3}" type="slidenum">
              <a:rPr lang="en-US" altLang="en-US" smtClean="0">
                <a:latin typeface="Palatino Linotype" pitchFamily="18" charset="0"/>
              </a:rPr>
              <a:pPr eaLnBrk="1" hangingPunct="1">
                <a:spcBef>
                  <a:spcPct val="0"/>
                </a:spcBef>
              </a:pPr>
              <a:t>11</a:t>
            </a:fld>
            <a:endParaRPr lang="en-US" altLang="en-US">
              <a:latin typeface="Palatino Linotype"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009D34-7FC4-46E4-8665-511FA54006BB}" type="slidenum">
              <a:rPr lang="en-US" altLang="en-US" smtClean="0">
                <a:latin typeface="Palatino Linotype" pitchFamily="18" charset="0"/>
              </a:rPr>
              <a:pPr eaLnBrk="1" hangingPunct="1">
                <a:spcBef>
                  <a:spcPct val="0"/>
                </a:spcBef>
              </a:pPr>
              <a:t>12</a:t>
            </a:fld>
            <a:endParaRPr lang="en-US" altLang="en-US">
              <a:latin typeface="Palatino Linotype"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009D34-7FC4-46E4-8665-511FA54006BB}" type="slidenum">
              <a:rPr lang="en-US" altLang="en-US" smtClean="0">
                <a:latin typeface="Palatino Linotype" pitchFamily="18" charset="0"/>
              </a:rPr>
              <a:pPr eaLnBrk="1" hangingPunct="1">
                <a:spcBef>
                  <a:spcPct val="0"/>
                </a:spcBef>
              </a:pPr>
              <a:t>13</a:t>
            </a:fld>
            <a:endParaRPr lang="en-US" altLang="en-US">
              <a:latin typeface="Palatino Linotype" pitchFamily="18" charset="0"/>
            </a:endParaRPr>
          </a:p>
        </p:txBody>
      </p:sp>
    </p:spTree>
    <p:extLst>
      <p:ext uri="{BB962C8B-B14F-4D97-AF65-F5344CB8AC3E}">
        <p14:creationId xmlns:p14="http://schemas.microsoft.com/office/powerpoint/2010/main" val="46855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dirty="0"/>
              <a:t>Click to edit Master title style</a:t>
            </a:r>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103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2972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745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2869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481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Slide Number Placeholder 5"/>
          <p:cNvSpPr>
            <a:spLocks noGrp="1"/>
          </p:cNvSpPr>
          <p:nvPr>
            <p:ph type="sldNum" sz="quarter" idx="12"/>
          </p:nvPr>
        </p:nvSpPr>
        <p:spPr/>
        <p:txBody>
          <a:bodyPr/>
          <a:lstStyle>
            <a:lvl1pPr>
              <a:defRPr/>
            </a:lvl1pPr>
          </a:lstStyle>
          <a:p>
            <a:pPr>
              <a:defRPr/>
            </a:pPr>
            <a:fld id="{ED786774-B929-40F0-8412-FE7BE637E274}" type="slidenum">
              <a:rPr lang="en-US"/>
              <a:pPr>
                <a:defRPr/>
              </a:pPr>
              <a:t>‹#›</a:t>
            </a:fld>
            <a:endParaRPr lang="en-US"/>
          </a:p>
        </p:txBody>
      </p:sp>
      <p:sp>
        <p:nvSpPr>
          <p:cNvPr id="13" name="Text Placeholder 2"/>
          <p:cNvSpPr>
            <a:spLocks noGrp="1"/>
          </p:cNvSpPr>
          <p:nvPr>
            <p:ph type="body" idx="14"/>
          </p:nvPr>
        </p:nvSpPr>
        <p:spPr>
          <a:xfrm>
            <a:off x="722313" y="5152497"/>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8114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Click to edit Master title style</a:t>
            </a:r>
          </a:p>
        </p:txBody>
      </p:sp>
      <p:sp>
        <p:nvSpPr>
          <p:cNvPr id="3" name="Content Placeholder 2"/>
          <p:cNvSpPr>
            <a:spLocks noGrp="1"/>
          </p:cNvSpPr>
          <p:nvPr>
            <p:ph idx="1"/>
          </p:nvPr>
        </p:nvSpPr>
        <p:spPr>
          <a:ln>
            <a:noFill/>
          </a:ln>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69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Click to edit Master title style</a:t>
            </a:r>
          </a:p>
        </p:txBody>
      </p:sp>
      <p:sp>
        <p:nvSpPr>
          <p:cNvPr id="3" name="Content Placeholder 2"/>
          <p:cNvSpPr>
            <a:spLocks noGrp="1"/>
          </p:cNvSpPr>
          <p:nvPr>
            <p:ph idx="1"/>
          </p:nvPr>
        </p:nvSpPr>
        <p:spPr>
          <a:xfrm>
            <a:off x="457200" y="1600201"/>
            <a:ext cx="8229600" cy="2057400"/>
          </a:xfrm>
          <a:ln>
            <a:noFill/>
          </a:ln>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457200" y="4191000"/>
            <a:ext cx="8229600" cy="2057400"/>
          </a:xfrm>
          <a:ln>
            <a:noFill/>
          </a:ln>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518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Click to edit Master title style</a:t>
            </a:r>
          </a:p>
        </p:txBody>
      </p:sp>
      <p:sp>
        <p:nvSpPr>
          <p:cNvPr id="3" name="Content Placeholder 2"/>
          <p:cNvSpPr>
            <a:spLocks noGrp="1"/>
          </p:cNvSpPr>
          <p:nvPr>
            <p:ph idx="1"/>
          </p:nvPr>
        </p:nvSpPr>
        <p:spPr>
          <a:xfrm>
            <a:off x="457200" y="1600201"/>
            <a:ext cx="8229600" cy="380999"/>
          </a:xfrm>
          <a:ln>
            <a:noFill/>
          </a:ln>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57200" y="2362200"/>
            <a:ext cx="8229600" cy="380999"/>
          </a:xfrm>
          <a:ln>
            <a:noFill/>
          </a:ln>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57200" y="3048000"/>
            <a:ext cx="8229600" cy="380999"/>
          </a:xfrm>
          <a:ln>
            <a:noFill/>
          </a:ln>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2"/>
          </p:nvPr>
        </p:nvSpPr>
        <p:spPr>
          <a:xfrm>
            <a:off x="457200" y="3810000"/>
            <a:ext cx="8229600" cy="380999"/>
          </a:xfrm>
          <a:ln>
            <a:noFill/>
          </a:ln>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7200" y="4572000"/>
            <a:ext cx="8229600" cy="380999"/>
          </a:xfrm>
          <a:ln>
            <a:noFill/>
          </a:ln>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5334000"/>
            <a:ext cx="8229600" cy="380999"/>
          </a:xfrm>
          <a:ln>
            <a:noFill/>
          </a:ln>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5905500"/>
            <a:ext cx="8229600" cy="380999"/>
          </a:xfrm>
          <a:ln>
            <a:noFill/>
          </a:ln>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513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Slide Number Placeholder 5"/>
          <p:cNvSpPr>
            <a:spLocks noGrp="1"/>
          </p:cNvSpPr>
          <p:nvPr>
            <p:ph type="sldNum" sz="quarter" idx="12"/>
          </p:nvPr>
        </p:nvSpPr>
        <p:spPr>
          <a:xfrm>
            <a:off x="8543925" y="6356350"/>
            <a:ext cx="561975" cy="365125"/>
          </a:xfrm>
          <a:prstGeom prst="rect">
            <a:avLst/>
          </a:prstGeom>
        </p:spPr>
        <p:txBody>
          <a:bodyPr vert="horz" lIns="27432" tIns="45720" rIns="45720" bIns="45720" rtlCol="0" anchor="ctr"/>
          <a:lstStyle>
            <a:lvl1pPr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DFAC2457-AEDA-4A0B-8726-D00EC522C47A}" type="slidenum">
              <a:rPr lang="en-IN"/>
              <a:pPr>
                <a:defRPr/>
              </a:pPr>
              <a:t>‹#›</a:t>
            </a:fld>
            <a:endParaRPr lang="en-IN"/>
          </a:p>
        </p:txBody>
      </p:sp>
    </p:spTree>
    <p:extLst>
      <p:ext uri="{BB962C8B-B14F-4D97-AF65-F5344CB8AC3E}">
        <p14:creationId xmlns:p14="http://schemas.microsoft.com/office/powerpoint/2010/main" val="261306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atin typeface="Calibri" panose="020F0502020204030204" pitchFamily="34" charset="0"/>
              </a:defRPr>
            </a:lvl1pPr>
            <a:lvl2pPr>
              <a:defRPr sz="1600">
                <a:latin typeface="Calibri" panose="020F0502020204030204" pitchFamily="34" charset="0"/>
              </a:defRPr>
            </a:lvl2pPr>
            <a:lvl3pPr>
              <a:defRPr sz="16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365760" y="1600200"/>
            <a:ext cx="4041648" cy="452628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013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672584" y="2212848"/>
            <a:ext cx="4041648" cy="3913187"/>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278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7503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55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60350"/>
            <a:ext cx="8229600" cy="11255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33"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r>
              <a:rPr lang="en-US" sz="1000" dirty="0">
                <a:effectLst>
                  <a:outerShdw blurRad="38100" dist="38100" dir="2700000" algn="tl">
                    <a:srgbClr val="C0C0C0"/>
                  </a:outerShdw>
                </a:effectLst>
                <a:latin typeface="Times New Roman" pitchFamily="18" charset="0"/>
                <a:ea typeface="ＭＳ Ｐゴシック" charset="-128"/>
              </a:rPr>
              <a:t>1-</a:t>
            </a:r>
            <a:fld id="{494B4192-E809-4133-9FC7-ACE68A95C6BE}" type="slidenum">
              <a:rPr lang="en-US" sz="1000">
                <a:effectLst>
                  <a:outerShdw blurRad="38100" dist="38100" dir="2700000" algn="tl">
                    <a:srgbClr val="C0C0C0"/>
                  </a:outerShdw>
                </a:effectLst>
                <a:latin typeface="Times New Roman" pitchFamily="18" charset="0"/>
                <a:ea typeface="ＭＳ Ｐゴシック" charset="-128"/>
              </a:rPr>
              <a:pPr algn="r">
                <a:defRPr/>
              </a:pPr>
              <a:t>‹#›</a:t>
            </a:fld>
            <a:endParaRPr lang="en-US" sz="1000" dirty="0">
              <a:effectLst>
                <a:outerShdw blurRad="38100" dist="38100" dir="2700000" algn="tl">
                  <a:srgbClr val="C0C0C0"/>
                </a:outerShdw>
              </a:effectLst>
              <a:latin typeface="Times New Roman" pitchFamily="18" charset="0"/>
              <a:ea typeface="ＭＳ Ｐゴシック" charset="-128"/>
            </a:endParaRPr>
          </a:p>
        </p:txBody>
      </p:sp>
      <p:sp>
        <p:nvSpPr>
          <p:cNvPr id="9" name="Text Placeholder 7"/>
          <p:cNvSpPr txBox="1">
            <a:spLocks/>
          </p:cNvSpPr>
          <p:nvPr userDrawn="1"/>
        </p:nvSpPr>
        <p:spPr>
          <a:xfrm>
            <a:off x="990600" y="6400800"/>
            <a:ext cx="7467600" cy="196850"/>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800" b="0" i="0" kern="1200" dirty="0">
                <a:solidFill>
                  <a:schemeClr val="tx1"/>
                </a:solidFill>
                <a:effectLst/>
                <a:latin typeface="Calibri" panose="020F0502020204030204" pitchFamily="34" charset="0"/>
                <a:ea typeface="+mn-ea"/>
                <a:cs typeface="Arial" pitchFamily="34" charset="0"/>
              </a:rPr>
              <a:t>                Copyright ©2022 McGraw-Hill Education. All rights reserved. No reproduction or distribution without the prior written consent of McGraw-Hill Education</a:t>
            </a:r>
            <a:endParaRPr lang="en-US" sz="900"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68" r:id="rId3"/>
    <p:sldLayoutId id="2147483770" r:id="rId4"/>
    <p:sldLayoutId id="2147483767"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9" r:id="rId14"/>
  </p:sldLayoutIdLst>
  <p:hf sldNum="0" hdr="0" dt="0"/>
  <p:txStyles>
    <p:titleStyle>
      <a:lvl1pPr algn="ctr" rtl="0" eaLnBrk="0" fontAlgn="base" hangingPunct="0">
        <a:lnSpc>
          <a:spcPts val="5800"/>
        </a:lnSpc>
        <a:spcBef>
          <a:spcPct val="0"/>
        </a:spcBef>
        <a:spcAft>
          <a:spcPct val="0"/>
        </a:spcAft>
        <a:defRPr sz="4200" kern="1200">
          <a:solidFill>
            <a:schemeClr val="tx1"/>
          </a:solidFill>
          <a:effectLst/>
          <a:latin typeface="Calibri" panose="020F0502020204030204" pitchFamily="34" charset="0"/>
          <a:ea typeface="+mj-ea"/>
          <a:cs typeface="Arial" pitchFamily="34" charset="0"/>
        </a:defRPr>
      </a:lvl1pPr>
      <a:lvl2pPr algn="ctr" rtl="0" eaLnBrk="0" fontAlgn="base" hangingPunct="0">
        <a:lnSpc>
          <a:spcPts val="5800"/>
        </a:lnSpc>
        <a:spcBef>
          <a:spcPct val="0"/>
        </a:spcBef>
        <a:spcAft>
          <a:spcPct val="0"/>
        </a:spcAft>
        <a:defRPr sz="4200">
          <a:solidFill>
            <a:schemeClr val="tx1"/>
          </a:solidFill>
          <a:latin typeface="Arial" charset="0"/>
          <a:cs typeface="Arial" charset="0"/>
        </a:defRPr>
      </a:lvl2pPr>
      <a:lvl3pPr algn="ctr" rtl="0" eaLnBrk="0" fontAlgn="base" hangingPunct="0">
        <a:lnSpc>
          <a:spcPts val="5800"/>
        </a:lnSpc>
        <a:spcBef>
          <a:spcPct val="0"/>
        </a:spcBef>
        <a:spcAft>
          <a:spcPct val="0"/>
        </a:spcAft>
        <a:defRPr sz="4200">
          <a:solidFill>
            <a:schemeClr val="tx1"/>
          </a:solidFill>
          <a:latin typeface="Arial" charset="0"/>
          <a:cs typeface="Arial" charset="0"/>
        </a:defRPr>
      </a:lvl3pPr>
      <a:lvl4pPr algn="ctr" rtl="0" eaLnBrk="0" fontAlgn="base" hangingPunct="0">
        <a:lnSpc>
          <a:spcPts val="5800"/>
        </a:lnSpc>
        <a:spcBef>
          <a:spcPct val="0"/>
        </a:spcBef>
        <a:spcAft>
          <a:spcPct val="0"/>
        </a:spcAft>
        <a:defRPr sz="4200">
          <a:solidFill>
            <a:schemeClr val="tx1"/>
          </a:solidFill>
          <a:latin typeface="Arial" charset="0"/>
          <a:cs typeface="Arial" charset="0"/>
        </a:defRPr>
      </a:lvl4pPr>
      <a:lvl5pPr algn="ctr" rtl="0" eaLnBrk="0" fontAlgn="base" hangingPunct="0">
        <a:lnSpc>
          <a:spcPts val="5800"/>
        </a:lnSpc>
        <a:spcBef>
          <a:spcPct val="0"/>
        </a:spcBef>
        <a:spcAft>
          <a:spcPct val="0"/>
        </a:spcAft>
        <a:defRPr sz="4200">
          <a:solidFill>
            <a:schemeClr val="tx1"/>
          </a:solidFill>
          <a:latin typeface="Arial" charset="0"/>
          <a:cs typeface="Arial" charset="0"/>
        </a:defRPr>
      </a:lvl5pPr>
      <a:lvl6pPr marL="457200" algn="ctr" rtl="0" eaLnBrk="1" fontAlgn="base" hangingPunct="1">
        <a:lnSpc>
          <a:spcPts val="5800"/>
        </a:lnSpc>
        <a:spcBef>
          <a:spcPct val="0"/>
        </a:spcBef>
        <a:spcAft>
          <a:spcPct val="0"/>
        </a:spcAft>
        <a:defRPr sz="4200">
          <a:solidFill>
            <a:schemeClr val="tx2"/>
          </a:solidFill>
          <a:latin typeface="Arial" charset="0"/>
          <a:cs typeface="Arial" charset="0"/>
        </a:defRPr>
      </a:lvl6pPr>
      <a:lvl7pPr marL="914400" algn="ctr" rtl="0" eaLnBrk="1" fontAlgn="base" hangingPunct="1">
        <a:lnSpc>
          <a:spcPts val="5800"/>
        </a:lnSpc>
        <a:spcBef>
          <a:spcPct val="0"/>
        </a:spcBef>
        <a:spcAft>
          <a:spcPct val="0"/>
        </a:spcAft>
        <a:defRPr sz="4200">
          <a:solidFill>
            <a:schemeClr val="tx2"/>
          </a:solidFill>
          <a:latin typeface="Arial" charset="0"/>
          <a:cs typeface="Arial" charset="0"/>
        </a:defRPr>
      </a:lvl7pPr>
      <a:lvl8pPr marL="1371600" algn="ctr" rtl="0" eaLnBrk="1" fontAlgn="base" hangingPunct="1">
        <a:lnSpc>
          <a:spcPts val="5800"/>
        </a:lnSpc>
        <a:spcBef>
          <a:spcPct val="0"/>
        </a:spcBef>
        <a:spcAft>
          <a:spcPct val="0"/>
        </a:spcAft>
        <a:defRPr sz="4200">
          <a:solidFill>
            <a:schemeClr val="tx2"/>
          </a:solidFill>
          <a:latin typeface="Arial" charset="0"/>
          <a:cs typeface="Arial" charset="0"/>
        </a:defRPr>
      </a:lvl8pPr>
      <a:lvl9pPr marL="1828800" algn="ctr" rtl="0" eaLnBrk="1" fontAlgn="base" hangingPunct="1">
        <a:lnSpc>
          <a:spcPts val="5800"/>
        </a:lnSpc>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Calibri" panose="020F0502020204030204"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Calibri" panose="020F0502020204030204"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shrm.org/ResourcesAndTools/legal-and-compliance/state-and-local-updates/pages/new-california-contractor-test-will-impact-the-gig-economy.aspx?_ga=2.204672151.624750874.1542033379-1092065937.1535591491"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49" y="2254928"/>
            <a:ext cx="3345664" cy="1790423"/>
          </a:xfrm>
          <a:ln>
            <a:noFill/>
          </a:ln>
        </p:spPr>
        <p:txBody>
          <a:bodyPr>
            <a:noAutofit/>
          </a:bodyPr>
          <a:lstStyle/>
          <a:p>
            <a:pPr>
              <a:defRPr/>
            </a:pPr>
            <a:r>
              <a:rPr lang="en-US" sz="3000" dirty="0">
                <a:solidFill>
                  <a:schemeClr val="tx1"/>
                </a:solidFill>
                <a:effectLst/>
                <a:latin typeface="Calibri" panose="020F0502020204030204" pitchFamily="34" charset="0"/>
                <a:cs typeface="Arial" charset="0"/>
              </a:rPr>
              <a:t>Chapter 1</a:t>
            </a:r>
            <a:br>
              <a:rPr lang="en-US" sz="3000" dirty="0">
                <a:solidFill>
                  <a:schemeClr val="tx1"/>
                </a:solidFill>
                <a:effectLst/>
                <a:latin typeface="Calibri" panose="020F0502020204030204" pitchFamily="34" charset="0"/>
                <a:cs typeface="Arial" charset="0"/>
              </a:rPr>
            </a:br>
            <a:r>
              <a:rPr lang="en-US" sz="3000" dirty="0">
                <a:solidFill>
                  <a:schemeClr val="tx1"/>
                </a:solidFill>
                <a:effectLst/>
                <a:latin typeface="Calibri" panose="020F0502020204030204" pitchFamily="34" charset="0"/>
                <a:cs typeface="Arial" charset="0"/>
              </a:rPr>
              <a:t>The Regulation of Employment</a:t>
            </a:r>
          </a:p>
        </p:txBody>
      </p:sp>
      <p:sp>
        <p:nvSpPr>
          <p:cNvPr id="3" name="Text Placeholder 2"/>
          <p:cNvSpPr>
            <a:spLocks noGrp="1"/>
          </p:cNvSpPr>
          <p:nvPr>
            <p:ph type="body" idx="1"/>
          </p:nvPr>
        </p:nvSpPr>
        <p:spPr>
          <a:xfrm>
            <a:off x="665823" y="6436309"/>
            <a:ext cx="7820011" cy="319595"/>
          </a:xfrm>
          <a:ln>
            <a:noFill/>
          </a:ln>
        </p:spPr>
        <p:txBody>
          <a:bodyPr/>
          <a:lstStyle/>
          <a:p>
            <a:pPr lvl="0"/>
            <a:r>
              <a:rPr lang="en-US" sz="900" dirty="0"/>
              <a:t>Copyright ©2022 McGraw-Hill Education. All rights reserved. No reproduction or distribution without the prior written consent of McGraw-Hill Education</a:t>
            </a:r>
            <a:r>
              <a:rPr lang="en-US" dirty="0"/>
              <a:t>  </a:t>
            </a:r>
            <a:endParaRPr lang="en-IN" sz="900" dirty="0">
              <a:latin typeface="Calibri" panose="020F0502020204030204" pitchFamily="34" charset="0"/>
            </a:endParaRPr>
          </a:p>
        </p:txBody>
      </p:sp>
      <p:pic>
        <p:nvPicPr>
          <p:cNvPr id="4" name="Picture 3">
            <a:extLst>
              <a:ext uri="{FF2B5EF4-FFF2-40B4-BE49-F238E27FC236}">
                <a16:creationId xmlns:a16="http://schemas.microsoft.com/office/drawing/2014/main" id="{F509732D-1A8E-4B21-B99F-A565DF3FF72F}"/>
              </a:ext>
            </a:extLst>
          </p:cNvPr>
          <p:cNvPicPr>
            <a:picLocks noChangeAspect="1"/>
          </p:cNvPicPr>
          <p:nvPr/>
        </p:nvPicPr>
        <p:blipFill>
          <a:blip r:embed="rId3"/>
          <a:stretch>
            <a:fillRect/>
          </a:stretch>
        </p:blipFill>
        <p:spPr>
          <a:xfrm>
            <a:off x="228600" y="2438400"/>
            <a:ext cx="3886200" cy="3721844"/>
          </a:xfrm>
          <a:prstGeom prst="rect">
            <a:avLst/>
          </a:prstGeom>
        </p:spPr>
      </p:pic>
      <p:pic>
        <p:nvPicPr>
          <p:cNvPr id="5" name="Picture 4">
            <a:extLst>
              <a:ext uri="{FF2B5EF4-FFF2-40B4-BE49-F238E27FC236}">
                <a16:creationId xmlns:a16="http://schemas.microsoft.com/office/drawing/2014/main" id="{FC642AA0-4474-4CC8-813A-C4E4733F183C}"/>
              </a:ext>
            </a:extLst>
          </p:cNvPr>
          <p:cNvPicPr>
            <a:picLocks noChangeAspect="1"/>
          </p:cNvPicPr>
          <p:nvPr/>
        </p:nvPicPr>
        <p:blipFill>
          <a:blip r:embed="rId4"/>
          <a:stretch>
            <a:fillRect/>
          </a:stretch>
        </p:blipFill>
        <p:spPr>
          <a:xfrm>
            <a:off x="228600" y="365786"/>
            <a:ext cx="4648200" cy="5794458"/>
          </a:xfrm>
          <a:prstGeom prst="rect">
            <a:avLst/>
          </a:prstGeom>
        </p:spPr>
      </p:pic>
    </p:spTree>
    <p:extLst>
      <p:ext uri="{BB962C8B-B14F-4D97-AF65-F5344CB8AC3E}">
        <p14:creationId xmlns:p14="http://schemas.microsoft.com/office/powerpoint/2010/main" val="2754916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458200" cy="1143000"/>
          </a:xfrm>
          <a:ln>
            <a:noFill/>
          </a:ln>
        </p:spPr>
        <p:txBody>
          <a:bodyPr/>
          <a:lstStyle/>
          <a:p>
            <a:pPr eaLnBrk="1" hangingPunct="1"/>
            <a:r>
              <a:rPr lang="en-US" altLang="en-US" dirty="0">
                <a:cs typeface="Arial" charset="0"/>
              </a:rPr>
              <a:t>Introduction to the Regulatory Environment</a:t>
            </a:r>
            <a:endParaRPr lang="en-US" altLang="en-US" sz="2400" dirty="0">
              <a:cs typeface="Arial" charset="0"/>
            </a:endParaRPr>
          </a:p>
        </p:txBody>
      </p:sp>
      <p:sp>
        <p:nvSpPr>
          <p:cNvPr id="6147" name="Content Placeholder 2"/>
          <p:cNvSpPr>
            <a:spLocks noGrp="1"/>
          </p:cNvSpPr>
          <p:nvPr>
            <p:ph idx="1"/>
          </p:nvPr>
        </p:nvSpPr>
        <p:spPr>
          <a:xfrm>
            <a:off x="457200" y="1524000"/>
            <a:ext cx="8229600" cy="4648200"/>
          </a:xfrm>
          <a:ln>
            <a:noFill/>
          </a:ln>
        </p:spPr>
        <p:txBody>
          <a:bodyPr/>
          <a:lstStyle/>
          <a:p>
            <a:pPr marL="0" indent="0" eaLnBrk="1" hangingPunct="1">
              <a:buNone/>
            </a:pPr>
            <a:r>
              <a:rPr lang="en-US" altLang="en-US" sz="1800" dirty="0">
                <a:cs typeface="Calibri" panose="020F0502020204030204" pitchFamily="34" charset="0"/>
              </a:rPr>
              <a:t>Freedom to contract is crucial to marketplace freedom </a:t>
            </a:r>
          </a:p>
          <a:p>
            <a:pPr marL="291600" lvl="1" indent="-291600" eaLnBrk="1" hangingPunct="1">
              <a:lnSpc>
                <a:spcPct val="90000"/>
              </a:lnSpc>
              <a:spcBef>
                <a:spcPts val="1000"/>
              </a:spcBef>
              <a:buFont typeface="Arial" panose="020B0604020202020204" pitchFamily="34" charset="0"/>
              <a:buChar char="•"/>
            </a:pPr>
            <a:r>
              <a:rPr lang="en-US" altLang="en-US" sz="1800" dirty="0">
                <a:cs typeface="Calibri" panose="020F0502020204030204" pitchFamily="34" charset="0"/>
              </a:rPr>
              <a:t>Employment relationship is a contract: the exchange of labor for compensation</a:t>
            </a:r>
          </a:p>
          <a:p>
            <a:pPr marL="291600" lvl="1" indent="-291600" eaLnBrk="1" hangingPunct="1">
              <a:lnSpc>
                <a:spcPct val="90000"/>
              </a:lnSpc>
              <a:spcBef>
                <a:spcPts val="1000"/>
              </a:spcBef>
              <a:buFont typeface="Arial" panose="020B0604020202020204" pitchFamily="34" charset="0"/>
              <a:buChar char="•"/>
            </a:pPr>
            <a:r>
              <a:rPr lang="en-US" altLang="en-US" sz="1800" dirty="0">
                <a:cs typeface="Calibri" panose="020F0502020204030204" pitchFamily="34" charset="0"/>
              </a:rPr>
              <a:t>Most private-sector employment relationships are “at-will” agreements (more on this in Ch. 2)</a:t>
            </a:r>
          </a:p>
          <a:p>
            <a:pPr marL="291600" lvl="1" indent="-291600" eaLnBrk="1" hangingPunct="1">
              <a:lnSpc>
                <a:spcPct val="90000"/>
              </a:lnSpc>
              <a:spcBef>
                <a:spcPts val="1000"/>
              </a:spcBef>
              <a:buFont typeface="Arial" panose="020B0604020202020204" pitchFamily="34" charset="0"/>
              <a:buChar char="•"/>
            </a:pPr>
            <a:r>
              <a:rPr lang="en-US" altLang="en-US" sz="1800" dirty="0">
                <a:cs typeface="Calibri" panose="020F0502020204030204" pitchFamily="34" charset="0"/>
              </a:rPr>
              <a:t>An employee may choose to work or not to work for a given employer. </a:t>
            </a:r>
          </a:p>
          <a:p>
            <a:pPr marL="291600" lvl="1" indent="-291600" eaLnBrk="1" hangingPunct="1">
              <a:lnSpc>
                <a:spcPct val="90000"/>
              </a:lnSpc>
              <a:spcBef>
                <a:spcPts val="1000"/>
              </a:spcBef>
              <a:buFont typeface="Arial" panose="020B0604020202020204" pitchFamily="34" charset="0"/>
              <a:buChar char="•"/>
            </a:pPr>
            <a:r>
              <a:rPr lang="en-US" altLang="en-US" sz="1800" dirty="0">
                <a:cs typeface="Calibri" panose="020F0502020204030204" pitchFamily="34" charset="0"/>
              </a:rPr>
              <a:t>An employer may choose to hire or not to hire a given applicant and either party may terminate the relationship at any time, with some exceptions.  System is theoretically symmetrical.</a:t>
            </a:r>
          </a:p>
          <a:p>
            <a:pPr marL="291600" lvl="1" indent="-291600" eaLnBrk="1" hangingPunct="1">
              <a:lnSpc>
                <a:spcPct val="90000"/>
              </a:lnSpc>
              <a:spcBef>
                <a:spcPts val="1000"/>
              </a:spcBef>
              <a:buFont typeface="Arial" panose="020B0604020202020204" pitchFamily="34" charset="0"/>
              <a:buChar char="•"/>
            </a:pPr>
            <a:r>
              <a:rPr lang="en-US" altLang="en-US" sz="1800" dirty="0">
                <a:cs typeface="Calibri" panose="020F0502020204030204" pitchFamily="34" charset="0"/>
              </a:rPr>
              <a:t>Government enacts laws to resolve power imbalances between an employer and employees.  Examples:</a:t>
            </a:r>
          </a:p>
          <a:p>
            <a:pPr marL="622800" lvl="2" indent="-320400" eaLnBrk="1" hangingPunct="1">
              <a:lnSpc>
                <a:spcPct val="90000"/>
              </a:lnSpc>
              <a:spcBef>
                <a:spcPts val="1000"/>
              </a:spcBef>
              <a:buFont typeface="Arial" panose="020B0604020202020204" pitchFamily="34" charset="0"/>
              <a:buChar char="•"/>
            </a:pPr>
            <a:r>
              <a:rPr lang="en-US" altLang="en-US" sz="1800" dirty="0">
                <a:cs typeface="Calibri" panose="020F0502020204030204" pitchFamily="34" charset="0"/>
              </a:rPr>
              <a:t>Set minimum wage, overtime, safety and health.</a:t>
            </a:r>
          </a:p>
          <a:p>
            <a:pPr marL="622800" lvl="2" indent="-320400" eaLnBrk="1" hangingPunct="1">
              <a:lnSpc>
                <a:spcPct val="90000"/>
              </a:lnSpc>
              <a:spcBef>
                <a:spcPts val="1000"/>
              </a:spcBef>
              <a:buFont typeface="Arial" panose="020B0604020202020204" pitchFamily="34" charset="0"/>
              <a:buChar char="•"/>
            </a:pPr>
            <a:r>
              <a:rPr lang="en-US" altLang="en-US" sz="1800" dirty="0">
                <a:cs typeface="Calibri" panose="020F0502020204030204" pitchFamily="34" charset="0"/>
              </a:rPr>
              <a:t>Collective bargaining rules. </a:t>
            </a:r>
          </a:p>
          <a:p>
            <a:pPr marL="622800" lvl="2" indent="-320400" eaLnBrk="1" hangingPunct="1">
              <a:lnSpc>
                <a:spcPct val="90000"/>
              </a:lnSpc>
              <a:spcBef>
                <a:spcPts val="1000"/>
              </a:spcBef>
              <a:buFont typeface="Arial" panose="020B0604020202020204" pitchFamily="34" charset="0"/>
              <a:buChar char="•"/>
            </a:pPr>
            <a:r>
              <a:rPr lang="en-US" altLang="en-US" sz="1800" dirty="0">
                <a:cs typeface="Calibri" panose="020F0502020204030204" pitchFamily="34" charset="0"/>
              </a:rPr>
              <a:t>Anti-discrimination laws based on race, gender, other characteristics.</a:t>
            </a:r>
          </a:p>
          <a:p>
            <a:pPr marL="622800" lvl="2" indent="-320400" eaLnBrk="1" hangingPunct="1">
              <a:lnSpc>
                <a:spcPct val="90000"/>
              </a:lnSpc>
              <a:spcBef>
                <a:spcPts val="1000"/>
              </a:spcBef>
              <a:buFont typeface="Arial" panose="020B0604020202020204" pitchFamily="34" charset="0"/>
              <a:buChar char="•"/>
            </a:pPr>
            <a:r>
              <a:rPr lang="en-US" altLang="en-US" sz="1800" dirty="0">
                <a:cs typeface="Calibri" panose="020F0502020204030204" pitchFamily="34" charset="0"/>
              </a:rPr>
              <a:t>Exceptions to “At-Will” </a:t>
            </a:r>
            <a:r>
              <a:rPr lang="en-US" altLang="en-US" sz="1800" dirty="0" err="1">
                <a:cs typeface="Calibri" panose="020F0502020204030204" pitchFamily="34" charset="0"/>
              </a:rPr>
              <a:t>doctorine</a:t>
            </a:r>
            <a:r>
              <a:rPr lang="en-US" altLang="en-US" sz="1800" dirty="0">
                <a:cs typeface="Calibri" panose="020F0502020204030204" pitchFamily="34" charset="0"/>
              </a:rPr>
              <a:t>.</a:t>
            </a:r>
          </a:p>
        </p:txBody>
      </p:sp>
    </p:spTree>
    <p:extLst>
      <p:ext uri="{BB962C8B-B14F-4D97-AF65-F5344CB8AC3E}">
        <p14:creationId xmlns:p14="http://schemas.microsoft.com/office/powerpoint/2010/main" val="23830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762000"/>
          </a:xfrm>
          <a:ln>
            <a:noFill/>
          </a:ln>
        </p:spPr>
        <p:txBody>
          <a:bodyPr/>
          <a:lstStyle/>
          <a:p>
            <a:pPr eaLnBrk="1" hangingPunct="1"/>
            <a:r>
              <a:rPr lang="en-US" altLang="en-US" dirty="0">
                <a:effectLst/>
                <a:cs typeface="Arial" charset="0"/>
              </a:rPr>
              <a:t>Is Regulation Necessary?</a:t>
            </a:r>
          </a:p>
        </p:txBody>
      </p:sp>
      <p:sp>
        <p:nvSpPr>
          <p:cNvPr id="8195" name="Content Placeholder 2"/>
          <p:cNvSpPr>
            <a:spLocks noGrp="1"/>
          </p:cNvSpPr>
          <p:nvPr>
            <p:ph idx="1"/>
          </p:nvPr>
        </p:nvSpPr>
        <p:spPr>
          <a:xfrm>
            <a:off x="457200" y="1219200"/>
            <a:ext cx="8229600" cy="2590801"/>
          </a:xfrm>
          <a:ln>
            <a:noFill/>
          </a:ln>
        </p:spPr>
        <p:txBody>
          <a:bodyPr/>
          <a:lstStyle/>
          <a:p>
            <a:pPr marL="457200" lvl="1" indent="0" eaLnBrk="1" hangingPunct="1">
              <a:lnSpc>
                <a:spcPct val="90000"/>
              </a:lnSpc>
              <a:buNone/>
            </a:pPr>
            <a:r>
              <a:rPr lang="en-US" altLang="en-US" b="1" dirty="0">
                <a:cs typeface="Arial" charset="0"/>
              </a:rPr>
              <a:t>Proponent view</a:t>
            </a:r>
            <a:r>
              <a:rPr lang="en-US" altLang="en-US" dirty="0">
                <a:cs typeface="Arial" charset="0"/>
              </a:rPr>
              <a:t>.</a:t>
            </a:r>
            <a:r>
              <a:rPr lang="en-US" altLang="en-US" b="1" dirty="0">
                <a:solidFill>
                  <a:srgbClr val="FF0000"/>
                </a:solidFill>
                <a:cs typeface="Calibri" panose="020F0502020204030204" pitchFamily="34" charset="0"/>
              </a:rPr>
              <a:t> (</a:t>
            </a:r>
            <a:r>
              <a:rPr lang="en-US" altLang="en-US" b="1" i="1" dirty="0">
                <a:solidFill>
                  <a:srgbClr val="FF0000"/>
                </a:solidFill>
                <a:cs typeface="Calibri" panose="020F0502020204030204" pitchFamily="34" charset="0"/>
              </a:rPr>
              <a:t>regulation is necessary</a:t>
            </a:r>
            <a:r>
              <a:rPr lang="en-US" altLang="en-US" b="1" dirty="0">
                <a:solidFill>
                  <a:srgbClr val="FF0000"/>
                </a:solidFill>
                <a:cs typeface="Calibri" panose="020F0502020204030204" pitchFamily="34" charset="0"/>
              </a:rPr>
              <a:t>)</a:t>
            </a:r>
            <a:endParaRPr lang="en-US" altLang="en-US" dirty="0">
              <a:cs typeface="Arial" charset="0"/>
            </a:endParaRPr>
          </a:p>
          <a:p>
            <a:pPr marL="291600" lvl="2" indent="-291600" eaLnBrk="1" hangingPunct="1">
              <a:lnSpc>
                <a:spcPct val="90000"/>
              </a:lnSpc>
              <a:spcBef>
                <a:spcPts val="1000"/>
              </a:spcBef>
              <a:buFont typeface="Arial" panose="020B0604020202020204" pitchFamily="34" charset="0"/>
              <a:buChar char="•"/>
            </a:pPr>
            <a:r>
              <a:rPr lang="en-US" altLang="en-US" dirty="0">
                <a:cs typeface="Arial" charset="0"/>
              </a:rPr>
              <a:t>Statistics demonstrate that regulation of discrimination and other elements of work relationship is necessary to ensure equal opportunities.</a:t>
            </a:r>
          </a:p>
          <a:p>
            <a:pPr marL="291600" lvl="2" indent="-291600" eaLnBrk="1" hangingPunct="1">
              <a:lnSpc>
                <a:spcPct val="90000"/>
              </a:lnSpc>
              <a:spcBef>
                <a:spcPts val="1000"/>
              </a:spcBef>
              <a:buFont typeface="Arial" panose="020B0604020202020204" pitchFamily="34" charset="0"/>
              <a:buChar char="•"/>
            </a:pPr>
            <a:r>
              <a:rPr lang="en-US" altLang="en-US" dirty="0">
                <a:cs typeface="Arial" charset="0"/>
              </a:rPr>
              <a:t>Human beings often do not act rationally.</a:t>
            </a:r>
          </a:p>
          <a:p>
            <a:pPr marL="291600" lvl="2" indent="-291600" eaLnBrk="1" hangingPunct="1">
              <a:lnSpc>
                <a:spcPct val="90000"/>
              </a:lnSpc>
              <a:spcBef>
                <a:spcPts val="1000"/>
              </a:spcBef>
              <a:buFont typeface="Arial" panose="020B0604020202020204" pitchFamily="34" charset="0"/>
              <a:buChar char="•"/>
            </a:pPr>
            <a:r>
              <a:rPr lang="en-US" altLang="en-US" dirty="0">
                <a:cs typeface="Arial" charset="0"/>
              </a:rPr>
              <a:t>Economic forces do not provide complete assurance against employment discrimination. </a:t>
            </a:r>
          </a:p>
          <a:p>
            <a:pPr marL="748800" lvl="3" indent="-291600" eaLnBrk="1" hangingPunct="1">
              <a:lnSpc>
                <a:spcPct val="90000"/>
              </a:lnSpc>
              <a:spcBef>
                <a:spcPts val="1000"/>
              </a:spcBef>
              <a:buFont typeface="Arial" panose="020B0604020202020204" pitchFamily="34" charset="0"/>
              <a:buChar char="•"/>
            </a:pPr>
            <a:r>
              <a:rPr lang="en-US" altLang="en-US" sz="1800" dirty="0">
                <a:solidFill>
                  <a:schemeClr val="tx1"/>
                </a:solidFill>
                <a:cs typeface="Arial" charset="0"/>
              </a:rPr>
              <a:t>Market imperfections: biased firms can remain competitive while discriminating.</a:t>
            </a:r>
          </a:p>
          <a:p>
            <a:pPr marL="291600" lvl="2" indent="-291600" eaLnBrk="1" hangingPunct="1">
              <a:lnSpc>
                <a:spcPct val="90000"/>
              </a:lnSpc>
              <a:spcBef>
                <a:spcPts val="1000"/>
              </a:spcBef>
              <a:buFont typeface="Arial" panose="020B0604020202020204" pitchFamily="34" charset="0"/>
              <a:buChar char="•"/>
            </a:pPr>
            <a:endParaRPr lang="en-US" altLang="en-US" dirty="0">
              <a:cs typeface="Arial" charset="0"/>
            </a:endParaRPr>
          </a:p>
          <a:p>
            <a:pPr marL="291600" lvl="2" indent="-291600" eaLnBrk="1" hangingPunct="1">
              <a:lnSpc>
                <a:spcPct val="90000"/>
              </a:lnSpc>
              <a:spcBef>
                <a:spcPts val="1000"/>
              </a:spcBef>
              <a:buFont typeface="Arial" panose="020B0604020202020204" pitchFamily="34" charset="0"/>
              <a:buChar char="•"/>
            </a:pPr>
            <a:endParaRPr lang="en-US" altLang="en-US" dirty="0">
              <a:cs typeface="Arial" charset="0"/>
            </a:endParaRPr>
          </a:p>
        </p:txBody>
      </p:sp>
      <p:sp>
        <p:nvSpPr>
          <p:cNvPr id="2" name="Content Placeholder 1"/>
          <p:cNvSpPr>
            <a:spLocks noGrp="1"/>
          </p:cNvSpPr>
          <p:nvPr>
            <p:ph idx="10"/>
          </p:nvPr>
        </p:nvSpPr>
        <p:spPr>
          <a:xfrm>
            <a:off x="457200" y="4191000"/>
            <a:ext cx="8229600" cy="2057400"/>
          </a:xfrm>
        </p:spPr>
        <p:txBody>
          <a:bodyPr/>
          <a:lstStyle/>
          <a:p>
            <a:pPr marL="457200" lvl="1" indent="0" eaLnBrk="1" hangingPunct="1">
              <a:lnSpc>
                <a:spcPct val="90000"/>
              </a:lnSpc>
              <a:buNone/>
            </a:pPr>
            <a:r>
              <a:rPr lang="en-US" altLang="en-US" b="1" dirty="0">
                <a:cs typeface="Arial" charset="0"/>
              </a:rPr>
              <a:t>Opponent view</a:t>
            </a:r>
            <a:r>
              <a:rPr lang="en-US" altLang="en-US" dirty="0">
                <a:cs typeface="Arial" charset="0"/>
              </a:rPr>
              <a:t>. </a:t>
            </a:r>
            <a:r>
              <a:rPr lang="en-US" altLang="en-US" b="1" dirty="0">
                <a:solidFill>
                  <a:srgbClr val="FF0000"/>
                </a:solidFill>
                <a:cs typeface="Calibri" panose="020F0502020204030204" pitchFamily="34" charset="0"/>
              </a:rPr>
              <a:t>(</a:t>
            </a:r>
            <a:r>
              <a:rPr lang="en-US" altLang="en-US" b="1" i="1" dirty="0">
                <a:solidFill>
                  <a:srgbClr val="FF0000"/>
                </a:solidFill>
                <a:cs typeface="Calibri" panose="020F0502020204030204" pitchFamily="34" charset="0"/>
              </a:rPr>
              <a:t>regulation is not necessary</a:t>
            </a:r>
            <a:r>
              <a:rPr lang="en-US" altLang="en-US" b="1" dirty="0">
                <a:solidFill>
                  <a:srgbClr val="FF0000"/>
                </a:solidFill>
                <a:cs typeface="Calibri" panose="020F0502020204030204" pitchFamily="34" charset="0"/>
              </a:rPr>
              <a:t>)</a:t>
            </a:r>
            <a:endParaRPr lang="en-US" altLang="en-US" dirty="0">
              <a:solidFill>
                <a:srgbClr val="FF0000"/>
              </a:solidFill>
              <a:cs typeface="Calibri" panose="020F0502020204030204" pitchFamily="34" charset="0"/>
            </a:endParaRPr>
          </a:p>
          <a:p>
            <a:pPr marL="291600" lvl="2" indent="-291600" eaLnBrk="1" hangingPunct="1">
              <a:lnSpc>
                <a:spcPct val="90000"/>
              </a:lnSpc>
              <a:spcBef>
                <a:spcPts val="1000"/>
              </a:spcBef>
              <a:buFont typeface="Arial" panose="020B0604020202020204" pitchFamily="34" charset="0"/>
              <a:buChar char="•"/>
            </a:pPr>
            <a:r>
              <a:rPr lang="en-US" altLang="en-US" dirty="0">
                <a:cs typeface="Arial" charset="0"/>
              </a:rPr>
              <a:t>Market forces encourage employers’ rational, nonbiased behavior.</a:t>
            </a:r>
          </a:p>
          <a:p>
            <a:pPr marL="291600" lvl="2" indent="-291600" eaLnBrk="1" hangingPunct="1">
              <a:lnSpc>
                <a:spcPct val="90000"/>
              </a:lnSpc>
              <a:spcBef>
                <a:spcPts val="1000"/>
              </a:spcBef>
              <a:buFont typeface="Arial" panose="020B0604020202020204" pitchFamily="34" charset="0"/>
              <a:buChar char="•"/>
            </a:pPr>
            <a:r>
              <a:rPr lang="en-US" altLang="en-US" dirty="0">
                <a:cs typeface="Arial" charset="0"/>
              </a:rPr>
              <a:t>Decisions based on race or gender are inefficient.</a:t>
            </a:r>
          </a:p>
          <a:p>
            <a:pPr marL="291600" lvl="2" indent="-291600" eaLnBrk="1" hangingPunct="1">
              <a:lnSpc>
                <a:spcPct val="90000"/>
              </a:lnSpc>
              <a:spcBef>
                <a:spcPts val="1000"/>
              </a:spcBef>
              <a:buFont typeface="Arial" panose="020B0604020202020204" pitchFamily="34" charset="0"/>
              <a:buChar char="•"/>
            </a:pPr>
            <a:r>
              <a:rPr lang="en-US" altLang="en-US" dirty="0">
                <a:cs typeface="Arial" charset="0"/>
              </a:rPr>
              <a:t>Employers should be free to manage their companies as they see fit.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28600"/>
            <a:ext cx="8229600" cy="838200"/>
          </a:xfrm>
          <a:ln>
            <a:noFill/>
          </a:ln>
        </p:spPr>
        <p:txBody>
          <a:bodyPr/>
          <a:lstStyle/>
          <a:p>
            <a:pPr eaLnBrk="1" hangingPunct="1"/>
            <a:r>
              <a:rPr lang="en-US" altLang="en-US" sz="3600" dirty="0">
                <a:effectLst/>
                <a:cs typeface="Arial" charset="0"/>
              </a:rPr>
              <a:t>Worker Classification</a:t>
            </a:r>
            <a:endParaRPr lang="en-US" altLang="en-US" sz="3200" dirty="0">
              <a:effectLst/>
              <a:cs typeface="Arial" charset="0"/>
            </a:endParaRPr>
          </a:p>
        </p:txBody>
      </p:sp>
      <p:sp>
        <p:nvSpPr>
          <p:cNvPr id="9219" name="Content Placeholder 2"/>
          <p:cNvSpPr>
            <a:spLocks noGrp="1"/>
          </p:cNvSpPr>
          <p:nvPr>
            <p:ph idx="1"/>
          </p:nvPr>
        </p:nvSpPr>
        <p:spPr>
          <a:xfrm>
            <a:off x="457200" y="1371601"/>
            <a:ext cx="8229600" cy="4724400"/>
          </a:xfrm>
          <a:ln>
            <a:noFill/>
          </a:ln>
        </p:spPr>
        <p:txBody>
          <a:bodyPr/>
          <a:lstStyle/>
          <a:p>
            <a:pPr eaLnBrk="1" hangingPunct="1"/>
            <a:r>
              <a:rPr lang="en-US" altLang="en-US" sz="2400" dirty="0">
                <a:cs typeface="Arial" charset="0"/>
              </a:rPr>
              <a:t>How workers are </a:t>
            </a:r>
            <a:r>
              <a:rPr lang="en-US" altLang="en-US" sz="2400" dirty="0">
                <a:solidFill>
                  <a:srgbClr val="FF0000"/>
                </a:solidFill>
                <a:cs typeface="Arial" charset="0"/>
              </a:rPr>
              <a:t>‘classified’ </a:t>
            </a:r>
            <a:r>
              <a:rPr lang="en-US" altLang="en-US" sz="2400" dirty="0">
                <a:cs typeface="Arial" charset="0"/>
              </a:rPr>
              <a:t>has crucial implications for rights and duties of both parties. </a:t>
            </a:r>
          </a:p>
          <a:p>
            <a:pPr lvl="1" eaLnBrk="1" hangingPunct="1"/>
            <a:r>
              <a:rPr lang="en-US" altLang="en-US" dirty="0">
                <a:cs typeface="Arial" charset="0"/>
              </a:rPr>
              <a:t>Generally, workers are classified as either:</a:t>
            </a:r>
          </a:p>
          <a:p>
            <a:pPr lvl="2" eaLnBrk="1" hangingPunct="1"/>
            <a:r>
              <a:rPr lang="en-US" altLang="en-US" sz="2400" dirty="0">
                <a:solidFill>
                  <a:srgbClr val="FF0000"/>
                </a:solidFill>
                <a:cs typeface="Arial" charset="0"/>
              </a:rPr>
              <a:t>Employees (EE)</a:t>
            </a:r>
          </a:p>
          <a:p>
            <a:pPr lvl="2" eaLnBrk="1" hangingPunct="1"/>
            <a:r>
              <a:rPr lang="en-US" altLang="en-US" sz="2400" dirty="0">
                <a:solidFill>
                  <a:srgbClr val="FF0000"/>
                </a:solidFill>
                <a:cs typeface="Arial" charset="0"/>
              </a:rPr>
              <a:t>Independent Contractors (IC)</a:t>
            </a:r>
          </a:p>
          <a:p>
            <a:pPr lvl="1" eaLnBrk="1" hangingPunct="1"/>
            <a:r>
              <a:rPr lang="en-US" altLang="en-US" dirty="0">
                <a:cs typeface="Arial" charset="0"/>
              </a:rPr>
              <a:t>as workplaces become more flexible, resolving this issue correctly can be difficult. </a:t>
            </a:r>
          </a:p>
          <a:p>
            <a:pPr lvl="1" eaLnBrk="1" hangingPunct="1"/>
            <a:r>
              <a:rPr lang="en-US" altLang="en-US" dirty="0">
                <a:cs typeface="Arial" charset="0"/>
              </a:rPr>
              <a:t>Origins in the </a:t>
            </a:r>
            <a:r>
              <a:rPr lang="en-US" altLang="en-US" dirty="0">
                <a:solidFill>
                  <a:srgbClr val="FF0000"/>
                </a:solidFill>
                <a:cs typeface="Arial" charset="0"/>
              </a:rPr>
              <a:t>law of ‘Agency.’</a:t>
            </a:r>
          </a:p>
          <a:p>
            <a:pPr lvl="2" eaLnBrk="1" hangingPunct="1"/>
            <a:r>
              <a:rPr lang="en-US" altLang="en-US" sz="2400" dirty="0">
                <a:cs typeface="Arial" charset="0"/>
              </a:rPr>
              <a:t>Traditional designations of </a:t>
            </a:r>
            <a:r>
              <a:rPr lang="en-US" altLang="en-US" sz="2400" i="1" dirty="0">
                <a:cs typeface="Arial" charset="0"/>
              </a:rPr>
              <a:t>master and servant</a:t>
            </a:r>
            <a:r>
              <a:rPr lang="en-US" altLang="en-US" sz="2400" dirty="0">
                <a:cs typeface="Arial"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838200"/>
          </a:xfrm>
          <a:ln>
            <a:noFill/>
          </a:ln>
        </p:spPr>
        <p:txBody>
          <a:bodyPr/>
          <a:lstStyle/>
          <a:p>
            <a:pPr eaLnBrk="1" hangingPunct="1"/>
            <a:r>
              <a:rPr lang="en-US" altLang="en-US" sz="3600" dirty="0">
                <a:effectLst/>
                <a:cs typeface="Arial" charset="0"/>
              </a:rPr>
              <a:t>Classification of workers: two types </a:t>
            </a:r>
            <a:r>
              <a:rPr lang="en-US" altLang="en-US" sz="3200" dirty="0">
                <a:effectLst/>
                <a:cs typeface="Arial" charset="0"/>
              </a:rPr>
              <a:t>  </a:t>
            </a:r>
          </a:p>
        </p:txBody>
      </p:sp>
      <p:sp>
        <p:nvSpPr>
          <p:cNvPr id="9219" name="Content Placeholder 2"/>
          <p:cNvSpPr>
            <a:spLocks noGrp="1"/>
          </p:cNvSpPr>
          <p:nvPr>
            <p:ph idx="1"/>
          </p:nvPr>
        </p:nvSpPr>
        <p:spPr>
          <a:xfrm>
            <a:off x="457200" y="990600"/>
            <a:ext cx="8229600" cy="5105401"/>
          </a:xfrm>
          <a:ln>
            <a:noFill/>
          </a:ln>
        </p:spPr>
        <p:txBody>
          <a:bodyPr/>
          <a:lstStyle/>
          <a:p>
            <a:pPr eaLnBrk="1" hangingPunct="1"/>
            <a:r>
              <a:rPr lang="en-US" altLang="en-US" sz="1700" dirty="0">
                <a:cs typeface="Calibri" panose="020F0502020204030204" pitchFamily="34" charset="0"/>
              </a:rPr>
              <a:t>Employee (EE)</a:t>
            </a:r>
          </a:p>
          <a:p>
            <a:pPr lvl="1" eaLnBrk="1" hangingPunct="1">
              <a:buClr>
                <a:schemeClr val="tx1"/>
              </a:buClr>
            </a:pPr>
            <a:r>
              <a:rPr lang="en-US" altLang="en-US" sz="1700" dirty="0">
                <a:solidFill>
                  <a:srgbClr val="FF0000"/>
                </a:solidFill>
                <a:cs typeface="Calibri" panose="020F0502020204030204" pitchFamily="34" charset="0"/>
              </a:rPr>
              <a:t>One person (EE) acts </a:t>
            </a:r>
            <a:r>
              <a:rPr lang="en-US" altLang="en-US" sz="1700" i="1" dirty="0">
                <a:solidFill>
                  <a:srgbClr val="FF0000"/>
                </a:solidFill>
                <a:cs typeface="Calibri" panose="020F0502020204030204" pitchFamily="34" charset="0"/>
              </a:rPr>
              <a:t>as authorized </a:t>
            </a:r>
            <a:r>
              <a:rPr lang="en-US" altLang="en-US" sz="1700" dirty="0">
                <a:solidFill>
                  <a:srgbClr val="FF0000"/>
                </a:solidFill>
                <a:cs typeface="Calibri" panose="020F0502020204030204" pitchFamily="34" charset="0"/>
              </a:rPr>
              <a:t>on behalf of another party (ER).</a:t>
            </a:r>
          </a:p>
          <a:p>
            <a:pPr lvl="1" eaLnBrk="1" hangingPunct="1"/>
            <a:r>
              <a:rPr lang="en-US" altLang="en-US" sz="1700" dirty="0">
                <a:cs typeface="Calibri" panose="020F0502020204030204" pitchFamily="34" charset="0"/>
              </a:rPr>
              <a:t>The EE is the </a:t>
            </a:r>
            <a:r>
              <a:rPr lang="en-US" altLang="en-US" sz="1700" dirty="0">
                <a:solidFill>
                  <a:srgbClr val="0000FF"/>
                </a:solidFill>
                <a:cs typeface="Calibri" panose="020F0502020204030204" pitchFamily="34" charset="0"/>
              </a:rPr>
              <a:t>AGENT</a:t>
            </a:r>
            <a:r>
              <a:rPr lang="en-US" altLang="en-US" sz="1700" dirty="0">
                <a:cs typeface="Calibri" panose="020F0502020204030204" pitchFamily="34" charset="0"/>
              </a:rPr>
              <a:t> and the Employer is the </a:t>
            </a:r>
            <a:r>
              <a:rPr lang="en-US" altLang="en-US" sz="1700" dirty="0">
                <a:solidFill>
                  <a:srgbClr val="0000FF"/>
                </a:solidFill>
                <a:cs typeface="Calibri" panose="020F0502020204030204" pitchFamily="34" charset="0"/>
              </a:rPr>
              <a:t>PRINCIPAL </a:t>
            </a:r>
            <a:r>
              <a:rPr lang="en-US" altLang="en-US" sz="1700" dirty="0">
                <a:cs typeface="Calibri" panose="020F0502020204030204" pitchFamily="34" charset="0"/>
              </a:rPr>
              <a:t>(i.e. “Law of Agency” concept)</a:t>
            </a:r>
            <a:r>
              <a:rPr lang="en-US" altLang="en-US" sz="1700" dirty="0">
                <a:solidFill>
                  <a:srgbClr val="0000FF"/>
                </a:solidFill>
                <a:cs typeface="Calibri" panose="020F0502020204030204" pitchFamily="34" charset="0"/>
              </a:rPr>
              <a:t> </a:t>
            </a:r>
            <a:r>
              <a:rPr lang="en-US" altLang="en-US" sz="1700" dirty="0">
                <a:cs typeface="Calibri" panose="020F0502020204030204" pitchFamily="34" charset="0"/>
              </a:rPr>
              <a:t>. </a:t>
            </a:r>
          </a:p>
          <a:p>
            <a:pPr lvl="1" eaLnBrk="1" hangingPunct="1"/>
            <a:r>
              <a:rPr lang="en-US" altLang="en-US" sz="1700" dirty="0">
                <a:cs typeface="Calibri" panose="020F0502020204030204" pitchFamily="34" charset="0"/>
              </a:rPr>
              <a:t>EE serves the Employer’s interests according to instructions (i.e. the Employer controls the work of the EE).  </a:t>
            </a:r>
          </a:p>
          <a:p>
            <a:pPr lvl="1" eaLnBrk="1" hangingPunct="1"/>
            <a:r>
              <a:rPr lang="en-US" altLang="en-US" sz="1700" dirty="0">
                <a:cs typeface="Arial" charset="0"/>
              </a:rPr>
              <a:t>Employer is obligated to exercise good faith in the relationship; and ensure that no harm comes to the EE during the relationship.</a:t>
            </a:r>
            <a:endParaRPr lang="en-US" altLang="en-US" sz="1700" dirty="0">
              <a:cs typeface="Calibri" panose="020F0502020204030204" pitchFamily="34" charset="0"/>
            </a:endParaRPr>
          </a:p>
          <a:p>
            <a:pPr lvl="1" eaLnBrk="1" hangingPunct="1"/>
            <a:r>
              <a:rPr lang="en-US" altLang="en-US" sz="1700" dirty="0">
                <a:cs typeface="Calibri" panose="020F0502020204030204" pitchFamily="34" charset="0"/>
              </a:rPr>
              <a:t>IRS:  </a:t>
            </a:r>
            <a:r>
              <a:rPr lang="en-US" altLang="en-US" sz="1700" dirty="0">
                <a:solidFill>
                  <a:srgbClr val="0000FF"/>
                </a:solidFill>
                <a:cs typeface="Calibri" panose="020F0502020204030204" pitchFamily="34" charset="0"/>
              </a:rPr>
              <a:t>EE receives an IRS form W-2 (wages) from ER</a:t>
            </a:r>
          </a:p>
          <a:p>
            <a:pPr eaLnBrk="1" hangingPunct="1"/>
            <a:r>
              <a:rPr lang="en-US" altLang="en-US" sz="1700" dirty="0">
                <a:cs typeface="Calibri" panose="020F0502020204030204" pitchFamily="34" charset="0"/>
              </a:rPr>
              <a:t>Independent contractor (IC)</a:t>
            </a:r>
          </a:p>
          <a:p>
            <a:pPr lvl="1" eaLnBrk="1" hangingPunct="1">
              <a:buClr>
                <a:schemeClr val="tx1"/>
              </a:buClr>
            </a:pPr>
            <a:r>
              <a:rPr lang="en-US" altLang="en-US" sz="1700" dirty="0">
                <a:solidFill>
                  <a:srgbClr val="FF0000"/>
                </a:solidFill>
                <a:cs typeface="Calibri" panose="020F0502020204030204" pitchFamily="34" charset="0"/>
              </a:rPr>
              <a:t>Person who contracts with a principal to perform a task </a:t>
            </a:r>
            <a:r>
              <a:rPr lang="en-US" altLang="en-US" sz="1700" i="1" dirty="0">
                <a:solidFill>
                  <a:srgbClr val="FF0000"/>
                </a:solidFill>
                <a:cs typeface="Calibri" panose="020F0502020204030204" pitchFamily="34" charset="0"/>
              </a:rPr>
              <a:t>according to his or her own methods</a:t>
            </a:r>
          </a:p>
          <a:p>
            <a:pPr lvl="1" eaLnBrk="1" hangingPunct="1">
              <a:buClr>
                <a:schemeClr val="tx1"/>
              </a:buClr>
            </a:pPr>
            <a:r>
              <a:rPr lang="en-US" altLang="en-US" sz="1700" dirty="0">
                <a:solidFill>
                  <a:srgbClr val="FF0000"/>
                </a:solidFill>
                <a:cs typeface="Calibri" panose="020F0502020204030204" pitchFamily="34" charset="0"/>
              </a:rPr>
              <a:t>The principal does not have right to </a:t>
            </a:r>
            <a:r>
              <a:rPr lang="en-US" altLang="en-US" sz="1700" i="1" dirty="0">
                <a:solidFill>
                  <a:srgbClr val="FF0000"/>
                </a:solidFill>
                <a:cs typeface="Calibri" panose="020F0502020204030204" pitchFamily="34" charset="0"/>
              </a:rPr>
              <a:t>exercise control </a:t>
            </a:r>
            <a:r>
              <a:rPr lang="en-US" altLang="en-US" sz="1700" dirty="0">
                <a:solidFill>
                  <a:srgbClr val="FF0000"/>
                </a:solidFill>
                <a:cs typeface="Calibri" panose="020F0502020204030204" pitchFamily="34" charset="0"/>
              </a:rPr>
              <a:t>over the physical details of the work</a:t>
            </a:r>
          </a:p>
          <a:p>
            <a:pPr lvl="1" eaLnBrk="1" hangingPunct="1">
              <a:buClr>
                <a:schemeClr val="tx1"/>
              </a:buClr>
            </a:pPr>
            <a:r>
              <a:rPr lang="en-US" altLang="en-US" sz="1700" dirty="0">
                <a:cs typeface="Calibri" panose="020F0502020204030204" pitchFamily="34" charset="0"/>
              </a:rPr>
              <a:t>IRS:  </a:t>
            </a:r>
            <a:r>
              <a:rPr lang="en-US" altLang="en-US" sz="1700" dirty="0">
                <a:solidFill>
                  <a:srgbClr val="0000FF"/>
                </a:solidFill>
                <a:cs typeface="Calibri" panose="020F0502020204030204" pitchFamily="34" charset="0"/>
              </a:rPr>
              <a:t>IC receives an IRS form 1099 (payments received) from ER</a:t>
            </a:r>
          </a:p>
        </p:txBody>
      </p:sp>
    </p:spTree>
    <p:extLst>
      <p:ext uri="{BB962C8B-B14F-4D97-AF65-F5344CB8AC3E}">
        <p14:creationId xmlns:p14="http://schemas.microsoft.com/office/powerpoint/2010/main" val="931233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ECE5-7155-4DA8-B17F-F2C3323BDE35}"/>
              </a:ext>
            </a:extLst>
          </p:cNvPr>
          <p:cNvSpPr>
            <a:spLocks noGrp="1"/>
          </p:cNvSpPr>
          <p:nvPr>
            <p:ph type="title"/>
          </p:nvPr>
        </p:nvSpPr>
        <p:spPr>
          <a:xfrm>
            <a:off x="457200" y="228600"/>
            <a:ext cx="8229600" cy="609600"/>
          </a:xfrm>
        </p:spPr>
        <p:txBody>
          <a:bodyPr/>
          <a:lstStyle/>
          <a:p>
            <a:r>
              <a:rPr lang="en-US" altLang="en-US" sz="3600" dirty="0">
                <a:effectLst/>
                <a:cs typeface="Arial" charset="0"/>
              </a:rPr>
              <a:t>Classifications of workers: two types </a:t>
            </a:r>
            <a:endParaRPr lang="en-US" sz="3600" dirty="0"/>
          </a:p>
        </p:txBody>
      </p:sp>
      <p:sp>
        <p:nvSpPr>
          <p:cNvPr id="4" name="Content Placeholder 3">
            <a:extLst>
              <a:ext uri="{FF2B5EF4-FFF2-40B4-BE49-F238E27FC236}">
                <a16:creationId xmlns:a16="http://schemas.microsoft.com/office/drawing/2014/main" id="{E7319BE0-CF10-304A-94D1-177B74A78A70}"/>
              </a:ext>
            </a:extLst>
          </p:cNvPr>
          <p:cNvSpPr>
            <a:spLocks noGrp="1"/>
          </p:cNvSpPr>
          <p:nvPr>
            <p:ph idx="1"/>
          </p:nvPr>
        </p:nvSpPr>
        <p:spPr>
          <a:xfrm>
            <a:off x="457200" y="838200"/>
            <a:ext cx="8229600" cy="5287963"/>
          </a:xfrm>
        </p:spPr>
        <p:txBody>
          <a:bodyPr/>
          <a:lstStyle/>
          <a:p>
            <a:pPr marL="514350" indent="-514350" eaLnBrk="1" hangingPunct="1">
              <a:buClr>
                <a:schemeClr val="tx1"/>
              </a:buClr>
              <a:buFont typeface="+mj-lt"/>
              <a:buAutoNum type="arabicPeriod"/>
            </a:pPr>
            <a:r>
              <a:rPr lang="en-US" altLang="en-US" sz="1400" b="1" dirty="0">
                <a:solidFill>
                  <a:srgbClr val="FF0000"/>
                </a:solidFill>
                <a:cs typeface="Calibri" panose="020F0502020204030204" pitchFamily="34" charset="0"/>
              </a:rPr>
              <a:t>Discrimination: </a:t>
            </a:r>
            <a:r>
              <a:rPr lang="en-US" altLang="en-US" sz="1400" b="1" dirty="0">
                <a:cs typeface="Calibri" panose="020F0502020204030204" pitchFamily="34" charset="0"/>
              </a:rPr>
              <a:t>Title VII of Civil Rights Act applies to EEs, not to ICs</a:t>
            </a:r>
            <a:r>
              <a:rPr lang="en-US" altLang="en-US" sz="1400" dirty="0">
                <a:cs typeface="Calibri" panose="020F0502020204030204" pitchFamily="34" charset="0"/>
              </a:rPr>
              <a:t>(also EEs protected from discrimination under ADA, ADEA)</a:t>
            </a:r>
            <a:endParaRPr lang="en-US" altLang="en-US" sz="1400" b="1" dirty="0">
              <a:cs typeface="Calibri" panose="020F0502020204030204" pitchFamily="34" charset="0"/>
            </a:endParaRPr>
          </a:p>
          <a:p>
            <a:pPr marL="514350" indent="-514350" eaLnBrk="1" hangingPunct="1">
              <a:buClr>
                <a:schemeClr val="tx1"/>
              </a:buClr>
              <a:buFont typeface="+mj-lt"/>
              <a:buAutoNum type="arabicPeriod"/>
            </a:pPr>
            <a:r>
              <a:rPr lang="en-US" altLang="en-US" sz="1400" dirty="0">
                <a:solidFill>
                  <a:srgbClr val="FF0000"/>
                </a:solidFill>
                <a:cs typeface="Arial" charset="0"/>
              </a:rPr>
              <a:t>‘</a:t>
            </a:r>
            <a:r>
              <a:rPr lang="en-US" altLang="en-US" sz="1400" b="1" dirty="0">
                <a:solidFill>
                  <a:srgbClr val="FF0000"/>
                </a:solidFill>
                <a:cs typeface="Arial" charset="0"/>
              </a:rPr>
              <a:t>Safety net’ laws</a:t>
            </a:r>
            <a:r>
              <a:rPr lang="en-US" altLang="en-US" sz="1400" dirty="0">
                <a:solidFill>
                  <a:srgbClr val="FF0000"/>
                </a:solidFill>
                <a:cs typeface="Arial" charset="0"/>
              </a:rPr>
              <a:t>:</a:t>
            </a:r>
            <a:r>
              <a:rPr lang="en-US" altLang="en-US" sz="1400" dirty="0">
                <a:cs typeface="Arial" charset="0"/>
              </a:rPr>
              <a:t>  </a:t>
            </a:r>
            <a:r>
              <a:rPr lang="en-US" altLang="en-US" sz="1400" b="1" dirty="0">
                <a:cs typeface="Arial" charset="0"/>
              </a:rPr>
              <a:t>EEs protected under other employment laws. </a:t>
            </a:r>
            <a:r>
              <a:rPr lang="en-US" altLang="en-US" sz="1400" dirty="0">
                <a:cs typeface="Arial" charset="0"/>
              </a:rPr>
              <a:t>No minimum wage/OT, workers compensation (injuries on the job) or unemployment compensation eligibility for ICs.</a:t>
            </a:r>
          </a:p>
          <a:p>
            <a:pPr marL="514350" indent="-514350" eaLnBrk="1" hangingPunct="1">
              <a:buClr>
                <a:schemeClr val="tx1"/>
              </a:buClr>
              <a:buFont typeface="+mj-lt"/>
              <a:buAutoNum type="arabicPeriod"/>
            </a:pPr>
            <a:r>
              <a:rPr lang="en-US" altLang="en-US" sz="1400" b="1" dirty="0">
                <a:solidFill>
                  <a:srgbClr val="FF0000"/>
                </a:solidFill>
                <a:cs typeface="Calibri" panose="020F0502020204030204" pitchFamily="34" charset="0"/>
              </a:rPr>
              <a:t>Employer payroll deductions</a:t>
            </a:r>
          </a:p>
          <a:p>
            <a:pPr lvl="1" eaLnBrk="1" hangingPunct="1">
              <a:buClr>
                <a:schemeClr val="tx1"/>
              </a:buClr>
            </a:pPr>
            <a:r>
              <a:rPr lang="en-US" altLang="en-US" sz="1400" dirty="0">
                <a:cs typeface="Calibri" panose="020F0502020204030204" pitchFamily="34" charset="0"/>
              </a:rPr>
              <a:t>Employee → Employer responsible for deductions, such as </a:t>
            </a:r>
            <a:r>
              <a:rPr lang="en-US" sz="1400" dirty="0">
                <a:cs typeface="Calibri" panose="020F0502020204030204" pitchFamily="34" charset="0"/>
              </a:rPr>
              <a:t>Social Security </a:t>
            </a:r>
            <a:r>
              <a:rPr lang="en-US" sz="1400" b="1" dirty="0">
                <a:solidFill>
                  <a:srgbClr val="0000FF"/>
                </a:solidFill>
                <a:cs typeface="Calibri" panose="020F0502020204030204" pitchFamily="34" charset="0"/>
              </a:rPr>
              <a:t>(FICA)</a:t>
            </a:r>
            <a:r>
              <a:rPr lang="en-US" sz="1400" dirty="0">
                <a:cs typeface="Calibri" panose="020F0502020204030204" pitchFamily="34" charset="0"/>
              </a:rPr>
              <a:t>, federal unemployment compensation </a:t>
            </a:r>
            <a:r>
              <a:rPr lang="en-US" sz="1400" b="1" dirty="0">
                <a:solidFill>
                  <a:srgbClr val="0000FF"/>
                </a:solidFill>
                <a:cs typeface="Calibri" panose="020F0502020204030204" pitchFamily="34" charset="0"/>
              </a:rPr>
              <a:t>(FUTA)</a:t>
            </a:r>
            <a:r>
              <a:rPr lang="en-US" sz="1400" dirty="0">
                <a:cs typeface="Calibri" panose="020F0502020204030204" pitchFamily="34" charset="0"/>
              </a:rPr>
              <a:t>, IRS federal income tax withholdings, Medicare, and state taxes. In addition, it is the employer’s responsibility to withhold a certain percentage of the employee’s wages for federal income tax purposes. </a:t>
            </a:r>
            <a:endParaRPr lang="en-US" altLang="en-US" sz="1400" dirty="0">
              <a:cs typeface="Calibri" panose="020F0502020204030204" pitchFamily="34" charset="0"/>
            </a:endParaRPr>
          </a:p>
          <a:p>
            <a:pPr lvl="1" eaLnBrk="1" hangingPunct="1">
              <a:buClr>
                <a:schemeClr val="tx1"/>
              </a:buClr>
            </a:pPr>
            <a:r>
              <a:rPr lang="en-US" altLang="en-US" sz="1400" dirty="0">
                <a:cs typeface="Calibri" panose="020F0502020204030204" pitchFamily="34" charset="0"/>
              </a:rPr>
              <a:t>Independent Contractor → responsible for their own taxes, including deductions</a:t>
            </a:r>
          </a:p>
          <a:p>
            <a:pPr marL="514350" indent="-514350" eaLnBrk="1" hangingPunct="1">
              <a:buClr>
                <a:schemeClr val="tx1"/>
              </a:buClr>
              <a:buFont typeface="+mj-lt"/>
              <a:buAutoNum type="arabicPeriod"/>
            </a:pPr>
            <a:r>
              <a:rPr lang="en-US" altLang="en-US" sz="1400" b="1" dirty="0">
                <a:solidFill>
                  <a:srgbClr val="FF0000"/>
                </a:solidFill>
                <a:cs typeface="Calibri" panose="020F0502020204030204" pitchFamily="34" charset="0"/>
              </a:rPr>
              <a:t>Benefits</a:t>
            </a:r>
          </a:p>
          <a:p>
            <a:pPr lvl="1" eaLnBrk="1" hangingPunct="1"/>
            <a:r>
              <a:rPr lang="en-US" altLang="en-US" sz="1400" dirty="0">
                <a:cs typeface="Calibri" panose="020F0502020204030204" pitchFamily="34" charset="0"/>
              </a:rPr>
              <a:t>ER not legally required to offer to EE, but EE is eligible to receive them (ex. Sick/vacation pay, parking spot, 401k, health/dental insurance, etc.)</a:t>
            </a:r>
          </a:p>
          <a:p>
            <a:pPr lvl="1" eaLnBrk="1" hangingPunct="1"/>
            <a:r>
              <a:rPr lang="en-US" altLang="en-US" sz="1400" dirty="0">
                <a:cs typeface="Calibri" panose="020F0502020204030204" pitchFamily="34" charset="0"/>
              </a:rPr>
              <a:t>Independent Contractor → no access to Employer benefits</a:t>
            </a:r>
          </a:p>
          <a:p>
            <a:pPr marL="514350" indent="-514350" eaLnBrk="1" hangingPunct="1">
              <a:buClr>
                <a:schemeClr val="tx1"/>
              </a:buClr>
              <a:buFont typeface="+mj-lt"/>
              <a:buAutoNum type="arabicPeriod"/>
            </a:pPr>
            <a:r>
              <a:rPr lang="en-US" altLang="en-US" sz="1400" b="1" dirty="0">
                <a:solidFill>
                  <a:srgbClr val="FF0000"/>
                </a:solidFill>
                <a:cs typeface="Calibri" panose="020F0502020204030204" pitchFamily="34" charset="0"/>
              </a:rPr>
              <a:t>Cost Reductions</a:t>
            </a:r>
          </a:p>
          <a:p>
            <a:pPr marL="914400" lvl="1" indent="-514350" eaLnBrk="1" hangingPunct="1">
              <a:buClr>
                <a:schemeClr val="tx1"/>
              </a:buClr>
            </a:pPr>
            <a:r>
              <a:rPr lang="en-US" altLang="en-US" sz="1400" dirty="0">
                <a:cs typeface="Calibri" panose="020F0502020204030204" pitchFamily="34" charset="0"/>
              </a:rPr>
              <a:t>Classifying workers as IC may offer the ER some cost savings…remember the goal of business is to make profit (minimize expenses, increase revenues)</a:t>
            </a:r>
          </a:p>
          <a:p>
            <a:pPr marL="914400" lvl="1" indent="-514350" eaLnBrk="1" hangingPunct="1">
              <a:buClr>
                <a:schemeClr val="tx1"/>
              </a:buClr>
            </a:pPr>
            <a:r>
              <a:rPr lang="en-US" altLang="en-US" sz="1400" b="1" dirty="0">
                <a:cs typeface="Arial" charset="0"/>
              </a:rPr>
              <a:t>Vicarious Liability of ER </a:t>
            </a:r>
            <a:r>
              <a:rPr lang="en-US" altLang="en-US" sz="1400" dirty="0">
                <a:cs typeface="Arial" charset="0"/>
              </a:rPr>
              <a:t>for mistakes made by EEs, third-party injuries </a:t>
            </a:r>
            <a:endParaRPr lang="en-US" altLang="en-US" sz="1400" dirty="0">
              <a:cs typeface="Calibri" panose="020F0502020204030204" pitchFamily="34" charset="0"/>
            </a:endParaRPr>
          </a:p>
          <a:p>
            <a:pPr marL="914400" lvl="1" indent="-514350" eaLnBrk="1" hangingPunct="1">
              <a:buClr>
                <a:schemeClr val="tx1"/>
              </a:buClr>
            </a:pPr>
            <a:r>
              <a:rPr lang="en-US" altLang="en-US" sz="1400" dirty="0">
                <a:cs typeface="Calibri" panose="020F0502020204030204" pitchFamily="34" charset="0"/>
              </a:rPr>
              <a:t>See Next Slide </a:t>
            </a:r>
          </a:p>
        </p:txBody>
      </p:sp>
    </p:spTree>
    <p:extLst>
      <p:ext uri="{BB962C8B-B14F-4D97-AF65-F5344CB8AC3E}">
        <p14:creationId xmlns:p14="http://schemas.microsoft.com/office/powerpoint/2010/main" val="2570511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60350"/>
            <a:ext cx="8229600" cy="806450"/>
          </a:xfrm>
          <a:ln>
            <a:noFill/>
          </a:ln>
        </p:spPr>
        <p:txBody>
          <a:bodyPr/>
          <a:lstStyle/>
          <a:p>
            <a:pPr eaLnBrk="1" hangingPunct="1"/>
            <a:r>
              <a:rPr lang="en-US" altLang="en-US" sz="4000" dirty="0">
                <a:effectLst/>
                <a:cs typeface="Arial" charset="0"/>
              </a:rPr>
              <a:t>Why Use Independent Contractors?</a:t>
            </a:r>
          </a:p>
        </p:txBody>
      </p:sp>
      <p:sp>
        <p:nvSpPr>
          <p:cNvPr id="11267" name="Content Placeholder 2"/>
          <p:cNvSpPr>
            <a:spLocks noGrp="1"/>
          </p:cNvSpPr>
          <p:nvPr>
            <p:ph idx="1"/>
          </p:nvPr>
        </p:nvSpPr>
        <p:spPr>
          <a:xfrm>
            <a:off x="457200" y="1143000"/>
            <a:ext cx="8229600" cy="5105400"/>
          </a:xfrm>
          <a:ln>
            <a:noFill/>
          </a:ln>
        </p:spPr>
        <p:txBody>
          <a:bodyPr/>
          <a:lstStyle/>
          <a:p>
            <a:pPr eaLnBrk="1" hangingPunct="1">
              <a:spcBef>
                <a:spcPts val="600"/>
              </a:spcBef>
            </a:pPr>
            <a:r>
              <a:rPr lang="en-US" altLang="en-US" sz="2000" dirty="0">
                <a:cs typeface="Calibri" panose="020F0502020204030204" pitchFamily="34" charset="0"/>
              </a:rPr>
              <a:t>Specialized skills or Intermittent needs.</a:t>
            </a:r>
          </a:p>
          <a:p>
            <a:pPr eaLnBrk="1" hangingPunct="1">
              <a:spcBef>
                <a:spcPts val="600"/>
              </a:spcBef>
            </a:pPr>
            <a:r>
              <a:rPr lang="en-US" altLang="en-US" sz="2000" dirty="0">
                <a:cs typeface="Calibri" panose="020F0502020204030204" pitchFamily="34" charset="0"/>
              </a:rPr>
              <a:t>Seasonality.</a:t>
            </a:r>
          </a:p>
          <a:p>
            <a:pPr eaLnBrk="1" hangingPunct="1">
              <a:spcBef>
                <a:spcPts val="600"/>
              </a:spcBef>
            </a:pPr>
            <a:r>
              <a:rPr lang="en-US" altLang="en-US" sz="2000" dirty="0">
                <a:solidFill>
                  <a:srgbClr val="FF0000"/>
                </a:solidFill>
                <a:cs typeface="Calibri" panose="020F0502020204030204" pitchFamily="34" charset="0"/>
              </a:rPr>
              <a:t>Cost factors</a:t>
            </a:r>
            <a:r>
              <a:rPr lang="en-US" altLang="en-US" sz="2000" dirty="0">
                <a:cs typeface="Calibri" panose="020F0502020204030204" pitchFamily="34" charset="0"/>
              </a:rPr>
              <a:t>.</a:t>
            </a:r>
          </a:p>
          <a:p>
            <a:pPr marL="748800" lvl="3" indent="-291600" eaLnBrk="1" hangingPunct="1">
              <a:lnSpc>
                <a:spcPct val="90000"/>
              </a:lnSpc>
              <a:spcBef>
                <a:spcPts val="1000"/>
              </a:spcBef>
              <a:buFont typeface="Arial" panose="020B0604020202020204" pitchFamily="34" charset="0"/>
              <a:buChar char="•"/>
            </a:pPr>
            <a:r>
              <a:rPr lang="en-US" altLang="en-US" sz="2000" dirty="0">
                <a:solidFill>
                  <a:schemeClr val="tx1"/>
                </a:solidFill>
                <a:cs typeface="Calibri" panose="020F0502020204030204" pitchFamily="34" charset="0"/>
              </a:rPr>
              <a:t>Compensation, benefits and avoided administration</a:t>
            </a:r>
          </a:p>
          <a:p>
            <a:pPr marL="748800" lvl="3" indent="-291600" eaLnBrk="1" hangingPunct="1">
              <a:lnSpc>
                <a:spcPct val="90000"/>
              </a:lnSpc>
              <a:spcBef>
                <a:spcPts val="1000"/>
              </a:spcBef>
              <a:buFont typeface="Arial" panose="020B0604020202020204" pitchFamily="34" charset="0"/>
              <a:buChar char="•"/>
            </a:pPr>
            <a:r>
              <a:rPr lang="en-US" altLang="en-US" sz="2000" dirty="0">
                <a:solidFill>
                  <a:schemeClr val="tx1"/>
                </a:solidFill>
                <a:cs typeface="Calibri" panose="020F0502020204030204" pitchFamily="34" charset="0"/>
              </a:rPr>
              <a:t>Avoids work-related expenses (e.g., insurance, tools, etc.).</a:t>
            </a:r>
          </a:p>
          <a:p>
            <a:pPr marL="748800" lvl="3" indent="-291600" eaLnBrk="1" hangingPunct="1">
              <a:lnSpc>
                <a:spcPct val="90000"/>
              </a:lnSpc>
              <a:spcBef>
                <a:spcPts val="1000"/>
              </a:spcBef>
              <a:buFont typeface="Arial" panose="020B0604020202020204" pitchFamily="34" charset="0"/>
              <a:buChar char="•"/>
            </a:pPr>
            <a:r>
              <a:rPr lang="en-US" altLang="en-US" sz="2000" dirty="0">
                <a:solidFill>
                  <a:schemeClr val="tx1"/>
                </a:solidFill>
                <a:cs typeface="Calibri" panose="020F0502020204030204" pitchFamily="34" charset="0"/>
              </a:rPr>
              <a:t>Avoids Overtime - pay for production, not time.</a:t>
            </a:r>
          </a:p>
          <a:p>
            <a:pPr marL="748800" lvl="3" indent="-291600" eaLnBrk="1" hangingPunct="1">
              <a:lnSpc>
                <a:spcPct val="90000"/>
              </a:lnSpc>
              <a:spcBef>
                <a:spcPts val="1000"/>
              </a:spcBef>
              <a:buFont typeface="Arial" panose="020B0604020202020204" pitchFamily="34" charset="0"/>
              <a:buChar char="•"/>
            </a:pPr>
            <a:r>
              <a:rPr lang="en-US" altLang="en-US" sz="2000" dirty="0">
                <a:solidFill>
                  <a:schemeClr val="tx1"/>
                </a:solidFill>
                <a:cs typeface="Calibri" panose="020F0502020204030204" pitchFamily="34" charset="0"/>
              </a:rPr>
              <a:t>Liability for worker mistakes</a:t>
            </a:r>
          </a:p>
          <a:p>
            <a:pPr lvl="2" eaLnBrk="1" hangingPunct="1"/>
            <a:r>
              <a:rPr lang="en-US" altLang="en-US" i="1" dirty="0">
                <a:solidFill>
                  <a:srgbClr val="FF0000"/>
                </a:solidFill>
                <a:cs typeface="Calibri" panose="020F0502020204030204" pitchFamily="34" charset="0"/>
              </a:rPr>
              <a:t>Vicarious Liability </a:t>
            </a:r>
            <a:r>
              <a:rPr lang="mr-IN" altLang="en-US" dirty="0">
                <a:cs typeface="Arial" charset="0"/>
              </a:rPr>
              <a:t>–</a:t>
            </a:r>
            <a:r>
              <a:rPr lang="en-US" altLang="en-US" dirty="0">
                <a:cs typeface="Calibri" panose="020F0502020204030204" pitchFamily="34" charset="0"/>
              </a:rPr>
              <a:t> the imposition of liability on one party for the wrongs of another.  </a:t>
            </a:r>
          </a:p>
          <a:p>
            <a:pPr lvl="2" eaLnBrk="1" hangingPunct="1"/>
            <a:r>
              <a:rPr lang="en-US" altLang="en-US" dirty="0">
                <a:cs typeface="Calibri" panose="020F0502020204030204" pitchFamily="34" charset="0"/>
              </a:rPr>
              <a:t>Liability may extend from an EE to the ER on this basis if the EE is acting within the scope of his/her employment at the time the liability arose.</a:t>
            </a:r>
          </a:p>
          <a:p>
            <a:pPr lvl="2" eaLnBrk="1" hangingPunct="1"/>
            <a:r>
              <a:rPr lang="en-US" altLang="en-US" dirty="0">
                <a:cs typeface="Calibri" panose="020F0502020204030204" pitchFamily="34" charset="0"/>
              </a:rPr>
              <a:t>Generally, ERs are not liable for IC mistakes</a:t>
            </a:r>
          </a:p>
          <a:p>
            <a:pPr marL="291600" lvl="2" indent="-291600" eaLnBrk="1" hangingPunct="1">
              <a:lnSpc>
                <a:spcPct val="90000"/>
              </a:lnSpc>
              <a:spcBef>
                <a:spcPts val="1000"/>
              </a:spcBef>
              <a:buFont typeface="Arial" panose="020B0604020202020204" pitchFamily="34" charset="0"/>
              <a:buChar char="•"/>
            </a:pPr>
            <a:endParaRPr lang="en-US" altLang="en-US" dirty="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60350"/>
            <a:ext cx="8229600" cy="577850"/>
          </a:xfrm>
          <a:ln>
            <a:noFill/>
          </a:ln>
        </p:spPr>
        <p:txBody>
          <a:bodyPr/>
          <a:lstStyle/>
          <a:p>
            <a:pPr eaLnBrk="1" hangingPunct="1"/>
            <a:r>
              <a:rPr lang="en-US" altLang="en-US" dirty="0">
                <a:effectLst/>
                <a:cs typeface="Arial" charset="0"/>
              </a:rPr>
              <a:t>Costs of Misclassification</a:t>
            </a:r>
          </a:p>
        </p:txBody>
      </p:sp>
      <p:sp>
        <p:nvSpPr>
          <p:cNvPr id="12291" name="Content Placeholder 2"/>
          <p:cNvSpPr>
            <a:spLocks noGrp="1"/>
          </p:cNvSpPr>
          <p:nvPr>
            <p:ph idx="1"/>
          </p:nvPr>
        </p:nvSpPr>
        <p:spPr>
          <a:xfrm>
            <a:off x="457200" y="838200"/>
            <a:ext cx="8229600" cy="5410199"/>
          </a:xfrm>
          <a:ln>
            <a:noFill/>
          </a:ln>
        </p:spPr>
        <p:txBody>
          <a:bodyPr/>
          <a:lstStyle/>
          <a:p>
            <a:pPr eaLnBrk="1" hangingPunct="1">
              <a:lnSpc>
                <a:spcPct val="90000"/>
              </a:lnSpc>
            </a:pPr>
            <a:r>
              <a:rPr lang="en-US" altLang="en-US" sz="1400" dirty="0">
                <a:cs typeface="Calibri" panose="020F0502020204030204" pitchFamily="34" charset="0"/>
              </a:rPr>
              <a:t>Inaccurate classification of workers is a violation of</a:t>
            </a:r>
          </a:p>
          <a:p>
            <a:pPr lvl="1" eaLnBrk="1" hangingPunct="1">
              <a:lnSpc>
                <a:spcPct val="90000"/>
              </a:lnSpc>
            </a:pPr>
            <a:r>
              <a:rPr lang="en-US" altLang="en-US" sz="1400" dirty="0">
                <a:cs typeface="Calibri" panose="020F0502020204030204" pitchFamily="34" charset="0"/>
              </a:rPr>
              <a:t>Federal tax laws</a:t>
            </a:r>
          </a:p>
          <a:p>
            <a:pPr lvl="1" eaLnBrk="1" hangingPunct="1">
              <a:lnSpc>
                <a:spcPct val="90000"/>
              </a:lnSpc>
            </a:pPr>
            <a:r>
              <a:rPr lang="en-US" altLang="en-US" sz="1400" dirty="0">
                <a:cs typeface="Calibri" panose="020F0502020204030204" pitchFamily="34" charset="0"/>
              </a:rPr>
              <a:t>The National Labor Relations Act of 1935</a:t>
            </a:r>
          </a:p>
          <a:p>
            <a:pPr lvl="1" eaLnBrk="1" hangingPunct="1">
              <a:lnSpc>
                <a:spcPct val="90000"/>
              </a:lnSpc>
            </a:pPr>
            <a:r>
              <a:rPr lang="en-US" altLang="en-US" sz="1400" dirty="0">
                <a:cs typeface="Calibri" panose="020F0502020204030204" pitchFamily="34" charset="0"/>
              </a:rPr>
              <a:t>The Fair Labor Standards Act of 1938</a:t>
            </a:r>
          </a:p>
          <a:p>
            <a:pPr lvl="1" eaLnBrk="1" hangingPunct="1">
              <a:lnSpc>
                <a:spcPct val="90000"/>
              </a:lnSpc>
            </a:pPr>
            <a:r>
              <a:rPr lang="en-US" altLang="en-US" sz="1400" dirty="0">
                <a:cs typeface="Calibri" panose="020F0502020204030204" pitchFamily="34" charset="0"/>
              </a:rPr>
              <a:t>Employee Retirement Income Security Act</a:t>
            </a:r>
          </a:p>
          <a:p>
            <a:pPr lvl="1" eaLnBrk="1" hangingPunct="1">
              <a:lnSpc>
                <a:spcPct val="90000"/>
              </a:lnSpc>
            </a:pPr>
            <a:r>
              <a:rPr lang="en-US" altLang="en-US" sz="1400" dirty="0">
                <a:cs typeface="Calibri" panose="020F0502020204030204" pitchFamily="34" charset="0"/>
              </a:rPr>
              <a:t>Social Security Act</a:t>
            </a:r>
          </a:p>
          <a:p>
            <a:pPr lvl="1" eaLnBrk="1" hangingPunct="1">
              <a:lnSpc>
                <a:spcPct val="90000"/>
              </a:lnSpc>
            </a:pPr>
            <a:r>
              <a:rPr lang="en-US" altLang="en-US" sz="1400" dirty="0">
                <a:cs typeface="Calibri" panose="020F0502020204030204" pitchFamily="34" charset="0"/>
              </a:rPr>
              <a:t>State worker’s compensation and unemployment compensation laws</a:t>
            </a:r>
          </a:p>
          <a:p>
            <a:pPr lvl="1" eaLnBrk="1" hangingPunct="1">
              <a:lnSpc>
                <a:spcPct val="90000"/>
              </a:lnSpc>
            </a:pPr>
            <a:r>
              <a:rPr lang="en-US" altLang="en-US" sz="1400" dirty="0">
                <a:cs typeface="Calibri" panose="020F0502020204030204" pitchFamily="34" charset="0"/>
              </a:rPr>
              <a:t>CA: willful miss-classification subject to severe penalties</a:t>
            </a:r>
          </a:p>
          <a:p>
            <a:pPr eaLnBrk="1" hangingPunct="1">
              <a:lnSpc>
                <a:spcPct val="90000"/>
              </a:lnSpc>
            </a:pPr>
            <a:r>
              <a:rPr lang="en-US" altLang="en-US" sz="1400" dirty="0">
                <a:cs typeface="Calibri" panose="020F0502020204030204" pitchFamily="34" charset="0"/>
              </a:rPr>
              <a:t>The fines for each violation are substantial</a:t>
            </a:r>
          </a:p>
          <a:p>
            <a:pPr lvl="1" eaLnBrk="1" hangingPunct="1">
              <a:lnSpc>
                <a:spcPct val="90000"/>
              </a:lnSpc>
            </a:pPr>
            <a:r>
              <a:rPr lang="en-US" sz="1400" dirty="0">
                <a:cs typeface="Calibri" panose="020F0502020204030204" pitchFamily="34" charset="0"/>
              </a:rPr>
              <a:t>If a worker is </a:t>
            </a:r>
            <a:r>
              <a:rPr lang="en-US" sz="1400" i="1" dirty="0">
                <a:solidFill>
                  <a:srgbClr val="FF0000"/>
                </a:solidFill>
                <a:cs typeface="Calibri" panose="020F0502020204030204" pitchFamily="34" charset="0"/>
              </a:rPr>
              <a:t>unintentionally</a:t>
            </a:r>
            <a:r>
              <a:rPr lang="en-US" sz="1400" dirty="0">
                <a:cs typeface="Calibri" panose="020F0502020204030204" pitchFamily="34" charset="0"/>
              </a:rPr>
              <a:t> classified as an independent contractor but later is found to be an employee, the punishment by the IRS is harsh. The employer is not only liable for its share of FICA and FUTA taxes but is also subject to an additional penalty equal to 20 percent of the FICA taxes that should have been withheld. In addition, the employer is liable for 1.5 percent of the wages received by the employee. </a:t>
            </a:r>
          </a:p>
          <a:p>
            <a:pPr lvl="2" eaLnBrk="1" hangingPunct="1">
              <a:lnSpc>
                <a:spcPct val="90000"/>
              </a:lnSpc>
            </a:pPr>
            <a:r>
              <a:rPr lang="en-US" sz="1400" b="1" dirty="0">
                <a:solidFill>
                  <a:srgbClr val="0000FF"/>
                </a:solidFill>
                <a:cs typeface="Calibri" panose="020F0502020204030204" pitchFamily="34" charset="0"/>
              </a:rPr>
              <a:t>FICA </a:t>
            </a:r>
            <a:r>
              <a:rPr lang="mr-IN" sz="1400" b="1" dirty="0">
                <a:solidFill>
                  <a:srgbClr val="0000FF"/>
                </a:solidFill>
              </a:rPr>
              <a:t>–</a:t>
            </a:r>
            <a:r>
              <a:rPr lang="en-US" sz="1400" b="1" dirty="0">
                <a:solidFill>
                  <a:srgbClr val="0000FF"/>
                </a:solidFill>
                <a:cs typeface="Calibri" panose="020F0502020204030204" pitchFamily="34" charset="0"/>
              </a:rPr>
              <a:t> Federal Insurance Contribution Act </a:t>
            </a:r>
            <a:r>
              <a:rPr lang="en-US" sz="1400" b="1" dirty="0">
                <a:cs typeface="Calibri" panose="020F0502020204030204" pitchFamily="34" charset="0"/>
              </a:rPr>
              <a:t>(Social Security and Medicare)</a:t>
            </a:r>
            <a:r>
              <a:rPr lang="en-US" sz="1400" dirty="0">
                <a:cs typeface="Calibri" panose="020F0502020204030204" pitchFamily="34" charset="0"/>
              </a:rPr>
              <a:t>, i.e. “old people” retirement and hospitalization insurance</a:t>
            </a:r>
          </a:p>
          <a:p>
            <a:pPr lvl="2" eaLnBrk="1" hangingPunct="1">
              <a:lnSpc>
                <a:spcPct val="90000"/>
              </a:lnSpc>
            </a:pPr>
            <a:r>
              <a:rPr lang="en-US" sz="1400" b="1" dirty="0">
                <a:solidFill>
                  <a:srgbClr val="0000FF"/>
                </a:solidFill>
                <a:cs typeface="Calibri" panose="020F0502020204030204" pitchFamily="34" charset="0"/>
              </a:rPr>
              <a:t>FUTA </a:t>
            </a:r>
            <a:r>
              <a:rPr lang="mr-IN" sz="1400" b="1" dirty="0">
                <a:solidFill>
                  <a:srgbClr val="0000FF"/>
                </a:solidFill>
              </a:rPr>
              <a:t>–</a:t>
            </a:r>
            <a:r>
              <a:rPr lang="en-US" sz="1400" b="1" dirty="0">
                <a:solidFill>
                  <a:srgbClr val="0000FF"/>
                </a:solidFill>
                <a:cs typeface="Calibri" panose="020F0502020204030204" pitchFamily="34" charset="0"/>
              </a:rPr>
              <a:t> Federal Unemployment Tax Act </a:t>
            </a:r>
            <a:r>
              <a:rPr lang="en-US" sz="1400" b="1" dirty="0">
                <a:cs typeface="Calibri" panose="020F0502020204030204" pitchFamily="34" charset="0"/>
              </a:rPr>
              <a:t>(Unemployment Insurance</a:t>
            </a:r>
            <a:r>
              <a:rPr lang="en-US" sz="1400" dirty="0">
                <a:cs typeface="Calibri" panose="020F0502020204030204" pitchFamily="34" charset="0"/>
              </a:rPr>
              <a:t>), i.e. compensation in between jobs</a:t>
            </a:r>
          </a:p>
          <a:p>
            <a:pPr lvl="1" eaLnBrk="1" hangingPunct="1">
              <a:lnSpc>
                <a:spcPct val="90000"/>
              </a:lnSpc>
            </a:pPr>
            <a:r>
              <a:rPr lang="en-US" sz="1400" dirty="0">
                <a:cs typeface="Calibri" panose="020F0502020204030204" pitchFamily="34" charset="0"/>
              </a:rPr>
              <a:t>Where the IRS determines that the worker was </a:t>
            </a:r>
            <a:r>
              <a:rPr lang="en-US" sz="1400" i="1" dirty="0">
                <a:solidFill>
                  <a:srgbClr val="FF0000"/>
                </a:solidFill>
                <a:cs typeface="Calibri" panose="020F0502020204030204" pitchFamily="34" charset="0"/>
              </a:rPr>
              <a:t>deliberately</a:t>
            </a:r>
            <a:r>
              <a:rPr lang="en-US" sz="1400" i="1" dirty="0">
                <a:cs typeface="Calibri" panose="020F0502020204030204" pitchFamily="34" charset="0"/>
              </a:rPr>
              <a:t> </a:t>
            </a:r>
            <a:r>
              <a:rPr lang="en-US" sz="1400" dirty="0">
                <a:cs typeface="Calibri" panose="020F0502020204030204" pitchFamily="34" charset="0"/>
              </a:rPr>
              <a:t>classified as an independent contractor to avoid paying taxes, the fines and penalties can easily run into six figures for even the smallest business. </a:t>
            </a:r>
            <a:endParaRPr lang="en-US" altLang="en-US" sz="1400" dirty="0">
              <a:cs typeface="Calibri" panose="020F0502020204030204" pitchFamily="34" charset="0"/>
            </a:endParaRPr>
          </a:p>
          <a:p>
            <a:pPr marL="0" lvl="2" indent="0" eaLnBrk="1" hangingPunct="1">
              <a:lnSpc>
                <a:spcPct val="90000"/>
              </a:lnSpc>
              <a:spcBef>
                <a:spcPts val="1000"/>
              </a:spcBef>
              <a:buNone/>
            </a:pPr>
            <a:endParaRPr lang="en-US" altLang="en-US" sz="2400" dirty="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28600"/>
            <a:ext cx="8915400" cy="609600"/>
          </a:xfrm>
          <a:ln>
            <a:noFill/>
          </a:ln>
        </p:spPr>
        <p:txBody>
          <a:bodyPr/>
          <a:lstStyle/>
          <a:p>
            <a:pPr eaLnBrk="1" hangingPunct="1"/>
            <a:r>
              <a:rPr lang="en-US" altLang="en-US" sz="3800" dirty="0">
                <a:effectLst/>
                <a:cs typeface="Arial" charset="0"/>
              </a:rPr>
              <a:t>Independent Contractors: Safe Harbors (I</a:t>
            </a:r>
            <a:r>
              <a:rPr lang="en-US" altLang="en-US" sz="100" dirty="0">
                <a:effectLst/>
                <a:cs typeface="Arial" charset="0"/>
              </a:rPr>
              <a:t> </a:t>
            </a:r>
            <a:r>
              <a:rPr lang="en-US" altLang="en-US" sz="3800" dirty="0">
                <a:effectLst/>
                <a:cs typeface="Arial" charset="0"/>
              </a:rPr>
              <a:t>R</a:t>
            </a:r>
            <a:r>
              <a:rPr lang="en-US" altLang="en-US" sz="100" dirty="0">
                <a:effectLst/>
                <a:cs typeface="Arial" charset="0"/>
              </a:rPr>
              <a:t> </a:t>
            </a:r>
            <a:r>
              <a:rPr lang="en-US" altLang="en-US" sz="3800" dirty="0">
                <a:effectLst/>
                <a:cs typeface="Arial" charset="0"/>
              </a:rPr>
              <a:t>S)</a:t>
            </a:r>
          </a:p>
        </p:txBody>
      </p:sp>
      <p:sp>
        <p:nvSpPr>
          <p:cNvPr id="13315" name="Content Placeholder 2"/>
          <p:cNvSpPr>
            <a:spLocks noGrp="1"/>
          </p:cNvSpPr>
          <p:nvPr>
            <p:ph idx="1"/>
          </p:nvPr>
        </p:nvSpPr>
        <p:spPr>
          <a:xfrm>
            <a:off x="304800" y="914400"/>
            <a:ext cx="8229600" cy="5495925"/>
          </a:xfrm>
          <a:ln>
            <a:noFill/>
          </a:ln>
        </p:spPr>
        <p:txBody>
          <a:bodyPr/>
          <a:lstStyle/>
          <a:p>
            <a:pPr eaLnBrk="1" hangingPunct="1">
              <a:lnSpc>
                <a:spcPct val="90000"/>
              </a:lnSpc>
            </a:pPr>
            <a:r>
              <a:rPr lang="en-US" altLang="en-US" sz="1600" dirty="0">
                <a:cs typeface="Calibri" panose="020F0502020204030204" pitchFamily="34" charset="0"/>
              </a:rPr>
              <a:t>The Internal Revenue Service (IRS) provides ER with </a:t>
            </a:r>
            <a:r>
              <a:rPr lang="en-US" altLang="en-US" sz="1600" dirty="0">
                <a:solidFill>
                  <a:srgbClr val="FF0000"/>
                </a:solidFill>
                <a:cs typeface="Calibri" panose="020F0502020204030204" pitchFamily="34" charset="0"/>
              </a:rPr>
              <a:t>Safe Harbor </a:t>
            </a:r>
            <a:r>
              <a:rPr lang="en-US" altLang="en-US" sz="1600" dirty="0">
                <a:cs typeface="Calibri" panose="020F0502020204030204" pitchFamily="34" charset="0"/>
              </a:rPr>
              <a:t>protection</a:t>
            </a:r>
          </a:p>
          <a:p>
            <a:pPr eaLnBrk="1" hangingPunct="1">
              <a:lnSpc>
                <a:spcPct val="90000"/>
              </a:lnSpc>
            </a:pPr>
            <a:r>
              <a:rPr lang="en-US" altLang="en-US" sz="1600" dirty="0">
                <a:solidFill>
                  <a:srgbClr val="0000FF"/>
                </a:solidFill>
                <a:cs typeface="Calibri" panose="020F0502020204030204" pitchFamily="34" charset="0"/>
              </a:rPr>
              <a:t>What does Safe Harbor mean? </a:t>
            </a:r>
          </a:p>
          <a:p>
            <a:pPr lvl="1" eaLnBrk="1" hangingPunct="1">
              <a:lnSpc>
                <a:spcPct val="90000"/>
              </a:lnSpc>
            </a:pPr>
            <a:r>
              <a:rPr lang="en-US" sz="1600" dirty="0">
                <a:solidFill>
                  <a:srgbClr val="FF0000"/>
                </a:solidFill>
                <a:cs typeface="Calibri" panose="020F0502020204030204" pitchFamily="34" charset="0"/>
              </a:rPr>
              <a:t>A safe harbor is a provision in a law or regulation that affords ERs with protection from liabilities or penalties under specific situations or if certain conditions are met. </a:t>
            </a:r>
          </a:p>
          <a:p>
            <a:pPr lvl="1" eaLnBrk="1" hangingPunct="1">
              <a:lnSpc>
                <a:spcPct val="90000"/>
              </a:lnSpc>
            </a:pPr>
            <a:r>
              <a:rPr lang="en-US" sz="1600" dirty="0">
                <a:cs typeface="Calibri" panose="020F0502020204030204" pitchFamily="34" charset="0"/>
              </a:rPr>
              <a:t>This is done when ERs attempt to reclassify its workers from ICs to EEs.</a:t>
            </a:r>
          </a:p>
          <a:p>
            <a:pPr lvl="1" eaLnBrk="1" hangingPunct="1">
              <a:lnSpc>
                <a:spcPct val="90000"/>
              </a:lnSpc>
            </a:pPr>
            <a:r>
              <a:rPr lang="en-US" sz="1600" dirty="0">
                <a:cs typeface="Calibri" panose="020F0502020204030204" pitchFamily="34" charset="0"/>
              </a:rPr>
              <a:t>Sometimes a safe harbor reduces liability if </a:t>
            </a:r>
            <a:r>
              <a:rPr lang="en-US" sz="1600" dirty="0">
                <a:solidFill>
                  <a:srgbClr val="0000FF"/>
                </a:solidFill>
                <a:cs typeface="Calibri" panose="020F0502020204030204" pitchFamily="34" charset="0"/>
              </a:rPr>
              <a:t>"good faith</a:t>
            </a:r>
            <a:r>
              <a:rPr lang="en-US" sz="1600" dirty="0">
                <a:cs typeface="Calibri" panose="020F0502020204030204" pitchFamily="34" charset="0"/>
              </a:rPr>
              <a:t>" is demonstrated.</a:t>
            </a:r>
          </a:p>
          <a:p>
            <a:pPr marL="342900" lvl="2" indent="-342900" eaLnBrk="1" hangingPunct="1">
              <a:lnSpc>
                <a:spcPct val="90000"/>
              </a:lnSpc>
              <a:spcBef>
                <a:spcPts val="1000"/>
              </a:spcBef>
            </a:pPr>
            <a:r>
              <a:rPr lang="en-US" altLang="en-US" sz="1600" dirty="0">
                <a:cs typeface="Calibri" panose="020F0502020204030204" pitchFamily="34" charset="0"/>
              </a:rPr>
              <a:t>IRS Classification Settlement Program penalty avoidance where: </a:t>
            </a:r>
          </a:p>
          <a:p>
            <a:pPr eaLnBrk="1" hangingPunct="1">
              <a:lnSpc>
                <a:spcPct val="90000"/>
              </a:lnSpc>
              <a:buFont typeface="+mj-lt"/>
              <a:buAutoNum type="arabicPeriod"/>
            </a:pPr>
            <a:r>
              <a:rPr lang="en-US" altLang="en-US" sz="1600" dirty="0">
                <a:cs typeface="Calibri" panose="020F0502020204030204" pitchFamily="34" charset="0"/>
              </a:rPr>
              <a:t>The business must have </a:t>
            </a:r>
            <a:r>
              <a:rPr lang="en-US" altLang="en-US" sz="1600" dirty="0">
                <a:solidFill>
                  <a:srgbClr val="FF0000"/>
                </a:solidFill>
                <a:cs typeface="Calibri" panose="020F0502020204030204" pitchFamily="34" charset="0"/>
              </a:rPr>
              <a:t>never treated the worker as an employee </a:t>
            </a:r>
            <a:r>
              <a:rPr lang="en-US" altLang="en-US" sz="1600" dirty="0">
                <a:cs typeface="Calibri" panose="020F0502020204030204" pitchFamily="34" charset="0"/>
              </a:rPr>
              <a:t>for the purposes of employment taxes for any period</a:t>
            </a:r>
          </a:p>
          <a:p>
            <a:pPr eaLnBrk="1" hangingPunct="1">
              <a:lnSpc>
                <a:spcPct val="90000"/>
              </a:lnSpc>
              <a:buFont typeface="+mj-lt"/>
              <a:buAutoNum type="arabicPeriod"/>
            </a:pPr>
            <a:r>
              <a:rPr lang="en-US" altLang="en-US" sz="1600" dirty="0">
                <a:cs typeface="Calibri" panose="020F0502020204030204" pitchFamily="34" charset="0"/>
              </a:rPr>
              <a:t>All federal tax returns with respect to this worker were filed </a:t>
            </a:r>
            <a:r>
              <a:rPr lang="en-US" altLang="en-US" sz="1600" dirty="0">
                <a:solidFill>
                  <a:srgbClr val="FF0000"/>
                </a:solidFill>
                <a:cs typeface="Calibri" panose="020F0502020204030204" pitchFamily="34" charset="0"/>
              </a:rPr>
              <a:t>consistent </a:t>
            </a:r>
            <a:r>
              <a:rPr lang="en-US" altLang="en-US" sz="1600" dirty="0">
                <a:cs typeface="Calibri" panose="020F0502020204030204" pitchFamily="34" charset="0"/>
              </a:rPr>
              <a:t>with the worker being an independent contractor</a:t>
            </a:r>
          </a:p>
          <a:p>
            <a:pPr eaLnBrk="1" hangingPunct="1">
              <a:lnSpc>
                <a:spcPct val="90000"/>
              </a:lnSpc>
              <a:buFont typeface="+mj-lt"/>
              <a:buAutoNum type="arabicPeriod"/>
            </a:pPr>
            <a:r>
              <a:rPr lang="en-US" altLang="en-US" sz="1600" dirty="0">
                <a:cs typeface="Calibri" panose="020F0502020204030204" pitchFamily="34" charset="0"/>
              </a:rPr>
              <a:t>The company has treated all those in positions </a:t>
            </a:r>
            <a:r>
              <a:rPr lang="en-US" altLang="en-US" sz="1600" dirty="0">
                <a:solidFill>
                  <a:srgbClr val="FF0000"/>
                </a:solidFill>
                <a:cs typeface="Calibri" panose="020F0502020204030204" pitchFamily="34" charset="0"/>
              </a:rPr>
              <a:t>substantially similar </a:t>
            </a:r>
            <a:r>
              <a:rPr lang="en-US" altLang="en-US" sz="1600" dirty="0">
                <a:cs typeface="Calibri" panose="020F0502020204030204" pitchFamily="34" charset="0"/>
              </a:rPr>
              <a:t>to that of this worker as independent contractors</a:t>
            </a:r>
          </a:p>
          <a:p>
            <a:pPr eaLnBrk="1" hangingPunct="1">
              <a:lnSpc>
                <a:spcPct val="90000"/>
              </a:lnSpc>
              <a:buFont typeface="+mj-lt"/>
              <a:buAutoNum type="arabicPeriod"/>
            </a:pPr>
            <a:r>
              <a:rPr lang="en-US" altLang="en-US" sz="1600" dirty="0">
                <a:cs typeface="Calibri" panose="020F0502020204030204" pitchFamily="34" charset="0"/>
              </a:rPr>
              <a:t>The company has a </a:t>
            </a:r>
            <a:r>
              <a:rPr lang="en-US" altLang="en-US" sz="1600" dirty="0">
                <a:solidFill>
                  <a:srgbClr val="FF0000"/>
                </a:solidFill>
                <a:cs typeface="Calibri" panose="020F0502020204030204" pitchFamily="34" charset="0"/>
              </a:rPr>
              <a:t>reasonable</a:t>
            </a:r>
            <a:r>
              <a:rPr lang="en-US" altLang="en-US" sz="1600" dirty="0">
                <a:cs typeface="Calibri" panose="020F0502020204030204" pitchFamily="34" charset="0"/>
              </a:rPr>
              <a:t> </a:t>
            </a:r>
            <a:r>
              <a:rPr lang="en-US" altLang="en-US" sz="1600" dirty="0">
                <a:solidFill>
                  <a:srgbClr val="FF0000"/>
                </a:solidFill>
                <a:cs typeface="Calibri" panose="020F0502020204030204" pitchFamily="34" charset="0"/>
              </a:rPr>
              <a:t>basis </a:t>
            </a:r>
            <a:r>
              <a:rPr lang="en-US" altLang="en-US" sz="1600" dirty="0">
                <a:cs typeface="Calibri" panose="020F0502020204030204" pitchFamily="34" charset="0"/>
              </a:rPr>
              <a:t>for treating the worker as an independent contractor (see next slides)</a:t>
            </a:r>
          </a:p>
          <a:p>
            <a:pPr marL="285750" lvl="2" indent="-285750" eaLnBrk="1" hangingPunct="1">
              <a:lnSpc>
                <a:spcPct val="90000"/>
              </a:lnSpc>
              <a:spcBef>
                <a:spcPts val="1000"/>
              </a:spcBef>
            </a:pPr>
            <a:r>
              <a:rPr lang="en-US" altLang="en-US" sz="1600" dirty="0">
                <a:cs typeface="Calibri" panose="020F0502020204030204" pitchFamily="34" charset="0"/>
              </a:rPr>
              <a:t>2011 – </a:t>
            </a:r>
            <a:r>
              <a:rPr lang="en-US" altLang="en-US" sz="1600" i="1" dirty="0">
                <a:cs typeface="Calibri" panose="020F0502020204030204" pitchFamily="34" charset="0"/>
              </a:rPr>
              <a:t>Voluntary </a:t>
            </a:r>
            <a:r>
              <a:rPr lang="en-US" altLang="en-US" sz="1600" dirty="0">
                <a:cs typeface="Calibri" panose="020F0502020204030204" pitchFamily="34" charset="0"/>
              </a:rPr>
              <a:t>Classification Settlement Program</a:t>
            </a:r>
          </a:p>
          <a:p>
            <a:pPr marL="742950" lvl="3" indent="-285750" eaLnBrk="1" hangingPunct="1">
              <a:lnSpc>
                <a:spcPct val="90000"/>
              </a:lnSpc>
              <a:spcBef>
                <a:spcPts val="1000"/>
              </a:spcBef>
            </a:pPr>
            <a:r>
              <a:rPr lang="en-US" altLang="en-US" dirty="0">
                <a:solidFill>
                  <a:schemeClr val="tx1"/>
                </a:solidFill>
                <a:cs typeface="Calibri" panose="020F0502020204030204" pitchFamily="34" charset="0"/>
              </a:rPr>
              <a:t>companies not under review may voluntarily reclassify and avoid some taxes, fines, penalties and interest</a:t>
            </a:r>
            <a:r>
              <a:rPr lang="en-US" altLang="en-US" dirty="0">
                <a:cs typeface="Calibri" panose="020F0502020204030204"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60350"/>
            <a:ext cx="8229600" cy="730250"/>
          </a:xfrm>
          <a:ln>
            <a:noFill/>
          </a:ln>
        </p:spPr>
        <p:txBody>
          <a:bodyPr/>
          <a:lstStyle/>
          <a:p>
            <a:pPr eaLnBrk="1" hangingPunct="1"/>
            <a:r>
              <a:rPr lang="en-US" altLang="en-US" sz="3600" dirty="0">
                <a:effectLst/>
                <a:cs typeface="Arial" charset="0"/>
              </a:rPr>
              <a:t>Worker Classification Tests – EE or IC?</a:t>
            </a:r>
          </a:p>
        </p:txBody>
      </p:sp>
      <p:sp>
        <p:nvSpPr>
          <p:cNvPr id="14339" name="Content Placeholder 2"/>
          <p:cNvSpPr>
            <a:spLocks noGrp="1"/>
          </p:cNvSpPr>
          <p:nvPr>
            <p:ph idx="1"/>
          </p:nvPr>
        </p:nvSpPr>
        <p:spPr>
          <a:xfrm>
            <a:off x="457200" y="1143000"/>
            <a:ext cx="8229600" cy="5562600"/>
          </a:xfrm>
          <a:ln>
            <a:noFill/>
          </a:ln>
        </p:spPr>
        <p:txBody>
          <a:bodyPr/>
          <a:lstStyle/>
          <a:p>
            <a:pPr eaLnBrk="1" hangingPunct="1">
              <a:buSzPct val="120000"/>
            </a:pPr>
            <a:r>
              <a:rPr lang="en-US" altLang="en-US" sz="1800" dirty="0">
                <a:cs typeface="Calibri" panose="020F0502020204030204" pitchFamily="34" charset="0"/>
              </a:rPr>
              <a:t>Legislative definitions are circular, unhelpful to classification process</a:t>
            </a:r>
          </a:p>
          <a:p>
            <a:pPr eaLnBrk="1" hangingPunct="1">
              <a:buSzPct val="120000"/>
            </a:pPr>
            <a:r>
              <a:rPr lang="en-US" altLang="en-US" sz="1800" dirty="0">
                <a:cs typeface="Calibri" panose="020F0502020204030204" pitchFamily="34" charset="0"/>
              </a:rPr>
              <a:t>Courts, agencies use ‘duck tests’ to analyze nature of working relationships</a:t>
            </a:r>
          </a:p>
          <a:p>
            <a:pPr marL="457200" lvl="2" indent="-457200" eaLnBrk="1" hangingPunct="1">
              <a:lnSpc>
                <a:spcPct val="90000"/>
              </a:lnSpc>
              <a:spcBef>
                <a:spcPts val="1000"/>
              </a:spcBef>
              <a:buSzPct val="120000"/>
              <a:buFont typeface="+mj-lt"/>
              <a:buAutoNum type="arabicPeriod"/>
            </a:pPr>
            <a:r>
              <a:rPr lang="en-US" altLang="en-US" sz="1800" dirty="0">
                <a:solidFill>
                  <a:srgbClr val="FF0000"/>
                </a:solidFill>
                <a:cs typeface="Calibri" panose="020F0502020204030204" pitchFamily="34" charset="0"/>
              </a:rPr>
              <a:t>Common-law agency test </a:t>
            </a:r>
            <a:r>
              <a:rPr lang="en-US" altLang="en-US" sz="1800" dirty="0">
                <a:cs typeface="Calibri" panose="020F0502020204030204" pitchFamily="34" charset="0"/>
              </a:rPr>
              <a:t>– most common.</a:t>
            </a:r>
          </a:p>
          <a:p>
            <a:pPr marL="622800" lvl="2" indent="-320400" eaLnBrk="1" hangingPunct="1">
              <a:lnSpc>
                <a:spcPct val="90000"/>
              </a:lnSpc>
              <a:spcBef>
                <a:spcPts val="1000"/>
              </a:spcBef>
              <a:buSzPct val="120000"/>
              <a:buFont typeface="Arial" panose="020B0604020202020204" pitchFamily="34" charset="0"/>
              <a:buChar char="•"/>
            </a:pPr>
            <a:r>
              <a:rPr lang="en-US" altLang="en-US" sz="1800" dirty="0">
                <a:cs typeface="Calibri" panose="020F0502020204030204" pitchFamily="34" charset="0"/>
              </a:rPr>
              <a:t>Emphasis on which party has </a:t>
            </a:r>
            <a:r>
              <a:rPr lang="en-US" altLang="en-US" sz="1800" i="1" dirty="0">
                <a:solidFill>
                  <a:srgbClr val="0432FF"/>
                </a:solidFill>
                <a:cs typeface="Calibri" panose="020F0502020204030204" pitchFamily="34" charset="0"/>
              </a:rPr>
              <a:t>the right to control the work (exercised or not)</a:t>
            </a:r>
            <a:r>
              <a:rPr lang="en-US" altLang="en-US" sz="1800" dirty="0">
                <a:cs typeface="Calibri" panose="020F0502020204030204" pitchFamily="34" charset="0"/>
              </a:rPr>
              <a:t>.</a:t>
            </a:r>
          </a:p>
          <a:p>
            <a:pPr marL="622800" lvl="2" indent="-320400" eaLnBrk="1" hangingPunct="1">
              <a:lnSpc>
                <a:spcPct val="90000"/>
              </a:lnSpc>
              <a:spcBef>
                <a:spcPts val="1000"/>
              </a:spcBef>
              <a:buSzPct val="120000"/>
              <a:buFont typeface="Arial" panose="020B0604020202020204" pitchFamily="34" charset="0"/>
              <a:buChar char="•"/>
            </a:pPr>
            <a:r>
              <a:rPr lang="en-US" altLang="en-US" sz="1800" dirty="0">
                <a:cs typeface="Calibri" panose="020F0502020204030204" pitchFamily="34" charset="0"/>
              </a:rPr>
              <a:t>Example: </a:t>
            </a:r>
            <a:r>
              <a:rPr lang="en-US" altLang="en-US" sz="1800" dirty="0">
                <a:solidFill>
                  <a:srgbClr val="FF0000"/>
                </a:solidFill>
                <a:cs typeface="Calibri" panose="020F0502020204030204" pitchFamily="34" charset="0"/>
              </a:rPr>
              <a:t>IRS 20-factor analysis </a:t>
            </a:r>
          </a:p>
          <a:p>
            <a:pPr lvl="2">
              <a:buSzPct val="100000"/>
            </a:pPr>
            <a:r>
              <a:rPr lang="en-US" altLang="en-US" sz="1800" dirty="0">
                <a:cs typeface="Calibri" panose="020F0502020204030204" pitchFamily="34" charset="0"/>
              </a:rPr>
              <a:t>Elements that reflect control or independence</a:t>
            </a:r>
          </a:p>
          <a:p>
            <a:pPr lvl="2">
              <a:buSzPct val="100000"/>
            </a:pPr>
            <a:r>
              <a:rPr lang="en-US" altLang="en-US" sz="1800" dirty="0">
                <a:cs typeface="Calibri" panose="020F0502020204030204" pitchFamily="34" charset="0"/>
              </a:rPr>
              <a:t>Useful as a general guide, but not a “tally” out of 20</a:t>
            </a:r>
            <a:endParaRPr lang="en-US" altLang="en-US" sz="1800" dirty="0">
              <a:solidFill>
                <a:srgbClr val="FF0000"/>
              </a:solidFill>
              <a:cs typeface="Calibri" panose="020F0502020204030204" pitchFamily="34" charset="0"/>
            </a:endParaRPr>
          </a:p>
          <a:p>
            <a:pPr marL="457200" lvl="2" indent="-457200" eaLnBrk="1" hangingPunct="1">
              <a:lnSpc>
                <a:spcPct val="90000"/>
              </a:lnSpc>
              <a:spcBef>
                <a:spcPts val="1000"/>
              </a:spcBef>
              <a:buSzPct val="120000"/>
              <a:buFont typeface="+mj-lt"/>
              <a:buAutoNum type="arabicPeriod" startAt="2"/>
            </a:pPr>
            <a:r>
              <a:rPr lang="en-US" altLang="en-US" sz="1800" dirty="0">
                <a:solidFill>
                  <a:srgbClr val="FF0000"/>
                </a:solidFill>
                <a:cs typeface="Calibri" panose="020F0502020204030204" pitchFamily="34" charset="0"/>
              </a:rPr>
              <a:t>Economic Realities Test </a:t>
            </a:r>
            <a:r>
              <a:rPr lang="en-US" altLang="en-US" sz="1800" dirty="0">
                <a:cs typeface="Calibri" panose="020F0502020204030204" pitchFamily="34" charset="0"/>
              </a:rPr>
              <a:t>– Dept. of Labor</a:t>
            </a:r>
          </a:p>
          <a:p>
            <a:pPr marL="748800" lvl="3" indent="-291600" eaLnBrk="1" hangingPunct="1">
              <a:lnSpc>
                <a:spcPct val="90000"/>
              </a:lnSpc>
              <a:spcBef>
                <a:spcPts val="1000"/>
              </a:spcBef>
              <a:buSzPct val="120000"/>
              <a:buFont typeface="Arial" panose="020B0604020202020204" pitchFamily="34" charset="0"/>
              <a:buChar char="•"/>
            </a:pPr>
            <a:r>
              <a:rPr lang="en-US" altLang="en-US" sz="1800" dirty="0">
                <a:solidFill>
                  <a:schemeClr val="tx1"/>
                </a:solidFill>
                <a:cs typeface="Calibri" panose="020F0502020204030204" pitchFamily="34" charset="0"/>
              </a:rPr>
              <a:t>Emphasis on economic in/dependence of worker </a:t>
            </a:r>
          </a:p>
          <a:p>
            <a:pPr marL="457200" lvl="2" indent="-457200" eaLnBrk="1" hangingPunct="1">
              <a:lnSpc>
                <a:spcPct val="90000"/>
              </a:lnSpc>
              <a:spcBef>
                <a:spcPts val="1000"/>
              </a:spcBef>
              <a:buSzPct val="120000"/>
              <a:buFont typeface="+mj-lt"/>
              <a:buAutoNum type="arabicPeriod" startAt="2"/>
            </a:pPr>
            <a:r>
              <a:rPr lang="en-US" altLang="en-US" sz="1800" dirty="0">
                <a:solidFill>
                  <a:srgbClr val="FF0000"/>
                </a:solidFill>
                <a:cs typeface="Calibri" panose="020F0502020204030204" pitchFamily="34" charset="0"/>
              </a:rPr>
              <a:t>ABC Test </a:t>
            </a:r>
            <a:r>
              <a:rPr lang="en-US" altLang="en-US" sz="1800" dirty="0">
                <a:cs typeface="Calibri" panose="020F0502020204030204" pitchFamily="34" charset="0"/>
              </a:rPr>
              <a:t>– trending - CA, elsewhere</a:t>
            </a:r>
          </a:p>
          <a:p>
            <a:pPr marL="748800" lvl="3" indent="-291600" eaLnBrk="1" hangingPunct="1">
              <a:lnSpc>
                <a:spcPct val="90000"/>
              </a:lnSpc>
              <a:spcBef>
                <a:spcPts val="1000"/>
              </a:spcBef>
              <a:buSzPct val="120000"/>
              <a:buFont typeface="Arial" panose="020B0604020202020204" pitchFamily="34" charset="0"/>
              <a:buChar char="•"/>
            </a:pPr>
            <a:r>
              <a:rPr lang="en-US" altLang="en-US" sz="1800" dirty="0">
                <a:solidFill>
                  <a:schemeClr val="tx1"/>
                </a:solidFill>
                <a:cs typeface="Calibri" panose="020F0502020204030204" pitchFamily="34" charset="0"/>
              </a:rPr>
              <a:t>Employee default, unless 3 stringent criteria met re: supervision, integration and independence  </a:t>
            </a:r>
          </a:p>
          <a:p>
            <a:pPr marL="748800" lvl="3" indent="-291600" eaLnBrk="1" hangingPunct="1">
              <a:lnSpc>
                <a:spcPct val="90000"/>
              </a:lnSpc>
              <a:spcBef>
                <a:spcPts val="1000"/>
              </a:spcBef>
              <a:buSzPct val="120000"/>
              <a:buFont typeface="Arial" panose="020B0604020202020204" pitchFamily="34" charset="0"/>
              <a:buChar char="•"/>
            </a:pPr>
            <a:r>
              <a:rPr lang="en-US" altLang="en-US" sz="1800" dirty="0">
                <a:solidFill>
                  <a:schemeClr val="tx1"/>
                </a:solidFill>
                <a:cs typeface="Calibri" panose="020F0502020204030204" pitchFamily="34" charset="0"/>
              </a:rPr>
              <a:t>‘gig’ economy controversy</a:t>
            </a:r>
          </a:p>
          <a:p>
            <a:pPr marL="748800" lvl="3" indent="-291600" eaLnBrk="1" hangingPunct="1">
              <a:lnSpc>
                <a:spcPct val="90000"/>
              </a:lnSpc>
              <a:spcBef>
                <a:spcPts val="1000"/>
              </a:spcBef>
              <a:buSzPct val="120000"/>
              <a:buFont typeface="Arial" panose="020B0604020202020204" pitchFamily="34" charset="0"/>
              <a:buChar char="•"/>
            </a:pPr>
            <a:r>
              <a:rPr lang="en-US" altLang="en-US" sz="1800" dirty="0">
                <a:solidFill>
                  <a:schemeClr val="tx1"/>
                </a:solidFill>
                <a:cs typeface="Calibri" panose="020F0502020204030204" pitchFamily="34" charset="0"/>
              </a:rPr>
              <a:t>See next slide</a:t>
            </a:r>
          </a:p>
          <a:p>
            <a:pPr marL="622800" lvl="2" indent="-320400" eaLnBrk="1" hangingPunct="1">
              <a:lnSpc>
                <a:spcPct val="90000"/>
              </a:lnSpc>
              <a:spcBef>
                <a:spcPts val="1000"/>
              </a:spcBef>
              <a:buSzPct val="120000"/>
              <a:buFont typeface="Arial" panose="020B0604020202020204" pitchFamily="34" charset="0"/>
              <a:buChar char="•"/>
            </a:pPr>
            <a:endParaRPr lang="en-US" altLang="en-US" sz="1800" dirty="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60350"/>
            <a:ext cx="8229600" cy="730250"/>
          </a:xfrm>
          <a:ln>
            <a:noFill/>
          </a:ln>
        </p:spPr>
        <p:txBody>
          <a:bodyPr/>
          <a:lstStyle/>
          <a:p>
            <a:pPr eaLnBrk="1" hangingPunct="1"/>
            <a:r>
              <a:rPr lang="en-US" altLang="en-US" dirty="0">
                <a:effectLst/>
                <a:cs typeface="Arial" charset="0"/>
              </a:rPr>
              <a:t>What’s happening in California?</a:t>
            </a:r>
            <a:endParaRPr lang="en-US" altLang="en-US" sz="2400" dirty="0">
              <a:effectLst/>
              <a:cs typeface="Arial" charset="0"/>
            </a:endParaRPr>
          </a:p>
        </p:txBody>
      </p:sp>
      <p:sp>
        <p:nvSpPr>
          <p:cNvPr id="14339" name="Content Placeholder 2"/>
          <p:cNvSpPr>
            <a:spLocks noGrp="1"/>
          </p:cNvSpPr>
          <p:nvPr>
            <p:ph idx="1"/>
          </p:nvPr>
        </p:nvSpPr>
        <p:spPr>
          <a:xfrm>
            <a:off x="457200" y="990600"/>
            <a:ext cx="8229600" cy="5715000"/>
          </a:xfrm>
          <a:ln>
            <a:noFill/>
          </a:ln>
        </p:spPr>
        <p:txBody>
          <a:bodyPr/>
          <a:lstStyle/>
          <a:p>
            <a:r>
              <a:rPr lang="en-US" sz="1500" dirty="0"/>
              <a:t>The </a:t>
            </a:r>
            <a:r>
              <a:rPr lang="en-US" sz="1500" dirty="0">
                <a:solidFill>
                  <a:srgbClr val="FF0000"/>
                </a:solidFill>
              </a:rPr>
              <a:t>ABC test</a:t>
            </a:r>
            <a:r>
              <a:rPr lang="en-US" sz="1500" dirty="0"/>
              <a:t>, an employment-classification test in </a:t>
            </a:r>
            <a:r>
              <a:rPr lang="en-US" sz="1500" u="sng" dirty="0"/>
              <a:t>California</a:t>
            </a:r>
            <a:r>
              <a:rPr lang="en-US" sz="1500" dirty="0"/>
              <a:t> </a:t>
            </a:r>
            <a:r>
              <a:rPr lang="en-US" sz="1500" i="1" dirty="0"/>
              <a:t>that presumes workers are employees rather than independent contractors,</a:t>
            </a:r>
            <a:r>
              <a:rPr lang="en-US" sz="1500" dirty="0"/>
              <a:t> was first adopted in April 2018 by the California Supreme Court in </a:t>
            </a:r>
            <a:r>
              <a:rPr lang="en-US" sz="1500" i="1" dirty="0">
                <a:hlinkClick r:id="rId3"/>
              </a:rPr>
              <a:t>Dynamex Operations West, Inc. v. Superior Court</a:t>
            </a:r>
            <a:r>
              <a:rPr lang="en-US" sz="1500" dirty="0"/>
              <a:t>. </a:t>
            </a:r>
          </a:p>
          <a:p>
            <a:r>
              <a:rPr lang="en-US" sz="1500" dirty="0"/>
              <a:t>Under this test, </a:t>
            </a:r>
            <a:r>
              <a:rPr lang="en-US" sz="1500" b="1" dirty="0"/>
              <a:t>the burden is on the employer</a:t>
            </a:r>
            <a:r>
              <a:rPr lang="en-US" sz="1500" dirty="0"/>
              <a:t> to demonstrate that every worker is </a:t>
            </a:r>
            <a:r>
              <a:rPr lang="en-US" sz="1500" b="1" u="sng" dirty="0"/>
              <a:t>not</a:t>
            </a:r>
            <a:r>
              <a:rPr lang="en-US" sz="1500" b="1" dirty="0"/>
              <a:t> </a:t>
            </a:r>
            <a:r>
              <a:rPr lang="en-US" sz="1500" dirty="0"/>
              <a:t>an employee by proving all three of the following:</a:t>
            </a:r>
          </a:p>
          <a:p>
            <a:pPr lvl="1">
              <a:buFont typeface="+mj-lt"/>
              <a:buAutoNum type="alphaUcPeriod"/>
            </a:pPr>
            <a:r>
              <a:rPr lang="en-US" sz="1500" dirty="0">
                <a:solidFill>
                  <a:srgbClr val="FF0000"/>
                </a:solidFill>
              </a:rPr>
              <a:t>The worker is free from the control and direction of the hirer in connection with the performance of the work, both under the contract for the performance of such work and in fact.</a:t>
            </a:r>
          </a:p>
          <a:p>
            <a:pPr lvl="1">
              <a:buFont typeface="+mj-lt"/>
              <a:buAutoNum type="alphaUcPeriod"/>
            </a:pPr>
            <a:r>
              <a:rPr lang="en-US" sz="1500" dirty="0">
                <a:solidFill>
                  <a:srgbClr val="FF0000"/>
                </a:solidFill>
              </a:rPr>
              <a:t>The worker performs work that is outside the usual course of the hiring entity's business.</a:t>
            </a:r>
          </a:p>
          <a:p>
            <a:pPr lvl="1">
              <a:buFont typeface="+mj-lt"/>
              <a:buAutoNum type="alphaUcPeriod"/>
            </a:pPr>
            <a:r>
              <a:rPr lang="en-US" sz="1500" dirty="0">
                <a:solidFill>
                  <a:srgbClr val="FF0000"/>
                </a:solidFill>
              </a:rPr>
              <a:t>The worker is customarily engaged in an independently established trade, occupation or business of the same nature as the work performed for the hiring entity.</a:t>
            </a:r>
          </a:p>
          <a:p>
            <a:r>
              <a:rPr lang="en-US" sz="1500" dirty="0"/>
              <a:t>The California ABC test doesn't apply to all EE/IC misclassification claims. The new ABC test is for the limited purpose of interpreting California's wage-order rules, such as overtime, unpaid wages, and meal/rest breaks.  </a:t>
            </a:r>
          </a:p>
          <a:p>
            <a:r>
              <a:rPr lang="en-US" sz="1500" dirty="0"/>
              <a:t>The ”other” tests used to properly classify EEs still apply for other purposes, such as workers' compensation claims, tort claims for wrongful termination in violation of public policy and California Labor Code violations.</a:t>
            </a:r>
          </a:p>
          <a:p>
            <a:r>
              <a:rPr lang="en-US" sz="1500" dirty="0"/>
              <a:t>See how confusing this can be for ERs?</a:t>
            </a:r>
          </a:p>
        </p:txBody>
      </p:sp>
    </p:spTree>
    <p:extLst>
      <p:ext uri="{BB962C8B-B14F-4D97-AF65-F5344CB8AC3E}">
        <p14:creationId xmlns:p14="http://schemas.microsoft.com/office/powerpoint/2010/main" val="301174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60350"/>
            <a:ext cx="8229600" cy="882650"/>
          </a:xfrm>
          <a:ln>
            <a:noFill/>
          </a:ln>
        </p:spPr>
        <p:txBody>
          <a:bodyPr/>
          <a:lstStyle/>
          <a:p>
            <a:pPr eaLnBrk="1" hangingPunct="1"/>
            <a:r>
              <a:rPr lang="en-US" altLang="en-US" dirty="0">
                <a:effectLst/>
                <a:cs typeface="Arial" charset="0"/>
              </a:rPr>
              <a:t>Intro to Employment Law</a:t>
            </a:r>
            <a:endParaRPr lang="en-US" altLang="en-US" sz="2400" dirty="0">
              <a:effectLst/>
              <a:cs typeface="Arial" charset="0"/>
            </a:endParaRPr>
          </a:p>
        </p:txBody>
      </p:sp>
      <p:sp>
        <p:nvSpPr>
          <p:cNvPr id="4099" name="Content Placeholder 2"/>
          <p:cNvSpPr>
            <a:spLocks noGrp="1"/>
          </p:cNvSpPr>
          <p:nvPr>
            <p:ph idx="1"/>
          </p:nvPr>
        </p:nvSpPr>
        <p:spPr>
          <a:xfrm>
            <a:off x="457200" y="1295400"/>
            <a:ext cx="8305800" cy="4876800"/>
          </a:xfrm>
          <a:ln>
            <a:noFill/>
          </a:ln>
        </p:spPr>
        <p:txBody>
          <a:bodyPr/>
          <a:lstStyle/>
          <a:p>
            <a:r>
              <a:rPr lang="en-US" sz="1300" dirty="0"/>
              <a:t>What is Law?</a:t>
            </a:r>
          </a:p>
          <a:p>
            <a:pPr lvl="1"/>
            <a:r>
              <a:rPr lang="en-US" sz="1300" dirty="0"/>
              <a:t>Rules developed by a society to govern the conduct of and relationships among its members</a:t>
            </a:r>
          </a:p>
          <a:p>
            <a:r>
              <a:rPr lang="en-US" sz="1300" dirty="0"/>
              <a:t>What is Employment (Labor) Law?</a:t>
            </a:r>
          </a:p>
          <a:p>
            <a:pPr lvl="1"/>
            <a:r>
              <a:rPr lang="en-US" sz="1300" dirty="0"/>
              <a:t>Rules that govern the conduct of and relationships between employers and employees</a:t>
            </a:r>
          </a:p>
          <a:p>
            <a:r>
              <a:rPr lang="en-US" sz="1300" dirty="0"/>
              <a:t>2 Parties in Labor Law</a:t>
            </a:r>
          </a:p>
          <a:p>
            <a:pPr marL="914400" lvl="1" indent="-457200">
              <a:buFont typeface="+mj-lt"/>
              <a:buAutoNum type="arabicPeriod"/>
            </a:pPr>
            <a:r>
              <a:rPr lang="en-US" sz="1300" dirty="0"/>
              <a:t>Employer (ER)</a:t>
            </a:r>
          </a:p>
          <a:p>
            <a:pPr marL="914400" lvl="1" indent="-457200">
              <a:buFont typeface="+mj-lt"/>
              <a:buAutoNum type="arabicPeriod"/>
            </a:pPr>
            <a:r>
              <a:rPr lang="en-US" sz="1300" dirty="0"/>
              <a:t>Employee (EE)</a:t>
            </a:r>
          </a:p>
          <a:p>
            <a:r>
              <a:rPr lang="en-US" sz="1300" dirty="0"/>
              <a:t>Labor Law Today</a:t>
            </a:r>
          </a:p>
          <a:p>
            <a:pPr lvl="1"/>
            <a:r>
              <a:rPr lang="en-US" sz="1300" dirty="0"/>
              <a:t>Very Complex</a:t>
            </a:r>
          </a:p>
          <a:p>
            <a:pPr lvl="1"/>
            <a:r>
              <a:rPr lang="en-US" sz="1300" dirty="0"/>
              <a:t>Need to be comfortable with employment law in order to avoid and recognize problems</a:t>
            </a:r>
          </a:p>
          <a:p>
            <a:pPr lvl="1"/>
            <a:r>
              <a:rPr lang="en-US" sz="1300" dirty="0"/>
              <a:t>Employment law has teeth</a:t>
            </a:r>
          </a:p>
          <a:p>
            <a:pPr lvl="2"/>
            <a:r>
              <a:rPr lang="en-US" sz="1300" dirty="0"/>
              <a:t>Can be sued</a:t>
            </a:r>
          </a:p>
          <a:p>
            <a:pPr lvl="2"/>
            <a:r>
              <a:rPr lang="en-US" sz="1300" dirty="0"/>
              <a:t>Firm can lose money</a:t>
            </a:r>
          </a:p>
          <a:p>
            <a:pPr lvl="2"/>
            <a:r>
              <a:rPr lang="en-US" sz="1300" dirty="0"/>
              <a:t>Lose your job</a:t>
            </a:r>
          </a:p>
          <a:p>
            <a:pPr lvl="2"/>
            <a:r>
              <a:rPr lang="en-US" sz="1300" dirty="0"/>
              <a:t>Go to jail</a:t>
            </a:r>
          </a:p>
          <a:p>
            <a:pPr lvl="1"/>
            <a:r>
              <a:rPr lang="en-US" sz="1300" dirty="0"/>
              <a:t>You will work with the law on a daily basis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958850"/>
          </a:xfrm>
        </p:spPr>
        <p:txBody>
          <a:bodyPr/>
          <a:lstStyle/>
          <a:p>
            <a:pPr>
              <a:defRPr/>
            </a:pPr>
            <a:r>
              <a:rPr lang="en-US" altLang="en-US" sz="3600" dirty="0">
                <a:cs typeface="Arial" charset="0"/>
              </a:rPr>
              <a:t>Other Non-traditional work relationships</a:t>
            </a:r>
            <a:endParaRPr lang="en-US" sz="2400" dirty="0"/>
          </a:p>
        </p:txBody>
      </p:sp>
      <p:sp>
        <p:nvSpPr>
          <p:cNvPr id="15363" name="Content Placeholder 2"/>
          <p:cNvSpPr>
            <a:spLocks noGrp="1"/>
          </p:cNvSpPr>
          <p:nvPr>
            <p:ph idx="1"/>
          </p:nvPr>
        </p:nvSpPr>
        <p:spPr>
          <a:xfrm>
            <a:off x="457200" y="1447800"/>
            <a:ext cx="8534400" cy="4800599"/>
          </a:xfrm>
        </p:spPr>
        <p:txBody>
          <a:bodyPr/>
          <a:lstStyle/>
          <a:p>
            <a:pPr eaLnBrk="1" hangingPunct="1"/>
            <a:r>
              <a:rPr lang="en-US" altLang="en-US" sz="1800" dirty="0">
                <a:cs typeface="Arial" charset="0"/>
              </a:rPr>
              <a:t>Deloitte study: 40% US workforce in alternative work arrangements – temporary, part-time or ‘gig’</a:t>
            </a:r>
          </a:p>
          <a:p>
            <a:pPr eaLnBrk="1" hangingPunct="1"/>
            <a:r>
              <a:rPr lang="en-US" altLang="en-US" sz="1800" b="1" dirty="0">
                <a:cs typeface="Arial" charset="0"/>
              </a:rPr>
              <a:t>Contingent </a:t>
            </a:r>
            <a:r>
              <a:rPr lang="en-US" altLang="en-US" sz="1800" dirty="0">
                <a:cs typeface="Arial" charset="0"/>
              </a:rPr>
              <a:t>or </a:t>
            </a:r>
            <a:r>
              <a:rPr lang="en-US" altLang="en-US" sz="1800" b="1" dirty="0">
                <a:cs typeface="Arial" charset="0"/>
              </a:rPr>
              <a:t>temporary workers</a:t>
            </a:r>
          </a:p>
          <a:p>
            <a:pPr lvl="1" eaLnBrk="1" hangingPunct="1"/>
            <a:r>
              <a:rPr lang="en-US" altLang="en-US" sz="1800" dirty="0">
                <a:cs typeface="Arial" charset="0"/>
              </a:rPr>
              <a:t>Work is temporary, sporadic, or differs from the norm of a full-time employment.  </a:t>
            </a:r>
          </a:p>
          <a:p>
            <a:pPr lvl="1" eaLnBrk="1" hangingPunct="1"/>
            <a:r>
              <a:rPr lang="en-US" altLang="en-US" sz="1800" dirty="0">
                <a:cs typeface="Arial" charset="0"/>
              </a:rPr>
              <a:t>Often supplied by staffing agency - typically, agency acts as ‘employer’  </a:t>
            </a:r>
          </a:p>
          <a:p>
            <a:pPr lvl="1" eaLnBrk="1" hangingPunct="1"/>
            <a:r>
              <a:rPr lang="en-US" altLang="en-US" sz="1800" dirty="0">
                <a:cs typeface="Arial" charset="0"/>
              </a:rPr>
              <a:t>May also include ‘gig’ workers – rules evolving regarding their classification</a:t>
            </a:r>
          </a:p>
          <a:p>
            <a:pPr marL="285750" lvl="1" eaLnBrk="1" hangingPunct="1"/>
            <a:r>
              <a:rPr lang="en-US" altLang="en-US" sz="1800" b="1" dirty="0">
                <a:cs typeface="Arial" charset="0"/>
              </a:rPr>
              <a:t>Interns, Trainees and Volunteers </a:t>
            </a:r>
          </a:p>
          <a:p>
            <a:pPr marL="685800" lvl="2" eaLnBrk="1" hangingPunct="1"/>
            <a:r>
              <a:rPr lang="en-US" sz="1800" b="1" i="1" dirty="0">
                <a:cs typeface="Arial" charset="0"/>
              </a:rPr>
              <a:t>Trainees: </a:t>
            </a:r>
            <a:r>
              <a:rPr lang="en-US" sz="1800" dirty="0">
                <a:cs typeface="Arial" charset="0"/>
              </a:rPr>
              <a:t>workers exempt from FLSA minimum wage and OT while receiving formal vocational training (6 criteria) </a:t>
            </a:r>
          </a:p>
          <a:p>
            <a:pPr marL="685800" lvl="2" eaLnBrk="1" hangingPunct="1"/>
            <a:r>
              <a:rPr lang="en-US" sz="1800" b="1" i="1" dirty="0">
                <a:cs typeface="Arial" charset="0"/>
              </a:rPr>
              <a:t>Interns: </a:t>
            </a:r>
            <a:r>
              <a:rPr lang="en-US" sz="1800" dirty="0">
                <a:cs typeface="Arial" charset="0"/>
              </a:rPr>
              <a:t>“primary beneficiary test” determines paid (employee) or unpaid status</a:t>
            </a:r>
          </a:p>
          <a:p>
            <a:pPr marL="685800" lvl="2" eaLnBrk="1" hangingPunct="1"/>
            <a:r>
              <a:rPr lang="en-US" sz="1800" b="1" i="1" dirty="0">
                <a:cs typeface="Arial" charset="0"/>
              </a:rPr>
              <a:t>Volunteers: </a:t>
            </a:r>
            <a:r>
              <a:rPr lang="en-US" sz="1800" dirty="0">
                <a:cs typeface="Arial" charset="0"/>
              </a:rPr>
              <a:t>limited to work for public service, religious, humanitarian or similar non-profit organizations; for-profit entities excluded  </a:t>
            </a:r>
          </a:p>
          <a:p>
            <a:pPr marL="748800" lvl="3" indent="-291600" eaLnBrk="1" hangingPunct="1">
              <a:lnSpc>
                <a:spcPct val="90000"/>
              </a:lnSpc>
              <a:spcBef>
                <a:spcPts val="1000"/>
              </a:spcBef>
              <a:buSzPct val="120000"/>
              <a:buFont typeface="Arial" panose="020B0604020202020204" pitchFamily="34" charset="0"/>
              <a:buChar char="•"/>
            </a:pPr>
            <a:endParaRPr lang="en-US" altLang="en-US" sz="1800" dirty="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CAF3-A3EF-4A05-A4FB-988E7A7824E0}"/>
              </a:ext>
            </a:extLst>
          </p:cNvPr>
          <p:cNvSpPr>
            <a:spLocks noGrp="1"/>
          </p:cNvSpPr>
          <p:nvPr>
            <p:ph type="title"/>
          </p:nvPr>
        </p:nvSpPr>
        <p:spPr>
          <a:xfrm>
            <a:off x="457200" y="228600"/>
            <a:ext cx="8382000" cy="838200"/>
          </a:xfrm>
        </p:spPr>
        <p:txBody>
          <a:bodyPr/>
          <a:lstStyle/>
          <a:p>
            <a:r>
              <a:rPr lang="en-US" altLang="en-US" sz="4000" dirty="0">
                <a:cs typeface="Arial" charset="0"/>
              </a:rPr>
              <a:t>Contingent Workers and Joint Liability </a:t>
            </a:r>
            <a:endParaRPr lang="en-US" sz="2400" dirty="0"/>
          </a:p>
        </p:txBody>
      </p:sp>
      <p:sp>
        <p:nvSpPr>
          <p:cNvPr id="3" name="Content Placeholder 2">
            <a:extLst>
              <a:ext uri="{FF2B5EF4-FFF2-40B4-BE49-F238E27FC236}">
                <a16:creationId xmlns:a16="http://schemas.microsoft.com/office/drawing/2014/main" id="{C3247357-F165-417F-808B-D4BAAA63585A}"/>
              </a:ext>
            </a:extLst>
          </p:cNvPr>
          <p:cNvSpPr>
            <a:spLocks noGrp="1"/>
          </p:cNvSpPr>
          <p:nvPr>
            <p:ph idx="1"/>
          </p:nvPr>
        </p:nvSpPr>
        <p:spPr>
          <a:xfrm>
            <a:off x="457200" y="1219200"/>
            <a:ext cx="8229600" cy="5181599"/>
          </a:xfrm>
        </p:spPr>
        <p:txBody>
          <a:bodyPr/>
          <a:lstStyle/>
          <a:p>
            <a:pPr marL="0" indent="0" eaLnBrk="1" hangingPunct="1">
              <a:buNone/>
            </a:pPr>
            <a:r>
              <a:rPr lang="en-US" altLang="en-US" dirty="0">
                <a:cs typeface="Arial" charset="0"/>
              </a:rPr>
              <a:t>Important to recognize whether staffing agency or client bears employment burdens, potential liabilities  </a:t>
            </a:r>
          </a:p>
          <a:p>
            <a:pPr marL="291600" lvl="2" indent="-291600" eaLnBrk="1" hangingPunct="1">
              <a:lnSpc>
                <a:spcPct val="90000"/>
              </a:lnSpc>
              <a:spcBef>
                <a:spcPts val="1000"/>
              </a:spcBef>
            </a:pPr>
            <a:r>
              <a:rPr lang="en-US" sz="2400" dirty="0">
                <a:cs typeface="Arial" charset="0"/>
              </a:rPr>
              <a:t>Staffing firms can be employer</a:t>
            </a:r>
          </a:p>
          <a:p>
            <a:pPr marL="800100" lvl="2" indent="-342900" eaLnBrk="1" hangingPunct="1">
              <a:spcBef>
                <a:spcPts val="600"/>
              </a:spcBef>
              <a:buFont typeface="Arial" panose="020B0604020202020204" pitchFamily="34" charset="0"/>
              <a:buChar char="•"/>
            </a:pPr>
            <a:r>
              <a:rPr lang="en-US" dirty="0">
                <a:cs typeface="Arial" charset="0"/>
              </a:rPr>
              <a:t>Example: worker</a:t>
            </a:r>
            <a:r>
              <a:rPr lang="en-US" dirty="0"/>
              <a:t> is paid by agency, training provided.</a:t>
            </a:r>
          </a:p>
          <a:p>
            <a:pPr marL="800100" lvl="2" indent="-342900" eaLnBrk="1" hangingPunct="1">
              <a:spcBef>
                <a:spcPts val="600"/>
              </a:spcBef>
              <a:buFont typeface="Arial" panose="020B0604020202020204" pitchFamily="34" charset="0"/>
              <a:buChar char="•"/>
            </a:pPr>
            <a:r>
              <a:rPr lang="en-US" dirty="0"/>
              <a:t>Provide workers’ compensation coverage.</a:t>
            </a:r>
            <a:endParaRPr lang="en-US" dirty="0">
              <a:cs typeface="Arial" charset="0"/>
            </a:endParaRPr>
          </a:p>
          <a:p>
            <a:pPr marL="291600" lvl="2" indent="-291600" eaLnBrk="1" hangingPunct="1">
              <a:lnSpc>
                <a:spcPct val="90000"/>
              </a:lnSpc>
              <a:spcBef>
                <a:spcPts val="1000"/>
              </a:spcBef>
            </a:pPr>
            <a:r>
              <a:rPr lang="en-US" sz="2400" dirty="0">
                <a:cs typeface="Arial" charset="0"/>
              </a:rPr>
              <a:t>Client can also be (usually ‘joint’) employer</a:t>
            </a:r>
          </a:p>
          <a:p>
            <a:pPr marL="800100" lvl="3" indent="-342900" eaLnBrk="1" hangingPunct="1">
              <a:lnSpc>
                <a:spcPct val="90000"/>
              </a:lnSpc>
              <a:spcBef>
                <a:spcPts val="1000"/>
              </a:spcBef>
              <a:buFont typeface="Arial" panose="020B0604020202020204" pitchFamily="34" charset="0"/>
              <a:buChar char="•"/>
            </a:pPr>
            <a:r>
              <a:rPr lang="en-US" sz="2000" dirty="0">
                <a:solidFill>
                  <a:schemeClr val="tx1"/>
                </a:solidFill>
                <a:cs typeface="Arial" charset="0"/>
              </a:rPr>
              <a:t>Degree of training, supervision </a:t>
            </a:r>
          </a:p>
          <a:p>
            <a:pPr marL="800100" lvl="3" indent="-342900" eaLnBrk="1" hangingPunct="1">
              <a:lnSpc>
                <a:spcPct val="90000"/>
              </a:lnSpc>
              <a:spcBef>
                <a:spcPts val="1000"/>
              </a:spcBef>
              <a:buFont typeface="Arial" panose="020B0604020202020204" pitchFamily="34" charset="0"/>
              <a:buChar char="•"/>
            </a:pPr>
            <a:r>
              <a:rPr lang="en-US" sz="2000" dirty="0">
                <a:solidFill>
                  <a:schemeClr val="tx1"/>
                </a:solidFill>
                <a:cs typeface="Arial" charset="0"/>
              </a:rPr>
              <a:t>Continuity </a:t>
            </a:r>
          </a:p>
          <a:p>
            <a:pPr marL="291600" lvl="2" indent="-291600" eaLnBrk="1" hangingPunct="1">
              <a:lnSpc>
                <a:spcPct val="90000"/>
              </a:lnSpc>
              <a:spcBef>
                <a:spcPts val="1000"/>
              </a:spcBef>
            </a:pPr>
            <a:r>
              <a:rPr lang="en-US" sz="2400" dirty="0">
                <a:cs typeface="Arial" charset="0"/>
              </a:rPr>
              <a:t>‘Joint and several liability’ of both firms</a:t>
            </a:r>
          </a:p>
          <a:p>
            <a:pPr marL="291600" lvl="2" indent="-291600" eaLnBrk="1" hangingPunct="1">
              <a:lnSpc>
                <a:spcPct val="90000"/>
              </a:lnSpc>
              <a:spcBef>
                <a:spcPts val="1000"/>
              </a:spcBef>
            </a:pPr>
            <a:r>
              <a:rPr lang="en-US" sz="2400" dirty="0">
                <a:cs typeface="Arial" charset="0"/>
              </a:rPr>
              <a:t>Contract of engagement sets terms – careful review</a:t>
            </a:r>
          </a:p>
          <a:p>
            <a:pPr marL="291600" lvl="2" indent="-291600" eaLnBrk="1" hangingPunct="1">
              <a:lnSpc>
                <a:spcPct val="90000"/>
              </a:lnSpc>
              <a:spcBef>
                <a:spcPts val="1000"/>
              </a:spcBef>
            </a:pPr>
            <a:r>
              <a:rPr lang="en-US" sz="2400" dirty="0">
                <a:cs typeface="Arial" charset="0"/>
              </a:rPr>
              <a:t>‘Third Party Interferer’ liability if client discriminates illegally </a:t>
            </a:r>
            <a:endParaRPr lang="en-US" sz="2000" dirty="0">
              <a:cs typeface="Arial" charset="0"/>
            </a:endParaRPr>
          </a:p>
          <a:p>
            <a:pPr marL="0" lvl="1" indent="0">
              <a:buNone/>
            </a:pPr>
            <a:endParaRPr lang="en-US" altLang="en-US" dirty="0">
              <a:cs typeface="Arial" charset="0"/>
            </a:endParaRPr>
          </a:p>
          <a:p>
            <a:pPr marL="0" lvl="1" indent="0">
              <a:buNone/>
            </a:pPr>
            <a:endParaRPr lang="en-US" altLang="en-US" dirty="0">
              <a:cs typeface="Arial" charset="0"/>
            </a:endParaRPr>
          </a:p>
        </p:txBody>
      </p:sp>
    </p:spTree>
    <p:extLst>
      <p:ext uri="{BB962C8B-B14F-4D97-AF65-F5344CB8AC3E}">
        <p14:creationId xmlns:p14="http://schemas.microsoft.com/office/powerpoint/2010/main" val="1936065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60350"/>
            <a:ext cx="8229600" cy="654050"/>
          </a:xfrm>
          <a:ln>
            <a:noFill/>
          </a:ln>
        </p:spPr>
        <p:txBody>
          <a:bodyPr/>
          <a:lstStyle/>
          <a:p>
            <a:pPr eaLnBrk="1" hangingPunct="1"/>
            <a:br>
              <a:rPr lang="en-US" altLang="en-US" dirty="0">
                <a:effectLst/>
                <a:cs typeface="Arial" charset="0"/>
              </a:rPr>
            </a:br>
            <a:r>
              <a:rPr lang="en-US" altLang="en-US" sz="4000" dirty="0">
                <a:effectLst/>
                <a:cs typeface="Arial" charset="0"/>
              </a:rPr>
              <a:t>Management Tips: Worker Status </a:t>
            </a:r>
          </a:p>
        </p:txBody>
      </p:sp>
      <p:sp>
        <p:nvSpPr>
          <p:cNvPr id="19459" name="Content Placeholder 2"/>
          <p:cNvSpPr>
            <a:spLocks noGrp="1"/>
          </p:cNvSpPr>
          <p:nvPr>
            <p:ph idx="1"/>
          </p:nvPr>
        </p:nvSpPr>
        <p:spPr>
          <a:xfrm>
            <a:off x="457200" y="1066800"/>
            <a:ext cx="8229600" cy="5333999"/>
          </a:xfrm>
          <a:ln>
            <a:noFill/>
          </a:ln>
        </p:spPr>
        <p:txBody>
          <a:bodyPr/>
          <a:lstStyle/>
          <a:p>
            <a:pPr eaLnBrk="1" hangingPunct="1">
              <a:spcBef>
                <a:spcPts val="600"/>
              </a:spcBef>
            </a:pPr>
            <a:r>
              <a:rPr lang="en-US" altLang="en-US" sz="2000" u="sng" dirty="0">
                <a:cs typeface="Arial" charset="0"/>
              </a:rPr>
              <a:t>Understand implications </a:t>
            </a:r>
            <a:r>
              <a:rPr lang="en-US" altLang="en-US" sz="2000" dirty="0">
                <a:cs typeface="Arial" charset="0"/>
              </a:rPr>
              <a:t>of worker classification</a:t>
            </a:r>
          </a:p>
          <a:p>
            <a:pPr eaLnBrk="1" hangingPunct="1">
              <a:spcBef>
                <a:spcPts val="600"/>
              </a:spcBef>
            </a:pPr>
            <a:r>
              <a:rPr lang="en-US" altLang="en-US" sz="2000" u="sng" dirty="0">
                <a:cs typeface="Arial" charset="0"/>
              </a:rPr>
              <a:t>Written agreement recommended</a:t>
            </a:r>
            <a:r>
              <a:rPr lang="en-US" altLang="en-US" sz="2000" dirty="0">
                <a:cs typeface="Arial" charset="0"/>
              </a:rPr>
              <a:t>, with understood classification by the parties (not dispositive – see ‘ducks’)  </a:t>
            </a:r>
          </a:p>
          <a:p>
            <a:pPr eaLnBrk="1" hangingPunct="1">
              <a:spcBef>
                <a:spcPts val="600"/>
              </a:spcBef>
            </a:pPr>
            <a:r>
              <a:rPr lang="en-US" altLang="en-US" sz="2000" dirty="0">
                <a:cs typeface="Arial" charset="0"/>
              </a:rPr>
              <a:t>If employment contemplated, </a:t>
            </a:r>
            <a:r>
              <a:rPr lang="en-US" altLang="en-US" sz="2000" u="sng" dirty="0">
                <a:cs typeface="Arial" charset="0"/>
              </a:rPr>
              <a:t>state duration or ‘at-will’ </a:t>
            </a:r>
            <a:r>
              <a:rPr lang="en-US" altLang="en-US" sz="2000" dirty="0">
                <a:cs typeface="Arial" charset="0"/>
              </a:rPr>
              <a:t>(see chapter 2)</a:t>
            </a:r>
          </a:p>
          <a:p>
            <a:pPr eaLnBrk="1" hangingPunct="1">
              <a:spcBef>
                <a:spcPts val="600"/>
              </a:spcBef>
            </a:pPr>
            <a:r>
              <a:rPr lang="en-US" altLang="en-US" sz="2000" dirty="0">
                <a:cs typeface="Arial" charset="0"/>
              </a:rPr>
              <a:t>If independent contractor contemplated, </a:t>
            </a:r>
            <a:r>
              <a:rPr lang="en-US" altLang="en-US" sz="2000" u="sng" dirty="0">
                <a:cs typeface="Arial" charset="0"/>
              </a:rPr>
              <a:t>articulate worker’s control </a:t>
            </a:r>
            <a:r>
              <a:rPr lang="en-US" altLang="en-US" sz="2000" dirty="0">
                <a:cs typeface="Arial" charset="0"/>
              </a:rPr>
              <a:t>and </a:t>
            </a:r>
            <a:r>
              <a:rPr lang="en-US" altLang="en-US" sz="2000" u="sng" dirty="0">
                <a:cs typeface="Arial" charset="0"/>
              </a:rPr>
              <a:t>outcomes </a:t>
            </a:r>
            <a:r>
              <a:rPr lang="en-US" altLang="en-US" sz="2000" dirty="0">
                <a:cs typeface="Arial" charset="0"/>
              </a:rPr>
              <a:t>anticipated</a:t>
            </a:r>
          </a:p>
          <a:p>
            <a:pPr eaLnBrk="1" hangingPunct="1">
              <a:spcBef>
                <a:spcPts val="600"/>
              </a:spcBef>
            </a:pPr>
            <a:r>
              <a:rPr lang="en-US" altLang="en-US" sz="2000" u="sng" dirty="0">
                <a:cs typeface="Arial" charset="0"/>
              </a:rPr>
              <a:t>Specify tax responsibilities</a:t>
            </a:r>
          </a:p>
          <a:p>
            <a:pPr eaLnBrk="1" hangingPunct="1">
              <a:spcBef>
                <a:spcPts val="600"/>
              </a:spcBef>
            </a:pPr>
            <a:r>
              <a:rPr lang="en-US" altLang="en-US" sz="2000" dirty="0">
                <a:cs typeface="Arial" charset="0"/>
              </a:rPr>
              <a:t>Preferable to pay independent contractors for </a:t>
            </a:r>
            <a:r>
              <a:rPr lang="en-US" altLang="en-US" sz="2000" u="sng" dirty="0">
                <a:cs typeface="Arial" charset="0"/>
              </a:rPr>
              <a:t>results</a:t>
            </a:r>
            <a:r>
              <a:rPr lang="en-US" altLang="en-US" sz="2000" dirty="0">
                <a:cs typeface="Arial" charset="0"/>
              </a:rPr>
              <a:t> rather than time.</a:t>
            </a:r>
          </a:p>
          <a:p>
            <a:pPr eaLnBrk="1" hangingPunct="1">
              <a:spcBef>
                <a:spcPts val="600"/>
              </a:spcBef>
            </a:pPr>
            <a:r>
              <a:rPr lang="en-US" altLang="en-US" sz="2000" dirty="0">
                <a:cs typeface="Arial" charset="0"/>
              </a:rPr>
              <a:t>Any </a:t>
            </a:r>
            <a:r>
              <a:rPr lang="en-US" altLang="en-US" sz="2000" u="sng" dirty="0">
                <a:cs typeface="Arial" charset="0"/>
              </a:rPr>
              <a:t>training</a:t>
            </a:r>
            <a:r>
              <a:rPr lang="en-US" altLang="en-US" sz="2000" dirty="0">
                <a:cs typeface="Arial" charset="0"/>
              </a:rPr>
              <a:t> provided is a strong indication of employee status.  </a:t>
            </a:r>
          </a:p>
          <a:p>
            <a:pPr eaLnBrk="1" hangingPunct="1">
              <a:spcBef>
                <a:spcPts val="600"/>
              </a:spcBef>
            </a:pPr>
            <a:r>
              <a:rPr lang="en-US" altLang="en-US" sz="2000" dirty="0">
                <a:cs typeface="Arial" charset="0"/>
              </a:rPr>
              <a:t>Independent contractors </a:t>
            </a:r>
            <a:r>
              <a:rPr lang="en-US" altLang="en-US" sz="2000" u="sng" dirty="0">
                <a:cs typeface="Arial" charset="0"/>
              </a:rPr>
              <a:t>hire their own assistance</a:t>
            </a:r>
            <a:r>
              <a:rPr lang="en-US" altLang="en-US" sz="2000" dirty="0">
                <a:cs typeface="Arial" charset="0"/>
              </a:rPr>
              <a:t>. </a:t>
            </a:r>
          </a:p>
          <a:p>
            <a:pPr eaLnBrk="1" hangingPunct="1">
              <a:spcBef>
                <a:spcPts val="600"/>
              </a:spcBef>
            </a:pPr>
            <a:r>
              <a:rPr lang="en-US" altLang="en-US" sz="2000" dirty="0">
                <a:cs typeface="Arial" charset="0"/>
              </a:rPr>
              <a:t>For close questions, </a:t>
            </a:r>
            <a:r>
              <a:rPr lang="en-US" altLang="en-US" sz="2000" u="sng" dirty="0">
                <a:cs typeface="Arial" charset="0"/>
              </a:rPr>
              <a:t>seek legal advice</a:t>
            </a:r>
            <a:r>
              <a:rPr lang="en-US" altLang="en-US" sz="2000" dirty="0">
                <a:cs typeface="Arial" charset="0"/>
              </a:rPr>
              <a:t>, or file for IRS advice ruling, Form SS-8.  </a:t>
            </a:r>
          </a:p>
          <a:p>
            <a:pPr lvl="1" eaLnBrk="1" hangingPunct="1">
              <a:spcBef>
                <a:spcPts val="600"/>
              </a:spcBef>
            </a:pPr>
            <a:r>
              <a:rPr lang="en-US" altLang="en-US" sz="2000" dirty="0">
                <a:cs typeface="Arial" charset="0"/>
              </a:rPr>
              <a:t>See complete list, page 21.  </a:t>
            </a:r>
          </a:p>
          <a:p>
            <a:pPr eaLnBrk="1" hangingPunct="1">
              <a:spcBef>
                <a:spcPts val="600"/>
              </a:spcBef>
            </a:pPr>
            <a:r>
              <a:rPr lang="en-US" altLang="en-US" sz="2000" dirty="0">
                <a:cs typeface="Arial" charset="0"/>
              </a:rPr>
              <a:t>Always remember that the writing is important, but the actual performance is key.  </a:t>
            </a:r>
          </a:p>
          <a:p>
            <a:pPr marL="0" indent="0" eaLnBrk="1" hangingPunct="1">
              <a:spcBef>
                <a:spcPts val="600"/>
              </a:spcBef>
              <a:buNone/>
            </a:pPr>
            <a:endParaRPr lang="en-US" altLang="en-US" sz="2000" dirty="0">
              <a:cs typeface="Arial" charset="0"/>
            </a:endParaRPr>
          </a:p>
          <a:p>
            <a:pPr marL="291600" lvl="2" indent="-291600" eaLnBrk="1" hangingPunct="1">
              <a:lnSpc>
                <a:spcPct val="90000"/>
              </a:lnSpc>
              <a:spcBef>
                <a:spcPts val="1000"/>
              </a:spcBef>
              <a:buSzPct val="120000"/>
              <a:buFont typeface="Arial" panose="020B0604020202020204" pitchFamily="34" charset="0"/>
              <a:buChar char="•"/>
            </a:pPr>
            <a:endParaRPr lang="en-US" altLang="en-US" dirty="0">
              <a:cs typeface="Arial" charset="0"/>
            </a:endParaRPr>
          </a:p>
        </p:txBody>
      </p:sp>
    </p:spTree>
    <p:extLst>
      <p:ext uri="{BB962C8B-B14F-4D97-AF65-F5344CB8AC3E}">
        <p14:creationId xmlns:p14="http://schemas.microsoft.com/office/powerpoint/2010/main" val="433815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57200"/>
            <a:ext cx="8229600" cy="928688"/>
          </a:xfrm>
          <a:ln>
            <a:noFill/>
          </a:ln>
        </p:spPr>
        <p:txBody>
          <a:bodyPr/>
          <a:lstStyle/>
          <a:p>
            <a:pPr eaLnBrk="1" hangingPunct="1"/>
            <a:r>
              <a:rPr lang="en-US" altLang="en-US" sz="3600" dirty="0">
                <a:effectLst/>
                <a:cs typeface="Arial" charset="0"/>
              </a:rPr>
              <a:t>Defining ‘Applicant’ (i.e. not an EE yet)</a:t>
            </a:r>
          </a:p>
        </p:txBody>
      </p:sp>
      <p:sp>
        <p:nvSpPr>
          <p:cNvPr id="19459" name="Content Placeholder 2"/>
          <p:cNvSpPr>
            <a:spLocks noGrp="1"/>
          </p:cNvSpPr>
          <p:nvPr>
            <p:ph idx="1"/>
          </p:nvPr>
        </p:nvSpPr>
        <p:spPr>
          <a:xfrm>
            <a:off x="457200" y="1600201"/>
            <a:ext cx="8229600" cy="4800599"/>
          </a:xfrm>
          <a:ln>
            <a:noFill/>
          </a:ln>
        </p:spPr>
        <p:txBody>
          <a:bodyPr/>
          <a:lstStyle/>
          <a:p>
            <a:pPr eaLnBrk="1" hangingPunct="1">
              <a:spcBef>
                <a:spcPts val="600"/>
              </a:spcBef>
            </a:pPr>
            <a:r>
              <a:rPr lang="en-US" altLang="en-US" sz="2000" dirty="0">
                <a:cs typeface="Calibri" panose="020F0502020204030204" pitchFamily="34" charset="0"/>
              </a:rPr>
              <a:t>‘Applicant’: documentation requirements and anti-discrimination laws extend to ‘Applicants’ </a:t>
            </a:r>
          </a:p>
          <a:p>
            <a:pPr eaLnBrk="1" hangingPunct="1"/>
            <a:r>
              <a:rPr lang="en-US" altLang="en-US" sz="2000" dirty="0">
                <a:cs typeface="Calibri" panose="020F0502020204030204" pitchFamily="34" charset="0"/>
              </a:rPr>
              <a:t>Four general requirements: To be covered as an “Applicant:”</a:t>
            </a:r>
          </a:p>
          <a:p>
            <a:pPr marL="457200" indent="-457200">
              <a:buFont typeface="+mj-lt"/>
              <a:buAutoNum type="arabicPeriod"/>
            </a:pPr>
            <a:r>
              <a:rPr lang="en-US" altLang="en-US" sz="2000" dirty="0">
                <a:cs typeface="Calibri" panose="020F0502020204030204" pitchFamily="34" charset="0"/>
              </a:rPr>
              <a:t>Person </a:t>
            </a:r>
            <a:r>
              <a:rPr lang="en-US" altLang="en-US" sz="2000" i="1" dirty="0">
                <a:solidFill>
                  <a:srgbClr val="FF0000"/>
                </a:solidFill>
                <a:cs typeface="Calibri" panose="020F0502020204030204" pitchFamily="34" charset="0"/>
              </a:rPr>
              <a:t>submits expression of interest;</a:t>
            </a:r>
            <a:r>
              <a:rPr lang="en-US" altLang="en-US" sz="2000" dirty="0">
                <a:cs typeface="Calibri" panose="020F0502020204030204" pitchFamily="34" charset="0"/>
              </a:rPr>
              <a:t> </a:t>
            </a:r>
          </a:p>
          <a:p>
            <a:pPr marL="457200" indent="-457200">
              <a:buFont typeface="+mj-lt"/>
              <a:buAutoNum type="arabicPeriod"/>
            </a:pPr>
            <a:r>
              <a:rPr lang="en-US" altLang="en-US" sz="2000" dirty="0">
                <a:cs typeface="Calibri" panose="020F0502020204030204" pitchFamily="34" charset="0"/>
              </a:rPr>
              <a:t>Persons exhibits </a:t>
            </a:r>
            <a:r>
              <a:rPr lang="en-US" altLang="en-US" sz="2000" dirty="0">
                <a:solidFill>
                  <a:srgbClr val="FF0000"/>
                </a:solidFill>
                <a:cs typeface="Calibri" panose="020F0502020204030204" pitchFamily="34" charset="0"/>
              </a:rPr>
              <a:t>basic qualifications </a:t>
            </a:r>
            <a:r>
              <a:rPr lang="en-US" altLang="en-US" sz="2000" dirty="0">
                <a:cs typeface="Calibri" panose="020F0502020204030204" pitchFamily="34" charset="0"/>
              </a:rPr>
              <a:t>for a posted position;</a:t>
            </a:r>
          </a:p>
          <a:p>
            <a:pPr marL="457200" indent="-457200">
              <a:buFont typeface="+mj-lt"/>
              <a:buAutoNum type="arabicPeriod"/>
            </a:pPr>
            <a:r>
              <a:rPr lang="en-US" altLang="en-US" sz="2000" dirty="0">
                <a:cs typeface="Calibri" panose="020F0502020204030204" pitchFamily="34" charset="0"/>
              </a:rPr>
              <a:t>Employer </a:t>
            </a:r>
            <a:r>
              <a:rPr lang="en-US" altLang="en-US" sz="2000" i="1" dirty="0">
                <a:solidFill>
                  <a:srgbClr val="FF0000"/>
                </a:solidFill>
                <a:cs typeface="Calibri" panose="020F0502020204030204" pitchFamily="34" charset="0"/>
              </a:rPr>
              <a:t>considers</a:t>
            </a:r>
            <a:r>
              <a:rPr lang="en-US" altLang="en-US" sz="2000" dirty="0">
                <a:cs typeface="Calibri" panose="020F0502020204030204" pitchFamily="34" charset="0"/>
              </a:rPr>
              <a:t> person for employment in a particular position;</a:t>
            </a:r>
          </a:p>
          <a:p>
            <a:pPr marL="457200" indent="-457200">
              <a:buFont typeface="+mj-lt"/>
              <a:buAutoNum type="arabicPeriod"/>
            </a:pPr>
            <a:r>
              <a:rPr lang="en-US" altLang="en-US" sz="2000" dirty="0">
                <a:cs typeface="Calibri" panose="020F0502020204030204" pitchFamily="34" charset="0"/>
              </a:rPr>
              <a:t>Person </a:t>
            </a:r>
            <a:r>
              <a:rPr lang="en-US" altLang="en-US" sz="2000" i="1" dirty="0">
                <a:solidFill>
                  <a:srgbClr val="FF0000"/>
                </a:solidFill>
                <a:cs typeface="Calibri" panose="020F0502020204030204" pitchFamily="34" charset="0"/>
              </a:rPr>
              <a:t>does not remove</a:t>
            </a:r>
            <a:r>
              <a:rPr lang="en-US" altLang="en-US" sz="2000" dirty="0">
                <a:solidFill>
                  <a:srgbClr val="FF0000"/>
                </a:solidFill>
                <a:cs typeface="Calibri" panose="020F0502020204030204" pitchFamily="34" charset="0"/>
              </a:rPr>
              <a:t> </a:t>
            </a:r>
            <a:r>
              <a:rPr lang="en-US" altLang="en-US" sz="2000" dirty="0">
                <a:cs typeface="Calibri" panose="020F0502020204030204" pitchFamily="34" charset="0"/>
              </a:rPr>
              <a:t>him/herself from selection process or signify disinterest (no removal from candidacy)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ln>
            <a:noFill/>
          </a:ln>
        </p:spPr>
        <p:txBody>
          <a:bodyPr/>
          <a:lstStyle/>
          <a:p>
            <a:pPr eaLnBrk="1" hangingPunct="1"/>
            <a:r>
              <a:rPr lang="en-US" altLang="en-US" dirty="0">
                <a:effectLst/>
                <a:cs typeface="Arial" charset="0"/>
              </a:rPr>
              <a:t>Defining ‘Employer’ </a:t>
            </a:r>
            <a:r>
              <a:rPr lang="en-US" altLang="en-US" dirty="0">
                <a:solidFill>
                  <a:srgbClr val="FF0000"/>
                </a:solidFill>
                <a:effectLst/>
                <a:cs typeface="Arial" charset="0"/>
              </a:rPr>
              <a:t>(ER)</a:t>
            </a:r>
            <a:endParaRPr lang="en-US" altLang="en-US" sz="2400" dirty="0">
              <a:solidFill>
                <a:srgbClr val="FF0000"/>
              </a:solidFill>
              <a:effectLst/>
              <a:cs typeface="Arial" charset="0"/>
            </a:endParaRPr>
          </a:p>
        </p:txBody>
      </p:sp>
      <p:sp>
        <p:nvSpPr>
          <p:cNvPr id="19459" name="Content Placeholder 2"/>
          <p:cNvSpPr>
            <a:spLocks noGrp="1"/>
          </p:cNvSpPr>
          <p:nvPr>
            <p:ph idx="1"/>
          </p:nvPr>
        </p:nvSpPr>
        <p:spPr>
          <a:xfrm>
            <a:off x="457200" y="1600201"/>
            <a:ext cx="8229600" cy="4800599"/>
          </a:xfrm>
          <a:ln>
            <a:noFill/>
          </a:ln>
        </p:spPr>
        <p:txBody>
          <a:bodyPr/>
          <a:lstStyle/>
          <a:p>
            <a:pPr eaLnBrk="1" hangingPunct="1"/>
            <a:r>
              <a:rPr lang="en-US" altLang="en-US" sz="1600" dirty="0">
                <a:cs typeface="Calibri" panose="020F0502020204030204" pitchFamily="34" charset="0"/>
              </a:rPr>
              <a:t>‘Important to recognize that entity must be an “Employer” for many regulations to attach.  </a:t>
            </a:r>
          </a:p>
          <a:p>
            <a:pPr eaLnBrk="1" hangingPunct="1">
              <a:spcBef>
                <a:spcPts val="600"/>
              </a:spcBef>
            </a:pPr>
            <a:r>
              <a:rPr lang="en-US" altLang="en-US" sz="1600" dirty="0">
                <a:cs typeface="Calibri" panose="020F0502020204030204" pitchFamily="34" charset="0"/>
              </a:rPr>
              <a:t>Employer: important to determine who must comply </a:t>
            </a:r>
          </a:p>
          <a:p>
            <a:pPr eaLnBrk="1" hangingPunct="1">
              <a:spcBef>
                <a:spcPts val="600"/>
              </a:spcBef>
              <a:buFont typeface="Arial" panose="020B0604020202020204" pitchFamily="34" charset="0"/>
              <a:buChar char="•"/>
            </a:pPr>
            <a:r>
              <a:rPr lang="en-US" altLang="en-US" sz="1600" dirty="0">
                <a:cs typeface="Calibri" panose="020F0502020204030204" pitchFamily="34" charset="0"/>
              </a:rPr>
              <a:t>Usually evident (‘private clubs’ exception)</a:t>
            </a:r>
          </a:p>
          <a:p>
            <a:pPr eaLnBrk="1" hangingPunct="1">
              <a:spcBef>
                <a:spcPts val="600"/>
              </a:spcBef>
              <a:buFont typeface="Arial" panose="020B0604020202020204" pitchFamily="34" charset="0"/>
              <a:buChar char="•"/>
            </a:pPr>
            <a:r>
              <a:rPr lang="en-US" altLang="en-US" sz="1600" dirty="0">
                <a:cs typeface="Calibri" panose="020F0502020204030204" pitchFamily="34" charset="0"/>
              </a:rPr>
              <a:t>Supervisors rarely personally liable for misconduct</a:t>
            </a:r>
          </a:p>
          <a:p>
            <a:pPr eaLnBrk="1" hangingPunct="1">
              <a:spcBef>
                <a:spcPts val="600"/>
              </a:spcBef>
              <a:buFont typeface="Arial" panose="020B0604020202020204" pitchFamily="34" charset="0"/>
              <a:buChar char="•"/>
            </a:pPr>
            <a:r>
              <a:rPr lang="en-US" altLang="en-US" sz="1600" dirty="0">
                <a:cs typeface="Calibri" panose="020F0502020204030204" pitchFamily="34" charset="0"/>
              </a:rPr>
              <a:t>Per US Constitution, federal jurisdiction limited to ‘interstate commerce’ (see next slide)</a:t>
            </a:r>
          </a:p>
          <a:p>
            <a:pPr eaLnBrk="1" hangingPunct="1"/>
            <a:r>
              <a:rPr lang="en-US" altLang="en-US" sz="1600" dirty="0">
                <a:cs typeface="Calibri" panose="020F0502020204030204" pitchFamily="34" charset="0"/>
              </a:rPr>
              <a:t>Issues may arise when: </a:t>
            </a:r>
          </a:p>
          <a:p>
            <a:pPr lvl="1" eaLnBrk="1" hangingPunct="1"/>
            <a:r>
              <a:rPr lang="en-US" altLang="en-US" sz="1600" dirty="0">
                <a:cs typeface="Calibri" panose="020F0502020204030204" pitchFamily="34" charset="0"/>
              </a:rPr>
              <a:t>an entity claims to be a </a:t>
            </a:r>
            <a:r>
              <a:rPr lang="en-US" altLang="en-US" sz="1600" u="sng" dirty="0">
                <a:cs typeface="Calibri" panose="020F0502020204030204" pitchFamily="34" charset="0"/>
              </a:rPr>
              <a:t>private membership club</a:t>
            </a:r>
          </a:p>
          <a:p>
            <a:pPr lvl="1" eaLnBrk="1" hangingPunct="1"/>
            <a:r>
              <a:rPr lang="en-US" altLang="en-US" sz="1600" dirty="0">
                <a:cs typeface="Calibri" panose="020F0502020204030204" pitchFamily="34" charset="0"/>
              </a:rPr>
              <a:t>the entity is a </a:t>
            </a:r>
            <a:r>
              <a:rPr lang="en-US" altLang="en-US" sz="1600" u="sng" dirty="0">
                <a:cs typeface="Calibri" panose="020F0502020204030204" pitchFamily="34" charset="0"/>
              </a:rPr>
              <a:t>multinational company</a:t>
            </a:r>
          </a:p>
          <a:p>
            <a:pPr lvl="1" eaLnBrk="1" hangingPunct="1"/>
            <a:r>
              <a:rPr lang="en-US" altLang="en-US" sz="1600" dirty="0">
                <a:cs typeface="Calibri" panose="020F0502020204030204" pitchFamily="34" charset="0"/>
              </a:rPr>
              <a:t>the entity is close to lower jurisdictional limits of federal laws (Commerce Clause proxy) </a:t>
            </a:r>
          </a:p>
          <a:p>
            <a:pPr lvl="1" eaLnBrk="1" hangingPunct="1"/>
            <a:r>
              <a:rPr lang="en-US" altLang="en-US" sz="1600" dirty="0">
                <a:cs typeface="Calibri" panose="020F0502020204030204" pitchFamily="34" charset="0"/>
              </a:rPr>
              <a:t>The entity supplies goods or services to government</a:t>
            </a:r>
          </a:p>
          <a:p>
            <a:pPr lvl="1" eaLnBrk="1" hangingPunct="1"/>
            <a:r>
              <a:rPr lang="en-US" altLang="en-US" sz="1600" dirty="0">
                <a:cs typeface="Calibri" panose="020F0502020204030204" pitchFamily="34" charset="0"/>
              </a:rPr>
              <a:t>The </a:t>
            </a:r>
            <a:r>
              <a:rPr lang="en-US" altLang="en-US" sz="1600" u="sng" dirty="0">
                <a:cs typeface="Calibri" panose="020F0502020204030204" pitchFamily="34" charset="0"/>
              </a:rPr>
              <a:t>number of EE </a:t>
            </a:r>
            <a:r>
              <a:rPr lang="en-US" altLang="en-US" sz="1600" dirty="0">
                <a:cs typeface="Calibri" panose="020F0502020204030204" pitchFamily="34" charset="0"/>
              </a:rPr>
              <a:t>an ER employs</a:t>
            </a:r>
          </a:p>
          <a:p>
            <a:pPr marL="0" indent="0" eaLnBrk="1" hangingPunct="1">
              <a:spcBef>
                <a:spcPts val="600"/>
              </a:spcBef>
              <a:buNone/>
            </a:pPr>
            <a:endParaRPr lang="en-US" altLang="en-US" sz="1600" dirty="0">
              <a:cs typeface="Calibri" panose="020F0502020204030204" pitchFamily="34" charset="0"/>
            </a:endParaRPr>
          </a:p>
          <a:p>
            <a:pPr marL="0" indent="0" eaLnBrk="1" hangingPunct="1">
              <a:spcBef>
                <a:spcPts val="600"/>
              </a:spcBef>
              <a:buNone/>
            </a:pPr>
            <a:endParaRPr lang="en-US" altLang="en-US" sz="1600" dirty="0">
              <a:cs typeface="Calibri" panose="020F0502020204030204" pitchFamily="34" charset="0"/>
            </a:endParaRPr>
          </a:p>
        </p:txBody>
      </p:sp>
    </p:spTree>
    <p:extLst>
      <p:ext uri="{BB962C8B-B14F-4D97-AF65-F5344CB8AC3E}">
        <p14:creationId xmlns:p14="http://schemas.microsoft.com/office/powerpoint/2010/main" val="2779030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ACD87-3252-4505-BF08-326B56C57FDC}"/>
              </a:ext>
            </a:extLst>
          </p:cNvPr>
          <p:cNvSpPr>
            <a:spLocks noGrp="1"/>
          </p:cNvSpPr>
          <p:nvPr>
            <p:ph type="title"/>
          </p:nvPr>
        </p:nvSpPr>
        <p:spPr>
          <a:xfrm>
            <a:off x="457200" y="260350"/>
            <a:ext cx="8229600" cy="958850"/>
          </a:xfrm>
        </p:spPr>
        <p:txBody>
          <a:bodyPr/>
          <a:lstStyle/>
          <a:p>
            <a:r>
              <a:rPr lang="en-US" altLang="en-US" sz="3600" dirty="0">
                <a:effectLst/>
                <a:cs typeface="Arial" charset="0"/>
              </a:rPr>
              <a:t>Federal Statutory Definitions of ‘Employer’</a:t>
            </a:r>
            <a:endParaRPr lang="en-US" sz="3600" dirty="0"/>
          </a:p>
        </p:txBody>
      </p:sp>
      <p:sp>
        <p:nvSpPr>
          <p:cNvPr id="3" name="Content Placeholder 2"/>
          <p:cNvSpPr>
            <a:spLocks noGrp="1"/>
          </p:cNvSpPr>
          <p:nvPr>
            <p:ph idx="1"/>
          </p:nvPr>
        </p:nvSpPr>
        <p:spPr>
          <a:xfrm>
            <a:off x="423862" y="1371600"/>
            <a:ext cx="8229600" cy="5378450"/>
          </a:xfrm>
        </p:spPr>
        <p:txBody>
          <a:bodyPr/>
          <a:lstStyle/>
          <a:p>
            <a:pPr marL="0" indent="0">
              <a:buNone/>
            </a:pPr>
            <a:r>
              <a:rPr lang="en-US" sz="2400" dirty="0"/>
              <a:t>Examples, See Exhibit 1.6 </a:t>
            </a:r>
          </a:p>
          <a:p>
            <a:r>
              <a:rPr lang="en-US" dirty="0"/>
              <a:t>Title VII of the Civil Rights Act: 15 or more workers for specified period</a:t>
            </a:r>
          </a:p>
          <a:p>
            <a:r>
              <a:rPr lang="en-US" dirty="0"/>
              <a:t>Age Discrimination in Employment Act: 20 or more workers for specified period </a:t>
            </a:r>
          </a:p>
          <a:p>
            <a:r>
              <a:rPr lang="en-US" dirty="0"/>
              <a:t>Americans with Disabilities Act: 15 or more workers  </a:t>
            </a:r>
          </a:p>
          <a:p>
            <a:r>
              <a:rPr lang="en-US" dirty="0"/>
              <a:t>Fair Labor Standards Act: ‘individual’ and ‘enterprise’ coverage </a:t>
            </a:r>
            <a:r>
              <a:rPr lang="en-US" sz="2400" dirty="0"/>
              <a:t>(see Chapter 16) </a:t>
            </a:r>
          </a:p>
          <a:p>
            <a:pPr marL="0" indent="0">
              <a:buNone/>
            </a:pPr>
            <a:r>
              <a:rPr lang="en-US" sz="2400" i="1" dirty="0"/>
              <a:t>Note: many states have similar legislation with lower thresholds </a:t>
            </a:r>
            <a:endParaRPr lang="en-IN" sz="2400" i="1" dirty="0"/>
          </a:p>
          <a:p>
            <a:pPr marL="0" indent="0">
              <a:buNone/>
            </a:pPr>
            <a:endParaRPr lang="en-US" dirty="0"/>
          </a:p>
        </p:txBody>
      </p:sp>
    </p:spTree>
    <p:extLst>
      <p:ext uri="{BB962C8B-B14F-4D97-AF65-F5344CB8AC3E}">
        <p14:creationId xmlns:p14="http://schemas.microsoft.com/office/powerpoint/2010/main" val="51583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60350"/>
            <a:ext cx="8229600" cy="806450"/>
          </a:xfrm>
          <a:ln>
            <a:noFill/>
          </a:ln>
        </p:spPr>
        <p:txBody>
          <a:bodyPr/>
          <a:lstStyle/>
          <a:p>
            <a:pPr eaLnBrk="1" hangingPunct="1"/>
            <a:r>
              <a:rPr lang="en-US" altLang="en-US" dirty="0">
                <a:effectLst/>
                <a:cs typeface="Arial" charset="0"/>
              </a:rPr>
              <a:t>Non-compete Agreements</a:t>
            </a:r>
            <a:endParaRPr lang="en-US" altLang="en-US" sz="2400" dirty="0">
              <a:effectLst/>
              <a:cs typeface="Arial" charset="0"/>
            </a:endParaRPr>
          </a:p>
        </p:txBody>
      </p:sp>
      <p:sp>
        <p:nvSpPr>
          <p:cNvPr id="21507" name="Content Placeholder 2"/>
          <p:cNvSpPr>
            <a:spLocks noGrp="1"/>
          </p:cNvSpPr>
          <p:nvPr>
            <p:ph idx="1"/>
          </p:nvPr>
        </p:nvSpPr>
        <p:spPr>
          <a:xfrm>
            <a:off x="457200" y="1219200"/>
            <a:ext cx="8382000" cy="5378450"/>
          </a:xfrm>
          <a:ln>
            <a:noFill/>
          </a:ln>
        </p:spPr>
        <p:txBody>
          <a:bodyPr/>
          <a:lstStyle/>
          <a:p>
            <a:pPr marL="291600" lvl="2" indent="-291600" eaLnBrk="1" hangingPunct="1">
              <a:lnSpc>
                <a:spcPct val="90000"/>
              </a:lnSpc>
              <a:spcBef>
                <a:spcPts val="1000"/>
              </a:spcBef>
              <a:buSzPct val="120000"/>
              <a:buFont typeface="Arial" panose="020B0604020202020204" pitchFamily="34" charset="0"/>
              <a:buChar char="•"/>
            </a:pPr>
            <a:r>
              <a:rPr lang="en-US" sz="2400" dirty="0">
                <a:cs typeface="Arial" charset="0"/>
              </a:rPr>
              <a:t>Every employee owes ‘duty of loyalty’ while employed </a:t>
            </a:r>
          </a:p>
          <a:p>
            <a:pPr marL="291600" lvl="2" indent="-291600" eaLnBrk="1" hangingPunct="1">
              <a:lnSpc>
                <a:spcPct val="90000"/>
              </a:lnSpc>
              <a:spcBef>
                <a:spcPts val="1000"/>
              </a:spcBef>
              <a:buSzPct val="120000"/>
              <a:buFont typeface="Arial" panose="020B0604020202020204" pitchFamily="34" charset="0"/>
              <a:buChar char="•"/>
            </a:pPr>
            <a:r>
              <a:rPr lang="en-US" sz="2400" b="1" dirty="0">
                <a:solidFill>
                  <a:srgbClr val="FF0000"/>
                </a:solidFill>
                <a:cs typeface="Arial" charset="0"/>
              </a:rPr>
              <a:t>Non-compete: </a:t>
            </a:r>
            <a:r>
              <a:rPr lang="en-US" sz="2400" dirty="0">
                <a:cs typeface="Arial" charset="0"/>
              </a:rPr>
              <a:t>Employee specifically agrees not to:</a:t>
            </a:r>
          </a:p>
          <a:p>
            <a:pPr marL="748800" lvl="3" indent="-291600" eaLnBrk="1" hangingPunct="1">
              <a:lnSpc>
                <a:spcPct val="90000"/>
              </a:lnSpc>
              <a:spcBef>
                <a:spcPts val="1000"/>
              </a:spcBef>
              <a:buSzPct val="120000"/>
              <a:buFont typeface="Arial" panose="020B0604020202020204" pitchFamily="34" charset="0"/>
              <a:buChar char="•"/>
            </a:pPr>
            <a:r>
              <a:rPr lang="en-US" sz="2000" dirty="0">
                <a:solidFill>
                  <a:schemeClr val="tx1"/>
                </a:solidFill>
                <a:cs typeface="Arial" charset="0"/>
              </a:rPr>
              <a:t> </a:t>
            </a:r>
            <a:r>
              <a:rPr lang="en-US" sz="2000" b="1" dirty="0">
                <a:solidFill>
                  <a:srgbClr val="0432FF"/>
                </a:solidFill>
                <a:cs typeface="Arial" charset="0"/>
              </a:rPr>
              <a:t>enter into competition with the employer for a specified period of time and/or within a specified region</a:t>
            </a:r>
            <a:r>
              <a:rPr lang="en-US" sz="2000" dirty="0">
                <a:solidFill>
                  <a:schemeClr val="tx1"/>
                </a:solidFill>
                <a:cs typeface="Arial" charset="0"/>
              </a:rPr>
              <a:t>, or </a:t>
            </a:r>
          </a:p>
          <a:p>
            <a:pPr marL="748800" lvl="3" indent="-291600" eaLnBrk="1" hangingPunct="1">
              <a:lnSpc>
                <a:spcPct val="90000"/>
              </a:lnSpc>
              <a:spcBef>
                <a:spcPts val="1000"/>
              </a:spcBef>
              <a:buSzPct val="120000"/>
              <a:buFont typeface="Arial" panose="020B0604020202020204" pitchFamily="34" charset="0"/>
              <a:buChar char="•"/>
            </a:pPr>
            <a:r>
              <a:rPr lang="en-US" sz="2000" b="1" dirty="0">
                <a:solidFill>
                  <a:srgbClr val="0432FF"/>
                </a:solidFill>
                <a:cs typeface="Arial" charset="0"/>
              </a:rPr>
              <a:t>solicit employees or customers</a:t>
            </a:r>
            <a:r>
              <a:rPr lang="en-US" sz="2000" dirty="0">
                <a:solidFill>
                  <a:schemeClr val="tx1"/>
                </a:solidFill>
                <a:cs typeface="Arial" charset="0"/>
              </a:rPr>
              <a:t>, or </a:t>
            </a:r>
          </a:p>
          <a:p>
            <a:pPr marL="748800" lvl="3" indent="-291600" eaLnBrk="1" hangingPunct="1">
              <a:lnSpc>
                <a:spcPct val="90000"/>
              </a:lnSpc>
              <a:spcBef>
                <a:spcPts val="1000"/>
              </a:spcBef>
              <a:buSzPct val="120000"/>
              <a:buFont typeface="Arial" panose="020B0604020202020204" pitchFamily="34" charset="0"/>
              <a:buChar char="•"/>
            </a:pPr>
            <a:r>
              <a:rPr lang="en-US" sz="2000" dirty="0">
                <a:solidFill>
                  <a:schemeClr val="tx1"/>
                </a:solidFill>
                <a:cs typeface="Arial" charset="0"/>
              </a:rPr>
              <a:t>disclose the employer’s </a:t>
            </a:r>
            <a:r>
              <a:rPr lang="en-US" sz="2000" b="1" dirty="0">
                <a:solidFill>
                  <a:srgbClr val="0432FF"/>
                </a:solidFill>
                <a:cs typeface="Arial" charset="0"/>
              </a:rPr>
              <a:t>confidential</a:t>
            </a:r>
            <a:r>
              <a:rPr lang="en-US" sz="2000" dirty="0">
                <a:solidFill>
                  <a:schemeClr val="tx1"/>
                </a:solidFill>
                <a:cs typeface="Arial" charset="0"/>
              </a:rPr>
              <a:t> information.</a:t>
            </a:r>
          </a:p>
          <a:p>
            <a:pPr marL="291600" lvl="2" indent="-291600" eaLnBrk="1" hangingPunct="1">
              <a:lnSpc>
                <a:spcPct val="90000"/>
              </a:lnSpc>
              <a:spcBef>
                <a:spcPts val="1000"/>
              </a:spcBef>
              <a:buSzPct val="120000"/>
              <a:buFont typeface="Arial" panose="020B0604020202020204" pitchFamily="34" charset="0"/>
              <a:buChar char="•"/>
            </a:pPr>
            <a:r>
              <a:rPr lang="en-US" altLang="en-US" sz="2400" dirty="0">
                <a:cs typeface="Arial" charset="0"/>
              </a:rPr>
              <a:t>Trend: 27% of workforce in 2019, up from 18% in 2014.</a:t>
            </a:r>
          </a:p>
          <a:p>
            <a:pPr marL="291600" lvl="2" indent="-291600" eaLnBrk="1" hangingPunct="1">
              <a:lnSpc>
                <a:spcPct val="90000"/>
              </a:lnSpc>
              <a:spcBef>
                <a:spcPts val="1000"/>
              </a:spcBef>
              <a:buSzPct val="120000"/>
              <a:buFont typeface="Arial" panose="020B0604020202020204" pitchFamily="34" charset="0"/>
              <a:buChar char="•"/>
            </a:pPr>
            <a:r>
              <a:rPr lang="en-US" altLang="en-US" sz="2400" dirty="0">
                <a:cs typeface="Arial" charset="0"/>
              </a:rPr>
              <a:t>Powerful deterrent to switching jobs </a:t>
            </a:r>
          </a:p>
          <a:p>
            <a:pPr marL="291600" lvl="2" indent="-291600" eaLnBrk="1" hangingPunct="1">
              <a:lnSpc>
                <a:spcPct val="90000"/>
              </a:lnSpc>
              <a:spcBef>
                <a:spcPts val="1000"/>
              </a:spcBef>
              <a:buSzPct val="120000"/>
              <a:buFont typeface="Arial" panose="020B0604020202020204" pitchFamily="34" charset="0"/>
              <a:buChar char="•"/>
            </a:pPr>
            <a:r>
              <a:rPr lang="en-US" altLang="en-US" sz="2400" b="1" dirty="0">
                <a:solidFill>
                  <a:srgbClr val="0432FF"/>
                </a:solidFill>
                <a:cs typeface="Arial" charset="0"/>
              </a:rPr>
              <a:t>States vary widely </a:t>
            </a:r>
            <a:r>
              <a:rPr lang="en-US" altLang="en-US" sz="2400" dirty="0">
                <a:cs typeface="Arial" charset="0"/>
              </a:rPr>
              <a:t>as to coverage and enforcement; some federal interest to limit uses (e.g., void in California)</a:t>
            </a:r>
          </a:p>
          <a:p>
            <a:pPr marL="291600" lvl="2" indent="-291600" eaLnBrk="1" hangingPunct="1">
              <a:lnSpc>
                <a:spcPct val="90000"/>
              </a:lnSpc>
              <a:spcBef>
                <a:spcPts val="1000"/>
              </a:spcBef>
              <a:buSzPct val="120000"/>
              <a:buFont typeface="Arial" panose="020B0604020202020204" pitchFamily="34" charset="0"/>
              <a:buChar char="•"/>
            </a:pPr>
            <a:r>
              <a:rPr lang="en-US" altLang="en-US" sz="2400" b="1" dirty="0">
                <a:solidFill>
                  <a:srgbClr val="0432FF"/>
                </a:solidFill>
                <a:cs typeface="Arial" charset="0"/>
              </a:rPr>
              <a:t>‘Forum selection clauses’ </a:t>
            </a:r>
            <a:r>
              <a:rPr lang="en-US" altLang="en-US" sz="2400" dirty="0">
                <a:cs typeface="Arial" charset="0"/>
              </a:rPr>
              <a:t>may try to stipulate which state’s law that applies to it.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60350"/>
            <a:ext cx="8229600" cy="882650"/>
          </a:xfrm>
          <a:ln>
            <a:noFill/>
          </a:ln>
        </p:spPr>
        <p:txBody>
          <a:bodyPr/>
          <a:lstStyle/>
          <a:p>
            <a:pPr eaLnBrk="1" hangingPunct="1"/>
            <a:r>
              <a:rPr lang="en-US" altLang="en-US" dirty="0">
                <a:cs typeface="Arial" charset="0"/>
              </a:rPr>
              <a:t>Non-compete Agreements</a:t>
            </a:r>
            <a:endParaRPr lang="en-US" altLang="en-US" sz="2400" dirty="0">
              <a:effectLst/>
              <a:cs typeface="Arial" charset="0"/>
            </a:endParaRPr>
          </a:p>
        </p:txBody>
      </p:sp>
      <p:sp>
        <p:nvSpPr>
          <p:cNvPr id="22531" name="Content Placeholder 2"/>
          <p:cNvSpPr>
            <a:spLocks noGrp="1"/>
          </p:cNvSpPr>
          <p:nvPr>
            <p:ph idx="1"/>
          </p:nvPr>
        </p:nvSpPr>
        <p:spPr>
          <a:xfrm>
            <a:off x="457200" y="1371600"/>
            <a:ext cx="8382000" cy="4572000"/>
          </a:xfrm>
          <a:ln>
            <a:noFill/>
          </a:ln>
        </p:spPr>
        <p:txBody>
          <a:bodyPr/>
          <a:lstStyle/>
          <a:p>
            <a:pPr marL="0" indent="0" eaLnBrk="1" hangingPunct="1">
              <a:buNone/>
            </a:pPr>
            <a:r>
              <a:rPr lang="en-US" altLang="en-US" sz="2000" dirty="0">
                <a:cs typeface="Calibri" panose="020F0502020204030204" pitchFamily="34" charset="0"/>
              </a:rPr>
              <a:t>What constitutes a valid non-compete?</a:t>
            </a:r>
          </a:p>
          <a:p>
            <a:pPr marL="291600" lvl="2" indent="-291600" eaLnBrk="1" hangingPunct="1">
              <a:lnSpc>
                <a:spcPct val="90000"/>
              </a:lnSpc>
              <a:spcBef>
                <a:spcPts val="1000"/>
              </a:spcBef>
              <a:buSzPct val="120000"/>
              <a:buFont typeface="Arial" panose="020B0604020202020204" pitchFamily="34" charset="0"/>
              <a:buChar char="•"/>
            </a:pPr>
            <a:r>
              <a:rPr lang="en-US" altLang="en-US" dirty="0">
                <a:cs typeface="Calibri" panose="020F0502020204030204" pitchFamily="34" charset="0"/>
              </a:rPr>
              <a:t>It protects a </a:t>
            </a:r>
            <a:r>
              <a:rPr lang="en-US" altLang="en-US" i="1" dirty="0">
                <a:solidFill>
                  <a:srgbClr val="0432FF"/>
                </a:solidFill>
                <a:cs typeface="Calibri" panose="020F0502020204030204" pitchFamily="34" charset="0"/>
              </a:rPr>
              <a:t>legitimate business interest </a:t>
            </a:r>
            <a:r>
              <a:rPr lang="en-US" altLang="en-US" dirty="0">
                <a:cs typeface="Calibri" panose="020F0502020204030204" pitchFamily="34" charset="0"/>
              </a:rPr>
              <a:t>and is </a:t>
            </a:r>
            <a:r>
              <a:rPr lang="en-US" altLang="en-US" i="1" dirty="0">
                <a:solidFill>
                  <a:srgbClr val="0432FF"/>
                </a:solidFill>
                <a:cs typeface="Calibri" panose="020F0502020204030204" pitchFamily="34" charset="0"/>
              </a:rPr>
              <a:t>ancillary </a:t>
            </a:r>
            <a:r>
              <a:rPr lang="en-US" altLang="en-US" dirty="0">
                <a:cs typeface="Calibri" panose="020F0502020204030204" pitchFamily="34" charset="0"/>
              </a:rPr>
              <a:t>to a legitimate business relationship.</a:t>
            </a:r>
          </a:p>
          <a:p>
            <a:pPr marL="291600" lvl="2" indent="-291600" eaLnBrk="1" hangingPunct="1">
              <a:lnSpc>
                <a:spcPct val="90000"/>
              </a:lnSpc>
              <a:spcBef>
                <a:spcPts val="1000"/>
              </a:spcBef>
              <a:buSzPct val="120000"/>
              <a:buFont typeface="Arial" panose="020B0604020202020204" pitchFamily="34" charset="0"/>
              <a:buChar char="•"/>
            </a:pPr>
            <a:r>
              <a:rPr lang="en-US" altLang="en-US" dirty="0">
                <a:cs typeface="Calibri" panose="020F0502020204030204" pitchFamily="34" charset="0"/>
              </a:rPr>
              <a:t>It is no more broad than necessary to protect those interests (i.e. needs to be somewhat specific).  </a:t>
            </a:r>
          </a:p>
          <a:p>
            <a:pPr marL="291600" lvl="2" indent="-291600" eaLnBrk="1" hangingPunct="1">
              <a:lnSpc>
                <a:spcPct val="90000"/>
              </a:lnSpc>
              <a:spcBef>
                <a:spcPts val="1000"/>
              </a:spcBef>
              <a:buSzPct val="120000"/>
              <a:buFont typeface="Arial" panose="020B0604020202020204" pitchFamily="34" charset="0"/>
              <a:buChar char="•"/>
            </a:pPr>
            <a:r>
              <a:rPr lang="en-US" altLang="en-US" dirty="0">
                <a:cs typeface="Calibri" panose="020F0502020204030204" pitchFamily="34" charset="0"/>
              </a:rPr>
              <a:t>It is </a:t>
            </a:r>
            <a:r>
              <a:rPr lang="en-US" altLang="en-US" b="1" dirty="0">
                <a:cs typeface="Calibri" panose="020F0502020204030204" pitchFamily="34" charset="0"/>
              </a:rPr>
              <a:t>“reasonable” </a:t>
            </a:r>
            <a:r>
              <a:rPr lang="en-US" altLang="en-US" dirty="0">
                <a:cs typeface="Calibri" panose="020F0502020204030204" pitchFamily="34" charset="0"/>
              </a:rPr>
              <a:t>in </a:t>
            </a:r>
            <a:r>
              <a:rPr lang="en-US" altLang="en-US" i="1" dirty="0">
                <a:solidFill>
                  <a:srgbClr val="0432FF"/>
                </a:solidFill>
                <a:cs typeface="Calibri" panose="020F0502020204030204" pitchFamily="34" charset="0"/>
              </a:rPr>
              <a:t>job scope</a:t>
            </a:r>
            <a:r>
              <a:rPr lang="en-US" altLang="en-US" dirty="0">
                <a:cs typeface="Calibri" panose="020F0502020204030204" pitchFamily="34" charset="0"/>
              </a:rPr>
              <a:t>, </a:t>
            </a:r>
            <a:r>
              <a:rPr lang="en-US" altLang="en-US" i="1" dirty="0">
                <a:solidFill>
                  <a:srgbClr val="0432FF"/>
                </a:solidFill>
                <a:cs typeface="Calibri" panose="020F0502020204030204" pitchFamily="34" charset="0"/>
              </a:rPr>
              <a:t>territory</a:t>
            </a:r>
            <a:r>
              <a:rPr lang="en-US" altLang="en-US" dirty="0">
                <a:cs typeface="Calibri" panose="020F0502020204030204" pitchFamily="34" charset="0"/>
              </a:rPr>
              <a:t> and </a:t>
            </a:r>
            <a:r>
              <a:rPr lang="en-US" altLang="en-US" i="1" dirty="0">
                <a:cs typeface="Calibri" panose="020F0502020204030204" pitchFamily="34" charset="0"/>
              </a:rPr>
              <a:t>duration</a:t>
            </a:r>
            <a:r>
              <a:rPr lang="en-US" altLang="en-US" dirty="0">
                <a:cs typeface="Calibri" panose="020F0502020204030204" pitchFamily="34" charset="0"/>
              </a:rPr>
              <a:t>, in the context of the </a:t>
            </a:r>
            <a:r>
              <a:rPr lang="en-US" altLang="en-US" i="1" dirty="0">
                <a:solidFill>
                  <a:srgbClr val="0432FF"/>
                </a:solidFill>
                <a:cs typeface="Calibri" panose="020F0502020204030204" pitchFamily="34" charset="0"/>
              </a:rPr>
              <a:t>specific industry</a:t>
            </a:r>
            <a:r>
              <a:rPr lang="en-US" altLang="en-US" dirty="0">
                <a:cs typeface="Calibri" panose="020F0502020204030204" pitchFamily="34" charset="0"/>
              </a:rPr>
              <a:t>.</a:t>
            </a:r>
          </a:p>
          <a:p>
            <a:pPr marL="291600" lvl="2" indent="-291600" eaLnBrk="1" hangingPunct="1">
              <a:lnSpc>
                <a:spcPct val="90000"/>
              </a:lnSpc>
              <a:spcBef>
                <a:spcPts val="1000"/>
              </a:spcBef>
              <a:buSzPct val="120000"/>
              <a:buFont typeface="Arial" panose="020B0604020202020204" pitchFamily="34" charset="0"/>
              <a:buChar char="•"/>
            </a:pPr>
            <a:r>
              <a:rPr lang="en-US" altLang="en-US" dirty="0">
                <a:cs typeface="Calibri" panose="020F0502020204030204" pitchFamily="34" charset="0"/>
              </a:rPr>
              <a:t>It is </a:t>
            </a:r>
            <a:r>
              <a:rPr lang="en-US" altLang="en-US" i="1" dirty="0">
                <a:solidFill>
                  <a:srgbClr val="0432FF"/>
                </a:solidFill>
                <a:cs typeface="Calibri" panose="020F0502020204030204" pitchFamily="34" charset="0"/>
              </a:rPr>
              <a:t>not contrary to the public interest </a:t>
            </a:r>
            <a:r>
              <a:rPr lang="en-US" altLang="en-US" dirty="0">
                <a:cs typeface="Calibri" panose="020F0502020204030204" pitchFamily="34" charset="0"/>
              </a:rPr>
              <a:t>(i.e. can’t prevent hospitals from hiring nurses).</a:t>
            </a:r>
          </a:p>
          <a:p>
            <a:pPr marL="748800" lvl="3" indent="-291600" eaLnBrk="1" hangingPunct="1">
              <a:lnSpc>
                <a:spcPct val="90000"/>
              </a:lnSpc>
              <a:spcBef>
                <a:spcPts val="1000"/>
              </a:spcBef>
              <a:buSzPct val="120000"/>
              <a:buFont typeface="Arial" panose="020B0604020202020204" pitchFamily="34" charset="0"/>
              <a:buChar char="•"/>
            </a:pPr>
            <a:r>
              <a:rPr lang="en-US" altLang="en-US" sz="2000" dirty="0">
                <a:solidFill>
                  <a:schemeClr val="tx1"/>
                </a:solidFill>
                <a:cs typeface="Calibri" panose="020F0502020204030204" pitchFamily="34" charset="0"/>
              </a:rPr>
              <a:t>Inter-company agreements not to hire-away each other’s employees should be avoided (anti-trust concern)</a:t>
            </a:r>
          </a:p>
          <a:p>
            <a:pPr marL="748800" lvl="3" indent="-291600" eaLnBrk="1" hangingPunct="1">
              <a:lnSpc>
                <a:spcPct val="90000"/>
              </a:lnSpc>
              <a:spcBef>
                <a:spcPts val="1000"/>
              </a:spcBef>
              <a:buSzPct val="120000"/>
              <a:buFont typeface="Arial" panose="020B0604020202020204" pitchFamily="34" charset="0"/>
              <a:buChar char="•"/>
            </a:pPr>
            <a:r>
              <a:rPr lang="en-US" altLang="en-US" sz="2000" dirty="0">
                <a:solidFill>
                  <a:schemeClr val="tx1"/>
                </a:solidFill>
                <a:cs typeface="Calibri" panose="020F0502020204030204" pitchFamily="34" charset="0"/>
              </a:rPr>
              <a:t>Variations include </a:t>
            </a:r>
            <a:r>
              <a:rPr lang="en-US" altLang="en-US" sz="2000" u="sng" dirty="0">
                <a:solidFill>
                  <a:schemeClr val="tx1"/>
                </a:solidFill>
                <a:cs typeface="Calibri" panose="020F0502020204030204" pitchFamily="34" charset="0"/>
              </a:rPr>
              <a:t>non-solicitation of customers </a:t>
            </a:r>
            <a:r>
              <a:rPr lang="en-US" altLang="en-US" sz="2000" dirty="0">
                <a:solidFill>
                  <a:schemeClr val="tx1"/>
                </a:solidFill>
                <a:cs typeface="Calibri" panose="020F0502020204030204" pitchFamily="34" charset="0"/>
              </a:rPr>
              <a:t>or suppliers, no raiding of former colleagues </a:t>
            </a:r>
          </a:p>
          <a:p>
            <a:pPr marL="291600" lvl="2" indent="-291600" eaLnBrk="1" hangingPunct="1">
              <a:lnSpc>
                <a:spcPct val="90000"/>
              </a:lnSpc>
              <a:spcBef>
                <a:spcPts val="1000"/>
              </a:spcBef>
              <a:buSzPct val="120000"/>
              <a:buFont typeface="Arial" panose="020B0604020202020204" pitchFamily="34" charset="0"/>
              <a:buChar char="•"/>
            </a:pPr>
            <a:endParaRPr lang="en-US" altLang="en-US" dirty="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60350"/>
            <a:ext cx="8229600" cy="806450"/>
          </a:xfrm>
          <a:ln>
            <a:noFill/>
          </a:ln>
        </p:spPr>
        <p:txBody>
          <a:bodyPr/>
          <a:lstStyle/>
          <a:p>
            <a:pPr eaLnBrk="1" hangingPunct="1"/>
            <a:r>
              <a:rPr lang="en-US" altLang="en-US" dirty="0">
                <a:effectLst/>
                <a:cs typeface="Arial" charset="0"/>
              </a:rPr>
              <a:t>Non-competes and Trade Secrets</a:t>
            </a:r>
          </a:p>
        </p:txBody>
      </p:sp>
      <p:sp>
        <p:nvSpPr>
          <p:cNvPr id="23555" name="Content Placeholder 2"/>
          <p:cNvSpPr>
            <a:spLocks noGrp="1"/>
          </p:cNvSpPr>
          <p:nvPr>
            <p:ph idx="1"/>
          </p:nvPr>
        </p:nvSpPr>
        <p:spPr>
          <a:xfrm>
            <a:off x="228600" y="1219201"/>
            <a:ext cx="8610600" cy="5105400"/>
          </a:xfrm>
          <a:ln>
            <a:noFill/>
          </a:ln>
        </p:spPr>
        <p:txBody>
          <a:bodyPr/>
          <a:lstStyle/>
          <a:p>
            <a:pPr marL="0" indent="0" eaLnBrk="1" hangingPunct="1">
              <a:buNone/>
            </a:pPr>
            <a:r>
              <a:rPr lang="en-US" altLang="en-US" b="1" dirty="0">
                <a:cs typeface="Arial" charset="0"/>
              </a:rPr>
              <a:t>Trade secrets: </a:t>
            </a:r>
            <a:r>
              <a:rPr lang="en-US" altLang="en-US" dirty="0">
                <a:cs typeface="Arial" charset="0"/>
              </a:rPr>
              <a:t>information that has value because it is secret, and company takes reasonable steps to keep it so.  </a:t>
            </a:r>
          </a:p>
          <a:p>
            <a:pPr marL="291600" lvl="2" indent="-291600" eaLnBrk="1" hangingPunct="1">
              <a:lnSpc>
                <a:spcPct val="90000"/>
              </a:lnSpc>
              <a:spcBef>
                <a:spcPts val="1000"/>
              </a:spcBef>
              <a:buSzPct val="120000"/>
              <a:buFont typeface="Arial" panose="020B0604020202020204" pitchFamily="34" charset="0"/>
              <a:buChar char="•"/>
            </a:pPr>
            <a:r>
              <a:rPr lang="en-US" altLang="en-US" sz="2400" dirty="0">
                <a:cs typeface="Arial" charset="0"/>
              </a:rPr>
              <a:t>May include </a:t>
            </a:r>
            <a:r>
              <a:rPr lang="en-US" altLang="en-US" sz="2400" u="sng" dirty="0">
                <a:cs typeface="Arial" charset="0"/>
              </a:rPr>
              <a:t>confidential information</a:t>
            </a:r>
            <a:r>
              <a:rPr lang="en-US" altLang="en-US" sz="2400" dirty="0">
                <a:cs typeface="Arial" charset="0"/>
              </a:rPr>
              <a:t>, </a:t>
            </a:r>
            <a:r>
              <a:rPr lang="en-US" altLang="en-US" sz="2400" u="sng" dirty="0">
                <a:cs typeface="Arial" charset="0"/>
              </a:rPr>
              <a:t>customer preferences</a:t>
            </a:r>
            <a:r>
              <a:rPr lang="en-US" altLang="en-US" sz="2400" dirty="0">
                <a:cs typeface="Arial" charset="0"/>
              </a:rPr>
              <a:t>, </a:t>
            </a:r>
            <a:r>
              <a:rPr lang="en-US" altLang="en-US" sz="2400" u="sng" dirty="0">
                <a:cs typeface="Arial" charset="0"/>
              </a:rPr>
              <a:t>marketing strategies</a:t>
            </a:r>
            <a:r>
              <a:rPr lang="en-US" altLang="en-US" sz="2400" dirty="0">
                <a:cs typeface="Arial" charset="0"/>
              </a:rPr>
              <a:t>, etc. </a:t>
            </a:r>
          </a:p>
          <a:p>
            <a:pPr marL="291600" lvl="2" indent="-291600" eaLnBrk="1" hangingPunct="1">
              <a:lnSpc>
                <a:spcPct val="90000"/>
              </a:lnSpc>
              <a:spcBef>
                <a:spcPts val="1000"/>
              </a:spcBef>
              <a:buSzPct val="120000"/>
              <a:buFont typeface="Arial" panose="020B0604020202020204" pitchFamily="34" charset="0"/>
              <a:buChar char="•"/>
            </a:pPr>
            <a:r>
              <a:rPr lang="en-US" altLang="en-US" sz="2400" b="1" dirty="0">
                <a:cs typeface="Arial" charset="0"/>
              </a:rPr>
              <a:t>Non-disclosure Agreements (NDAs) </a:t>
            </a:r>
            <a:r>
              <a:rPr lang="en-US" altLang="en-US" sz="2400" dirty="0">
                <a:cs typeface="Arial" charset="0"/>
              </a:rPr>
              <a:t>with key employees should include Trade Secrets coverage.</a:t>
            </a:r>
          </a:p>
          <a:p>
            <a:pPr marL="0" indent="0" eaLnBrk="1" hangingPunct="1">
              <a:buNone/>
            </a:pPr>
            <a:r>
              <a:rPr lang="en-US" altLang="en-US" sz="2400" dirty="0">
                <a:cs typeface="Arial" charset="0"/>
              </a:rPr>
              <a:t>   </a:t>
            </a:r>
            <a:r>
              <a:rPr lang="en-US" altLang="en-US" dirty="0">
                <a:cs typeface="Arial" charset="0"/>
              </a:rPr>
              <a:t>‘Doctrine of Inevitable Disclosure’ in some states.</a:t>
            </a:r>
          </a:p>
          <a:p>
            <a:pPr marL="291600" lvl="2" indent="-291600" eaLnBrk="1" hangingPunct="1">
              <a:lnSpc>
                <a:spcPct val="90000"/>
              </a:lnSpc>
              <a:spcBef>
                <a:spcPts val="1000"/>
              </a:spcBef>
              <a:buSzPct val="120000"/>
              <a:buFont typeface="Arial" panose="020B0604020202020204" pitchFamily="34" charset="0"/>
              <a:buChar char="•"/>
            </a:pPr>
            <a:r>
              <a:rPr lang="en-US" altLang="en-US" sz="2400" dirty="0">
                <a:cs typeface="Arial" charset="0"/>
              </a:rPr>
              <a:t>Employers are protected against disclosure of trade secrets in highly specialized situations.</a:t>
            </a:r>
          </a:p>
          <a:p>
            <a:pPr marL="291600" lvl="2" indent="-291600" eaLnBrk="1" hangingPunct="1">
              <a:lnSpc>
                <a:spcPct val="90000"/>
              </a:lnSpc>
              <a:spcBef>
                <a:spcPts val="1000"/>
              </a:spcBef>
              <a:buSzPct val="120000"/>
              <a:buFont typeface="Arial" panose="020B0604020202020204" pitchFamily="34" charset="0"/>
              <a:buChar char="•"/>
            </a:pPr>
            <a:r>
              <a:rPr lang="en-US" altLang="en-US" sz="2400" dirty="0">
                <a:cs typeface="Arial" charset="0"/>
              </a:rPr>
              <a:t>Court can prohibit a former employee from working for a competitor.</a:t>
            </a:r>
          </a:p>
          <a:p>
            <a:pPr marL="0" lvl="2" indent="0" eaLnBrk="1" hangingPunct="1">
              <a:lnSpc>
                <a:spcPct val="90000"/>
              </a:lnSpc>
              <a:spcBef>
                <a:spcPts val="1000"/>
              </a:spcBef>
              <a:buSzPct val="120000"/>
              <a:buNone/>
            </a:pPr>
            <a:endParaRPr lang="en-US" altLang="en-US" sz="2400" dirty="0">
              <a:cs typeface="Arial" charset="0"/>
            </a:endParaRPr>
          </a:p>
          <a:p>
            <a:pPr marL="291600" lvl="2" indent="-291600" eaLnBrk="1" hangingPunct="1">
              <a:lnSpc>
                <a:spcPct val="90000"/>
              </a:lnSpc>
              <a:spcBef>
                <a:spcPts val="1000"/>
              </a:spcBef>
              <a:buSzPct val="120000"/>
              <a:buFont typeface="Arial" panose="020B0604020202020204" pitchFamily="34" charset="0"/>
              <a:buChar char="•"/>
            </a:pPr>
            <a:endParaRPr lang="en-US" altLang="en-US" sz="2400" dirty="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ln>
            <a:noFill/>
          </a:ln>
        </p:spPr>
        <p:txBody>
          <a:bodyPr/>
          <a:lstStyle/>
          <a:p>
            <a:pPr eaLnBrk="1" hangingPunct="1"/>
            <a:r>
              <a:rPr lang="en-US" altLang="en-US" dirty="0">
                <a:effectLst/>
                <a:cs typeface="Arial" charset="0"/>
              </a:rPr>
              <a:t>Management Tips</a:t>
            </a:r>
            <a:endParaRPr lang="en-US" altLang="en-US" sz="2400" dirty="0">
              <a:effectLst/>
              <a:cs typeface="Arial" charset="0"/>
            </a:endParaRPr>
          </a:p>
        </p:txBody>
      </p:sp>
      <p:sp>
        <p:nvSpPr>
          <p:cNvPr id="24579" name="Content Placeholder 2"/>
          <p:cNvSpPr>
            <a:spLocks noGrp="1"/>
          </p:cNvSpPr>
          <p:nvPr>
            <p:ph idx="1"/>
          </p:nvPr>
        </p:nvSpPr>
        <p:spPr>
          <a:xfrm>
            <a:off x="457200" y="1600200"/>
            <a:ext cx="8229600" cy="4800600"/>
          </a:xfrm>
          <a:ln>
            <a:noFill/>
          </a:ln>
        </p:spPr>
        <p:txBody>
          <a:bodyPr/>
          <a:lstStyle/>
          <a:p>
            <a:pPr marL="291600" lvl="2" indent="-291600" eaLnBrk="1" hangingPunct="1">
              <a:lnSpc>
                <a:spcPct val="90000"/>
              </a:lnSpc>
              <a:spcBef>
                <a:spcPts val="1000"/>
              </a:spcBef>
              <a:buSzPct val="120000"/>
              <a:buFont typeface="Arial" panose="020B0604020202020204" pitchFamily="34" charset="0"/>
              <a:buChar char="•"/>
            </a:pPr>
            <a:r>
              <a:rPr lang="en-US" altLang="en-US" sz="2800" dirty="0">
                <a:cs typeface="Arial" charset="0"/>
              </a:rPr>
              <a:t>Evaluate and classify workers carefully, and monitor ongoing work; mistakes are costly.</a:t>
            </a:r>
          </a:p>
          <a:p>
            <a:pPr marL="291600" lvl="2" indent="-291600" eaLnBrk="1" hangingPunct="1">
              <a:lnSpc>
                <a:spcPct val="90000"/>
              </a:lnSpc>
              <a:spcBef>
                <a:spcPts val="1000"/>
              </a:spcBef>
              <a:buSzPct val="120000"/>
              <a:buFont typeface="Arial" panose="020B0604020202020204" pitchFamily="34" charset="0"/>
              <a:buChar char="•"/>
            </a:pPr>
            <a:r>
              <a:rPr lang="en-US" altLang="en-US" sz="2800" dirty="0">
                <a:cs typeface="Arial" charset="0"/>
              </a:rPr>
              <a:t>Hiring an independent contractor is not a safe harbor from liability for misconduct.</a:t>
            </a:r>
          </a:p>
          <a:p>
            <a:pPr marL="291600" lvl="2" indent="-291600" eaLnBrk="1" hangingPunct="1">
              <a:lnSpc>
                <a:spcPct val="90000"/>
              </a:lnSpc>
              <a:spcBef>
                <a:spcPts val="1000"/>
              </a:spcBef>
              <a:buSzPct val="120000"/>
              <a:buFont typeface="Arial" panose="020B0604020202020204" pitchFamily="34" charset="0"/>
              <a:buChar char="•"/>
            </a:pPr>
            <a:r>
              <a:rPr lang="en-US" altLang="en-US" sz="2800" dirty="0">
                <a:cs typeface="Arial" charset="0"/>
              </a:rPr>
              <a:t>Staffing firms’ contracts must be carefully negotiated to clearly spell-out responsibilities and covered risks.</a:t>
            </a:r>
          </a:p>
          <a:p>
            <a:pPr marL="291600" lvl="2" indent="-291600" eaLnBrk="1" hangingPunct="1">
              <a:lnSpc>
                <a:spcPct val="90000"/>
              </a:lnSpc>
              <a:spcBef>
                <a:spcPts val="1000"/>
              </a:spcBef>
              <a:buSzPct val="120000"/>
              <a:buFont typeface="Arial" panose="020B0604020202020204" pitchFamily="34" charset="0"/>
              <a:buChar char="•"/>
            </a:pPr>
            <a:r>
              <a:rPr lang="en-US" altLang="en-US" sz="2800" dirty="0">
                <a:cs typeface="Arial" charset="0"/>
              </a:rPr>
              <a:t>Understand your states’ enforceability of non-compete agreements, and draft for reasonableness.</a:t>
            </a:r>
          </a:p>
          <a:p>
            <a:pPr marL="291600" lvl="2" indent="-291600" eaLnBrk="1" hangingPunct="1">
              <a:lnSpc>
                <a:spcPct val="90000"/>
              </a:lnSpc>
              <a:spcBef>
                <a:spcPts val="1000"/>
              </a:spcBef>
              <a:buSzPct val="120000"/>
              <a:buFont typeface="Arial" panose="020B0604020202020204" pitchFamily="34" charset="0"/>
              <a:buChar char="•"/>
            </a:pPr>
            <a:r>
              <a:rPr lang="en-US" altLang="en-US" sz="2800" dirty="0">
                <a:cs typeface="Arial" charset="0"/>
              </a:rPr>
              <a:t>Carefully compose non-disclosure agreements to protect intellectual property, especially trade secrets.     </a:t>
            </a:r>
          </a:p>
          <a:p>
            <a:pPr marL="291600" lvl="2" indent="-291600" eaLnBrk="1" hangingPunct="1">
              <a:lnSpc>
                <a:spcPct val="90000"/>
              </a:lnSpc>
              <a:spcBef>
                <a:spcPts val="1000"/>
              </a:spcBef>
              <a:buSzPct val="120000"/>
              <a:buFont typeface="Arial" panose="020B0604020202020204" pitchFamily="34" charset="0"/>
              <a:buChar char="•"/>
            </a:pPr>
            <a:endParaRPr lang="en-US" altLang="en-US" sz="2800" dirty="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FCC8-F38C-42A8-BA29-BCD0317979FF}"/>
              </a:ext>
            </a:extLst>
          </p:cNvPr>
          <p:cNvSpPr>
            <a:spLocks noGrp="1"/>
          </p:cNvSpPr>
          <p:nvPr>
            <p:ph type="title"/>
          </p:nvPr>
        </p:nvSpPr>
        <p:spPr>
          <a:xfrm>
            <a:off x="457200" y="260350"/>
            <a:ext cx="8229600" cy="1263650"/>
          </a:xfrm>
        </p:spPr>
        <p:txBody>
          <a:bodyPr/>
          <a:lstStyle/>
          <a:p>
            <a:r>
              <a:rPr lang="en-US" altLang="en-US" dirty="0">
                <a:cs typeface="Arial" charset="0"/>
              </a:rPr>
              <a:t>Approaches to Understanding Law</a:t>
            </a:r>
            <a:endParaRPr lang="en-US" sz="2400" dirty="0"/>
          </a:p>
        </p:txBody>
      </p:sp>
      <p:sp>
        <p:nvSpPr>
          <p:cNvPr id="3" name="Content Placeholder 2">
            <a:extLst>
              <a:ext uri="{FF2B5EF4-FFF2-40B4-BE49-F238E27FC236}">
                <a16:creationId xmlns:a16="http://schemas.microsoft.com/office/drawing/2014/main" id="{5BCB9BE4-897B-47A8-871B-CCA568B8CDD9}"/>
              </a:ext>
            </a:extLst>
          </p:cNvPr>
          <p:cNvSpPr>
            <a:spLocks noGrp="1"/>
          </p:cNvSpPr>
          <p:nvPr>
            <p:ph idx="1"/>
          </p:nvPr>
        </p:nvSpPr>
        <p:spPr>
          <a:xfrm>
            <a:off x="457200" y="1752601"/>
            <a:ext cx="8229600" cy="4267199"/>
          </a:xfrm>
        </p:spPr>
        <p:txBody>
          <a:bodyPr/>
          <a:lstStyle/>
          <a:p>
            <a:pPr marL="514350" indent="-514350">
              <a:buClr>
                <a:schemeClr val="tx1"/>
              </a:buClr>
              <a:buFont typeface="+mj-lt"/>
              <a:buAutoNum type="arabicPeriod"/>
            </a:pPr>
            <a:r>
              <a:rPr lang="en-US" dirty="0">
                <a:solidFill>
                  <a:srgbClr val="FF0000"/>
                </a:solidFill>
              </a:rPr>
              <a:t>Legal Positivism</a:t>
            </a:r>
          </a:p>
          <a:p>
            <a:pPr marL="914400" lvl="1" indent="-514350"/>
            <a:r>
              <a:rPr lang="en-US" i="1" dirty="0"/>
              <a:t>Philosophy of law that emphasizes the conventional nature of law that is socially constructed</a:t>
            </a:r>
          </a:p>
          <a:p>
            <a:pPr marL="914400" lvl="1" indent="-514350"/>
            <a:r>
              <a:rPr lang="en-US" dirty="0"/>
              <a:t>Laws are made by the legislature or considered as common/case law (rendered by courts)</a:t>
            </a:r>
          </a:p>
          <a:p>
            <a:pPr marL="914400" lvl="1" indent="-514350"/>
            <a:r>
              <a:rPr lang="en-US" dirty="0"/>
              <a:t>The Law is </a:t>
            </a:r>
            <a:r>
              <a:rPr lang="en-US" dirty="0">
                <a:solidFill>
                  <a:srgbClr val="FF0000"/>
                </a:solidFill>
              </a:rPr>
              <a:t>WHAT WE SAY IT IS</a:t>
            </a:r>
          </a:p>
          <a:p>
            <a:pPr marL="914400" lvl="1" indent="-514350"/>
            <a:r>
              <a:rPr lang="en-US" dirty="0"/>
              <a:t>Hard Nose Approach (laws are not necessarily connected to morals)</a:t>
            </a:r>
          </a:p>
        </p:txBody>
      </p:sp>
    </p:spTree>
    <p:extLst>
      <p:ext uri="{BB962C8B-B14F-4D97-AF65-F5344CB8AC3E}">
        <p14:creationId xmlns:p14="http://schemas.microsoft.com/office/powerpoint/2010/main" val="383745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FCC8-F38C-42A8-BA29-BCD0317979FF}"/>
              </a:ext>
            </a:extLst>
          </p:cNvPr>
          <p:cNvSpPr>
            <a:spLocks noGrp="1"/>
          </p:cNvSpPr>
          <p:nvPr>
            <p:ph type="title"/>
          </p:nvPr>
        </p:nvSpPr>
        <p:spPr>
          <a:xfrm>
            <a:off x="457200" y="260350"/>
            <a:ext cx="8229600" cy="1263650"/>
          </a:xfrm>
        </p:spPr>
        <p:txBody>
          <a:bodyPr/>
          <a:lstStyle/>
          <a:p>
            <a:r>
              <a:rPr lang="en-US" altLang="en-US" dirty="0">
                <a:cs typeface="Arial" charset="0"/>
              </a:rPr>
              <a:t>Legal Positivism</a:t>
            </a:r>
            <a:endParaRPr lang="en-US" sz="2400" dirty="0"/>
          </a:p>
        </p:txBody>
      </p:sp>
      <p:sp>
        <p:nvSpPr>
          <p:cNvPr id="3" name="Content Placeholder 2">
            <a:extLst>
              <a:ext uri="{FF2B5EF4-FFF2-40B4-BE49-F238E27FC236}">
                <a16:creationId xmlns:a16="http://schemas.microsoft.com/office/drawing/2014/main" id="{5BCB9BE4-897B-47A8-871B-CCA568B8CDD9}"/>
              </a:ext>
            </a:extLst>
          </p:cNvPr>
          <p:cNvSpPr>
            <a:spLocks noGrp="1"/>
          </p:cNvSpPr>
          <p:nvPr>
            <p:ph idx="1"/>
          </p:nvPr>
        </p:nvSpPr>
        <p:spPr>
          <a:xfrm>
            <a:off x="457200" y="1752601"/>
            <a:ext cx="8229600" cy="4267199"/>
          </a:xfrm>
        </p:spPr>
        <p:txBody>
          <a:bodyPr/>
          <a:lstStyle/>
          <a:p>
            <a:r>
              <a:rPr lang="en-US" sz="2000" dirty="0"/>
              <a:t>Law can be used as </a:t>
            </a:r>
            <a:r>
              <a:rPr lang="en-US" sz="2000" dirty="0">
                <a:solidFill>
                  <a:srgbClr val="FF0000"/>
                </a:solidFill>
              </a:rPr>
              <a:t>PREDICTION</a:t>
            </a:r>
          </a:p>
          <a:p>
            <a:pPr lvl="1"/>
            <a:r>
              <a:rPr lang="en-US" sz="2000" dirty="0"/>
              <a:t>Oliver Wendell Holmes (US Supreme Court Justice, 1902-1932) said law is about “prophecies about courts do in fact”</a:t>
            </a:r>
          </a:p>
          <a:p>
            <a:pPr lvl="1"/>
            <a:r>
              <a:rPr lang="en-US" sz="2000" dirty="0"/>
              <a:t>A PREDICTION OF COURTS WILL DO</a:t>
            </a:r>
            <a:r>
              <a:rPr lang="is-IS" sz="2000" dirty="0"/>
              <a:t>…the meaning of any written law is determined by the individual judges interpreting them</a:t>
            </a:r>
          </a:p>
          <a:p>
            <a:pPr lvl="1"/>
            <a:r>
              <a:rPr lang="is-IS" sz="2000" dirty="0"/>
              <a:t>Lawyers and judges are schooled in same legal thought process</a:t>
            </a:r>
          </a:p>
          <a:p>
            <a:pPr lvl="1"/>
            <a:r>
              <a:rPr lang="is-IS" sz="2000" dirty="0"/>
              <a:t>Predictions are never 100% accurate</a:t>
            </a:r>
          </a:p>
          <a:p>
            <a:pPr lvl="2"/>
            <a:r>
              <a:rPr lang="is-IS" dirty="0"/>
              <a:t>Competency</a:t>
            </a:r>
          </a:p>
          <a:p>
            <a:pPr lvl="2"/>
            <a:r>
              <a:rPr lang="is-IS" dirty="0"/>
              <a:t>Emotion</a:t>
            </a:r>
          </a:p>
          <a:p>
            <a:pPr lvl="2"/>
            <a:r>
              <a:rPr lang="is-IS" dirty="0"/>
              <a:t>Knowledge</a:t>
            </a:r>
            <a:endParaRPr lang="en-US" dirty="0"/>
          </a:p>
        </p:txBody>
      </p:sp>
    </p:spTree>
    <p:extLst>
      <p:ext uri="{BB962C8B-B14F-4D97-AF65-F5344CB8AC3E}">
        <p14:creationId xmlns:p14="http://schemas.microsoft.com/office/powerpoint/2010/main" val="382130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FCC8-F38C-42A8-BA29-BCD0317979FF}"/>
              </a:ext>
            </a:extLst>
          </p:cNvPr>
          <p:cNvSpPr>
            <a:spLocks noGrp="1"/>
          </p:cNvSpPr>
          <p:nvPr>
            <p:ph type="title"/>
          </p:nvPr>
        </p:nvSpPr>
        <p:spPr>
          <a:xfrm>
            <a:off x="457200" y="260350"/>
            <a:ext cx="8229600" cy="1416050"/>
          </a:xfrm>
        </p:spPr>
        <p:txBody>
          <a:bodyPr/>
          <a:lstStyle/>
          <a:p>
            <a:r>
              <a:rPr lang="en-US" altLang="en-US" dirty="0">
                <a:cs typeface="Arial" charset="0"/>
              </a:rPr>
              <a:t>Approaches to Understanding Law (cont.)</a:t>
            </a:r>
            <a:endParaRPr lang="en-US" sz="2400" dirty="0"/>
          </a:p>
        </p:txBody>
      </p:sp>
      <p:sp>
        <p:nvSpPr>
          <p:cNvPr id="3" name="Content Placeholder 2">
            <a:extLst>
              <a:ext uri="{FF2B5EF4-FFF2-40B4-BE49-F238E27FC236}">
                <a16:creationId xmlns:a16="http://schemas.microsoft.com/office/drawing/2014/main" id="{5BCB9BE4-897B-47A8-871B-CCA568B8CDD9}"/>
              </a:ext>
            </a:extLst>
          </p:cNvPr>
          <p:cNvSpPr>
            <a:spLocks noGrp="1"/>
          </p:cNvSpPr>
          <p:nvPr>
            <p:ph idx="1"/>
          </p:nvPr>
        </p:nvSpPr>
        <p:spPr>
          <a:xfrm>
            <a:off x="457200" y="1752601"/>
            <a:ext cx="8229600" cy="4267199"/>
          </a:xfrm>
        </p:spPr>
        <p:txBody>
          <a:bodyPr/>
          <a:lstStyle/>
          <a:p>
            <a:pPr marL="457200" indent="-457200">
              <a:buClr>
                <a:schemeClr val="tx1"/>
              </a:buClr>
              <a:buFont typeface="+mj-lt"/>
              <a:buAutoNum type="arabicPeriod" startAt="2"/>
            </a:pPr>
            <a:r>
              <a:rPr lang="en-US" sz="2000" dirty="0">
                <a:solidFill>
                  <a:srgbClr val="FF0000"/>
                </a:solidFill>
              </a:rPr>
              <a:t>Natural Law</a:t>
            </a:r>
          </a:p>
          <a:p>
            <a:pPr lvl="1"/>
            <a:r>
              <a:rPr lang="en-US" sz="2000" i="1" dirty="0"/>
              <a:t>Philosophy that certain rights or values are inherent by virtue of human nature &amp; can be universally understood through human reason</a:t>
            </a:r>
          </a:p>
          <a:p>
            <a:pPr lvl="1"/>
            <a:r>
              <a:rPr lang="en-US" sz="2000" dirty="0"/>
              <a:t>Legal Positivism doesn’t know difference between tax collector &amp; a gunman</a:t>
            </a:r>
            <a:r>
              <a:rPr lang="is-IS" sz="2000" dirty="0"/>
              <a:t>…laws are of no validity if contrary to the “laws of God” (Sir William Blackstone)</a:t>
            </a:r>
          </a:p>
          <a:p>
            <a:pPr lvl="1"/>
            <a:r>
              <a:rPr lang="is-IS" sz="2000" dirty="0"/>
              <a:t>Moral elment of law</a:t>
            </a:r>
          </a:p>
          <a:p>
            <a:pPr lvl="1"/>
            <a:r>
              <a:rPr lang="is-IS" sz="2000" dirty="0"/>
              <a:t>Not a valid law if not consistent with “law of nature”</a:t>
            </a:r>
          </a:p>
          <a:p>
            <a:pPr lvl="1"/>
            <a:r>
              <a:rPr lang="is-IS" sz="2000" dirty="0"/>
              <a:t>Natural law has influences in </a:t>
            </a:r>
            <a:r>
              <a:rPr lang="is-IS" sz="2000" dirty="0">
                <a:solidFill>
                  <a:srgbClr val="FF0000"/>
                </a:solidFill>
              </a:rPr>
              <a:t>common/case law </a:t>
            </a:r>
            <a:r>
              <a:rPr lang="is-IS" sz="2000" dirty="0"/>
              <a:t>(rules created by court decisions) and Declaration of Independence and US Constitution</a:t>
            </a:r>
            <a:endParaRPr lang="en-US" sz="2000" dirty="0"/>
          </a:p>
        </p:txBody>
      </p:sp>
    </p:spTree>
    <p:extLst>
      <p:ext uri="{BB962C8B-B14F-4D97-AF65-F5344CB8AC3E}">
        <p14:creationId xmlns:p14="http://schemas.microsoft.com/office/powerpoint/2010/main" val="220096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FCC8-F38C-42A8-BA29-BCD0317979FF}"/>
              </a:ext>
            </a:extLst>
          </p:cNvPr>
          <p:cNvSpPr>
            <a:spLocks noGrp="1"/>
          </p:cNvSpPr>
          <p:nvPr>
            <p:ph type="title"/>
          </p:nvPr>
        </p:nvSpPr>
        <p:spPr>
          <a:xfrm>
            <a:off x="457200" y="260350"/>
            <a:ext cx="8229600" cy="958850"/>
          </a:xfrm>
        </p:spPr>
        <p:txBody>
          <a:bodyPr/>
          <a:lstStyle/>
          <a:p>
            <a:r>
              <a:rPr lang="en-US" altLang="en-US" dirty="0">
                <a:cs typeface="Arial" charset="0"/>
              </a:rPr>
              <a:t>Sources of Law</a:t>
            </a:r>
            <a:endParaRPr lang="en-US" sz="2400" dirty="0"/>
          </a:p>
        </p:txBody>
      </p:sp>
      <p:sp>
        <p:nvSpPr>
          <p:cNvPr id="3" name="Content Placeholder 2">
            <a:extLst>
              <a:ext uri="{FF2B5EF4-FFF2-40B4-BE49-F238E27FC236}">
                <a16:creationId xmlns:a16="http://schemas.microsoft.com/office/drawing/2014/main" id="{5BCB9BE4-897B-47A8-871B-CCA568B8CDD9}"/>
              </a:ext>
            </a:extLst>
          </p:cNvPr>
          <p:cNvSpPr>
            <a:spLocks noGrp="1"/>
          </p:cNvSpPr>
          <p:nvPr>
            <p:ph idx="1"/>
          </p:nvPr>
        </p:nvSpPr>
        <p:spPr>
          <a:xfrm>
            <a:off x="457200" y="1524001"/>
            <a:ext cx="8229600" cy="4495800"/>
          </a:xfrm>
        </p:spPr>
        <p:txBody>
          <a:bodyPr/>
          <a:lstStyle/>
          <a:p>
            <a:pPr marL="514350" indent="-514350">
              <a:buClr>
                <a:schemeClr val="tx1"/>
              </a:buClr>
              <a:buFont typeface="+mj-lt"/>
              <a:buAutoNum type="arabicPeriod"/>
            </a:pPr>
            <a:r>
              <a:rPr lang="en-US" sz="2000" dirty="0">
                <a:solidFill>
                  <a:srgbClr val="FF0000"/>
                </a:solidFill>
              </a:rPr>
              <a:t>Constitutions</a:t>
            </a:r>
            <a:r>
              <a:rPr lang="en-US" sz="2000" dirty="0"/>
              <a:t> – US, State</a:t>
            </a:r>
          </a:p>
          <a:p>
            <a:pPr marL="514350" indent="-514350">
              <a:buClr>
                <a:schemeClr val="tx1"/>
              </a:buClr>
              <a:buFont typeface="+mj-lt"/>
              <a:buAutoNum type="arabicPeriod"/>
            </a:pPr>
            <a:r>
              <a:rPr lang="en-US" sz="2000" dirty="0">
                <a:solidFill>
                  <a:srgbClr val="FF0000"/>
                </a:solidFill>
              </a:rPr>
              <a:t>Statutes</a:t>
            </a:r>
            <a:r>
              <a:rPr lang="en-US" sz="2000" dirty="0"/>
              <a:t> – Congress, State, County</a:t>
            </a:r>
          </a:p>
          <a:p>
            <a:pPr marL="514350" indent="-514350">
              <a:buClr>
                <a:schemeClr val="tx1"/>
              </a:buClr>
              <a:buFont typeface="+mj-lt"/>
              <a:buAutoNum type="arabicPeriod"/>
            </a:pPr>
            <a:r>
              <a:rPr lang="en-US" sz="2000" dirty="0">
                <a:solidFill>
                  <a:srgbClr val="FF0000"/>
                </a:solidFill>
              </a:rPr>
              <a:t>Court Decisions </a:t>
            </a:r>
            <a:r>
              <a:rPr lang="en-US" sz="2000" dirty="0"/>
              <a:t>– Interpret and Make Law</a:t>
            </a:r>
          </a:p>
          <a:p>
            <a:pPr marL="914400" lvl="1" indent="-514350"/>
            <a:r>
              <a:rPr lang="en-US" sz="2000" b="1" i="1" dirty="0"/>
              <a:t>Common/Case Law </a:t>
            </a:r>
            <a:r>
              <a:rPr lang="en-US" sz="2000" dirty="0"/>
              <a:t>– the body of law created </a:t>
            </a:r>
          </a:p>
          <a:p>
            <a:pPr marL="400050" lvl="1" indent="0">
              <a:buNone/>
            </a:pPr>
            <a:r>
              <a:rPr lang="en-US" sz="2000" dirty="0"/>
              <a:t>       by court decisions</a:t>
            </a:r>
          </a:p>
          <a:p>
            <a:pPr marL="914400" lvl="1" indent="-514350"/>
            <a:r>
              <a:rPr lang="en-US" sz="2000" b="1" dirty="0"/>
              <a:t>Stare Decisis </a:t>
            </a:r>
            <a:r>
              <a:rPr lang="en-US" sz="2000" dirty="0"/>
              <a:t>= “stand by previous decision”</a:t>
            </a:r>
          </a:p>
          <a:p>
            <a:pPr marL="514350" indent="-514350">
              <a:buClr>
                <a:schemeClr val="tx1"/>
              </a:buClr>
              <a:buFont typeface="+mj-lt"/>
              <a:buAutoNum type="arabicPeriod"/>
            </a:pPr>
            <a:r>
              <a:rPr lang="en-US" sz="2000" dirty="0">
                <a:solidFill>
                  <a:srgbClr val="FF0000"/>
                </a:solidFill>
              </a:rPr>
              <a:t>Administrative Rulings and Regulations</a:t>
            </a:r>
          </a:p>
          <a:p>
            <a:pPr lvl="1" indent="-342900"/>
            <a:r>
              <a:rPr lang="en-US" sz="2000" dirty="0"/>
              <a:t>Regulations created by gov’t agencies established </a:t>
            </a:r>
          </a:p>
          <a:p>
            <a:pPr marL="400050" lvl="1" indent="0">
              <a:buNone/>
            </a:pPr>
            <a:r>
              <a:rPr lang="en-US" sz="2000" dirty="0"/>
              <a:t>     by legislative bodies</a:t>
            </a:r>
          </a:p>
          <a:p>
            <a:pPr lvl="1" indent="-342900"/>
            <a:r>
              <a:rPr lang="en-US" sz="2000" dirty="0"/>
              <a:t>Ex. EEOC, EPA, FTC, UCC</a:t>
            </a:r>
          </a:p>
        </p:txBody>
      </p:sp>
      <p:cxnSp>
        <p:nvCxnSpPr>
          <p:cNvPr id="4" name="Straight Arrow Connector 3">
            <a:extLst>
              <a:ext uri="{FF2B5EF4-FFF2-40B4-BE49-F238E27FC236}">
                <a16:creationId xmlns:a16="http://schemas.microsoft.com/office/drawing/2014/main" id="{D62944B8-C3F6-6142-8E56-8EF3C0F0B5A8}"/>
              </a:ext>
            </a:extLst>
          </p:cNvPr>
          <p:cNvCxnSpPr>
            <a:cxnSpLocks/>
          </p:cNvCxnSpPr>
          <p:nvPr/>
        </p:nvCxnSpPr>
        <p:spPr>
          <a:xfrm flipV="1">
            <a:off x="7543800" y="1600200"/>
            <a:ext cx="0" cy="4191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54137386-AF12-EC44-9BEC-E987E5FAD931}"/>
              </a:ext>
            </a:extLst>
          </p:cNvPr>
          <p:cNvSpPr txBox="1"/>
          <p:nvPr/>
        </p:nvSpPr>
        <p:spPr>
          <a:xfrm>
            <a:off x="6248400" y="5791200"/>
            <a:ext cx="2667000" cy="381000"/>
          </a:xfrm>
          <a:prstGeom prst="rect">
            <a:avLst/>
          </a:prstGeom>
          <a:noFill/>
        </p:spPr>
        <p:txBody>
          <a:bodyPr wrap="square" rtlCol="0">
            <a:spAutoFit/>
          </a:bodyPr>
          <a:lstStyle/>
          <a:p>
            <a:r>
              <a:rPr lang="en-US" i="1" dirty="0">
                <a:solidFill>
                  <a:srgbClr val="0000FF"/>
                </a:solidFill>
                <a:latin typeface="Arial"/>
                <a:cs typeface="Arial"/>
              </a:rPr>
              <a:t>Order of Importance</a:t>
            </a:r>
          </a:p>
        </p:txBody>
      </p:sp>
    </p:spTree>
    <p:extLst>
      <p:ext uri="{BB962C8B-B14F-4D97-AF65-F5344CB8AC3E}">
        <p14:creationId xmlns:p14="http://schemas.microsoft.com/office/powerpoint/2010/main" val="1739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458200" cy="990600"/>
          </a:xfrm>
          <a:ln>
            <a:noFill/>
          </a:ln>
        </p:spPr>
        <p:txBody>
          <a:bodyPr/>
          <a:lstStyle/>
          <a:p>
            <a:pPr eaLnBrk="1" hangingPunct="1"/>
            <a:r>
              <a:rPr lang="en-US" altLang="en-US" dirty="0">
                <a:cs typeface="Arial" charset="0"/>
              </a:rPr>
              <a:t>The Court System</a:t>
            </a:r>
            <a:endParaRPr lang="en-US" altLang="en-US" sz="2400" dirty="0">
              <a:cs typeface="Arial" charset="0"/>
            </a:endParaRPr>
          </a:p>
        </p:txBody>
      </p:sp>
      <p:sp>
        <p:nvSpPr>
          <p:cNvPr id="5" name="Rounded Rectangle 4">
            <a:extLst>
              <a:ext uri="{FF2B5EF4-FFF2-40B4-BE49-F238E27FC236}">
                <a16:creationId xmlns:a16="http://schemas.microsoft.com/office/drawing/2014/main" id="{1718D457-553B-924B-A9B6-493CF800F3F4}"/>
              </a:ext>
            </a:extLst>
          </p:cNvPr>
          <p:cNvSpPr/>
          <p:nvPr/>
        </p:nvSpPr>
        <p:spPr>
          <a:xfrm>
            <a:off x="838200" y="1752600"/>
            <a:ext cx="27432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9CA9C5E6-C25C-9C41-BF0B-26C6EFC827CD}"/>
              </a:ext>
            </a:extLst>
          </p:cNvPr>
          <p:cNvSpPr/>
          <p:nvPr/>
        </p:nvSpPr>
        <p:spPr>
          <a:xfrm>
            <a:off x="838200" y="3352800"/>
            <a:ext cx="27432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97B0BB99-89CA-3E47-98E1-5AF521C07EC0}"/>
              </a:ext>
            </a:extLst>
          </p:cNvPr>
          <p:cNvSpPr/>
          <p:nvPr/>
        </p:nvSpPr>
        <p:spPr>
          <a:xfrm>
            <a:off x="838200" y="4953000"/>
            <a:ext cx="27432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2992D49-0A53-4645-BB3F-68BD60D72ACC}"/>
              </a:ext>
            </a:extLst>
          </p:cNvPr>
          <p:cNvSpPr/>
          <p:nvPr/>
        </p:nvSpPr>
        <p:spPr>
          <a:xfrm>
            <a:off x="5181600" y="1752600"/>
            <a:ext cx="27432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D99C0355-FC68-B844-B5B8-6FB05BB8845E}"/>
              </a:ext>
            </a:extLst>
          </p:cNvPr>
          <p:cNvSpPr/>
          <p:nvPr/>
        </p:nvSpPr>
        <p:spPr>
          <a:xfrm>
            <a:off x="5181600" y="3352800"/>
            <a:ext cx="27432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9E9FF3CA-08CE-F741-907D-245EEC955657}"/>
              </a:ext>
            </a:extLst>
          </p:cNvPr>
          <p:cNvSpPr/>
          <p:nvPr/>
        </p:nvSpPr>
        <p:spPr>
          <a:xfrm>
            <a:off x="5181600" y="4953000"/>
            <a:ext cx="27432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D1C18C8-66F5-504E-B297-92F67FCB38C5}"/>
              </a:ext>
            </a:extLst>
          </p:cNvPr>
          <p:cNvSpPr txBox="1"/>
          <p:nvPr/>
        </p:nvSpPr>
        <p:spPr>
          <a:xfrm>
            <a:off x="990600" y="1981200"/>
            <a:ext cx="2438400" cy="369332"/>
          </a:xfrm>
          <a:prstGeom prst="rect">
            <a:avLst/>
          </a:prstGeom>
          <a:noFill/>
        </p:spPr>
        <p:txBody>
          <a:bodyPr wrap="square" rtlCol="0">
            <a:spAutoFit/>
          </a:bodyPr>
          <a:lstStyle/>
          <a:p>
            <a:pPr algn="ctr"/>
            <a:r>
              <a:rPr lang="en-US" dirty="0">
                <a:latin typeface="Arial"/>
                <a:cs typeface="Arial"/>
              </a:rPr>
              <a:t>US Supreme Court</a:t>
            </a:r>
          </a:p>
        </p:txBody>
      </p:sp>
      <p:sp>
        <p:nvSpPr>
          <p:cNvPr id="12" name="TextBox 11">
            <a:extLst>
              <a:ext uri="{FF2B5EF4-FFF2-40B4-BE49-F238E27FC236}">
                <a16:creationId xmlns:a16="http://schemas.microsoft.com/office/drawing/2014/main" id="{1D044EDC-F5BA-0849-BD24-7970AB47235D}"/>
              </a:ext>
            </a:extLst>
          </p:cNvPr>
          <p:cNvSpPr txBox="1"/>
          <p:nvPr/>
        </p:nvSpPr>
        <p:spPr>
          <a:xfrm>
            <a:off x="990600" y="3657600"/>
            <a:ext cx="2438400" cy="369332"/>
          </a:xfrm>
          <a:prstGeom prst="rect">
            <a:avLst/>
          </a:prstGeom>
          <a:noFill/>
        </p:spPr>
        <p:txBody>
          <a:bodyPr wrap="square" rtlCol="0">
            <a:spAutoFit/>
          </a:bodyPr>
          <a:lstStyle/>
          <a:p>
            <a:pPr algn="ctr"/>
            <a:r>
              <a:rPr lang="en-US" dirty="0">
                <a:latin typeface="Arial"/>
                <a:cs typeface="Arial"/>
              </a:rPr>
              <a:t>US Court of Appeals</a:t>
            </a:r>
          </a:p>
        </p:txBody>
      </p:sp>
      <p:sp>
        <p:nvSpPr>
          <p:cNvPr id="13" name="TextBox 12">
            <a:extLst>
              <a:ext uri="{FF2B5EF4-FFF2-40B4-BE49-F238E27FC236}">
                <a16:creationId xmlns:a16="http://schemas.microsoft.com/office/drawing/2014/main" id="{A77096CB-0778-104E-BC54-450295DC0E4C}"/>
              </a:ext>
            </a:extLst>
          </p:cNvPr>
          <p:cNvSpPr txBox="1"/>
          <p:nvPr/>
        </p:nvSpPr>
        <p:spPr>
          <a:xfrm>
            <a:off x="990600" y="5257800"/>
            <a:ext cx="2438400" cy="646331"/>
          </a:xfrm>
          <a:prstGeom prst="rect">
            <a:avLst/>
          </a:prstGeom>
          <a:noFill/>
        </p:spPr>
        <p:txBody>
          <a:bodyPr wrap="square" rtlCol="0">
            <a:spAutoFit/>
          </a:bodyPr>
          <a:lstStyle/>
          <a:p>
            <a:pPr algn="ctr"/>
            <a:r>
              <a:rPr lang="en-US" dirty="0">
                <a:latin typeface="Arial"/>
                <a:cs typeface="Arial"/>
              </a:rPr>
              <a:t>Federal District Courts</a:t>
            </a:r>
          </a:p>
        </p:txBody>
      </p:sp>
      <p:sp>
        <p:nvSpPr>
          <p:cNvPr id="14" name="TextBox 13">
            <a:extLst>
              <a:ext uri="{FF2B5EF4-FFF2-40B4-BE49-F238E27FC236}">
                <a16:creationId xmlns:a16="http://schemas.microsoft.com/office/drawing/2014/main" id="{D14A3A24-89CE-3146-8439-DEABFA5548EC}"/>
              </a:ext>
            </a:extLst>
          </p:cNvPr>
          <p:cNvSpPr txBox="1"/>
          <p:nvPr/>
        </p:nvSpPr>
        <p:spPr>
          <a:xfrm>
            <a:off x="5334000" y="2057400"/>
            <a:ext cx="2438400" cy="369332"/>
          </a:xfrm>
          <a:prstGeom prst="rect">
            <a:avLst/>
          </a:prstGeom>
          <a:noFill/>
        </p:spPr>
        <p:txBody>
          <a:bodyPr wrap="square" rtlCol="0">
            <a:spAutoFit/>
          </a:bodyPr>
          <a:lstStyle/>
          <a:p>
            <a:pPr algn="ctr"/>
            <a:r>
              <a:rPr lang="en-US" dirty="0">
                <a:latin typeface="Arial"/>
                <a:cs typeface="Arial"/>
              </a:rPr>
              <a:t>State Supreme Court</a:t>
            </a:r>
          </a:p>
        </p:txBody>
      </p:sp>
      <p:sp>
        <p:nvSpPr>
          <p:cNvPr id="15" name="TextBox 14">
            <a:extLst>
              <a:ext uri="{FF2B5EF4-FFF2-40B4-BE49-F238E27FC236}">
                <a16:creationId xmlns:a16="http://schemas.microsoft.com/office/drawing/2014/main" id="{290EA680-393E-014C-ABCC-073F53986251}"/>
              </a:ext>
            </a:extLst>
          </p:cNvPr>
          <p:cNvSpPr txBox="1"/>
          <p:nvPr/>
        </p:nvSpPr>
        <p:spPr>
          <a:xfrm>
            <a:off x="5334000" y="3733800"/>
            <a:ext cx="2438400" cy="369332"/>
          </a:xfrm>
          <a:prstGeom prst="rect">
            <a:avLst/>
          </a:prstGeom>
          <a:noFill/>
        </p:spPr>
        <p:txBody>
          <a:bodyPr wrap="square" rtlCol="0">
            <a:spAutoFit/>
          </a:bodyPr>
          <a:lstStyle/>
          <a:p>
            <a:pPr algn="ctr"/>
            <a:r>
              <a:rPr lang="en-US" dirty="0">
                <a:latin typeface="Arial"/>
                <a:cs typeface="Arial"/>
              </a:rPr>
              <a:t>State of Appeals</a:t>
            </a:r>
          </a:p>
        </p:txBody>
      </p:sp>
      <p:sp>
        <p:nvSpPr>
          <p:cNvPr id="16" name="TextBox 15">
            <a:extLst>
              <a:ext uri="{FF2B5EF4-FFF2-40B4-BE49-F238E27FC236}">
                <a16:creationId xmlns:a16="http://schemas.microsoft.com/office/drawing/2014/main" id="{AFF2F5B1-F209-654E-A261-8C56F59590C3}"/>
              </a:ext>
            </a:extLst>
          </p:cNvPr>
          <p:cNvSpPr txBox="1"/>
          <p:nvPr/>
        </p:nvSpPr>
        <p:spPr>
          <a:xfrm>
            <a:off x="5410200" y="5257800"/>
            <a:ext cx="2438400" cy="646331"/>
          </a:xfrm>
          <a:prstGeom prst="rect">
            <a:avLst/>
          </a:prstGeom>
          <a:noFill/>
        </p:spPr>
        <p:txBody>
          <a:bodyPr wrap="square" rtlCol="0">
            <a:spAutoFit/>
          </a:bodyPr>
          <a:lstStyle/>
          <a:p>
            <a:pPr algn="ctr"/>
            <a:r>
              <a:rPr lang="en-US" dirty="0">
                <a:latin typeface="Arial"/>
                <a:cs typeface="Arial"/>
              </a:rPr>
              <a:t>Original Jurisdiction</a:t>
            </a:r>
          </a:p>
          <a:p>
            <a:pPr algn="ctr"/>
            <a:r>
              <a:rPr lang="en-US" dirty="0">
                <a:latin typeface="Arial"/>
                <a:cs typeface="Arial"/>
              </a:rPr>
              <a:t>(Trial Court)</a:t>
            </a:r>
          </a:p>
        </p:txBody>
      </p:sp>
      <p:cxnSp>
        <p:nvCxnSpPr>
          <p:cNvPr id="17" name="Straight Arrow Connector 16">
            <a:extLst>
              <a:ext uri="{FF2B5EF4-FFF2-40B4-BE49-F238E27FC236}">
                <a16:creationId xmlns:a16="http://schemas.microsoft.com/office/drawing/2014/main" id="{3C0FDDC6-3AA1-7247-AAAB-F9963F0E6C61}"/>
              </a:ext>
            </a:extLst>
          </p:cNvPr>
          <p:cNvCxnSpPr/>
          <p:nvPr/>
        </p:nvCxnSpPr>
        <p:spPr>
          <a:xfrm flipV="1">
            <a:off x="2057400" y="44958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5960928-5F98-B04F-A30E-EB4A7608B827}"/>
              </a:ext>
            </a:extLst>
          </p:cNvPr>
          <p:cNvCxnSpPr/>
          <p:nvPr/>
        </p:nvCxnSpPr>
        <p:spPr>
          <a:xfrm flipV="1">
            <a:off x="2057400" y="28956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2199404-B552-1B42-BAC1-0DC6CD62367A}"/>
              </a:ext>
            </a:extLst>
          </p:cNvPr>
          <p:cNvCxnSpPr/>
          <p:nvPr/>
        </p:nvCxnSpPr>
        <p:spPr>
          <a:xfrm flipV="1">
            <a:off x="6553200" y="44958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40351B0-7313-0546-B229-DB3B1AD2C5C5}"/>
              </a:ext>
            </a:extLst>
          </p:cNvPr>
          <p:cNvCxnSpPr/>
          <p:nvPr/>
        </p:nvCxnSpPr>
        <p:spPr>
          <a:xfrm flipV="1">
            <a:off x="6477000" y="28956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DC4935A1-0B2F-984D-8A60-ACB14D5E3D41}"/>
              </a:ext>
            </a:extLst>
          </p:cNvPr>
          <p:cNvCxnSpPr/>
          <p:nvPr/>
        </p:nvCxnSpPr>
        <p:spPr>
          <a:xfrm flipH="1">
            <a:off x="3733800" y="2209800"/>
            <a:ext cx="1295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458200" cy="762000"/>
          </a:xfrm>
          <a:ln>
            <a:noFill/>
          </a:ln>
        </p:spPr>
        <p:txBody>
          <a:bodyPr/>
          <a:lstStyle/>
          <a:p>
            <a:pPr eaLnBrk="1" hangingPunct="1"/>
            <a:r>
              <a:rPr lang="en-US" altLang="en-US" dirty="0">
                <a:cs typeface="Arial" charset="0"/>
              </a:rPr>
              <a:t>Guide to Reading Cases</a:t>
            </a:r>
            <a:endParaRPr lang="en-US" altLang="en-US" sz="2400" dirty="0">
              <a:cs typeface="Arial" charset="0"/>
            </a:endParaRPr>
          </a:p>
        </p:txBody>
      </p:sp>
      <p:sp>
        <p:nvSpPr>
          <p:cNvPr id="6147" name="Content Placeholder 2"/>
          <p:cNvSpPr>
            <a:spLocks noGrp="1"/>
          </p:cNvSpPr>
          <p:nvPr>
            <p:ph idx="1"/>
          </p:nvPr>
        </p:nvSpPr>
        <p:spPr>
          <a:xfrm>
            <a:off x="457200" y="1828800"/>
            <a:ext cx="8229600" cy="4343400"/>
          </a:xfrm>
          <a:ln>
            <a:noFill/>
          </a:ln>
        </p:spPr>
        <p:txBody>
          <a:bodyPr/>
          <a:lstStyle/>
          <a:p>
            <a:endParaRPr lang="en-US" sz="1200" dirty="0"/>
          </a:p>
          <a:p>
            <a:pPr marL="0" indent="0">
              <a:buNone/>
            </a:pPr>
            <a:endParaRPr lang="en-US" sz="1200" dirty="0"/>
          </a:p>
          <a:p>
            <a:endParaRPr lang="en-US" sz="1200" b="1" dirty="0"/>
          </a:p>
          <a:p>
            <a:r>
              <a:rPr lang="en-US" sz="1200" b="1" dirty="0"/>
              <a:t>District Court</a:t>
            </a:r>
          </a:p>
          <a:p>
            <a:pPr lvl="1">
              <a:buClr>
                <a:schemeClr val="tx1"/>
              </a:buClr>
            </a:pPr>
            <a:r>
              <a:rPr lang="en-US" sz="1200" i="1" dirty="0">
                <a:solidFill>
                  <a:srgbClr val="FF0000"/>
                </a:solidFill>
              </a:rPr>
              <a:t>Plaintiff</a:t>
            </a:r>
            <a:r>
              <a:rPr lang="en-US" sz="1200" dirty="0"/>
              <a:t> – The party suing (the party that files a formal complaint with the court).</a:t>
            </a:r>
          </a:p>
          <a:p>
            <a:pPr lvl="1">
              <a:buClr>
                <a:schemeClr val="tx1"/>
              </a:buClr>
            </a:pPr>
            <a:r>
              <a:rPr lang="en-US" sz="1200" i="1" dirty="0">
                <a:solidFill>
                  <a:srgbClr val="FF0000"/>
                </a:solidFill>
              </a:rPr>
              <a:t>Defendant</a:t>
            </a:r>
            <a:r>
              <a:rPr lang="en-US" sz="1200" dirty="0"/>
              <a:t> – The party being sued (the party against whom a lawsuit is filed).</a:t>
            </a:r>
          </a:p>
          <a:p>
            <a:r>
              <a:rPr lang="en-US" sz="1200" b="1" dirty="0"/>
              <a:t>Appeals Court</a:t>
            </a:r>
          </a:p>
          <a:p>
            <a:pPr lvl="1">
              <a:buClr>
                <a:schemeClr val="tx1"/>
              </a:buClr>
            </a:pPr>
            <a:r>
              <a:rPr lang="en-US" sz="1200" i="1" dirty="0">
                <a:solidFill>
                  <a:srgbClr val="FF0000"/>
                </a:solidFill>
              </a:rPr>
              <a:t>Appellant</a:t>
            </a:r>
            <a:r>
              <a:rPr lang="en-US" sz="1200" dirty="0"/>
              <a:t> – The party appealing a district’s court decision, usually seeking reversal of that decision.</a:t>
            </a:r>
          </a:p>
          <a:p>
            <a:pPr lvl="1">
              <a:buClr>
                <a:schemeClr val="tx1"/>
              </a:buClr>
            </a:pPr>
            <a:r>
              <a:rPr lang="en-US" sz="1200" i="1" dirty="0">
                <a:solidFill>
                  <a:srgbClr val="FF0000"/>
                </a:solidFill>
              </a:rPr>
              <a:t>Appellee</a:t>
            </a:r>
            <a:r>
              <a:rPr lang="en-US" sz="1200" i="1" dirty="0"/>
              <a:t> </a:t>
            </a:r>
            <a:r>
              <a:rPr lang="en-US" sz="1200" dirty="0"/>
              <a:t>– The party opposing the appellant’s appeal, usually seeking to persuade the appeals court to affirm (uphold) district’s court decision.</a:t>
            </a:r>
          </a:p>
          <a:p>
            <a:r>
              <a:rPr lang="en-US" sz="1200" b="1" dirty="0"/>
              <a:t>Supreme Court</a:t>
            </a:r>
          </a:p>
          <a:p>
            <a:pPr lvl="1">
              <a:buClr>
                <a:schemeClr val="tx1"/>
              </a:buClr>
            </a:pPr>
            <a:r>
              <a:rPr lang="en-US" sz="1200" i="1" dirty="0">
                <a:solidFill>
                  <a:srgbClr val="FF0000"/>
                </a:solidFill>
              </a:rPr>
              <a:t>Petitioner</a:t>
            </a:r>
            <a:r>
              <a:rPr lang="en-US" sz="1200" dirty="0"/>
              <a:t> - The party who presents a petition to the court. On appeal, the </a:t>
            </a:r>
            <a:r>
              <a:rPr lang="en-US" sz="1200" b="1" dirty="0"/>
              <a:t>petitioner</a:t>
            </a:r>
            <a:r>
              <a:rPr lang="en-US" sz="1200" dirty="0"/>
              <a:t> is usually the party who lost in the lower court. This can be either the plaintiff or defendant from the court below, as either of the parties can present the case to a higher court for further proceedings.</a:t>
            </a:r>
          </a:p>
          <a:p>
            <a:pPr lvl="1">
              <a:buClr>
                <a:schemeClr val="tx1"/>
              </a:buClr>
            </a:pPr>
            <a:r>
              <a:rPr lang="en-US" sz="1200" i="1" dirty="0">
                <a:solidFill>
                  <a:srgbClr val="FF0000"/>
                </a:solidFill>
              </a:rPr>
              <a:t>Respondent</a:t>
            </a:r>
            <a:r>
              <a:rPr lang="en-US" sz="1200" dirty="0"/>
              <a:t> - The party against whom a petition is filed, especially one on appeal. The </a:t>
            </a:r>
            <a:r>
              <a:rPr lang="en-US" sz="1200" b="1" dirty="0"/>
              <a:t>respondent</a:t>
            </a:r>
            <a:r>
              <a:rPr lang="en-US" sz="1200" dirty="0"/>
              <a:t> can be either the plaintiff or the defendant from the </a:t>
            </a:r>
            <a:r>
              <a:rPr lang="en-US" sz="1200" b="1" dirty="0"/>
              <a:t>court</a:t>
            </a:r>
            <a:r>
              <a:rPr lang="en-US" sz="1200" dirty="0"/>
              <a:t> below, as either party can appeal the decision thereby making themselves the petitioner and their adversary the </a:t>
            </a:r>
            <a:r>
              <a:rPr lang="en-US" sz="1200" b="1" dirty="0"/>
              <a:t>respondent.</a:t>
            </a:r>
            <a:endParaRPr lang="en-US" sz="1200" dirty="0"/>
          </a:p>
        </p:txBody>
      </p:sp>
      <p:pic>
        <p:nvPicPr>
          <p:cNvPr id="4" name="Picture 3">
            <a:extLst>
              <a:ext uri="{FF2B5EF4-FFF2-40B4-BE49-F238E27FC236}">
                <a16:creationId xmlns:a16="http://schemas.microsoft.com/office/drawing/2014/main" id="{875BE691-BD10-FF43-B8EA-107A4E15B14F}"/>
              </a:ext>
            </a:extLst>
          </p:cNvPr>
          <p:cNvPicPr>
            <a:picLocks noChangeAspect="1"/>
          </p:cNvPicPr>
          <p:nvPr/>
        </p:nvPicPr>
        <p:blipFill>
          <a:blip r:embed="rId3"/>
          <a:stretch>
            <a:fillRect/>
          </a:stretch>
        </p:blipFill>
        <p:spPr>
          <a:xfrm>
            <a:off x="1828800" y="1219200"/>
            <a:ext cx="5054600" cy="1569690"/>
          </a:xfrm>
          <a:prstGeom prst="rect">
            <a:avLst/>
          </a:prstGeom>
        </p:spPr>
      </p:pic>
    </p:spTree>
    <p:extLst>
      <p:ext uri="{BB962C8B-B14F-4D97-AF65-F5344CB8AC3E}">
        <p14:creationId xmlns:p14="http://schemas.microsoft.com/office/powerpoint/2010/main" val="68780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458200" cy="762000"/>
          </a:xfrm>
          <a:ln>
            <a:noFill/>
          </a:ln>
        </p:spPr>
        <p:txBody>
          <a:bodyPr/>
          <a:lstStyle/>
          <a:p>
            <a:pPr eaLnBrk="1" hangingPunct="1"/>
            <a:r>
              <a:rPr lang="en-US" altLang="en-US" dirty="0">
                <a:cs typeface="Arial" charset="0"/>
              </a:rPr>
              <a:t>Guide to Reading Cases</a:t>
            </a:r>
            <a:endParaRPr lang="en-US" altLang="en-US" sz="2400" dirty="0">
              <a:cs typeface="Arial" charset="0"/>
            </a:endParaRPr>
          </a:p>
        </p:txBody>
      </p:sp>
      <p:sp>
        <p:nvSpPr>
          <p:cNvPr id="6147" name="Content Placeholder 2"/>
          <p:cNvSpPr>
            <a:spLocks noGrp="1"/>
          </p:cNvSpPr>
          <p:nvPr>
            <p:ph idx="1"/>
          </p:nvPr>
        </p:nvSpPr>
        <p:spPr>
          <a:xfrm>
            <a:off x="457200" y="1600200"/>
            <a:ext cx="8229600" cy="4572000"/>
          </a:xfrm>
          <a:ln>
            <a:noFill/>
          </a:ln>
        </p:spPr>
        <p:txBody>
          <a:bodyPr/>
          <a:lstStyle/>
          <a:p>
            <a:r>
              <a:rPr lang="en-US" sz="1600" b="1" dirty="0"/>
              <a:t>Majority Opinion</a:t>
            </a:r>
          </a:p>
          <a:p>
            <a:pPr lvl="1"/>
            <a:r>
              <a:rPr lang="en-US" sz="1600" dirty="0"/>
              <a:t>A judicial </a:t>
            </a:r>
            <a:r>
              <a:rPr lang="en-US" sz="1600" b="1" dirty="0"/>
              <a:t>opinion</a:t>
            </a:r>
            <a:r>
              <a:rPr lang="en-US" sz="1600" dirty="0"/>
              <a:t> agreed to by more than half of the members of a court. A </a:t>
            </a:r>
            <a:r>
              <a:rPr lang="en-US" sz="1600" b="1" dirty="0"/>
              <a:t>majority opinion</a:t>
            </a:r>
            <a:r>
              <a:rPr lang="en-US" sz="1600" dirty="0"/>
              <a:t> sets forth the </a:t>
            </a:r>
            <a:r>
              <a:rPr lang="en-US" sz="1600" b="1" dirty="0"/>
              <a:t>decision</a:t>
            </a:r>
            <a:r>
              <a:rPr lang="en-US" sz="1600" dirty="0"/>
              <a:t> of the court and an explanation of the rationale behind the court's </a:t>
            </a:r>
            <a:r>
              <a:rPr lang="en-US" sz="1600" b="1" dirty="0"/>
              <a:t>decision</a:t>
            </a:r>
            <a:r>
              <a:rPr lang="en-US" sz="1600" dirty="0"/>
              <a:t>. Not all cases have a </a:t>
            </a:r>
            <a:r>
              <a:rPr lang="en-US" sz="1600" b="1" dirty="0"/>
              <a:t>majority opinion.</a:t>
            </a:r>
            <a:endParaRPr lang="en-US" sz="1600" dirty="0"/>
          </a:p>
          <a:p>
            <a:pPr lvl="1"/>
            <a:r>
              <a:rPr lang="en-US" sz="1600" dirty="0"/>
              <a:t>What the law is; written first (main thing to read)</a:t>
            </a:r>
            <a:r>
              <a:rPr lang="en-US" sz="1600" b="1" dirty="0"/>
              <a:t>.</a:t>
            </a:r>
            <a:endParaRPr lang="en-US" sz="1600" dirty="0"/>
          </a:p>
          <a:p>
            <a:r>
              <a:rPr lang="en-US" sz="1600" b="1" dirty="0"/>
              <a:t>Concurring Opinion</a:t>
            </a:r>
          </a:p>
          <a:p>
            <a:pPr lvl="1"/>
            <a:r>
              <a:rPr lang="en-US" sz="1600" dirty="0"/>
              <a:t>A written </a:t>
            </a:r>
            <a:r>
              <a:rPr lang="en-US" sz="1600" b="1" dirty="0"/>
              <a:t>opinion</a:t>
            </a:r>
            <a:r>
              <a:rPr lang="en-US" sz="1600" dirty="0"/>
              <a:t> by one or more judges of a court which agrees with the decision made by the majority of the court, but states different (or additional) reasons as the basis for his or her decision (i.e. Agree with outcome, but different reasoning)</a:t>
            </a:r>
          </a:p>
          <a:p>
            <a:r>
              <a:rPr lang="en-US" sz="1600" b="1" dirty="0"/>
              <a:t>Dissenting Opinion</a:t>
            </a:r>
          </a:p>
          <a:p>
            <a:pPr lvl="1"/>
            <a:r>
              <a:rPr lang="en-US" sz="1600" dirty="0"/>
              <a:t>Is an </a:t>
            </a:r>
            <a:r>
              <a:rPr lang="en-US" sz="1600" b="1" dirty="0"/>
              <a:t>opinion</a:t>
            </a:r>
            <a:r>
              <a:rPr lang="en-US" sz="1600" dirty="0"/>
              <a:t> in a legal case written by one or more judges expressing disagreement with the majority </a:t>
            </a:r>
            <a:r>
              <a:rPr lang="en-US" sz="1600" b="1" dirty="0"/>
              <a:t>opinion</a:t>
            </a:r>
            <a:r>
              <a:rPr lang="en-US" sz="1600" dirty="0"/>
              <a:t> of the court which gives rise to its judgment (i.e. Judges who disagree with outcome and why they disagree).</a:t>
            </a:r>
          </a:p>
        </p:txBody>
      </p:sp>
    </p:spTree>
    <p:extLst>
      <p:ext uri="{BB962C8B-B14F-4D97-AF65-F5344CB8AC3E}">
        <p14:creationId xmlns:p14="http://schemas.microsoft.com/office/powerpoint/2010/main" val="3980471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Chapter 1&amp;#x0D;&amp;#x0A;The Regulation of Employment&amp;quot;&quot;/&gt;&lt;property id=&quot;20307&quot; value=&quot;256&quot;/&gt;&lt;/object&gt;&lt;object type=&quot;3&quot; unique_id=&quot;10004&quot;&gt;&lt;property id=&quot;20148&quot; value=&quot;5&quot;/&gt;&lt;property id=&quot;20300&quot; value=&quot;Slide 2 - &amp;quot;Learning Objectives&amp;quot;&quot;/&gt;&lt;property id=&quot;20307&quot; value=&quot;257&quot;/&gt;&lt;/object&gt;&lt;object type=&quot;3&quot; unique_id=&quot;10005&quot;&gt;&lt;property id=&quot;20148&quot; value=&quot;5&quot;/&gt;&lt;property id=&quot;20300&quot; value=&quot;Slide 3 - &amp;quot;Learning Objectives&amp;quot;&quot;/&gt;&lt;property id=&quot;20307&quot; value=&quot;258&quot;/&gt;&lt;/object&gt;&lt;object type=&quot;3&quot; unique_id=&quot;10006&quot;&gt;&lt;property id=&quot;20148&quot; value=&quot;5&quot;/&gt;&lt;property id=&quot;20300&quot; value=&quot;Slide 4 - &amp;quot;Introduction to the Regulatory Environment&amp;quot;&quot;/&gt;&lt;property id=&quot;20307&quot; value=&quot;259&quot;/&gt;&lt;/object&gt;&lt;object type=&quot;3&quot; unique_id=&quot;10007&quot;&gt;&lt;property id=&quot;20148&quot; value=&quot;5&quot;/&gt;&lt;property id=&quot;20300&quot; value=&quot;Slide 5 - &amp;quot;Introduction to the Regulatory Environment&amp;quot;&quot;/&gt;&lt;property id=&quot;20307&quot; value=&quot;280&quot;/&gt;&lt;/object&gt;&lt;object type=&quot;3&quot; unique_id=&quot;10008&quot;&gt;&lt;property id=&quot;20148&quot; value=&quot;5&quot;/&gt;&lt;property id=&quot;20300&quot; value=&quot;Slide 6 - &amp;quot;Is Regulation Necessary?&amp;quot;&quot;/&gt;&lt;property id=&quot;20307&quot; value=&quot;260&quot;/&gt;&lt;/object&gt;&lt;object type=&quot;3&quot; unique_id=&quot;10009&quot;&gt;&lt;property id=&quot;20148&quot; value=&quot;5&quot;/&gt;&lt;property id=&quot;20300&quot; value=&quot;Slide 7 - &amp;quot;The Employment Relationship&amp;quot;&quot;/&gt;&lt;property id=&quot;20307&quot; value=&quot;261&quot;/&gt;&lt;/object&gt;&lt;object type=&quot;3&quot; unique_id=&quot;10010&quot;&gt;&lt;property id=&quot;20148&quot; value=&quot;5&quot;/&gt;&lt;property id=&quot;20300&quot; value=&quot;Slide 8 - &amp;quot;The Employment Relationship&amp;quot;&quot;/&gt;&lt;property id=&quot;20307&quot; value=&quot;262&quot;/&gt;&lt;/object&gt;&lt;object type=&quot;3&quot; unique_id=&quot;10011&quot;&gt;&lt;property id=&quot;20148&quot; value=&quot;5&quot;/&gt;&lt;property id=&quot;20300&quot; value=&quot;Slide 9 - &amp;quot;The Employment Relationship&amp;quot;&quot;/&gt;&lt;property id=&quot;20307&quot; value=&quot;263&quot;/&gt;&lt;/object&gt;&lt;object type=&quot;3&quot; unique_id=&quot;10012&quot;&gt;&lt;property id=&quot;20148&quot; value=&quot;5&quot;/&gt;&lt;property id=&quot;20300&quot; value=&quot;Slide 10 - &amp;quot;The Cost of Mistakes&amp;quot;&quot;/&gt;&lt;property id=&quot;20307&quot; value=&quot;264&quot;/&gt;&lt;/object&gt;&lt;object type=&quot;3&quot; unique_id=&quot;10013&quot;&gt;&lt;property id=&quot;20148&quot; value=&quot;5&quot;/&gt;&lt;property id=&quot;20300&quot; value=&quot;Slide 11 - &amp;quot;Independent Contractor Criteria&amp;quot;&quot;/&gt;&lt;property id=&quot;20307&quot; value=&quot;265&quot;/&gt;&lt;/object&gt;&lt;object type=&quot;3&quot; unique_id=&quot;10014&quot;&gt;&lt;property id=&quot;20148&quot; value=&quot;5&quot;/&gt;&lt;property id=&quot;20300&quot; value=&quot;Slide 12 - &amp;quot;The Definition of “Employee”&amp;quot;&quot;/&gt;&lt;property id=&quot;20307&quot; value=&quot;266&quot;/&gt;&lt;/object&gt;&lt;object type=&quot;3&quot; unique_id=&quot;10015&quot;&gt;&lt;property id=&quot;20148&quot; value=&quot;5&quot;/&gt;&lt;property id=&quot;20300&quot; value=&quot;Slide 13 - &amp;quot;The Definition of “Employee”&amp;quot;&quot;/&gt;&lt;property id=&quot;20307&quot; value=&quot;267&quot;/&gt;&lt;/object&gt;&lt;object type=&quot;3&quot; unique_id=&quot;10016&quot;&gt;&lt;property id=&quot;20148&quot; value=&quot;5&quot;/&gt;&lt;property id=&quot;20300&quot; value=&quot;Slide 14 - &amp;quot;Contingent Workers and Joint Liability&amp;quot;&quot;/&gt;&lt;property id=&quot;20307&quot; value=&quot;269&quot;/&gt;&lt;/object&gt;&lt;object type=&quot;3&quot; unique_id=&quot;10017&quot;&gt;&lt;property id=&quot;20148&quot; value=&quot;5&quot;/&gt;&lt;property id=&quot;20300&quot; value=&quot;Slide 15 - &amp;quot;Definition of an “Applicant”&amp;quot;&quot;/&gt;&lt;property id=&quot;20307&quot; value=&quot;281&quot;/&gt;&lt;/object&gt;&lt;object type=&quot;3&quot; unique_id=&quot;10018&quot;&gt;&lt;property id=&quot;20148&quot; value=&quot;5&quot;/&gt;&lt;property id=&quot;20300&quot; value=&quot;Slide 16 - &amp;quot;Management Considerations&amp;quot;&quot;/&gt;&lt;property id=&quot;20307&quot; value=&quot;270&quot;/&gt;&lt;/object&gt;&lt;object type=&quot;3&quot; unique_id=&quot;10019&quot;&gt;&lt;property id=&quot;20148&quot; value=&quot;5&quot;/&gt;&lt;property id=&quot;20300&quot; value=&quot;Slide 17 - &amp;quot;Management Considerations &amp;quot;&quot;/&gt;&lt;property id=&quot;20307&quot; value=&quot;271&quot;/&gt;&lt;/object&gt;&lt;object type=&quot;3&quot; unique_id=&quot;10020&quot;&gt;&lt;property id=&quot;20148&quot; value=&quot;5&quot;/&gt;&lt;property id=&quot;20300&quot; value=&quot;Slide 18 - &amp;quot;The Definition of “Employer”&amp;quot;&quot;/&gt;&lt;property id=&quot;20307&quot; value=&quot;272&quot;/&gt;&lt;/object&gt;&lt;object type=&quot;3&quot; unique_id=&quot;10021&quot;&gt;&lt;property id=&quot;20148&quot; value=&quot;5&quot;/&gt;&lt;property id=&quot;20300&quot; value=&quot;Slide 19 - &amp;quot;The Definition of “Employer”&amp;quot;&quot;/&gt;&lt;property id=&quot;20307&quot; value=&quot;273&quot;/&gt;&lt;/object&gt;&lt;object type=&quot;3&quot; unique_id=&quot;10022&quot;&gt;&lt;property id=&quot;20148&quot; value=&quot;5&quot;/&gt;&lt;property id=&quot;20300&quot; value=&quot;Slide 20 - &amp;quot;Statutory Definitions of Employer&amp;quot;&quot;/&gt;&lt;property id=&quot;20307&quot; value=&quot;274&quot;/&gt;&lt;/object&gt;&lt;object type=&quot;3&quot; unique_id=&quot;10023&quot;&gt;&lt;property id=&quot;20148&quot; value=&quot;5&quot;/&gt;&lt;property id=&quot;20300&quot; value=&quot;Slide 21 - &amp;quot;Noncompete Agreement&amp;quot;&quot;/&gt;&lt;property id=&quot;20307&quot; value=&quot;275&quot;/&gt;&lt;/object&gt;&lt;object type=&quot;3&quot; unique_id=&quot;10024&quot;&gt;&lt;property id=&quot;20148&quot; value=&quot;5&quot;/&gt;&lt;property id=&quot;20300&quot; value=&quot;Slide 22 - &amp;quot;Noncompete Agreement&amp;quot;&quot;/&gt;&lt;property id=&quot;20307&quot; value=&quot;276&quot;/&gt;&lt;/object&gt;&lt;object type=&quot;3&quot; unique_id=&quot;10025&quot;&gt;&lt;property id=&quot;20148&quot; value=&quot;5&quot;/&gt;&lt;property id=&quot;20300&quot; value=&quot;Slide 23 - &amp;quot;Noncompete Agreement&amp;quot;&quot;/&gt;&lt;property id=&quot;20307&quot; value=&quot;277&quot;/&gt;&lt;/object&gt;&lt;object type=&quot;3&quot; unique_id=&quot;10026&quot;&gt;&lt;property id=&quot;20148&quot; value=&quot;5&quot;/&gt;&lt;property id=&quot;20300&quot; value=&quot;Slide 24 - &amp;quot;Management Tips&amp;quot;&quot;/&gt;&lt;property id=&quot;20307&quot; value=&quot;278&quot;/&gt;&lt;/object&gt;&lt;object type=&quot;3&quot; unique_id=&quot;10027&quot;&gt;&lt;property id=&quot;20148&quot; value=&quot;5&quot;/&gt;&lt;property id=&quot;20300&quot; value=&quot;Slide 25 - &amp;quot;Management Tips&amp;quot;&quot;/&gt;&lt;property id=&quot;20307&quot; value=&quot;279&quot;/&gt;&lt;/object&gt;&lt;/object&gt;&lt;object type=&quot;8&quot; unique_id=&quot;10054&quot;&gt;&lt;/object&gt;&lt;/object&gt;&lt;/database&gt;"/>
  <p:tag name="MMPROD_NEXTUNIQUEID" val="10009"/>
  <p:tag name="SECTOMILLISECCONVERTED" val="1"/>
  <p:tag name="ISPRING_RESOURCE_PATHS_HASH_2" val="21f0f896a188947e1c5860133113c97b5ba4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 Numb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6" ma:contentTypeDescription="Create a new document." ma:contentTypeScope="" ma:versionID="4796dbcb31bea3d0fd02e4ee949330af">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7776fb78729b9f75e026cc4e6f0874e2"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Props1.xml><?xml version="1.0" encoding="utf-8"?>
<ds:datastoreItem xmlns:ds="http://schemas.openxmlformats.org/officeDocument/2006/customXml" ds:itemID="{BD84243E-7588-40F1-B17D-BE71A738FE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28C651-8AD6-4CB0-8668-41BD377DB2D7}">
  <ds:schemaRefs>
    <ds:schemaRef ds:uri="http://schemas.microsoft.com/sharepoint/v3/contenttype/forms"/>
  </ds:schemaRefs>
</ds:datastoreItem>
</file>

<file path=customXml/itemProps3.xml><?xml version="1.0" encoding="utf-8"?>
<ds:datastoreItem xmlns:ds="http://schemas.openxmlformats.org/officeDocument/2006/customXml" ds:itemID="{2309B02E-EDD0-43C9-A658-E1D3C020455D}">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http://schemas.microsoft.com/office/infopath/2007/PartnerControls"/>
    <ds:schemaRef ds:uri="http://purl.org/dc/terms/"/>
    <ds:schemaRef ds:uri="aa4f5ada-9d1d-46d6-b705-f2cf90d05a91"/>
    <ds:schemaRef ds:uri="3b891efd-a537-4e57-a9a6-7bde74ae8a20"/>
  </ds:schemaRefs>
</ds:datastoreItem>
</file>

<file path=docProps/app.xml><?xml version="1.0" encoding="utf-8"?>
<Properties xmlns="http://schemas.openxmlformats.org/officeDocument/2006/extended-properties" xmlns:vt="http://schemas.openxmlformats.org/officeDocument/2006/docPropsVTypes">
  <Template/>
  <TotalTime>7267</TotalTime>
  <Words>3423</Words>
  <Application>Microsoft Macintosh PowerPoint</Application>
  <PresentationFormat>On-screen Show (4:3)</PresentationFormat>
  <Paragraphs>309</Paragraphs>
  <Slides>29</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Century Gothic</vt:lpstr>
      <vt:lpstr>Courier New</vt:lpstr>
      <vt:lpstr>Palatino Linotype</vt:lpstr>
      <vt:lpstr>Times New Roman</vt:lpstr>
      <vt:lpstr>Wingdings</vt:lpstr>
      <vt:lpstr>Chapter Number</vt:lpstr>
      <vt:lpstr>Chapter 1 The Regulation of Employment</vt:lpstr>
      <vt:lpstr>Intro to Employment Law</vt:lpstr>
      <vt:lpstr>Approaches to Understanding Law</vt:lpstr>
      <vt:lpstr>Legal Positivism</vt:lpstr>
      <vt:lpstr>Approaches to Understanding Law (cont.)</vt:lpstr>
      <vt:lpstr>Sources of Law</vt:lpstr>
      <vt:lpstr>The Court System</vt:lpstr>
      <vt:lpstr>Guide to Reading Cases</vt:lpstr>
      <vt:lpstr>Guide to Reading Cases</vt:lpstr>
      <vt:lpstr>Introduction to the Regulatory Environment</vt:lpstr>
      <vt:lpstr>Is Regulation Necessary?</vt:lpstr>
      <vt:lpstr>Worker Classification</vt:lpstr>
      <vt:lpstr>Classification of workers: two types   </vt:lpstr>
      <vt:lpstr>Classifications of workers: two types </vt:lpstr>
      <vt:lpstr>Why Use Independent Contractors?</vt:lpstr>
      <vt:lpstr>Costs of Misclassification</vt:lpstr>
      <vt:lpstr>Independent Contractors: Safe Harbors (I R S)</vt:lpstr>
      <vt:lpstr>Worker Classification Tests – EE or IC?</vt:lpstr>
      <vt:lpstr>What’s happening in California?</vt:lpstr>
      <vt:lpstr>Other Non-traditional work relationships</vt:lpstr>
      <vt:lpstr>Contingent Workers and Joint Liability </vt:lpstr>
      <vt:lpstr> Management Tips: Worker Status </vt:lpstr>
      <vt:lpstr>Defining ‘Applicant’ (i.e. not an EE yet)</vt:lpstr>
      <vt:lpstr>Defining ‘Employer’ (ER)</vt:lpstr>
      <vt:lpstr>Federal Statutory Definitions of ‘Employer’</vt:lpstr>
      <vt:lpstr>Non-compete Agreements</vt:lpstr>
      <vt:lpstr>Non-compete Agreements</vt:lpstr>
      <vt:lpstr>Non-competes and Trade Secrets</vt:lpstr>
      <vt:lpstr>Management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Regulation of Employment</dc:title>
  <dc:creator>TFC</dc:creator>
  <cp:lastModifiedBy>Eric Belk</cp:lastModifiedBy>
  <cp:revision>236</cp:revision>
  <dcterms:created xsi:type="dcterms:W3CDTF">2011-12-13T06:33:08Z</dcterms:created>
  <dcterms:modified xsi:type="dcterms:W3CDTF">2021-08-23T22:54:20Z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0x010100581ABAF118341F49B3F97BCD1E57DDE2</vt:lpwstr>
  </property>
</Properties>
</file>