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35"/>
  </p:notesMasterIdLst>
  <p:handoutMasterIdLst>
    <p:handoutMasterId r:id="rId36"/>
  </p:handoutMasterIdLst>
  <p:sldIdLst>
    <p:sldId id="329" r:id="rId2"/>
    <p:sldId id="338" r:id="rId3"/>
    <p:sldId id="438" r:id="rId4"/>
    <p:sldId id="523" r:id="rId5"/>
    <p:sldId id="443" r:id="rId6"/>
    <p:sldId id="502" r:id="rId7"/>
    <p:sldId id="444" r:id="rId8"/>
    <p:sldId id="506" r:id="rId9"/>
    <p:sldId id="507" r:id="rId10"/>
    <p:sldId id="524" r:id="rId11"/>
    <p:sldId id="525" r:id="rId12"/>
    <p:sldId id="510" r:id="rId13"/>
    <p:sldId id="503" r:id="rId14"/>
    <p:sldId id="422" r:id="rId15"/>
    <p:sldId id="504" r:id="rId16"/>
    <p:sldId id="505" r:id="rId17"/>
    <p:sldId id="511" r:id="rId18"/>
    <p:sldId id="445" r:id="rId19"/>
    <p:sldId id="486" r:id="rId20"/>
    <p:sldId id="472" r:id="rId21"/>
    <p:sldId id="526" r:id="rId22"/>
    <p:sldId id="527" r:id="rId23"/>
    <p:sldId id="528" r:id="rId24"/>
    <p:sldId id="487" r:id="rId25"/>
    <p:sldId id="516" r:id="rId26"/>
    <p:sldId id="521" r:id="rId27"/>
    <p:sldId id="522" r:id="rId28"/>
    <p:sldId id="490" r:id="rId29"/>
    <p:sldId id="491" r:id="rId30"/>
    <p:sldId id="517" r:id="rId31"/>
    <p:sldId id="492" r:id="rId32"/>
    <p:sldId id="518" r:id="rId33"/>
    <p:sldId id="500" r:id="rId34"/>
  </p:sldIdLst>
  <p:sldSz cx="9144000" cy="6858000" type="screen4x3"/>
  <p:notesSz cx="7010400" cy="9296400"/>
  <p:custDataLst>
    <p:tags r:id="rId3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816">
          <p15:clr>
            <a:srgbClr val="A4A3A4"/>
          </p15:clr>
        </p15:guide>
        <p15:guide id="2" pos="672">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e Dauksewicz" initials="" lastIdx="1" clrIdx="0"/>
  <p:cmAuthor id="1" name="Windows User" initials="JD" lastIdx="28" clrIdx="1"/>
  <p:cmAuthor id="2" name="Tianna" initials="T" lastIdx="59" clrIdx="2"/>
  <p:cmAuthor id="3" name="Shay Carpenter" initials="SC" lastIdx="1" clrIdx="3">
    <p:extLst/>
  </p:cmAuthor>
  <p:cmAuthor id="4" name="LKauffman" initials="LK"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D2E9"/>
    <a:srgbClr val="DEE7F3"/>
    <a:srgbClr val="006AA9"/>
    <a:srgbClr val="DCEBE9"/>
    <a:srgbClr val="BFDAD6"/>
    <a:srgbClr val="E9C4BB"/>
    <a:srgbClr val="CBC5E1"/>
    <a:srgbClr val="133676"/>
    <a:srgbClr val="4A6596"/>
    <a:srgbClr val="0D9C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07" autoAdjust="0"/>
    <p:restoredTop sz="87637" autoAdjust="0"/>
  </p:normalViewPr>
  <p:slideViewPr>
    <p:cSldViewPr>
      <p:cViewPr varScale="1">
        <p:scale>
          <a:sx n="83" d="100"/>
          <a:sy n="83" d="100"/>
        </p:scale>
        <p:origin x="-632" y="-112"/>
      </p:cViewPr>
      <p:guideLst>
        <p:guide orient="horz" pos="816"/>
        <p:guide pos="672"/>
      </p:guideLst>
    </p:cSldViewPr>
  </p:slideViewPr>
  <p:outlineViewPr>
    <p:cViewPr>
      <p:scale>
        <a:sx n="33" d="100"/>
        <a:sy n="33" d="100"/>
      </p:scale>
      <p:origin x="0" y="-36462"/>
    </p:cViewPr>
  </p:outlineViewPr>
  <p:notesTextViewPr>
    <p:cViewPr>
      <p:scale>
        <a:sx n="100" d="100"/>
        <a:sy n="100" d="100"/>
      </p:scale>
      <p:origin x="0" y="0"/>
    </p:cViewPr>
  </p:notesTextViewPr>
  <p:sorterViewPr>
    <p:cViewPr>
      <p:scale>
        <a:sx n="214" d="100"/>
        <a:sy n="214" d="100"/>
      </p:scale>
      <p:origin x="0" y="0"/>
    </p:cViewPr>
  </p:sorterViewPr>
  <p:notesViewPr>
    <p:cSldViewPr>
      <p:cViewPr varScale="1">
        <p:scale>
          <a:sx n="85" d="100"/>
          <a:sy n="85" d="100"/>
        </p:scale>
        <p:origin x="-315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tags" Target="tags/tag1.xml"/><Relationship Id="rId39" Type="http://schemas.openxmlformats.org/officeDocument/2006/relationships/commentAuthors" Target="commentAuthors.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7-10-30T16:21:32.288" idx="1">
    <p:pos x="1908" y="2048"/>
    <p:text>Cengage: Note that the first bar above "Friends, relatives" should be purple instead of green.</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5123"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5124"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5125"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imes New Roman" pitchFamily="18" charset="0"/>
              </a:defRPr>
            </a:lvl1pPr>
          </a:lstStyle>
          <a:p>
            <a:pPr>
              <a:defRPr/>
            </a:pPr>
            <a:fld id="{52EE4F1B-DBE0-4F1E-B412-49CA4B7A2779}" type="slidenum">
              <a:rPr lang="en-US"/>
              <a:pPr>
                <a:defRPr/>
              </a:pPr>
              <a:t>‹#›</a:t>
            </a:fld>
            <a:endParaRPr lang="en-US" dirty="0"/>
          </a:p>
        </p:txBody>
      </p:sp>
    </p:spTree>
    <p:extLst>
      <p:ext uri="{BB962C8B-B14F-4D97-AF65-F5344CB8AC3E}">
        <p14:creationId xmlns:p14="http://schemas.microsoft.com/office/powerpoint/2010/main" val="4560302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4099"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4103"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imes New Roman" pitchFamily="18" charset="0"/>
              </a:defRPr>
            </a:lvl1pPr>
          </a:lstStyle>
          <a:p>
            <a:pPr>
              <a:defRPr/>
            </a:pPr>
            <a:fld id="{AFE087C7-FDD8-4C89-8735-B20DA0D4D5C6}" type="slidenum">
              <a:rPr lang="en-US"/>
              <a:pPr>
                <a:defRPr/>
              </a:pPr>
              <a:t>‹#›</a:t>
            </a:fld>
            <a:endParaRPr lang="en-US" dirty="0"/>
          </a:p>
        </p:txBody>
      </p:sp>
    </p:spTree>
    <p:extLst>
      <p:ext uri="{BB962C8B-B14F-4D97-AF65-F5344CB8AC3E}">
        <p14:creationId xmlns:p14="http://schemas.microsoft.com/office/powerpoint/2010/main" val="398228723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507189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13</a:t>
            </a:fld>
            <a:endParaRPr lang="en-US" dirty="0"/>
          </a:p>
        </p:txBody>
      </p:sp>
    </p:spTree>
    <p:extLst>
      <p:ext uri="{BB962C8B-B14F-4D97-AF65-F5344CB8AC3E}">
        <p14:creationId xmlns:p14="http://schemas.microsoft.com/office/powerpoint/2010/main" val="3298361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15</a:t>
            </a:fld>
            <a:endParaRPr lang="en-US" dirty="0"/>
          </a:p>
        </p:txBody>
      </p:sp>
    </p:spTree>
    <p:extLst>
      <p:ext uri="{BB962C8B-B14F-4D97-AF65-F5344CB8AC3E}">
        <p14:creationId xmlns:p14="http://schemas.microsoft.com/office/powerpoint/2010/main" val="929413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16</a:t>
            </a:fld>
            <a:endParaRPr lang="en-US" dirty="0"/>
          </a:p>
        </p:txBody>
      </p:sp>
    </p:spTree>
    <p:extLst>
      <p:ext uri="{BB962C8B-B14F-4D97-AF65-F5344CB8AC3E}">
        <p14:creationId xmlns:p14="http://schemas.microsoft.com/office/powerpoint/2010/main" val="3636819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17</a:t>
            </a:fld>
            <a:endParaRPr lang="en-US" dirty="0"/>
          </a:p>
        </p:txBody>
      </p:sp>
    </p:spTree>
    <p:extLst>
      <p:ext uri="{BB962C8B-B14F-4D97-AF65-F5344CB8AC3E}">
        <p14:creationId xmlns:p14="http://schemas.microsoft.com/office/powerpoint/2010/main" val="232406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18</a:t>
            </a:fld>
            <a:endParaRPr lang="en-US" dirty="0"/>
          </a:p>
        </p:txBody>
      </p:sp>
    </p:spTree>
    <p:extLst>
      <p:ext uri="{BB962C8B-B14F-4D97-AF65-F5344CB8AC3E}">
        <p14:creationId xmlns:p14="http://schemas.microsoft.com/office/powerpoint/2010/main" val="2869521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19</a:t>
            </a:fld>
            <a:endParaRPr lang="en-US" dirty="0"/>
          </a:p>
        </p:txBody>
      </p:sp>
    </p:spTree>
    <p:extLst>
      <p:ext uri="{BB962C8B-B14F-4D97-AF65-F5344CB8AC3E}">
        <p14:creationId xmlns:p14="http://schemas.microsoft.com/office/powerpoint/2010/main" val="2758298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20</a:t>
            </a:fld>
            <a:endParaRPr lang="en-US" dirty="0"/>
          </a:p>
        </p:txBody>
      </p:sp>
    </p:spTree>
    <p:extLst>
      <p:ext uri="{BB962C8B-B14F-4D97-AF65-F5344CB8AC3E}">
        <p14:creationId xmlns:p14="http://schemas.microsoft.com/office/powerpoint/2010/main" val="3232403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24</a:t>
            </a:fld>
            <a:endParaRPr lang="en-US" dirty="0"/>
          </a:p>
        </p:txBody>
      </p:sp>
    </p:spTree>
    <p:extLst>
      <p:ext uri="{BB962C8B-B14F-4D97-AF65-F5344CB8AC3E}">
        <p14:creationId xmlns:p14="http://schemas.microsoft.com/office/powerpoint/2010/main" val="2097590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28</a:t>
            </a:fld>
            <a:endParaRPr lang="en-US" dirty="0"/>
          </a:p>
        </p:txBody>
      </p:sp>
    </p:spTree>
    <p:extLst>
      <p:ext uri="{BB962C8B-B14F-4D97-AF65-F5344CB8AC3E}">
        <p14:creationId xmlns:p14="http://schemas.microsoft.com/office/powerpoint/2010/main" val="1616191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29</a:t>
            </a:fld>
            <a:endParaRPr lang="en-US" dirty="0"/>
          </a:p>
        </p:txBody>
      </p:sp>
    </p:spTree>
    <p:extLst>
      <p:ext uri="{BB962C8B-B14F-4D97-AF65-F5344CB8AC3E}">
        <p14:creationId xmlns:p14="http://schemas.microsoft.com/office/powerpoint/2010/main" val="2337899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a:t>
            </a:fld>
            <a:endParaRPr lang="en-US" dirty="0"/>
          </a:p>
        </p:txBody>
      </p:sp>
    </p:spTree>
    <p:extLst>
      <p:ext uri="{BB962C8B-B14F-4D97-AF65-F5344CB8AC3E}">
        <p14:creationId xmlns:p14="http://schemas.microsoft.com/office/powerpoint/2010/main" val="2242158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30</a:t>
            </a:fld>
            <a:endParaRPr lang="en-US" dirty="0"/>
          </a:p>
        </p:txBody>
      </p:sp>
    </p:spTree>
    <p:extLst>
      <p:ext uri="{BB962C8B-B14F-4D97-AF65-F5344CB8AC3E}">
        <p14:creationId xmlns:p14="http://schemas.microsoft.com/office/powerpoint/2010/main" val="1906111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31</a:t>
            </a:fld>
            <a:endParaRPr lang="en-US" dirty="0"/>
          </a:p>
        </p:txBody>
      </p:sp>
    </p:spTree>
    <p:extLst>
      <p:ext uri="{BB962C8B-B14F-4D97-AF65-F5344CB8AC3E}">
        <p14:creationId xmlns:p14="http://schemas.microsoft.com/office/powerpoint/2010/main" val="855953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32</a:t>
            </a:fld>
            <a:endParaRPr lang="en-US" dirty="0"/>
          </a:p>
        </p:txBody>
      </p:sp>
    </p:spTree>
    <p:extLst>
      <p:ext uri="{BB962C8B-B14F-4D97-AF65-F5344CB8AC3E}">
        <p14:creationId xmlns:p14="http://schemas.microsoft.com/office/powerpoint/2010/main" val="1135732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33</a:t>
            </a:fld>
            <a:endParaRPr lang="en-US" dirty="0"/>
          </a:p>
        </p:txBody>
      </p:sp>
    </p:spTree>
    <p:extLst>
      <p:ext uri="{BB962C8B-B14F-4D97-AF65-F5344CB8AC3E}">
        <p14:creationId xmlns:p14="http://schemas.microsoft.com/office/powerpoint/2010/main" val="1747200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4</a:t>
            </a:fld>
            <a:endParaRPr lang="en-US" dirty="0"/>
          </a:p>
        </p:txBody>
      </p:sp>
    </p:spTree>
    <p:extLst>
      <p:ext uri="{BB962C8B-B14F-4D97-AF65-F5344CB8AC3E}">
        <p14:creationId xmlns:p14="http://schemas.microsoft.com/office/powerpoint/2010/main" val="2242158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5</a:t>
            </a:fld>
            <a:endParaRPr lang="en-US" dirty="0"/>
          </a:p>
        </p:txBody>
      </p:sp>
    </p:spTree>
    <p:extLst>
      <p:ext uri="{BB962C8B-B14F-4D97-AF65-F5344CB8AC3E}">
        <p14:creationId xmlns:p14="http://schemas.microsoft.com/office/powerpoint/2010/main" val="4289857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6</a:t>
            </a:fld>
            <a:endParaRPr lang="en-US" dirty="0"/>
          </a:p>
        </p:txBody>
      </p:sp>
    </p:spTree>
    <p:extLst>
      <p:ext uri="{BB962C8B-B14F-4D97-AF65-F5344CB8AC3E}">
        <p14:creationId xmlns:p14="http://schemas.microsoft.com/office/powerpoint/2010/main" val="1905734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7</a:t>
            </a:fld>
            <a:endParaRPr lang="en-US" dirty="0"/>
          </a:p>
        </p:txBody>
      </p:sp>
    </p:spTree>
    <p:extLst>
      <p:ext uri="{BB962C8B-B14F-4D97-AF65-F5344CB8AC3E}">
        <p14:creationId xmlns:p14="http://schemas.microsoft.com/office/powerpoint/2010/main" val="3966274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8</a:t>
            </a:fld>
            <a:endParaRPr lang="en-US" dirty="0"/>
          </a:p>
        </p:txBody>
      </p:sp>
    </p:spTree>
    <p:extLst>
      <p:ext uri="{BB962C8B-B14F-4D97-AF65-F5344CB8AC3E}">
        <p14:creationId xmlns:p14="http://schemas.microsoft.com/office/powerpoint/2010/main" val="1695282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9</a:t>
            </a:fld>
            <a:endParaRPr lang="en-US" dirty="0"/>
          </a:p>
        </p:txBody>
      </p:sp>
    </p:spTree>
    <p:extLst>
      <p:ext uri="{BB962C8B-B14F-4D97-AF65-F5344CB8AC3E}">
        <p14:creationId xmlns:p14="http://schemas.microsoft.com/office/powerpoint/2010/main" val="3903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10</a:t>
            </a:fld>
            <a:endParaRPr lang="en-US" dirty="0"/>
          </a:p>
        </p:txBody>
      </p:sp>
    </p:spTree>
    <p:extLst>
      <p:ext uri="{BB962C8B-B14F-4D97-AF65-F5344CB8AC3E}">
        <p14:creationId xmlns:p14="http://schemas.microsoft.com/office/powerpoint/2010/main" val="1905734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57800" y="1752600"/>
            <a:ext cx="3657600" cy="3124200"/>
          </a:xfrm>
        </p:spPr>
        <p:txBody>
          <a:bodyPr/>
          <a:lstStyle>
            <a:lvl1pPr>
              <a:defRPr sz="3200" b="1" i="0" spc="-100">
                <a:solidFill>
                  <a:schemeClr val="tx1"/>
                </a:solidFill>
                <a:latin typeface="+mj-lt"/>
                <a:cs typeface="Arial Black" pitchFamily="34" charset="0"/>
              </a:defRPr>
            </a:lvl1pPr>
          </a:lstStyle>
          <a:p>
            <a:r>
              <a:rPr lang="en-US" dirty="0" smtClean="0"/>
              <a:t>Click to edit Master title style</a:t>
            </a:r>
            <a:endParaRPr lang="en-US" dirty="0"/>
          </a:p>
        </p:txBody>
      </p:sp>
      <p:pic>
        <p:nvPicPr>
          <p:cNvPr id="4" name="Picture 2" descr="C:\Users\Shay\AppData\Local\Microsoft\Windows\Temporary Internet Files\Content.IE5\7NRDZIBY\Article_9781337386920_HIRES_en[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762001"/>
            <a:ext cx="4343398" cy="5458218"/>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52400"/>
            <a:ext cx="9143999" cy="990600"/>
          </a:xfrm>
          <a:prstGeom prst="rect">
            <a:avLst/>
          </a:prstGeom>
        </p:spPr>
      </p:pic>
      <p:sp>
        <p:nvSpPr>
          <p:cNvPr id="2" name="Title 1"/>
          <p:cNvSpPr>
            <a:spLocks noGrp="1"/>
          </p:cNvSpPr>
          <p:nvPr>
            <p:ph type="title"/>
          </p:nvPr>
        </p:nvSpPr>
        <p:spPr>
          <a:xfrm>
            <a:off x="457200" y="152400"/>
            <a:ext cx="8229600" cy="990600"/>
          </a:xfrm>
          <a:noFill/>
          <a:ln cap="rnd"/>
          <a:effectLst>
            <a:softEdge rad="63500"/>
          </a:effectLst>
        </p:spPr>
        <p:txBody>
          <a:bodyPr/>
          <a:lstStyle>
            <a:lvl1pPr>
              <a:defRPr sz="3200">
                <a:solidFill>
                  <a:schemeClr val="tx1"/>
                </a:solidFill>
                <a:effectLst/>
              </a:defRPr>
            </a:lvl1pPr>
          </a:lstStyle>
          <a:p>
            <a:r>
              <a:rPr lang="en-US" dirty="0" smtClean="0"/>
              <a:t>Click to edit Master title style</a:t>
            </a:r>
            <a:endParaRPr lang="en-US" dirty="0"/>
          </a:p>
        </p:txBody>
      </p:sp>
      <p:sp>
        <p:nvSpPr>
          <p:cNvPr id="9" name="Content Placeholder 8"/>
          <p:cNvSpPr>
            <a:spLocks noGrp="1"/>
          </p:cNvSpPr>
          <p:nvPr>
            <p:ph sz="quarter" idx="10"/>
          </p:nvPr>
        </p:nvSpPr>
        <p:spPr>
          <a:xfrm>
            <a:off x="457200" y="1600200"/>
            <a:ext cx="8229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52400"/>
            <a:ext cx="9143999" cy="990600"/>
          </a:xfrm>
          <a:prstGeom prst="rect">
            <a:avLst/>
          </a:prstGeom>
        </p:spPr>
      </p:pic>
      <p:sp>
        <p:nvSpPr>
          <p:cNvPr id="2" name="Title 1"/>
          <p:cNvSpPr>
            <a:spLocks noGrp="1"/>
          </p:cNvSpPr>
          <p:nvPr>
            <p:ph type="title"/>
          </p:nvPr>
        </p:nvSpPr>
        <p:spPr>
          <a:xfrm>
            <a:off x="457200" y="152400"/>
            <a:ext cx="8229600" cy="990600"/>
          </a:xfrm>
          <a:noFill/>
          <a:ln cap="rnd"/>
          <a:effectLst>
            <a:softEdge rad="63500"/>
          </a:effectLst>
        </p:spPr>
        <p:txBody>
          <a:bodyPr/>
          <a:lstStyle>
            <a:lvl1pPr>
              <a:defRPr sz="3600">
                <a:solidFill>
                  <a:srgbClr val="133676"/>
                </a:solidFill>
                <a:effectLst/>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457200" y="1524000"/>
            <a:ext cx="8229600" cy="4876800"/>
          </a:xfrm>
        </p:spPr>
        <p:txBody>
          <a:bodyPr/>
          <a:lstStyle>
            <a:lvl1pPr marL="342900" indent="-342900">
              <a:buFont typeface="Wingdings" panose="05000000000000000000" pitchFamily="2" charset="2"/>
              <a:buChar char="§"/>
              <a:defRPr/>
            </a:lvl1pPr>
            <a:lvl2pPr>
              <a:defRPr sz="2400"/>
            </a:lvl2pPr>
            <a:lvl3pPr>
              <a:defRPr sz="2000"/>
            </a:lvl3pPr>
            <a:lvl4pPr>
              <a:defRPr sz="18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24092469"/>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a:noFill/>
          <a:ln cap="rnd"/>
          <a:effectLst>
            <a:softEdge rad="63500"/>
          </a:effectLst>
        </p:spPr>
        <p:txBody>
          <a:bodyPr/>
          <a:lstStyle>
            <a:lvl1pPr>
              <a:defRPr sz="3200">
                <a:solidFill>
                  <a:schemeClr val="tx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600200"/>
            <a:ext cx="8077200" cy="4800600"/>
          </a:xfrm>
        </p:spPr>
        <p:txBody>
          <a:bodyPr/>
          <a:lstStyle>
            <a:lvl1pPr marL="342900" indent="-342900">
              <a:lnSpc>
                <a:spcPct val="90000"/>
              </a:lnSpc>
              <a:buClr>
                <a:srgbClr val="006600"/>
              </a:buClr>
              <a:buSzPct val="100000"/>
              <a:defRPr lang="en-US" sz="2800" dirty="0" smtClean="0">
                <a:solidFill>
                  <a:schemeClr val="tx1"/>
                </a:solidFill>
                <a:latin typeface="+mn-lt"/>
                <a:ea typeface="+mn-ea"/>
                <a:cs typeface="+mn-cs"/>
              </a:defRPr>
            </a:lvl1pPr>
            <a:lvl2pPr marL="742950" indent="-285750">
              <a:lnSpc>
                <a:spcPct val="90000"/>
              </a:lnSpc>
              <a:buClr>
                <a:srgbClr val="FFCC00"/>
              </a:buClr>
              <a:defRPr lang="en-US" sz="2400" dirty="0" smtClean="0">
                <a:solidFill>
                  <a:schemeClr val="tx1"/>
                </a:solidFill>
                <a:latin typeface="+mn-lt"/>
              </a:defRPr>
            </a:lvl2pPr>
            <a:lvl3pPr marL="1143000" indent="-228600">
              <a:buClr>
                <a:srgbClr val="7030A0"/>
              </a:buClr>
              <a:buFont typeface="Wingdings" panose="05000000000000000000" pitchFamily="2" charset="2"/>
              <a:buChar char="§"/>
              <a:defRPr lang="en-US" sz="2000" dirty="0" smtClean="0">
                <a:solidFill>
                  <a:schemeClr val="tx1"/>
                </a:solidFill>
                <a:latin typeface="+mn-lt"/>
              </a:defRPr>
            </a:lvl3pPr>
            <a:lvl4pPr marL="1600200" indent="-228600">
              <a:defRPr lang="en-US" sz="1800" dirty="0" smtClean="0">
                <a:solidFill>
                  <a:schemeClr val="tx1"/>
                </a:solidFill>
                <a:latin typeface="+mn-lt"/>
              </a:defRPr>
            </a:lvl4pPr>
            <a:lvl5pPr>
              <a:defRPr sz="1600"/>
            </a:lvl5pPr>
          </a:lstStyle>
          <a:p>
            <a:pPr marL="342900" lvl="0" indent="-342900" algn="l" rtl="0" eaLnBrk="1" fontAlgn="base" hangingPunct="1">
              <a:spcBef>
                <a:spcPct val="20000"/>
              </a:spcBef>
              <a:spcAft>
                <a:spcPct val="0"/>
              </a:spcAft>
              <a:buClr>
                <a:srgbClr val="9E0025"/>
              </a:buClr>
              <a:buSzPct val="80000"/>
              <a:buFont typeface="Wingdings" pitchFamily="2" charset="2"/>
              <a:buChar char="§"/>
            </a:pPr>
            <a:r>
              <a:rPr lang="en-US" dirty="0" smtClean="0"/>
              <a:t>Click to edit Master text styles</a:t>
            </a:r>
          </a:p>
          <a:p>
            <a:pPr marL="742950" lvl="1" indent="-285750" algn="l" rtl="0" eaLnBrk="1" fontAlgn="base" hangingPunct="1">
              <a:spcBef>
                <a:spcPct val="20000"/>
              </a:spcBef>
              <a:spcAft>
                <a:spcPct val="0"/>
              </a:spcAft>
              <a:buClr>
                <a:srgbClr val="133676"/>
              </a:buClr>
              <a:buFont typeface="Arial" charset="0"/>
              <a:buChar char="•"/>
            </a:pPr>
            <a:r>
              <a:rPr lang="en-US" dirty="0" smtClean="0"/>
              <a:t>Second level</a:t>
            </a:r>
          </a:p>
          <a:p>
            <a:pPr marL="1143000" lvl="2" indent="-228600" algn="l" rtl="0" eaLnBrk="1" fontAlgn="base" hangingPunct="1">
              <a:spcBef>
                <a:spcPct val="20000"/>
              </a:spcBef>
              <a:spcAft>
                <a:spcPct val="0"/>
              </a:spcAft>
              <a:buClr>
                <a:srgbClr val="07632F"/>
              </a:buClr>
              <a:buSzPct val="100000"/>
              <a:buFont typeface="Wingdings" panose="05000000000000000000" pitchFamily="2" charset="2"/>
              <a:buChar char="§"/>
            </a:pPr>
            <a:r>
              <a:rPr lang="en-US" dirty="0" smtClean="0"/>
              <a:t>Third level</a:t>
            </a:r>
          </a:p>
          <a:p>
            <a:pPr marL="1600200" lvl="3" indent="-228600" algn="l" rtl="0" eaLnBrk="1" fontAlgn="base" hangingPunct="1">
              <a:spcBef>
                <a:spcPct val="20000"/>
              </a:spcBef>
              <a:spcAft>
                <a:spcPct val="0"/>
              </a:spcAft>
              <a:buFont typeface="Arial" charset="0"/>
              <a:buChar char="-"/>
            </a:pPr>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3982352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a:noFill/>
          <a:ln cap="rnd"/>
          <a:effectLst>
            <a:softEdge rad="63500"/>
          </a:effectLst>
        </p:spPr>
        <p:txBody>
          <a:bodyPr/>
          <a:lstStyle>
            <a:lvl1pPr>
              <a:defRPr sz="3200">
                <a:solidFill>
                  <a:srgbClr val="828E95"/>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600200"/>
            <a:ext cx="8077200" cy="4800600"/>
          </a:xfrm>
        </p:spPr>
        <p:txBody>
          <a:bodyPr/>
          <a:lstStyle>
            <a:lvl1pPr marL="342900" indent="-342900">
              <a:lnSpc>
                <a:spcPct val="90000"/>
              </a:lnSpc>
              <a:buClr>
                <a:srgbClr val="006600"/>
              </a:buClr>
              <a:buSzPct val="100000"/>
              <a:defRPr lang="en-US" sz="2800" dirty="0" smtClean="0">
                <a:solidFill>
                  <a:schemeClr val="tx1"/>
                </a:solidFill>
                <a:latin typeface="+mn-lt"/>
                <a:ea typeface="+mn-ea"/>
                <a:cs typeface="+mn-cs"/>
              </a:defRPr>
            </a:lvl1pPr>
            <a:lvl2pPr marL="742950" indent="-285750">
              <a:lnSpc>
                <a:spcPct val="90000"/>
              </a:lnSpc>
              <a:buClr>
                <a:srgbClr val="FFCC00"/>
              </a:buClr>
              <a:defRPr lang="en-US" sz="2400" dirty="0" smtClean="0">
                <a:solidFill>
                  <a:schemeClr val="tx1"/>
                </a:solidFill>
                <a:latin typeface="+mn-lt"/>
              </a:defRPr>
            </a:lvl2pPr>
            <a:lvl3pPr marL="1143000" indent="-228600">
              <a:buClr>
                <a:srgbClr val="7030A0"/>
              </a:buClr>
              <a:buFont typeface="Wingdings" panose="05000000000000000000" pitchFamily="2" charset="2"/>
              <a:buChar char="§"/>
              <a:defRPr lang="en-US" sz="2000" dirty="0" smtClean="0">
                <a:solidFill>
                  <a:schemeClr val="tx1"/>
                </a:solidFill>
                <a:latin typeface="+mn-lt"/>
              </a:defRPr>
            </a:lvl3pPr>
            <a:lvl4pPr marL="1600200" indent="-228600">
              <a:defRPr lang="en-US" sz="1800" dirty="0" smtClean="0">
                <a:solidFill>
                  <a:schemeClr val="tx1"/>
                </a:solidFill>
                <a:latin typeface="+mn-lt"/>
              </a:defRPr>
            </a:lvl4pPr>
            <a:lvl5pPr>
              <a:defRPr sz="1600"/>
            </a:lvl5pPr>
          </a:lstStyle>
          <a:p>
            <a:pPr marL="342900" lvl="0" indent="-342900" algn="l" rtl="0" eaLnBrk="1" fontAlgn="base" hangingPunct="1">
              <a:spcBef>
                <a:spcPct val="20000"/>
              </a:spcBef>
              <a:spcAft>
                <a:spcPct val="0"/>
              </a:spcAft>
              <a:buClr>
                <a:srgbClr val="9E0025"/>
              </a:buClr>
              <a:buSzPct val="80000"/>
              <a:buFont typeface="Wingdings" pitchFamily="2" charset="2"/>
              <a:buChar char="§"/>
            </a:pPr>
            <a:r>
              <a:rPr lang="en-US" dirty="0" smtClean="0"/>
              <a:t>Click to edit Master text styles</a:t>
            </a:r>
          </a:p>
          <a:p>
            <a:pPr marL="742950" lvl="1" indent="-285750" algn="l" rtl="0" eaLnBrk="1" fontAlgn="base" hangingPunct="1">
              <a:spcBef>
                <a:spcPct val="20000"/>
              </a:spcBef>
              <a:spcAft>
                <a:spcPct val="0"/>
              </a:spcAft>
              <a:buClr>
                <a:srgbClr val="133676"/>
              </a:buClr>
              <a:buFont typeface="Arial" charset="0"/>
              <a:buChar char="•"/>
            </a:pPr>
            <a:r>
              <a:rPr lang="en-US" dirty="0" smtClean="0"/>
              <a:t>Second level</a:t>
            </a:r>
          </a:p>
          <a:p>
            <a:pPr marL="1143000" lvl="2" indent="-228600" algn="l" rtl="0" eaLnBrk="1" fontAlgn="base" hangingPunct="1">
              <a:spcBef>
                <a:spcPct val="20000"/>
              </a:spcBef>
              <a:spcAft>
                <a:spcPct val="0"/>
              </a:spcAft>
              <a:buClr>
                <a:srgbClr val="07632F"/>
              </a:buClr>
              <a:buSzPct val="100000"/>
              <a:buFont typeface="Wingdings" panose="05000000000000000000" pitchFamily="2" charset="2"/>
              <a:buChar char="§"/>
            </a:pPr>
            <a:r>
              <a:rPr lang="en-US" dirty="0" smtClean="0"/>
              <a:t>Third level</a:t>
            </a:r>
          </a:p>
          <a:p>
            <a:pPr marL="1600200" lvl="3" indent="-228600" algn="l" rtl="0" eaLnBrk="1" fontAlgn="base" hangingPunct="1">
              <a:spcBef>
                <a:spcPct val="20000"/>
              </a:spcBef>
              <a:spcAft>
                <a:spcPct val="0"/>
              </a:spcAft>
              <a:buFont typeface="Arial" charset="0"/>
              <a:buChar char="-"/>
            </a:pPr>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727650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lvl1pPr algn="l">
              <a:tabLst>
                <a:tab pos="2743200" algn="l"/>
              </a:tabLst>
              <a:defRPr sz="2000">
                <a:solidFill>
                  <a:schemeClr val="tx1"/>
                </a:solidFill>
              </a:defRPr>
            </a:lvl1pPr>
          </a:lstStyle>
          <a:p>
            <a:r>
              <a:rPr lang="en-US" dirty="0" smtClean="0"/>
              <a:t>Click to edit Master title style</a:t>
            </a:r>
            <a:endParaRPr lang="en-US" dirty="0"/>
          </a:p>
        </p:txBody>
      </p:sp>
      <p:pic>
        <p:nvPicPr>
          <p:cNvPr id="3" name="Picture 2"/>
          <p:cNvPicPr>
            <a:picLocks noChangeAspect="1"/>
          </p:cNvPicPr>
          <p:nvPr userDrawn="1"/>
        </p:nvPicPr>
        <p:blipFill>
          <a:blip r:embed="rId2"/>
          <a:stretch>
            <a:fillRect/>
          </a:stretch>
        </p:blipFill>
        <p:spPr>
          <a:xfrm>
            <a:off x="76200" y="533400"/>
            <a:ext cx="363278" cy="498764"/>
          </a:xfrm>
          <a:prstGeom prst="rect">
            <a:avLst/>
          </a:prstGeom>
        </p:spPr>
      </p:pic>
      <p:cxnSp>
        <p:nvCxnSpPr>
          <p:cNvPr id="10" name="Straight Connector 9"/>
          <p:cNvCxnSpPr/>
          <p:nvPr userDrawn="1"/>
        </p:nvCxnSpPr>
        <p:spPr>
          <a:xfrm>
            <a:off x="164054" y="1010650"/>
            <a:ext cx="8458200" cy="0"/>
          </a:xfrm>
          <a:prstGeom prst="line">
            <a:avLst/>
          </a:prstGeom>
          <a:ln w="28575">
            <a:solidFill>
              <a:srgbClr val="13367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lvl1pPr algn="l">
              <a:tabLst>
                <a:tab pos="2743200" algn="l"/>
              </a:tabLst>
              <a:defRPr sz="2000">
                <a:solidFill>
                  <a:schemeClr val="tx1"/>
                </a:solidFill>
              </a:defRPr>
            </a:lvl1pPr>
          </a:lstStyle>
          <a:p>
            <a:r>
              <a:rPr lang="en-US" dirty="0"/>
              <a:t>Click to edit Master title style</a:t>
            </a:r>
          </a:p>
        </p:txBody>
      </p:sp>
      <p:pic>
        <p:nvPicPr>
          <p:cNvPr id="3" name="Picture 2"/>
          <p:cNvPicPr>
            <a:picLocks noChangeAspect="1"/>
          </p:cNvPicPr>
          <p:nvPr userDrawn="1"/>
        </p:nvPicPr>
        <p:blipFill>
          <a:blip r:embed="rId2"/>
          <a:stretch>
            <a:fillRect/>
          </a:stretch>
        </p:blipFill>
        <p:spPr>
          <a:xfrm>
            <a:off x="76200" y="304800"/>
            <a:ext cx="363278" cy="727364"/>
          </a:xfrm>
          <a:prstGeom prst="rect">
            <a:avLst/>
          </a:prstGeom>
        </p:spPr>
      </p:pic>
      <p:cxnSp>
        <p:nvCxnSpPr>
          <p:cNvPr id="10" name="Straight Connector 9"/>
          <p:cNvCxnSpPr/>
          <p:nvPr userDrawn="1"/>
        </p:nvCxnSpPr>
        <p:spPr>
          <a:xfrm>
            <a:off x="164054" y="1010650"/>
            <a:ext cx="8458200" cy="0"/>
          </a:xfrm>
          <a:prstGeom prst="line">
            <a:avLst/>
          </a:prstGeom>
          <a:ln w="28575">
            <a:solidFill>
              <a:srgbClr val="13367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379690"/>
      </p:ext>
    </p:extLst>
  </p:cSld>
  <p:clrMapOvr>
    <a:masterClrMapping/>
  </p:clrMapOvr>
  <p:transition xmlns:p14="http://schemas.microsoft.com/office/powerpoint/2010/mai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52400"/>
            <a:ext cx="9143999" cy="990600"/>
          </a:xfrm>
          <a:prstGeom prst="rect">
            <a:avLst/>
          </a:prstGeom>
        </p:spPr>
      </p:pic>
      <p:sp>
        <p:nvSpPr>
          <p:cNvPr id="2" name="Title 1"/>
          <p:cNvSpPr>
            <a:spLocks noGrp="1"/>
          </p:cNvSpPr>
          <p:nvPr>
            <p:ph type="title"/>
          </p:nvPr>
        </p:nvSpPr>
        <p:spPr/>
        <p:txBody>
          <a:bodyPr/>
          <a:lstStyle>
            <a:lvl1pPr>
              <a:defRPr sz="3600">
                <a:solidFill>
                  <a:srgbClr val="002060"/>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57200" y="1524000"/>
            <a:ext cx="3657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5"/>
          <p:cNvSpPr>
            <a:spLocks noGrp="1"/>
          </p:cNvSpPr>
          <p:nvPr>
            <p:ph type="body" sz="quarter" idx="11"/>
          </p:nvPr>
        </p:nvSpPr>
        <p:spPr>
          <a:xfrm>
            <a:off x="5029200" y="1524000"/>
            <a:ext cx="3657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6486481"/>
      </p:ext>
    </p:extLst>
  </p:cSld>
  <p:clrMapOvr>
    <a:masterClrMapping/>
  </p:clrMapOvr>
  <p:transition xmlns:p14="http://schemas.microsoft.com/office/powerpoint/2010/main" spd="med">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Rectangle 9" hidden="1"/>
          <p:cNvSpPr/>
          <p:nvPr/>
        </p:nvSpPr>
        <p:spPr>
          <a:xfrm>
            <a:off x="2971800" y="0"/>
            <a:ext cx="61722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cxnSp>
        <p:nvCxnSpPr>
          <p:cNvPr id="26" name="Straight Connector 25" hidden="1"/>
          <p:cNvCxnSpPr/>
          <p:nvPr/>
        </p:nvCxnSpPr>
        <p:spPr>
          <a:xfrm>
            <a:off x="0" y="6477000"/>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hidden="1"/>
          <p:cNvSpPr/>
          <p:nvPr userDrawn="1"/>
        </p:nvSpPr>
        <p:spPr>
          <a:xfrm>
            <a:off x="2971800" y="0"/>
            <a:ext cx="61722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8" name="Straight Connector 7" hidden="1"/>
          <p:cNvCxnSpPr/>
          <p:nvPr userDrawn="1"/>
        </p:nvCxnSpPr>
        <p:spPr>
          <a:xfrm>
            <a:off x="0" y="6477000"/>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4"/>
          <p:cNvSpPr txBox="1">
            <a:spLocks noGrp="1"/>
          </p:cNvSpPr>
          <p:nvPr userDrawn="1"/>
        </p:nvSpPr>
        <p:spPr>
          <a:xfrm>
            <a:off x="685800" y="6477000"/>
            <a:ext cx="7924800" cy="228600"/>
          </a:xfrm>
          <a:prstGeom prst="rect">
            <a:avLst/>
          </a:prstGeom>
          <a:noFill/>
        </p:spPr>
        <p:txBody>
          <a:bodyPr anchor="ctr"/>
          <a:lstStyle/>
          <a:p>
            <a:pPr algn="ctr">
              <a:defRPr/>
            </a:pPr>
            <a:r>
              <a:rPr lang="en-US" sz="800" dirty="0" smtClean="0">
                <a:solidFill>
                  <a:schemeClr val="bg1">
                    <a:lumMod val="50000"/>
                  </a:schemeClr>
                </a:solidFill>
                <a:latin typeface="Arial" panose="020B0604020202020204" pitchFamily="34" charset="0"/>
                <a:cs typeface="Arial" panose="020B0604020202020204" pitchFamily="34" charset="0"/>
              </a:rPr>
              <a:t>© 2019</a:t>
            </a:r>
            <a:r>
              <a:rPr lang="en-US" sz="800" baseline="0" dirty="0" smtClean="0">
                <a:solidFill>
                  <a:schemeClr val="bg1">
                    <a:lumMod val="50000"/>
                  </a:schemeClr>
                </a:solidFill>
                <a:latin typeface="Arial" panose="020B0604020202020204" pitchFamily="34" charset="0"/>
                <a:cs typeface="Arial" panose="020B0604020202020204" pitchFamily="34" charset="0"/>
              </a:rPr>
              <a:t> </a:t>
            </a:r>
            <a:r>
              <a:rPr lang="en-US" sz="800" dirty="0" smtClean="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a:t>
            </a:r>
            <a:r>
              <a:rPr lang="en-US" sz="800" baseline="0" dirty="0" smtClean="0">
                <a:solidFill>
                  <a:schemeClr val="bg1">
                    <a:lumMod val="50000"/>
                  </a:schemeClr>
                </a:solidFill>
                <a:latin typeface="Arial" panose="020B0604020202020204" pitchFamily="34" charset="0"/>
                <a:cs typeface="Arial" panose="020B0604020202020204" pitchFamily="34" charset="0"/>
              </a:rPr>
              <a:t> a publicly accessible website, </a:t>
            </a:r>
            <a:r>
              <a:rPr lang="en-US" sz="800" dirty="0" smtClean="0">
                <a:solidFill>
                  <a:schemeClr val="bg1">
                    <a:lumMod val="50000"/>
                  </a:schemeClr>
                </a:solidFill>
                <a:latin typeface="Arial" panose="020B0604020202020204" pitchFamily="34" charset="0"/>
                <a:cs typeface="Arial" panose="020B0604020202020204" pitchFamily="34" charset="0"/>
              </a:rPr>
              <a:t>in whole or in part.</a:t>
            </a:r>
            <a:endParaRPr lang="en-US" sz="800" dirty="0">
              <a:solidFill>
                <a:schemeClr val="bg1">
                  <a:lumMod val="50000"/>
                </a:scheme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4" r:id="rId3"/>
    <p:sldLayoutId id="2147483803" r:id="rId4"/>
    <p:sldLayoutId id="2147483802" r:id="rId5"/>
    <p:sldLayoutId id="2147483778" r:id="rId6"/>
    <p:sldLayoutId id="2147483806" r:id="rId7"/>
    <p:sldLayoutId id="2147483805" r:id="rId8"/>
  </p:sldLayoutIdLst>
  <p:transition xmlns:p14="http://schemas.microsoft.com/office/powerpoint/2010/main" spd="med">
    <p:wipe dir="r"/>
  </p:transition>
  <p:timing>
    <p:tnLst>
      <p:par>
        <p:cTn xmlns:p14="http://schemas.microsoft.com/office/powerpoint/2010/main" id="1" dur="indefinite" restart="never" nodeType="tmRoot"/>
      </p:par>
    </p:tnLst>
  </p:timing>
  <p:hf sldNum="0" hdr="0" ft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ctr" rtl="0" eaLnBrk="1" fontAlgn="base" hangingPunct="1">
        <a:spcBef>
          <a:spcPct val="0"/>
        </a:spcBef>
        <a:spcAft>
          <a:spcPct val="0"/>
        </a:spcAft>
        <a:defRPr sz="2800" b="1">
          <a:solidFill>
            <a:schemeClr val="bg1"/>
          </a:solidFill>
          <a:latin typeface="Arial" charset="0"/>
        </a:defRPr>
      </a:lvl2pPr>
      <a:lvl3pPr algn="ctr" rtl="0" eaLnBrk="1" fontAlgn="base" hangingPunct="1">
        <a:spcBef>
          <a:spcPct val="0"/>
        </a:spcBef>
        <a:spcAft>
          <a:spcPct val="0"/>
        </a:spcAft>
        <a:defRPr sz="2800" b="1">
          <a:solidFill>
            <a:schemeClr val="bg1"/>
          </a:solidFill>
          <a:latin typeface="Arial" charset="0"/>
        </a:defRPr>
      </a:lvl3pPr>
      <a:lvl4pPr algn="ctr" rtl="0" eaLnBrk="1" fontAlgn="base" hangingPunct="1">
        <a:spcBef>
          <a:spcPct val="0"/>
        </a:spcBef>
        <a:spcAft>
          <a:spcPct val="0"/>
        </a:spcAft>
        <a:defRPr sz="2800" b="1">
          <a:solidFill>
            <a:schemeClr val="bg1"/>
          </a:solidFill>
          <a:latin typeface="Arial" charset="0"/>
        </a:defRPr>
      </a:lvl4pPr>
      <a:lvl5pPr algn="ctr" rtl="0" eaLnBrk="1" fontAlgn="base" hangingPunct="1">
        <a:spcBef>
          <a:spcPct val="0"/>
        </a:spcBef>
        <a:spcAft>
          <a:spcPct val="0"/>
        </a:spcAft>
        <a:defRPr sz="2800" b="1">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rgbClr val="9E0025"/>
        </a:buClr>
        <a:buSzPct val="8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133676"/>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07632F"/>
        </a:buClr>
        <a:buSzPct val="100000"/>
        <a:buFont typeface="Wingdings" panose="05000000000000000000" pitchFamily="2" charset="2"/>
        <a:buChar char="§"/>
        <a:defRPr sz="24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jpeg"/><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images.google.com/imgres?imgurl=http://www.bannersandsigns.biz/3x5white/owner.jpg&amp;imgrefurl=http://www.bannersandsigns.biz/newmanagement.htm&amp;h=471&amp;w=855&amp;sz=47&amp;hl=en&amp;start=3&amp;um=1&amp;usg=__d6pW9ZWVAx3KoHxOzvpvl-rrV6U=&amp;tbnid=zATv7BrTAsI6-M:&amp;tbnh=80&amp;tbnw=145&amp;prev=/images?q=under+new+ownership+image&amp;um=1&amp;hl=en" TargetMode="External"/><Relationship Id="rId3"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600" dirty="0">
                <a:solidFill>
                  <a:srgbClr val="9E0025"/>
                </a:solidFill>
                <a:latin typeface="+mn-lt"/>
                <a:ea typeface="+mn-ea"/>
                <a:cs typeface="+mn-cs"/>
              </a:rPr>
              <a:t>Chapter </a:t>
            </a:r>
            <a:r>
              <a:rPr lang="en-US" sz="3600" dirty="0" smtClean="0">
                <a:solidFill>
                  <a:srgbClr val="9E0025"/>
                </a:solidFill>
                <a:latin typeface="+mn-lt"/>
                <a:ea typeface="+mn-ea"/>
                <a:cs typeface="+mn-cs"/>
              </a:rPr>
              <a:t>5</a:t>
            </a:r>
            <a:r>
              <a:rPr lang="en-US" dirty="0" smtClean="0">
                <a:solidFill>
                  <a:srgbClr val="C00000"/>
                </a:solidFill>
              </a:rPr>
              <a:t/>
            </a:r>
            <a:br>
              <a:rPr lang="en-US" dirty="0" smtClean="0">
                <a:solidFill>
                  <a:srgbClr val="C00000"/>
                </a:solidFill>
              </a:rPr>
            </a:br>
            <a:r>
              <a:rPr lang="en-US" sz="1600" dirty="0" smtClean="0"/>
              <a:t/>
            </a:r>
            <a:br>
              <a:rPr lang="en-US" sz="1600" dirty="0" smtClean="0"/>
            </a:br>
            <a:r>
              <a:rPr lang="en-US" b="0" dirty="0" smtClean="0"/>
              <a:t>Small Business, Entrepreneurship, and Franchises</a:t>
            </a:r>
            <a:endParaRPr lang="en-US" b="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2800" dirty="0" smtClean="0"/>
              <a:t>Why Do Small Businesses Fail?</a:t>
            </a:r>
            <a:endParaRPr lang="en-US" sz="2800" dirty="0" smtClean="0"/>
          </a:p>
        </p:txBody>
      </p:sp>
      <p:pic>
        <p:nvPicPr>
          <p:cNvPr id="7" name="Picture 2" descr="Figure 0603.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600200"/>
            <a:ext cx="53340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txBox="1">
            <a:spLocks noChangeArrowheads="1"/>
          </p:cNvSpPr>
          <p:nvPr/>
        </p:nvSpPr>
        <p:spPr bwMode="auto">
          <a:xfrm>
            <a:off x="381000" y="1600200"/>
            <a:ext cx="2971800" cy="4699000"/>
          </a:xfrm>
          <a:prstGeom prst="rect">
            <a:avLst/>
          </a:prstGeom>
          <a:solidFill>
            <a:srgbClr val="FFFF00"/>
          </a:solidFill>
          <a:ln w="28575">
            <a:solidFill>
              <a:schemeClr val="tx1"/>
            </a:solidFill>
            <a:miter lim="800000"/>
            <a:headEnd/>
            <a:tailEnd/>
          </a:ln>
          <a:effectLst/>
        </p:spPr>
        <p:txBody>
          <a:bodyPr/>
          <a:lstStyle/>
          <a:p>
            <a:pPr marL="344488" lvl="1" indent="-223838">
              <a:spcAft>
                <a:spcPts val="1800"/>
              </a:spcAft>
              <a:buFont typeface="Arial" pitchFamily="34" charset="0"/>
              <a:buChar char="•"/>
              <a:defRPr/>
            </a:pPr>
            <a:r>
              <a:rPr lang="en-US" sz="2200" dirty="0">
                <a:latin typeface="+mn-lt"/>
                <a:ea typeface="ヒラギノ角ゴ Pro W3"/>
                <a:cs typeface="ヒラギノ角ゴ Pro W3"/>
              </a:rPr>
              <a:t>Lack of Knowledge and                             Experience</a:t>
            </a:r>
          </a:p>
          <a:p>
            <a:pPr marL="344488" lvl="1" indent="-223838">
              <a:spcAft>
                <a:spcPts val="1800"/>
              </a:spcAft>
              <a:buFont typeface="Arial" pitchFamily="34" charset="0"/>
              <a:buChar char="•"/>
              <a:defRPr/>
            </a:pPr>
            <a:r>
              <a:rPr lang="en-US" sz="2200" dirty="0">
                <a:latin typeface="+mn-lt"/>
                <a:ea typeface="ヒラギノ角ゴ Pro W3"/>
                <a:cs typeface="ヒラギノ角ゴ Pro W3"/>
              </a:rPr>
              <a:t>Competition</a:t>
            </a:r>
          </a:p>
          <a:p>
            <a:pPr marL="344488" lvl="1" indent="-223838">
              <a:spcAft>
                <a:spcPts val="1800"/>
              </a:spcAft>
              <a:buFont typeface="Arial" pitchFamily="34" charset="0"/>
              <a:buChar char="•"/>
              <a:defRPr/>
            </a:pPr>
            <a:r>
              <a:rPr lang="en-US" sz="2200" dirty="0">
                <a:latin typeface="+mn-lt"/>
                <a:ea typeface="ヒラギノ角ゴ Pro W3"/>
                <a:cs typeface="ヒラギノ角ゴ Pro W3"/>
              </a:rPr>
              <a:t>Too Little Money</a:t>
            </a:r>
          </a:p>
          <a:p>
            <a:pPr marL="344488" lvl="1" indent="-223838">
              <a:spcAft>
                <a:spcPts val="1800"/>
              </a:spcAft>
              <a:buFont typeface="Arial" pitchFamily="34" charset="0"/>
              <a:buChar char="•"/>
              <a:defRPr/>
            </a:pPr>
            <a:r>
              <a:rPr lang="en-US" sz="2200" dirty="0">
                <a:latin typeface="+mn-lt"/>
                <a:ea typeface="ヒラギノ角ゴ Pro W3"/>
                <a:cs typeface="ヒラギノ角ゴ Pro W3"/>
              </a:rPr>
              <a:t>High Stress Level</a:t>
            </a:r>
          </a:p>
          <a:p>
            <a:pPr marL="344488" lvl="1" indent="-223838">
              <a:spcAft>
                <a:spcPts val="1800"/>
              </a:spcAft>
              <a:buFont typeface="Arial" pitchFamily="34" charset="0"/>
              <a:buChar char="•"/>
              <a:defRPr/>
            </a:pPr>
            <a:r>
              <a:rPr lang="en-US" sz="2200" dirty="0">
                <a:latin typeface="+mn-lt"/>
                <a:ea typeface="ヒラギノ角ゴ Pro W3"/>
                <a:cs typeface="ヒラギノ角ゴ Pro W3"/>
              </a:rPr>
              <a:t>Personal extravagance</a:t>
            </a:r>
          </a:p>
          <a:p>
            <a:pPr marL="344488" lvl="1" indent="-223838">
              <a:spcAft>
                <a:spcPts val="1800"/>
              </a:spcAft>
              <a:buFont typeface="Arial" pitchFamily="34" charset="0"/>
              <a:buChar char="•"/>
              <a:defRPr/>
            </a:pPr>
            <a:r>
              <a:rPr lang="en-US" sz="2200" dirty="0">
                <a:latin typeface="+mn-lt"/>
                <a:ea typeface="ヒラギノ角ゴ Pro W3"/>
                <a:cs typeface="ヒラギノ角ゴ Pro W3"/>
              </a:rPr>
              <a:t>Lack of self-discipline</a:t>
            </a:r>
          </a:p>
        </p:txBody>
      </p:sp>
    </p:spTree>
    <p:extLst>
      <p:ext uri="{BB962C8B-B14F-4D97-AF65-F5344CB8AC3E}">
        <p14:creationId xmlns:p14="http://schemas.microsoft.com/office/powerpoint/2010/main" val="86143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 and Cons of Small Business</a:t>
            </a:r>
            <a:endParaRPr lang="en-US" dirty="0"/>
          </a:p>
        </p:txBody>
      </p:sp>
      <p:sp>
        <p:nvSpPr>
          <p:cNvPr id="4" name="Content Placeholder 2"/>
          <p:cNvSpPr txBox="1">
            <a:spLocks/>
          </p:cNvSpPr>
          <p:nvPr/>
        </p:nvSpPr>
        <p:spPr>
          <a:xfrm>
            <a:off x="457200" y="1524000"/>
            <a:ext cx="4038600" cy="4495800"/>
          </a:xfrm>
          <a:prstGeom prst="rect">
            <a:avLst/>
          </a:prstGeom>
          <a:ln w="19050" cmpd="sng">
            <a:solidFill>
              <a:srgbClr val="006600"/>
            </a:solidFill>
          </a:ln>
        </p:spPr>
        <p:txBody>
          <a:bodyPr/>
          <a:lstStyle>
            <a:lvl1pPr marL="342900" indent="-342900" algn="l" rtl="0" eaLnBrk="1" fontAlgn="base" hangingPunct="1">
              <a:spcBef>
                <a:spcPct val="20000"/>
              </a:spcBef>
              <a:spcAft>
                <a:spcPct val="0"/>
              </a:spcAft>
              <a:buClr>
                <a:srgbClr val="9E0025"/>
              </a:buClr>
              <a:buSzPct val="8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133676"/>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07632F"/>
              </a:buClr>
              <a:buSzPct val="100000"/>
              <a:buFont typeface="Wingdings" panose="05000000000000000000" pitchFamily="2" charset="2"/>
              <a:buChar char="§"/>
              <a:defRPr sz="24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spcAft>
                <a:spcPts val="600"/>
              </a:spcAft>
              <a:buClr>
                <a:srgbClr val="669900"/>
              </a:buClr>
              <a:buFont typeface="Wingdings" pitchFamily="2" charset="2"/>
              <a:buNone/>
            </a:pPr>
            <a:r>
              <a:rPr lang="en-US" sz="2400" b="1" smtClean="0">
                <a:solidFill>
                  <a:srgbClr val="006600"/>
                </a:solidFill>
              </a:rPr>
              <a:t>Advantages</a:t>
            </a:r>
          </a:p>
          <a:p>
            <a:r>
              <a:rPr lang="en-US" sz="2400" smtClean="0"/>
              <a:t>Personal relationships with customers and employees</a:t>
            </a:r>
          </a:p>
          <a:p>
            <a:r>
              <a:rPr lang="en-US" sz="2400" smtClean="0"/>
              <a:t>Ability to adapt to change</a:t>
            </a:r>
          </a:p>
          <a:p>
            <a:r>
              <a:rPr lang="en-US" sz="2400" smtClean="0"/>
              <a:t>Simplified record keeping</a:t>
            </a:r>
          </a:p>
          <a:p>
            <a:r>
              <a:rPr lang="en-US" sz="2400" smtClean="0"/>
              <a:t>Independence</a:t>
            </a:r>
          </a:p>
          <a:p>
            <a:r>
              <a:rPr lang="en-US" sz="2400" smtClean="0"/>
              <a:t>Profit retention</a:t>
            </a:r>
          </a:p>
          <a:p>
            <a:r>
              <a:rPr lang="en-US" sz="2400" smtClean="0"/>
              <a:t>Ease of start-up</a:t>
            </a:r>
          </a:p>
          <a:p>
            <a:r>
              <a:rPr lang="en-US" sz="2400" smtClean="0"/>
              <a:t>Ability to keep secrets</a:t>
            </a:r>
            <a:endParaRPr lang="en-US" sz="2400" dirty="0"/>
          </a:p>
        </p:txBody>
      </p:sp>
      <p:sp>
        <p:nvSpPr>
          <p:cNvPr id="5" name="Content Placeholder 5"/>
          <p:cNvSpPr txBox="1">
            <a:spLocks/>
          </p:cNvSpPr>
          <p:nvPr/>
        </p:nvSpPr>
        <p:spPr>
          <a:xfrm>
            <a:off x="4648200" y="1524000"/>
            <a:ext cx="4038600" cy="4495800"/>
          </a:xfrm>
          <a:prstGeom prst="rect">
            <a:avLst/>
          </a:prstGeom>
          <a:ln w="19050">
            <a:solidFill>
              <a:srgbClr val="FF0000"/>
            </a:solidFill>
          </a:ln>
        </p:spPr>
        <p:txBody>
          <a:bodyPr/>
          <a:lstStyle>
            <a:lvl1pPr marL="342900" indent="-342900" algn="l" rtl="0" eaLnBrk="1" fontAlgn="base" hangingPunct="1">
              <a:spcBef>
                <a:spcPct val="20000"/>
              </a:spcBef>
              <a:spcAft>
                <a:spcPct val="0"/>
              </a:spcAft>
              <a:buClr>
                <a:srgbClr val="9E0025"/>
              </a:buClr>
              <a:buSzPct val="8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133676"/>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07632F"/>
              </a:buClr>
              <a:buSzPct val="100000"/>
              <a:buFont typeface="Wingdings" panose="05000000000000000000" pitchFamily="2" charset="2"/>
              <a:buChar char="§"/>
              <a:defRPr sz="24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spcAft>
                <a:spcPts val="600"/>
              </a:spcAft>
              <a:buClr>
                <a:srgbClr val="C00000"/>
              </a:buClr>
              <a:buFont typeface="Wingdings" pitchFamily="2" charset="2"/>
              <a:buNone/>
            </a:pPr>
            <a:r>
              <a:rPr lang="en-US" sz="2400" b="1" smtClean="0">
                <a:solidFill>
                  <a:srgbClr val="FF0000"/>
                </a:solidFill>
              </a:rPr>
              <a:t>Disadvantages</a:t>
            </a:r>
          </a:p>
          <a:p>
            <a:pPr>
              <a:buClr>
                <a:srgbClr val="FF0000"/>
              </a:buClr>
            </a:pPr>
            <a:r>
              <a:rPr lang="en-US" sz="2400" smtClean="0"/>
              <a:t>High risk of failure</a:t>
            </a:r>
          </a:p>
          <a:p>
            <a:pPr>
              <a:buClr>
                <a:srgbClr val="FF0000"/>
              </a:buClr>
            </a:pPr>
            <a:r>
              <a:rPr lang="en-US" sz="2400" smtClean="0"/>
              <a:t>Limited potential</a:t>
            </a:r>
          </a:p>
          <a:p>
            <a:pPr>
              <a:buClr>
                <a:srgbClr val="FF0000"/>
              </a:buClr>
            </a:pPr>
            <a:r>
              <a:rPr lang="en-US" sz="2400" smtClean="0"/>
              <a:t>Limited ability to raise capital</a:t>
            </a:r>
            <a:endParaRPr lang="en-US" dirty="0"/>
          </a:p>
        </p:txBody>
      </p:sp>
    </p:spTree>
    <p:extLst>
      <p:ext uri="{BB962C8B-B14F-4D97-AF65-F5344CB8AC3E}">
        <p14:creationId xmlns:p14="http://schemas.microsoft.com/office/powerpoint/2010/main" val="1556664054"/>
      </p:ext>
    </p:extLst>
  </p:cSld>
  <p:clrMapOvr>
    <a:masterClrMapping/>
  </p:clrMapOvr>
  <p:transition xmlns:p14="http://schemas.microsoft.com/office/powerpoint/2010/mai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smtClean="0">
                <a:solidFill>
                  <a:srgbClr val="888FB8"/>
                </a:solidFill>
              </a:rPr>
              <a:t>FIGURE 5-2</a:t>
            </a:r>
            <a:r>
              <a:rPr lang="en-US" sz="1800" dirty="0" smtClean="0"/>
              <a:t>	Sources of Capital for Entrepreneurs</a:t>
            </a:r>
            <a:endParaRPr lang="en-US" sz="1400" dirty="0"/>
          </a:p>
        </p:txBody>
      </p:sp>
      <p:pic>
        <p:nvPicPr>
          <p:cNvPr id="2" name="Picture 1" descr="A bar graph shows a comparison of the sources of capital for entrepreneurs who start up their businesses versus entrepreneurs who purchase their businesses. The following text appears above the graph: &quot;Small businesses get financing from various sources; the most important is personal savings.&quot; The vertical axis of the graph is labeled &quot;Percent of businesses&quot; and ranges from 0 to 80, in increments of 10. The horizontal axis is labeled &quot;Sources of money&quot; and lists the following sources: Personal savings; Friends, relatives; Investors; Banks; Suppliers; Former owners; and All others. A legend in the upper-right of the graph shows a rectangle shaded purple labeled &quot;Start-up&quot; to the right and a rectangle shaded green labeled &quot;Purchase&quot; to the right.&#10;&#10;(Note the following percentages are approximate as they are not specifically stated on the graph.)&#10;&#10;From Personal savings: Entrepreneurs who start a business from scratch, 78%; entrepreneurs who purchase an existing business, 68%.&#10;&#10;From Friends, relatives: Entrepreneurs who start a business from scratch, 26%; entrepreneurs who purchase an existing business, 32%&#10;&#10;From Investors: Entrepreneurs who start a business from scratch, 9%; entrepreneurs who purchase an existing business, 5%.&#10;&#10;From Banks: Entrepreneurs who start a business from scratch, 43%; entrepreneurs who purchase an existing business, 53%.&#10;&#10;From Suppliers: Entrepreneurs who start a business from scratch, 8%; entrepreneurs who purchase an existing business, 5%.&#10;&#10;From Former owners: Entrepreneurs who start a business from scratch, 0%; entrepreneurs who purchase an existing business, 20%.&#10;&#10;From All others: Entrepreneurs who start a business from scratch, 7%; entrepreneurs who purchase an existing business, 7%." title="Figure 5-2 - Sources of Capital for Entrepreneurs"/>
          <p:cNvPicPr>
            <a:picLocks noChangeAspect="1"/>
          </p:cNvPicPr>
          <p:nvPr/>
        </p:nvPicPr>
        <p:blipFill>
          <a:blip r:embed="rId2"/>
          <a:stretch>
            <a:fillRect/>
          </a:stretch>
        </p:blipFill>
        <p:spPr>
          <a:xfrm>
            <a:off x="1390649" y="1143000"/>
            <a:ext cx="6362701" cy="5181600"/>
          </a:xfrm>
          <a:prstGeom prst="rect">
            <a:avLst/>
          </a:prstGeom>
        </p:spPr>
      </p:pic>
    </p:spTree>
    <p:extLst>
      <p:ext uri="{BB962C8B-B14F-4D97-AF65-F5344CB8AC3E}">
        <p14:creationId xmlns:p14="http://schemas.microsoft.com/office/powerpoint/2010/main" val="14405456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The People in Small Businesses: The Entrepreneurs </a:t>
            </a:r>
            <a:r>
              <a:rPr lang="en-US" sz="2000" dirty="0" smtClean="0"/>
              <a:t>(slide 1 of 3)</a:t>
            </a:r>
            <a:endParaRPr lang="en-US" sz="1200" dirty="0" smtClean="0"/>
          </a:p>
        </p:txBody>
      </p:sp>
      <p:sp>
        <p:nvSpPr>
          <p:cNvPr id="2" name="Text Placeholder 1"/>
          <p:cNvSpPr>
            <a:spLocks noGrp="1"/>
          </p:cNvSpPr>
          <p:nvPr>
            <p:ph type="body" sz="quarter" idx="10"/>
          </p:nvPr>
        </p:nvSpPr>
        <p:spPr>
          <a:xfrm>
            <a:off x="228600" y="1371600"/>
            <a:ext cx="4572000" cy="4724400"/>
          </a:xfrm>
        </p:spPr>
        <p:txBody>
          <a:bodyPr/>
          <a:lstStyle/>
          <a:p>
            <a:r>
              <a:rPr lang="en-US" sz="2000" dirty="0" smtClean="0"/>
              <a:t>Researchers have suggested a variety of personal factors as reasons why people go into business for themselves.</a:t>
            </a:r>
          </a:p>
          <a:p>
            <a:pPr lvl="1"/>
            <a:r>
              <a:rPr lang="en-US" sz="2000" dirty="0" smtClean="0"/>
              <a:t>Entrepreneurial spirit</a:t>
            </a:r>
          </a:p>
          <a:p>
            <a:pPr lvl="1"/>
            <a:r>
              <a:rPr lang="en-US" sz="2000" dirty="0" smtClean="0"/>
              <a:t>Independence</a:t>
            </a:r>
          </a:p>
          <a:p>
            <a:pPr lvl="1"/>
            <a:r>
              <a:rPr lang="en-US" sz="2000" dirty="0" smtClean="0"/>
              <a:t>A desire to determine one’s own destiny</a:t>
            </a:r>
          </a:p>
          <a:p>
            <a:pPr lvl="1"/>
            <a:r>
              <a:rPr lang="en-US" sz="2000" dirty="0" smtClean="0"/>
              <a:t>A willingness to find and accept a challenge</a:t>
            </a:r>
          </a:p>
          <a:p>
            <a:pPr lvl="1"/>
            <a:r>
              <a:rPr lang="en-US" sz="2000" dirty="0" smtClean="0"/>
              <a:t>Family background</a:t>
            </a:r>
          </a:p>
          <a:p>
            <a:pPr lvl="1"/>
            <a:r>
              <a:rPr lang="en-US" sz="2000" dirty="0" smtClean="0"/>
              <a:t>Age</a:t>
            </a:r>
          </a:p>
          <a:p>
            <a:pPr lvl="1"/>
            <a:r>
              <a:rPr lang="en-US" sz="2000" dirty="0" smtClean="0"/>
              <a:t>Motivation</a:t>
            </a:r>
            <a:endParaRPr lang="en-US" sz="2000" dirty="0"/>
          </a:p>
        </p:txBody>
      </p:sp>
      <p:sp>
        <p:nvSpPr>
          <p:cNvPr id="4" name="TextBox 14"/>
          <p:cNvSpPr txBox="1">
            <a:spLocks noChangeArrowheads="1"/>
          </p:cNvSpPr>
          <p:nvPr/>
        </p:nvSpPr>
        <p:spPr bwMode="auto">
          <a:xfrm>
            <a:off x="5029200" y="1447800"/>
            <a:ext cx="3935289" cy="23288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lnSpc>
                <a:spcPct val="90000"/>
              </a:lnSpc>
              <a:spcBef>
                <a:spcPct val="20000"/>
              </a:spcBef>
              <a:spcAft>
                <a:spcPct val="0"/>
              </a:spcAft>
              <a:buClr>
                <a:srgbClr val="006600"/>
              </a:buClr>
              <a:buSzPct val="100000"/>
              <a:buFont typeface="Wingdings" pitchFamily="2" charset="2"/>
              <a:buChar char="§"/>
              <a:defRPr sz="2800">
                <a:solidFill>
                  <a:schemeClr val="tx1"/>
                </a:solidFill>
                <a:latin typeface="+mn-lt"/>
                <a:ea typeface="+mn-ea"/>
                <a:cs typeface="+mn-cs"/>
              </a:defRPr>
            </a:lvl1pPr>
            <a:lvl2pPr marL="742950" indent="-285750" algn="l" rtl="0" eaLnBrk="1" fontAlgn="base" hangingPunct="1">
              <a:lnSpc>
                <a:spcPct val="90000"/>
              </a:lnSpc>
              <a:spcBef>
                <a:spcPct val="20000"/>
              </a:spcBef>
              <a:spcAft>
                <a:spcPct val="0"/>
              </a:spcAft>
              <a:buClr>
                <a:srgbClr val="FFCC00"/>
              </a:buClr>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Clr>
                <a:srgbClr val="7030A0"/>
              </a:buClr>
              <a:buSzPct val="100000"/>
              <a:buFont typeface="Wingdings" panose="05000000000000000000" pitchFamily="2" charset="2"/>
              <a:buChar char="§"/>
              <a:defRPr sz="20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Aft>
                <a:spcPts val="1800"/>
              </a:spcAft>
              <a:buFont typeface="Arial" charset="0"/>
              <a:buChar char="•"/>
              <a:defRPr/>
            </a:pPr>
            <a:r>
              <a:rPr lang="en-US" sz="2000" b="1" dirty="0" smtClean="0">
                <a:solidFill>
                  <a:srgbClr val="FF0000"/>
                </a:solidFill>
                <a:latin typeface="+mj-lt"/>
                <a:ea typeface="ＭＳ Ｐゴシック" charset="0"/>
                <a:cs typeface="ＭＳ Ｐゴシック" charset="0"/>
              </a:rPr>
              <a:t>Entrepreneur -- </a:t>
            </a:r>
            <a:r>
              <a:rPr lang="en-US" sz="2000" i="1" dirty="0" smtClean="0">
                <a:solidFill>
                  <a:srgbClr val="FF0000"/>
                </a:solidFill>
                <a:latin typeface="+mj-lt"/>
                <a:ea typeface="ＭＳ Ｐゴシック" charset="0"/>
                <a:cs typeface="ＭＳ Ｐゴシック" charset="0"/>
              </a:rPr>
              <a:t>Someone who risks their time, effort and money owning and operating a business</a:t>
            </a:r>
          </a:p>
          <a:p>
            <a:pPr>
              <a:spcAft>
                <a:spcPts val="1800"/>
              </a:spcAft>
              <a:buFont typeface="Arial" charset="0"/>
              <a:buChar char="•"/>
              <a:defRPr/>
            </a:pPr>
            <a:r>
              <a:rPr lang="en-US" sz="2000" b="1" dirty="0" smtClean="0">
                <a:solidFill>
                  <a:srgbClr val="FF0000"/>
                </a:solidFill>
                <a:latin typeface="+mj-lt"/>
                <a:ea typeface="ＭＳ Ｐゴシック" charset="0"/>
                <a:cs typeface="ＭＳ Ｐゴシック" charset="0"/>
              </a:rPr>
              <a:t>Entrepreneurship -- </a:t>
            </a:r>
            <a:r>
              <a:rPr lang="en-US" sz="2000" i="1" dirty="0" smtClean="0">
                <a:solidFill>
                  <a:srgbClr val="FF0000"/>
                </a:solidFill>
                <a:latin typeface="+mj-lt"/>
                <a:ea typeface="ＭＳ Ｐゴシック" charset="0"/>
                <a:cs typeface="ＭＳ Ｐゴシック" charset="0"/>
              </a:rPr>
              <a:t>Accepting the risk of starting and running a business.</a:t>
            </a:r>
            <a:endParaRPr lang="en-US" sz="2000" i="1" dirty="0">
              <a:solidFill>
                <a:srgbClr val="FF0000"/>
              </a:solidFill>
              <a:latin typeface="+mj-lt"/>
              <a:ea typeface="ＭＳ Ｐゴシック" charset="0"/>
              <a:cs typeface="ＭＳ Ｐゴシック" charset="0"/>
            </a:endParaRPr>
          </a:p>
        </p:txBody>
      </p:sp>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886200"/>
            <a:ext cx="2144160" cy="2489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4146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smtClean="0">
                <a:solidFill>
                  <a:srgbClr val="888FB8"/>
                </a:solidFill>
              </a:rPr>
              <a:t>FIGURE 5-1</a:t>
            </a:r>
            <a:r>
              <a:rPr lang="en-US" sz="1800" dirty="0" smtClean="0"/>
              <a:t>	How Old Is the Average Entrepreneur?</a:t>
            </a:r>
            <a:endParaRPr lang="en-US" sz="1400" dirty="0"/>
          </a:p>
        </p:txBody>
      </p:sp>
      <p:pic>
        <p:nvPicPr>
          <p:cNvPr id="3" name="Picture 2" descr="The age of the average entrepreneur is shown in a vertical bar graph. At the top of the graph is the following text: &quot;People in all age groups become entrepreneurs, but more than 70 percent are between 25 and 44 years of age.&quot; &#10;&#10;In the graph, the ages are given along the horizontal axis, and the percentage of entrepreneurs in that age group is displayed at the top of each vertical bar. The following age groups and percentages are given: Under 20, 1%; 20–24, 8%; 25–29, 17%; 30–34, 21%; 35–39, 18%; 40–44, 15%; 45–49, 9%; 50–54, 7%; 55–59, 3%; and 60 and older, 1%." title="Figure 5.1 - How Old Is the Average Entrepreneur?"/>
          <p:cNvPicPr>
            <a:picLocks noChangeAspect="1"/>
          </p:cNvPicPr>
          <p:nvPr/>
        </p:nvPicPr>
        <p:blipFill>
          <a:blip r:embed="rId2"/>
          <a:stretch>
            <a:fillRect/>
          </a:stretch>
        </p:blipFill>
        <p:spPr>
          <a:xfrm>
            <a:off x="457199" y="1676400"/>
            <a:ext cx="8229601" cy="4267201"/>
          </a:xfrm>
          <a:prstGeom prst="rect">
            <a:avLst/>
          </a:prstGeom>
        </p:spPr>
      </p:pic>
    </p:spTree>
    <p:extLst>
      <p:ext uri="{BB962C8B-B14F-4D97-AF65-F5344CB8AC3E}">
        <p14:creationId xmlns:p14="http://schemas.microsoft.com/office/powerpoint/2010/main" val="2758495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The People in Small Businesses: The Entrepreneurs </a:t>
            </a:r>
            <a:r>
              <a:rPr lang="en-US" sz="2000" dirty="0" smtClean="0"/>
              <a:t>(slide 2 of 3)</a:t>
            </a:r>
            <a:endParaRPr lang="en-US" sz="1200" dirty="0" smtClean="0"/>
          </a:p>
        </p:txBody>
      </p:sp>
      <p:sp>
        <p:nvSpPr>
          <p:cNvPr id="2" name="Text Placeholder 1"/>
          <p:cNvSpPr>
            <a:spLocks noGrp="1"/>
          </p:cNvSpPr>
          <p:nvPr>
            <p:ph type="body" sz="quarter" idx="10"/>
          </p:nvPr>
        </p:nvSpPr>
        <p:spPr/>
        <p:txBody>
          <a:bodyPr/>
          <a:lstStyle/>
          <a:p>
            <a:pPr marL="0" indent="0">
              <a:buNone/>
            </a:pPr>
            <a:r>
              <a:rPr lang="en-US" sz="2400" b="1" dirty="0" smtClean="0"/>
              <a:t>Women as Small-Business Owners</a:t>
            </a:r>
          </a:p>
          <a:p>
            <a:r>
              <a:rPr lang="en-US" sz="2400" dirty="0" smtClean="0"/>
              <a:t>According to the latest 2017 data available from the SBA:</a:t>
            </a:r>
          </a:p>
          <a:p>
            <a:pPr lvl="1"/>
            <a:r>
              <a:rPr lang="en-US" sz="2000" dirty="0" smtClean="0"/>
              <a:t>Women own at least 36 percent of all small businesses.</a:t>
            </a:r>
          </a:p>
          <a:p>
            <a:pPr lvl="1"/>
            <a:r>
              <a:rPr lang="en-US" sz="2000" dirty="0" smtClean="0"/>
              <a:t>Women own 66 percent of the home-based businesses in this country.</a:t>
            </a:r>
          </a:p>
          <a:p>
            <a:pPr lvl="1"/>
            <a:r>
              <a:rPr lang="en-US" sz="2000" dirty="0" smtClean="0"/>
              <a:t>About 9.9 million women-owned businesses in the United States provide almost 8.8 million jobs and generate $1.4 trillion in sales.</a:t>
            </a:r>
          </a:p>
          <a:p>
            <a:pPr lvl="1"/>
            <a:r>
              <a:rPr lang="en-US" sz="2000" dirty="0" smtClean="0"/>
              <a:t>More than 40 percent of women-owned businesses in the United States have been in business for 12 years or more.</a:t>
            </a:r>
          </a:p>
          <a:p>
            <a:pPr lvl="1"/>
            <a:r>
              <a:rPr lang="en-US" sz="2000" dirty="0" smtClean="0"/>
              <a:t>Women-owned businesses are financially sound and credit-worthy, and their risk of failure is lower than average.</a:t>
            </a:r>
          </a:p>
          <a:p>
            <a:pPr lvl="1"/>
            <a:r>
              <a:rPr lang="en-US" sz="2000" dirty="0" smtClean="0"/>
              <a:t>Compared to other working women, self-employed women are older, better educated, and have more managerial experience.</a:t>
            </a:r>
          </a:p>
        </p:txBody>
      </p:sp>
    </p:spTree>
    <p:extLst>
      <p:ext uri="{BB962C8B-B14F-4D97-AF65-F5344CB8AC3E}">
        <p14:creationId xmlns:p14="http://schemas.microsoft.com/office/powerpoint/2010/main" val="2785023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The People in Small Businesses: The Entrepreneurs </a:t>
            </a:r>
            <a:r>
              <a:rPr lang="en-US" sz="2000" dirty="0" smtClean="0"/>
              <a:t>(slide 3 of 3)</a:t>
            </a:r>
            <a:endParaRPr lang="en-US" sz="1200" dirty="0" smtClean="0"/>
          </a:p>
        </p:txBody>
      </p:sp>
      <p:sp>
        <p:nvSpPr>
          <p:cNvPr id="2" name="Text Placeholder 1"/>
          <p:cNvSpPr>
            <a:spLocks noGrp="1"/>
          </p:cNvSpPr>
          <p:nvPr>
            <p:ph type="body" sz="quarter" idx="10"/>
          </p:nvPr>
        </p:nvSpPr>
        <p:spPr/>
        <p:txBody>
          <a:bodyPr/>
          <a:lstStyle/>
          <a:p>
            <a:pPr marL="0" indent="0">
              <a:buNone/>
            </a:pPr>
            <a:r>
              <a:rPr lang="en-US" b="1" dirty="0" smtClean="0"/>
              <a:t>Teenagers as Small-Business Owners</a:t>
            </a:r>
          </a:p>
          <a:p>
            <a:r>
              <a:rPr lang="en-US" dirty="0" smtClean="0"/>
              <a:t>High-tech teen entrepreneurship is exploding.</a:t>
            </a:r>
          </a:p>
          <a:p>
            <a:pPr marL="0" indent="0">
              <a:buNone/>
            </a:pPr>
            <a:endParaRPr lang="en-US" dirty="0" smtClean="0"/>
          </a:p>
          <a:p>
            <a:pPr marL="0" indent="0">
              <a:buNone/>
            </a:pPr>
            <a:r>
              <a:rPr lang="en-US" b="1" dirty="0" smtClean="0"/>
              <a:t>Immigrants as Entrepreneurs</a:t>
            </a:r>
          </a:p>
          <a:p>
            <a:r>
              <a:rPr lang="en-US" dirty="0" smtClean="0"/>
              <a:t>Entrepreneurship has been growing among immigrants.</a:t>
            </a:r>
          </a:p>
        </p:txBody>
      </p:sp>
    </p:spTree>
    <p:extLst>
      <p:ext uri="{BB962C8B-B14F-4D97-AF65-F5344CB8AC3E}">
        <p14:creationId xmlns:p14="http://schemas.microsoft.com/office/powerpoint/2010/main" val="1541034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The Importance of a Business Plan</a:t>
            </a:r>
          </a:p>
        </p:txBody>
      </p:sp>
      <p:sp>
        <p:nvSpPr>
          <p:cNvPr id="2" name="Text Placeholder 1"/>
          <p:cNvSpPr>
            <a:spLocks noGrp="1"/>
          </p:cNvSpPr>
          <p:nvPr>
            <p:ph type="body" sz="quarter" idx="10"/>
          </p:nvPr>
        </p:nvSpPr>
        <p:spPr>
          <a:xfrm>
            <a:off x="304800" y="1295400"/>
            <a:ext cx="8534400" cy="4876800"/>
          </a:xfrm>
        </p:spPr>
        <p:txBody>
          <a:bodyPr/>
          <a:lstStyle/>
          <a:p>
            <a:r>
              <a:rPr lang="en-US" sz="1600" b="1" dirty="0">
                <a:solidFill>
                  <a:srgbClr val="0D9CAC"/>
                </a:solidFill>
              </a:rPr>
              <a:t>Business plan </a:t>
            </a:r>
            <a:r>
              <a:rPr lang="en-US" sz="1600" dirty="0" smtClean="0"/>
              <a:t>– a carefully constructed guide for the person starting a </a:t>
            </a:r>
            <a:r>
              <a:rPr lang="en-US" sz="1600" dirty="0" smtClean="0"/>
              <a:t>business </a:t>
            </a:r>
            <a:r>
              <a:rPr lang="en-US" sz="1600" dirty="0" smtClean="0">
                <a:solidFill>
                  <a:srgbClr val="FF0000"/>
                </a:solidFill>
              </a:rPr>
              <a:t>(a writte</a:t>
            </a:r>
            <a:r>
              <a:rPr lang="en-US" sz="1600" dirty="0" smtClean="0">
                <a:solidFill>
                  <a:srgbClr val="FF0000"/>
                </a:solidFill>
              </a:rPr>
              <a:t>n blueprint for your business idea)</a:t>
            </a:r>
            <a:endParaRPr lang="en-US" sz="1600" dirty="0" smtClean="0">
              <a:solidFill>
                <a:srgbClr val="FF0000"/>
              </a:solidFill>
            </a:endParaRPr>
          </a:p>
          <a:p>
            <a:r>
              <a:rPr lang="en-US" sz="1600" b="1" dirty="0" smtClean="0"/>
              <a:t>A </a:t>
            </a:r>
            <a:r>
              <a:rPr lang="en-US" sz="1600" b="1" dirty="0" smtClean="0"/>
              <a:t>business plan has three basic purposes</a:t>
            </a:r>
            <a:r>
              <a:rPr lang="en-US" sz="1600" b="1" dirty="0" smtClean="0"/>
              <a:t>:</a:t>
            </a:r>
          </a:p>
          <a:p>
            <a:pPr marL="739775" lvl="1" indent="-282575">
              <a:buFont typeface="+mj-lt"/>
              <a:buAutoNum type="arabicPeriod"/>
            </a:pPr>
            <a:r>
              <a:rPr lang="en-US" sz="1600" dirty="0"/>
              <a:t>Communication</a:t>
            </a:r>
          </a:p>
          <a:p>
            <a:pPr lvl="2"/>
            <a:r>
              <a:rPr lang="en-US" sz="1600" dirty="0"/>
              <a:t>A business plan serves as a concise document that potential investors examine to see if they would like to invest or assist in financing a new venture.</a:t>
            </a:r>
          </a:p>
          <a:p>
            <a:pPr marL="739775" lvl="1" indent="-282575">
              <a:buFont typeface="+mj-lt"/>
              <a:buAutoNum type="arabicPeriod"/>
            </a:pPr>
            <a:r>
              <a:rPr lang="en-US" sz="1600" dirty="0"/>
              <a:t>Management</a:t>
            </a:r>
          </a:p>
          <a:p>
            <a:pPr lvl="2"/>
            <a:r>
              <a:rPr lang="en-US" sz="1600" dirty="0"/>
              <a:t>A business plan helps to track, monitor, and evaluate the progress.</a:t>
            </a:r>
          </a:p>
          <a:p>
            <a:pPr lvl="2"/>
            <a:r>
              <a:rPr lang="en-US" sz="1600" dirty="0"/>
              <a:t>It serves to establish time lines and milestones and allows comparison of growth projections against actual accomplishments.</a:t>
            </a:r>
          </a:p>
          <a:p>
            <a:pPr marL="739775" lvl="1" indent="-282575">
              <a:buFont typeface="+mj-lt"/>
              <a:buAutoNum type="arabicPeriod"/>
            </a:pPr>
            <a:r>
              <a:rPr lang="en-US" sz="1600" dirty="0"/>
              <a:t>Planning</a:t>
            </a:r>
          </a:p>
          <a:p>
            <a:pPr lvl="2"/>
            <a:r>
              <a:rPr lang="en-US" sz="1600" dirty="0"/>
              <a:t>The business plan guides a businessperson through the various phases of business.</a:t>
            </a:r>
          </a:p>
          <a:p>
            <a:r>
              <a:rPr lang="en-US" sz="1600" b="1" dirty="0" smtClean="0"/>
              <a:t>The </a:t>
            </a:r>
            <a:r>
              <a:rPr lang="en-US" sz="1600" b="1" dirty="0"/>
              <a:t>business plan should answer four questions:</a:t>
            </a:r>
          </a:p>
          <a:p>
            <a:pPr marL="801688" lvl="1" indent="-344488">
              <a:buFont typeface="+mj-lt"/>
              <a:buAutoNum type="arabicPeriod"/>
            </a:pPr>
            <a:r>
              <a:rPr lang="en-US" sz="1600" dirty="0"/>
              <a:t>What exactly is the nature and mission of the new venture?</a:t>
            </a:r>
          </a:p>
          <a:p>
            <a:pPr marL="801688" lvl="1" indent="-344488">
              <a:buFont typeface="+mj-lt"/>
              <a:buAutoNum type="arabicPeriod"/>
            </a:pPr>
            <a:r>
              <a:rPr lang="en-US" sz="1600" dirty="0"/>
              <a:t>Why is this enterprise a good idea?</a:t>
            </a:r>
          </a:p>
          <a:p>
            <a:pPr marL="801688" lvl="1" indent="-344488">
              <a:buFont typeface="+mj-lt"/>
              <a:buAutoNum type="arabicPeriod"/>
            </a:pPr>
            <a:r>
              <a:rPr lang="en-US" sz="1600" dirty="0"/>
              <a:t>What are the businessperson’s goals?</a:t>
            </a:r>
          </a:p>
          <a:p>
            <a:pPr marL="801688" lvl="1" indent="-344488">
              <a:buFont typeface="+mj-lt"/>
              <a:buAutoNum type="arabicPeriod"/>
            </a:pPr>
            <a:r>
              <a:rPr lang="en-US" sz="1600" dirty="0"/>
              <a:t>How much will the new venture cost</a:t>
            </a:r>
            <a:r>
              <a:rPr lang="en-US" sz="1600" dirty="0" smtClean="0"/>
              <a:t>?</a:t>
            </a:r>
            <a:endParaRPr lang="en-US" sz="1600" dirty="0" smtClean="0"/>
          </a:p>
        </p:txBody>
      </p:sp>
    </p:spTree>
    <p:extLst>
      <p:ext uri="{BB962C8B-B14F-4D97-AF65-F5344CB8AC3E}">
        <p14:creationId xmlns:p14="http://schemas.microsoft.com/office/powerpoint/2010/main" val="221120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Starting a Small Business</a:t>
            </a:r>
            <a:endParaRPr lang="en-US" sz="3600" dirty="0" smtClean="0"/>
          </a:p>
        </p:txBody>
      </p:sp>
      <p:pic>
        <p:nvPicPr>
          <p:cNvPr id="5" name="Picture 1" descr="0610.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600200"/>
            <a:ext cx="2873375"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txBox="1">
            <a:spLocks noChangeArrowheads="1"/>
          </p:cNvSpPr>
          <p:nvPr/>
        </p:nvSpPr>
        <p:spPr bwMode="auto">
          <a:xfrm>
            <a:off x="457200" y="1247775"/>
            <a:ext cx="5257800" cy="537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pitchFamily="-108" charset="-128"/>
                <a:cs typeface="ＭＳ Ｐゴシック" pitchFamily="-108" charset="-128"/>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pitchFamily="-108" charset="-128"/>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pitchFamily="-108" charset="-128"/>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pitchFamily="-108" charset="-128"/>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pitchFamily="-108"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spcBef>
                <a:spcPct val="0"/>
              </a:spcBef>
              <a:spcAft>
                <a:spcPts val="1200"/>
              </a:spcAft>
              <a:buFont typeface="Arial"/>
              <a:buChar char="•"/>
              <a:defRPr/>
            </a:pPr>
            <a:r>
              <a:rPr lang="en-US" sz="2400" b="1" dirty="0" smtClean="0">
                <a:solidFill>
                  <a:srgbClr val="8EB244"/>
                </a:solidFill>
                <a:latin typeface="+mj-lt"/>
                <a:ea typeface="ＭＳ Ｐゴシック" charset="0"/>
                <a:cs typeface="ＭＳ Ｐゴシック" charset="0"/>
              </a:rPr>
              <a:t>Recognize Opportunity</a:t>
            </a:r>
          </a:p>
          <a:p>
            <a:pPr marL="742950" lvl="1" indent="-285750" algn="l">
              <a:spcBef>
                <a:spcPct val="0"/>
              </a:spcBef>
              <a:spcAft>
                <a:spcPts val="1200"/>
              </a:spcAft>
              <a:buFont typeface="Arial"/>
              <a:buChar char="•"/>
              <a:defRPr/>
            </a:pPr>
            <a:r>
              <a:rPr lang="en-US" sz="1400" dirty="0" smtClean="0">
                <a:solidFill>
                  <a:srgbClr val="000000"/>
                </a:solidFill>
                <a:latin typeface="+mj-lt"/>
                <a:ea typeface="ＭＳ Ｐゴシック" charset="0"/>
              </a:rPr>
              <a:t>New Business, Existing Business, Franchise</a:t>
            </a:r>
          </a:p>
          <a:p>
            <a:pPr marL="342900" indent="-342900" algn="l">
              <a:spcBef>
                <a:spcPct val="0"/>
              </a:spcBef>
              <a:spcAft>
                <a:spcPts val="1200"/>
              </a:spcAft>
              <a:buFont typeface="Arial"/>
              <a:buChar char="•"/>
              <a:defRPr/>
            </a:pPr>
            <a:r>
              <a:rPr lang="en-US" sz="2400" b="1" dirty="0" smtClean="0">
                <a:solidFill>
                  <a:srgbClr val="8EB244"/>
                </a:solidFill>
                <a:latin typeface="+mj-lt"/>
                <a:ea typeface="ＭＳ Ｐゴシック" charset="0"/>
                <a:cs typeface="ＭＳ Ｐゴシック" charset="0"/>
              </a:rPr>
              <a:t>Business Plan</a:t>
            </a:r>
          </a:p>
          <a:p>
            <a:pPr marL="742950" lvl="1" indent="-285750" algn="l">
              <a:spcBef>
                <a:spcPct val="0"/>
              </a:spcBef>
              <a:spcAft>
                <a:spcPts val="0"/>
              </a:spcAft>
              <a:buFont typeface="Arial"/>
              <a:buChar char="•"/>
              <a:defRPr/>
            </a:pPr>
            <a:r>
              <a:rPr lang="ja-JP" altLang="en-US" sz="1400" dirty="0" smtClean="0">
                <a:solidFill>
                  <a:srgbClr val="000000"/>
                </a:solidFill>
                <a:latin typeface="+mj-lt"/>
                <a:ea typeface="ＭＳ Ｐゴシック" charset="0"/>
              </a:rPr>
              <a:t>“</a:t>
            </a:r>
            <a:r>
              <a:rPr lang="en-US" sz="1400" dirty="0" smtClean="0">
                <a:solidFill>
                  <a:srgbClr val="000000"/>
                </a:solidFill>
                <a:latin typeface="+mj-lt"/>
                <a:ea typeface="ＭＳ Ｐゴシック" charset="0"/>
              </a:rPr>
              <a:t>Blue print for business,</a:t>
            </a:r>
            <a:r>
              <a:rPr lang="ja-JP" altLang="en-US" sz="1400" dirty="0" smtClean="0">
                <a:solidFill>
                  <a:srgbClr val="000000"/>
                </a:solidFill>
                <a:latin typeface="+mj-lt"/>
                <a:ea typeface="ＭＳ Ｐゴシック" charset="0"/>
              </a:rPr>
              <a:t>”</a:t>
            </a:r>
            <a:r>
              <a:rPr lang="en-US" sz="1400" dirty="0" smtClean="0">
                <a:solidFill>
                  <a:srgbClr val="000000"/>
                </a:solidFill>
                <a:latin typeface="+mj-lt"/>
                <a:ea typeface="ＭＳ Ｐゴシック" charset="0"/>
              </a:rPr>
              <a:t> a carefully constructed guide for  the person starting the business</a:t>
            </a:r>
          </a:p>
          <a:p>
            <a:pPr marL="742950" lvl="1" indent="-285750" algn="l">
              <a:spcBef>
                <a:spcPct val="0"/>
              </a:spcBef>
              <a:spcAft>
                <a:spcPts val="0"/>
              </a:spcAft>
              <a:buFont typeface="Arial"/>
              <a:buChar char="•"/>
              <a:defRPr/>
            </a:pPr>
            <a:r>
              <a:rPr lang="en-US" sz="1400" dirty="0" smtClean="0">
                <a:solidFill>
                  <a:srgbClr val="000000"/>
                </a:solidFill>
                <a:latin typeface="+mj-lt"/>
                <a:ea typeface="ＭＳ Ｐゴシック" charset="0"/>
              </a:rPr>
              <a:t>SBA, SBDC, Score</a:t>
            </a:r>
          </a:p>
          <a:p>
            <a:pPr marL="742950" lvl="1" indent="-285750" algn="l">
              <a:spcBef>
                <a:spcPct val="0"/>
              </a:spcBef>
              <a:spcAft>
                <a:spcPts val="1200"/>
              </a:spcAft>
              <a:buFont typeface="Arial"/>
              <a:buChar char="•"/>
              <a:defRPr/>
            </a:pPr>
            <a:r>
              <a:rPr lang="en-US" sz="1400" dirty="0" smtClean="0">
                <a:solidFill>
                  <a:srgbClr val="000000"/>
                </a:solidFill>
                <a:latin typeface="+mj-lt"/>
                <a:ea typeface="ＭＳ Ｐゴシック" charset="0"/>
              </a:rPr>
              <a:t>Write on a 4</a:t>
            </a:r>
            <a:r>
              <a:rPr lang="en-US" sz="1400" baseline="30000" dirty="0" smtClean="0">
                <a:solidFill>
                  <a:srgbClr val="000000"/>
                </a:solidFill>
                <a:latin typeface="+mj-lt"/>
                <a:ea typeface="ＭＳ Ｐゴシック" charset="0"/>
              </a:rPr>
              <a:t>th</a:t>
            </a:r>
            <a:r>
              <a:rPr lang="en-US" sz="1400" dirty="0" smtClean="0">
                <a:solidFill>
                  <a:srgbClr val="000000"/>
                </a:solidFill>
                <a:latin typeface="+mj-lt"/>
                <a:ea typeface="ＭＳ Ｐゴシック" charset="0"/>
              </a:rPr>
              <a:t> Grade Level</a:t>
            </a:r>
          </a:p>
          <a:p>
            <a:pPr marL="342900" indent="-342900" algn="l">
              <a:spcBef>
                <a:spcPct val="0"/>
              </a:spcBef>
              <a:spcAft>
                <a:spcPts val="1200"/>
              </a:spcAft>
              <a:buFont typeface="Arial"/>
              <a:buChar char="•"/>
              <a:defRPr/>
            </a:pPr>
            <a:r>
              <a:rPr lang="en-US" sz="2400" b="1" dirty="0" smtClean="0">
                <a:solidFill>
                  <a:srgbClr val="8EB244"/>
                </a:solidFill>
                <a:latin typeface="+mj-lt"/>
                <a:ea typeface="ＭＳ Ｐゴシック" charset="0"/>
                <a:cs typeface="ＭＳ Ｐゴシック" charset="0"/>
              </a:rPr>
              <a:t>Seek Capital</a:t>
            </a:r>
          </a:p>
          <a:p>
            <a:pPr marL="742950" lvl="1" indent="-285750" algn="l">
              <a:spcBef>
                <a:spcPct val="0"/>
              </a:spcBef>
              <a:buFont typeface="Arial"/>
              <a:buChar char="•"/>
              <a:defRPr/>
            </a:pPr>
            <a:r>
              <a:rPr lang="en-US" sz="1400" dirty="0" smtClean="0">
                <a:solidFill>
                  <a:schemeClr val="tx1"/>
                </a:solidFill>
                <a:latin typeface="+mj-lt"/>
                <a:ea typeface="ＭＳ Ｐゴシック" charset="0"/>
              </a:rPr>
              <a:t>$100,000 </a:t>
            </a:r>
            <a:r>
              <a:rPr lang="en-US" sz="1400" dirty="0" err="1" smtClean="0">
                <a:solidFill>
                  <a:schemeClr val="tx1"/>
                </a:solidFill>
                <a:latin typeface="+mj-lt"/>
                <a:ea typeface="ＭＳ Ｐゴシック" charset="0"/>
              </a:rPr>
              <a:t>avg</a:t>
            </a:r>
            <a:r>
              <a:rPr lang="en-US" sz="1400" dirty="0" smtClean="0">
                <a:solidFill>
                  <a:schemeClr val="tx1"/>
                </a:solidFill>
                <a:latin typeface="+mj-lt"/>
                <a:ea typeface="ＭＳ Ｐゴシック" charset="0"/>
              </a:rPr>
              <a:t> </a:t>
            </a:r>
            <a:r>
              <a:rPr lang="ja-JP" altLang="en-US" sz="1400" dirty="0" smtClean="0">
                <a:solidFill>
                  <a:schemeClr val="tx1"/>
                </a:solidFill>
                <a:latin typeface="+mj-lt"/>
                <a:ea typeface="ＭＳ Ｐゴシック" charset="0"/>
              </a:rPr>
              <a:t>“</a:t>
            </a:r>
            <a:r>
              <a:rPr lang="en-US" sz="1400" dirty="0" smtClean="0">
                <a:solidFill>
                  <a:schemeClr val="tx1"/>
                </a:solidFill>
                <a:latin typeface="+mj-lt"/>
                <a:ea typeface="ＭＳ Ｐゴシック" charset="0"/>
              </a:rPr>
              <a:t>seed</a:t>
            </a:r>
            <a:r>
              <a:rPr lang="ja-JP" altLang="en-US" sz="1400" dirty="0" smtClean="0">
                <a:solidFill>
                  <a:schemeClr val="tx1"/>
                </a:solidFill>
                <a:latin typeface="+mj-lt"/>
                <a:ea typeface="ＭＳ Ｐゴシック" charset="0"/>
              </a:rPr>
              <a:t>”</a:t>
            </a:r>
            <a:r>
              <a:rPr lang="en-US" sz="1400" dirty="0" smtClean="0">
                <a:solidFill>
                  <a:schemeClr val="tx1"/>
                </a:solidFill>
                <a:latin typeface="+mj-lt"/>
                <a:ea typeface="ＭＳ Ｐゴシック" charset="0"/>
              </a:rPr>
              <a:t> money</a:t>
            </a:r>
          </a:p>
          <a:p>
            <a:pPr marL="742950" lvl="1" indent="-285750" algn="l">
              <a:spcBef>
                <a:spcPct val="0"/>
              </a:spcBef>
              <a:buFont typeface="Arial"/>
              <a:buChar char="•"/>
              <a:defRPr/>
            </a:pPr>
            <a:r>
              <a:rPr lang="en-US" sz="1400" dirty="0" smtClean="0">
                <a:solidFill>
                  <a:schemeClr val="tx1"/>
                </a:solidFill>
                <a:latin typeface="+mj-lt"/>
                <a:ea typeface="ＭＳ Ｐゴシック" charset="0"/>
              </a:rPr>
              <a:t>Lenders/Investors</a:t>
            </a:r>
          </a:p>
          <a:p>
            <a:pPr marL="1200150" lvl="2" indent="-285750" algn="l">
              <a:spcBef>
                <a:spcPct val="0"/>
              </a:spcBef>
              <a:buFont typeface="Arial"/>
              <a:buChar char="•"/>
              <a:defRPr/>
            </a:pPr>
            <a:r>
              <a:rPr lang="en-US" sz="1400" dirty="0" smtClean="0">
                <a:solidFill>
                  <a:schemeClr val="tx1"/>
                </a:solidFill>
                <a:latin typeface="+mj-lt"/>
                <a:ea typeface="ＭＳ Ｐゴシック" charset="0"/>
              </a:rPr>
              <a:t>What do they look at?</a:t>
            </a:r>
          </a:p>
          <a:p>
            <a:pPr marL="742950" lvl="1" indent="-285750" algn="l">
              <a:spcBef>
                <a:spcPct val="0"/>
              </a:spcBef>
              <a:spcAft>
                <a:spcPts val="1200"/>
              </a:spcAft>
              <a:buFont typeface="Arial"/>
              <a:buChar char="•"/>
              <a:defRPr/>
            </a:pPr>
            <a:r>
              <a:rPr lang="en-US" sz="1400" dirty="0" smtClean="0">
                <a:solidFill>
                  <a:schemeClr val="tx1"/>
                </a:solidFill>
                <a:latin typeface="+mj-lt"/>
                <a:ea typeface="ＭＳ Ｐゴシック" charset="0"/>
              </a:rPr>
              <a:t>Family or Friends</a:t>
            </a:r>
          </a:p>
          <a:p>
            <a:pPr marL="342900" indent="-342900" algn="l">
              <a:spcBef>
                <a:spcPct val="0"/>
              </a:spcBef>
              <a:spcAft>
                <a:spcPts val="1200"/>
              </a:spcAft>
              <a:buFont typeface="Arial"/>
              <a:buChar char="•"/>
              <a:defRPr/>
            </a:pPr>
            <a:r>
              <a:rPr lang="en-US" sz="2400" b="1" dirty="0" smtClean="0">
                <a:solidFill>
                  <a:srgbClr val="8EB244"/>
                </a:solidFill>
                <a:latin typeface="+mj-lt"/>
                <a:ea typeface="ＭＳ Ｐゴシック" charset="0"/>
                <a:cs typeface="ＭＳ Ｐゴシック" charset="0"/>
              </a:rPr>
              <a:t>File and Register Business</a:t>
            </a:r>
          </a:p>
          <a:p>
            <a:pPr marL="342900" indent="-342900" algn="l">
              <a:spcBef>
                <a:spcPct val="0"/>
              </a:spcBef>
              <a:buFont typeface="Arial"/>
              <a:buChar char="•"/>
              <a:defRPr/>
            </a:pPr>
            <a:r>
              <a:rPr lang="en-US" sz="2400" b="1" dirty="0" smtClean="0">
                <a:solidFill>
                  <a:srgbClr val="8EB244"/>
                </a:solidFill>
                <a:latin typeface="+mj-lt"/>
                <a:ea typeface="ＭＳ Ｐゴシック" charset="0"/>
                <a:cs typeface="ＭＳ Ｐゴシック" charset="0"/>
              </a:rPr>
              <a:t>Operate and Manage</a:t>
            </a:r>
            <a:endParaRPr lang="en-US" dirty="0">
              <a:solidFill>
                <a:srgbClr val="2D2E5E"/>
              </a:solidFill>
              <a:latin typeface="+mj-lt"/>
              <a:ea typeface="ＭＳ Ｐゴシック" charset="0"/>
              <a:cs typeface="ＭＳ Ｐゴシック" charset="0"/>
            </a:endParaRPr>
          </a:p>
        </p:txBody>
      </p:sp>
    </p:spTree>
    <p:extLst>
      <p:ext uri="{BB962C8B-B14F-4D97-AF65-F5344CB8AC3E}">
        <p14:creationId xmlns:p14="http://schemas.microsoft.com/office/powerpoint/2010/main" val="678333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Resources </a:t>
            </a:r>
            <a:r>
              <a:rPr lang="en-US" sz="3600" dirty="0" smtClean="0"/>
              <a:t>for Entrepreneurs</a:t>
            </a:r>
          </a:p>
        </p:txBody>
      </p:sp>
      <p:sp>
        <p:nvSpPr>
          <p:cNvPr id="2" name="Text Placeholder 1"/>
          <p:cNvSpPr>
            <a:spLocks noGrp="1"/>
          </p:cNvSpPr>
          <p:nvPr>
            <p:ph type="body" sz="quarter" idx="10"/>
          </p:nvPr>
        </p:nvSpPr>
        <p:spPr>
          <a:xfrm>
            <a:off x="381000" y="1295400"/>
            <a:ext cx="8229600" cy="4876800"/>
          </a:xfrm>
        </p:spPr>
        <p:txBody>
          <a:bodyPr/>
          <a:lstStyle/>
          <a:p>
            <a:pPr marL="0" indent="0">
              <a:buNone/>
            </a:pPr>
            <a:r>
              <a:rPr lang="en-US" sz="2000" b="1" dirty="0" smtClean="0"/>
              <a:t>SBA</a:t>
            </a:r>
          </a:p>
          <a:p>
            <a:r>
              <a:rPr lang="en-US" sz="2000" b="1" dirty="0" smtClean="0">
                <a:solidFill>
                  <a:srgbClr val="0D9CAC"/>
                </a:solidFill>
              </a:rPr>
              <a:t>Small </a:t>
            </a:r>
            <a:r>
              <a:rPr lang="en-US" sz="2000" b="1" dirty="0">
                <a:solidFill>
                  <a:srgbClr val="0D9CAC"/>
                </a:solidFill>
              </a:rPr>
              <a:t>Business Administration (SBA) </a:t>
            </a:r>
            <a:r>
              <a:rPr lang="en-US" sz="2000" dirty="0" smtClean="0"/>
              <a:t>– a governmental agency that assists, counsels, and protects the interests of small business in the United States</a:t>
            </a:r>
            <a:endParaRPr lang="en-US" sz="2000" dirty="0"/>
          </a:p>
        </p:txBody>
      </p:sp>
      <p:sp>
        <p:nvSpPr>
          <p:cNvPr id="4" name="Text Placeholder 1"/>
          <p:cNvSpPr txBox="1">
            <a:spLocks/>
          </p:cNvSpPr>
          <p:nvPr/>
        </p:nvSpPr>
        <p:spPr bwMode="auto">
          <a:xfrm>
            <a:off x="457200" y="2819400"/>
            <a:ext cx="82296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E0025"/>
              </a:buClr>
              <a:buSzPct val="8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133676"/>
              </a:buClr>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Clr>
                <a:srgbClr val="07632F"/>
              </a:buClr>
              <a:buSzPct val="100000"/>
              <a:buFont typeface="Wingdings" panose="05000000000000000000" pitchFamily="2" charset="2"/>
              <a:buChar char="§"/>
              <a:defRPr sz="2000">
                <a:solidFill>
                  <a:schemeClr val="tx1"/>
                </a:solidFill>
                <a:latin typeface="+mn-lt"/>
              </a:defRPr>
            </a:lvl3pPr>
            <a:lvl4pPr marL="1600200" indent="-228600" algn="l" rtl="0" eaLnBrk="1" fontAlgn="base" hangingPunct="1">
              <a:spcBef>
                <a:spcPct val="20000"/>
              </a:spcBef>
              <a:spcAft>
                <a:spcPct val="0"/>
              </a:spcAft>
              <a:buFont typeface="Arial" charset="0"/>
              <a:buChar char="-"/>
              <a:defRPr sz="18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 typeface="Wingdings" pitchFamily="2" charset="2"/>
              <a:buNone/>
            </a:pPr>
            <a:r>
              <a:rPr lang="en-US" sz="2000" b="1" dirty="0" smtClean="0"/>
              <a:t>SCORE</a:t>
            </a:r>
          </a:p>
          <a:p>
            <a:r>
              <a:rPr lang="en-US" sz="2000" b="1" dirty="0" smtClean="0">
                <a:solidFill>
                  <a:srgbClr val="0D9CAC"/>
                </a:solidFill>
              </a:rPr>
              <a:t>The SCORE Association </a:t>
            </a:r>
            <a:r>
              <a:rPr lang="en-US" sz="2000" dirty="0" smtClean="0"/>
              <a:t>– a group of businesspeople who volunteer their services to small business through the SBA</a:t>
            </a:r>
          </a:p>
          <a:p>
            <a:r>
              <a:rPr lang="en-US" sz="2000" dirty="0" smtClean="0"/>
              <a:t>SCORE consists of more than 11,000 retired and active businesspeople who have worked for corporations such as General Electric, IBM, and Procter &amp; Gamble.</a:t>
            </a:r>
          </a:p>
          <a:p>
            <a:r>
              <a:rPr lang="en-US" sz="2000" dirty="0" smtClean="0"/>
              <a:t>Experts in areas of accounting, finance, marketing, engineering, and retailing provide counseling and mentoring to entrepreneurs.</a:t>
            </a:r>
            <a:endParaRPr lang="en-US" sz="2000" dirty="0"/>
          </a:p>
        </p:txBody>
      </p:sp>
    </p:spTree>
    <p:extLst>
      <p:ext uri="{BB962C8B-B14F-4D97-AF65-F5344CB8AC3E}">
        <p14:creationId xmlns:p14="http://schemas.microsoft.com/office/powerpoint/2010/main" val="2744188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What is Small Business</a:t>
            </a:r>
            <a:r>
              <a:rPr lang="en-US" dirty="0"/>
              <a:t>?</a:t>
            </a:r>
            <a:endParaRPr lang="en-US" sz="3600" dirty="0" smtClean="0"/>
          </a:p>
        </p:txBody>
      </p:sp>
      <p:sp>
        <p:nvSpPr>
          <p:cNvPr id="5" name="TextBox 14"/>
          <p:cNvSpPr txBox="1">
            <a:spLocks noChangeArrowheads="1"/>
          </p:cNvSpPr>
          <p:nvPr/>
        </p:nvSpPr>
        <p:spPr bwMode="auto">
          <a:xfrm>
            <a:off x="3886200" y="1447800"/>
            <a:ext cx="4876800" cy="4576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lnSpc>
                <a:spcPct val="90000"/>
              </a:lnSpc>
              <a:spcBef>
                <a:spcPct val="20000"/>
              </a:spcBef>
              <a:spcAft>
                <a:spcPct val="0"/>
              </a:spcAft>
              <a:buClr>
                <a:srgbClr val="006600"/>
              </a:buClr>
              <a:buSzPct val="100000"/>
              <a:buFont typeface="Wingdings" pitchFamily="2" charset="2"/>
              <a:buChar char="§"/>
              <a:defRPr sz="2800">
                <a:solidFill>
                  <a:schemeClr val="tx1"/>
                </a:solidFill>
                <a:latin typeface="+mn-lt"/>
                <a:ea typeface="+mn-ea"/>
                <a:cs typeface="+mn-cs"/>
              </a:defRPr>
            </a:lvl1pPr>
            <a:lvl2pPr marL="742950" indent="-285750" algn="l" rtl="0" eaLnBrk="1" fontAlgn="base" hangingPunct="1">
              <a:lnSpc>
                <a:spcPct val="90000"/>
              </a:lnSpc>
              <a:spcBef>
                <a:spcPct val="20000"/>
              </a:spcBef>
              <a:spcAft>
                <a:spcPct val="0"/>
              </a:spcAft>
              <a:buClr>
                <a:srgbClr val="FFCC00"/>
              </a:buClr>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Clr>
                <a:srgbClr val="7030A0"/>
              </a:buClr>
              <a:buSzPct val="100000"/>
              <a:buFont typeface="Wingdings" panose="05000000000000000000" pitchFamily="2" charset="2"/>
              <a:buChar char="§"/>
              <a:defRPr sz="20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44488" lvl="1" indent="-338138">
              <a:spcAft>
                <a:spcPts val="1200"/>
              </a:spcAft>
              <a:defRPr/>
            </a:pPr>
            <a:r>
              <a:rPr lang="en-US" sz="2500" b="1" dirty="0" smtClean="0">
                <a:solidFill>
                  <a:srgbClr val="000000"/>
                </a:solidFill>
                <a:latin typeface="+mj-lt"/>
                <a:ea typeface="ＭＳ Ｐゴシック" charset="0"/>
              </a:rPr>
              <a:t>Small Business -- </a:t>
            </a:r>
            <a:r>
              <a:rPr lang="en-US" sz="2500" i="1" dirty="0" smtClean="0">
                <a:solidFill>
                  <a:srgbClr val="000000"/>
                </a:solidFill>
                <a:latin typeface="+mj-lt"/>
                <a:ea typeface="ＭＳ Ｐゴシック" charset="0"/>
              </a:rPr>
              <a:t>Independently owned and operated, not dominant in its field of operation and meets certain standards of size*.</a:t>
            </a:r>
          </a:p>
          <a:p>
            <a:pPr marL="342900" lvl="1" indent="-342900">
              <a:spcAft>
                <a:spcPts val="1200"/>
              </a:spcAft>
              <a:defRPr/>
            </a:pPr>
            <a:r>
              <a:rPr lang="en-US" sz="2500" i="1" dirty="0" smtClean="0">
                <a:solidFill>
                  <a:srgbClr val="000000"/>
                </a:solidFill>
                <a:latin typeface="+mj-lt"/>
                <a:ea typeface="ＭＳ Ｐゴシック" charset="0"/>
              </a:rPr>
              <a:t>*Generally less than 500 employees and less than $2.5m in annual sales</a:t>
            </a:r>
          </a:p>
          <a:p>
            <a:pPr marL="344488" lvl="2" indent="-338138">
              <a:spcAft>
                <a:spcPts val="1200"/>
              </a:spcAft>
              <a:buFont typeface="Arial" charset="0"/>
              <a:buChar char="•"/>
              <a:defRPr/>
            </a:pPr>
            <a:r>
              <a:rPr lang="en-US" sz="2700" dirty="0" smtClean="0">
                <a:solidFill>
                  <a:srgbClr val="000000"/>
                </a:solidFill>
                <a:latin typeface="+mj-lt"/>
                <a:ea typeface="ＭＳ Ｐゴシック" charset="0"/>
              </a:rPr>
              <a:t>Businesses are </a:t>
            </a:r>
            <a:r>
              <a:rPr lang="ja-JP" altLang="en-US" sz="2700" dirty="0" smtClean="0">
                <a:solidFill>
                  <a:srgbClr val="000000"/>
                </a:solidFill>
                <a:latin typeface="+mj-lt"/>
                <a:ea typeface="ＭＳ Ｐゴシック" charset="0"/>
              </a:rPr>
              <a:t>“</a:t>
            </a:r>
            <a:r>
              <a:rPr lang="en-US" altLang="ja-JP" sz="2700" dirty="0" smtClean="0">
                <a:solidFill>
                  <a:srgbClr val="000000"/>
                </a:solidFill>
                <a:latin typeface="+mj-lt"/>
                <a:ea typeface="ＭＳ Ｐゴシック" charset="0"/>
              </a:rPr>
              <a:t>small</a:t>
            </a:r>
            <a:r>
              <a:rPr lang="ja-JP" altLang="en-US" sz="2700" dirty="0" smtClean="0">
                <a:solidFill>
                  <a:srgbClr val="000000"/>
                </a:solidFill>
                <a:latin typeface="+mj-lt"/>
                <a:ea typeface="ＭＳ Ｐゴシック" charset="0"/>
              </a:rPr>
              <a:t>”</a:t>
            </a:r>
            <a:r>
              <a:rPr lang="en-US" altLang="ja-JP" sz="2700" dirty="0" smtClean="0">
                <a:solidFill>
                  <a:srgbClr val="000000"/>
                </a:solidFill>
                <a:latin typeface="+mj-lt"/>
                <a:ea typeface="ＭＳ Ｐゴシック" charset="0"/>
              </a:rPr>
              <a:t> in relation to other businesses in their industries.</a:t>
            </a:r>
            <a:endParaRPr lang="en-US" sz="1800" dirty="0">
              <a:latin typeface="+mj-lt"/>
              <a:ea typeface="ＭＳ Ｐゴシック" charset="0"/>
            </a:endParaRPr>
          </a:p>
        </p:txBody>
      </p:sp>
      <p:pic>
        <p:nvPicPr>
          <p:cNvPr id="6" name="Picture 1" descr="0608.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300" y="1911350"/>
            <a:ext cx="2794000" cy="373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SBA Financial </a:t>
            </a:r>
            <a:r>
              <a:rPr lang="en-US" sz="3600" dirty="0" smtClean="0"/>
              <a:t>Assistance</a:t>
            </a:r>
            <a:endParaRPr lang="en-US" sz="1200" dirty="0" smtClean="0"/>
          </a:p>
        </p:txBody>
      </p:sp>
      <p:sp>
        <p:nvSpPr>
          <p:cNvPr id="2" name="Text Placeholder 1"/>
          <p:cNvSpPr>
            <a:spLocks noGrp="1"/>
          </p:cNvSpPr>
          <p:nvPr>
            <p:ph type="body" sz="quarter" idx="10"/>
          </p:nvPr>
        </p:nvSpPr>
        <p:spPr/>
        <p:txBody>
          <a:bodyPr/>
          <a:lstStyle/>
          <a:p>
            <a:pPr marL="0" indent="0">
              <a:buNone/>
            </a:pPr>
            <a:r>
              <a:rPr lang="en-US" sz="2400" b="1" dirty="0" smtClean="0"/>
              <a:t>Regular Business Loans</a:t>
            </a:r>
            <a:endParaRPr lang="en-US" sz="2400" b="1" dirty="0"/>
          </a:p>
          <a:p>
            <a:r>
              <a:rPr lang="en-US" sz="2400" dirty="0" smtClean="0"/>
              <a:t>Most of the SBA’s business loans are actually made by private lenders such as banks, but repayment is partially guaranteed by the agency.</a:t>
            </a:r>
          </a:p>
          <a:p>
            <a:pPr lvl="1"/>
            <a:r>
              <a:rPr lang="en-US" sz="2000" dirty="0" smtClean="0"/>
              <a:t>That is, the SBA may guarantee that it will repay the lender up to 90 percent of the loan if the borrowing firm cannot repay it.</a:t>
            </a:r>
          </a:p>
          <a:p>
            <a:pPr marL="342900" lvl="1" indent="-342900">
              <a:buClr>
                <a:srgbClr val="9E0025"/>
              </a:buClr>
              <a:buSzPct val="80000"/>
              <a:buFont typeface="Wingdings" pitchFamily="2" charset="2"/>
              <a:buChar char="§"/>
            </a:pPr>
            <a:r>
              <a:rPr lang="en-US" dirty="0">
                <a:ea typeface="+mn-ea"/>
                <a:cs typeface="+mn-cs"/>
              </a:rPr>
              <a:t>Guaranteed loans approved may be as large as $5.0 million.</a:t>
            </a:r>
          </a:p>
          <a:p>
            <a:pPr marL="342900" lvl="1" indent="-342900">
              <a:buClr>
                <a:srgbClr val="9E0025"/>
              </a:buClr>
              <a:buSzPct val="80000"/>
              <a:buFont typeface="Wingdings" pitchFamily="2" charset="2"/>
              <a:buChar char="§"/>
            </a:pPr>
            <a:r>
              <a:rPr lang="en-US" dirty="0">
                <a:ea typeface="+mn-ea"/>
                <a:cs typeface="+mn-cs"/>
              </a:rPr>
              <a:t>The average size of an SBA-guaranteed loan is about $300,000, and its average duration is about eight years.</a:t>
            </a:r>
          </a:p>
        </p:txBody>
      </p:sp>
    </p:spTree>
    <p:extLst>
      <p:ext uri="{BB962C8B-B14F-4D97-AF65-F5344CB8AC3E}">
        <p14:creationId xmlns:p14="http://schemas.microsoft.com/office/powerpoint/2010/main" val="4049665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Business Opportunities</a:t>
            </a:r>
            <a:endParaRPr lang="en-US" dirty="0"/>
          </a:p>
        </p:txBody>
      </p:sp>
      <p:sp>
        <p:nvSpPr>
          <p:cNvPr id="4" name="Rectangle 3"/>
          <p:cNvSpPr txBox="1">
            <a:spLocks noChangeArrowheads="1"/>
          </p:cNvSpPr>
          <p:nvPr/>
        </p:nvSpPr>
        <p:spPr bwMode="auto">
          <a:xfrm>
            <a:off x="457200" y="1371600"/>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pitchFamily="-108" charset="-128"/>
                <a:cs typeface="ＭＳ Ｐゴシック" pitchFamily="-108" charset="-128"/>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pitchFamily="-108" charset="-128"/>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pitchFamily="-108" charset="-128"/>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pitchFamily="-108" charset="-128"/>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pitchFamily="-108"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eaLnBrk="1" hangingPunct="1">
              <a:spcBef>
                <a:spcPts val="600"/>
              </a:spcBef>
              <a:buFont typeface="Arial"/>
              <a:buChar char="•"/>
              <a:defRPr/>
            </a:pPr>
            <a:r>
              <a:rPr lang="en-US" dirty="0" smtClean="0">
                <a:solidFill>
                  <a:srgbClr val="000000"/>
                </a:solidFill>
                <a:latin typeface="+mj-lt"/>
                <a:ea typeface="ＭＳ Ｐゴシック" charset="0"/>
                <a:cs typeface="ＭＳ Ｐゴシック" charset="0"/>
              </a:rPr>
              <a:t>New Business – </a:t>
            </a:r>
            <a:r>
              <a:rPr lang="en-US" sz="2400" i="1" dirty="0" smtClean="0">
                <a:solidFill>
                  <a:srgbClr val="000000"/>
                </a:solidFill>
                <a:latin typeface="+mj-lt"/>
                <a:ea typeface="ＭＳ Ｐゴシック" charset="0"/>
                <a:cs typeface="ＭＳ Ｐゴシック" charset="0"/>
              </a:rPr>
              <a:t>starting a brand-new business from scratch</a:t>
            </a:r>
          </a:p>
          <a:p>
            <a:pPr marL="457200" indent="-457200" algn="l" eaLnBrk="1" hangingPunct="1">
              <a:spcBef>
                <a:spcPts val="600"/>
              </a:spcBef>
              <a:buFont typeface="Arial"/>
              <a:buChar char="•"/>
              <a:defRPr/>
            </a:pPr>
            <a:r>
              <a:rPr lang="en-US" dirty="0" smtClean="0">
                <a:solidFill>
                  <a:srgbClr val="000000"/>
                </a:solidFill>
                <a:latin typeface="+mj-lt"/>
                <a:ea typeface="ＭＳ Ｐゴシック" charset="0"/>
                <a:cs typeface="ＭＳ Ｐゴシック" charset="0"/>
              </a:rPr>
              <a:t>Existing Business – </a:t>
            </a:r>
            <a:r>
              <a:rPr lang="en-US" sz="2400" i="1" dirty="0" smtClean="0">
                <a:solidFill>
                  <a:srgbClr val="000000"/>
                </a:solidFill>
                <a:latin typeface="+mj-lt"/>
                <a:ea typeface="ＭＳ Ｐゴシック" charset="0"/>
                <a:cs typeface="ＭＳ Ｐゴシック" charset="0"/>
              </a:rPr>
              <a:t>buying an existing business</a:t>
            </a:r>
          </a:p>
          <a:p>
            <a:pPr marL="457200" indent="-457200" algn="l" eaLnBrk="1" hangingPunct="1">
              <a:spcBef>
                <a:spcPts val="600"/>
              </a:spcBef>
              <a:buFont typeface="Arial"/>
              <a:buChar char="•"/>
              <a:defRPr/>
            </a:pPr>
            <a:r>
              <a:rPr lang="en-US" dirty="0" smtClean="0">
                <a:solidFill>
                  <a:srgbClr val="000000"/>
                </a:solidFill>
                <a:latin typeface="+mj-lt"/>
                <a:ea typeface="ＭＳ Ｐゴシック" charset="0"/>
                <a:cs typeface="ＭＳ Ｐゴシック" charset="0"/>
              </a:rPr>
              <a:t>Franchises – </a:t>
            </a:r>
            <a:r>
              <a:rPr lang="en-US" sz="2400" i="1" dirty="0" smtClean="0">
                <a:solidFill>
                  <a:srgbClr val="000000"/>
                </a:solidFill>
                <a:latin typeface="+mj-lt"/>
                <a:ea typeface="ＭＳ Ｐゴシック" charset="0"/>
                <a:cs typeface="ＭＳ Ｐゴシック" charset="0"/>
              </a:rPr>
              <a:t>the right to operate an individually owned business as though it was a part of a chain or outlet of stores</a:t>
            </a:r>
            <a:endParaRPr lang="en-US" sz="2400" i="1" dirty="0">
              <a:solidFill>
                <a:srgbClr val="000000"/>
              </a:solidFill>
              <a:latin typeface="+mj-lt"/>
              <a:ea typeface="ＭＳ Ｐゴシック" charset="0"/>
              <a:cs typeface="ＭＳ Ｐゴシック" charset="0"/>
            </a:endParaRPr>
          </a:p>
        </p:txBody>
      </p:sp>
      <p:pic>
        <p:nvPicPr>
          <p:cNvPr id="5" name="Picture 4" descr="C:\Users\Larry Flick\Desktop\Consulting\Cengage Intro Project\Chapter 5\Art From Comp\44510-p05-06.jpg"/>
          <p:cNvPicPr>
            <a:picLocks noChangeAspect="1" noChangeArrowheads="1"/>
          </p:cNvPicPr>
          <p:nvPr/>
        </p:nvPicPr>
        <p:blipFill>
          <a:blip r:embed="rId2"/>
          <a:srcRect/>
          <a:stretch>
            <a:fillRect/>
          </a:stretch>
        </p:blipFill>
        <p:spPr bwMode="auto">
          <a:xfrm>
            <a:off x="685800" y="4343400"/>
            <a:ext cx="3924300" cy="2105025"/>
          </a:xfrm>
          <a:prstGeom prst="rect">
            <a:avLst/>
          </a:prstGeom>
          <a:noFill/>
          <a:ln w="9525">
            <a:noFill/>
            <a:miter lim="800000"/>
            <a:headEnd/>
            <a:tailEnd/>
          </a:ln>
          <a:effectLst>
            <a:outerShdw blurRad="63500" dist="38100" dir="2700000" algn="tl" rotWithShape="0">
              <a:srgbClr val="000000">
                <a:alpha val="39999"/>
              </a:srgbClr>
            </a:outerShdw>
          </a:effectLst>
        </p:spPr>
      </p:pic>
      <p:pic>
        <p:nvPicPr>
          <p:cNvPr id="6" name="Chart Placeholder 8" descr="mainimage.png"/>
          <p:cNvPicPr>
            <a:picLocks noChangeAspect="1"/>
          </p:cNvPicPr>
          <p:nvPr/>
        </p:nvPicPr>
        <p:blipFill>
          <a:blip r:embed="rId3"/>
          <a:stretch>
            <a:fillRect/>
          </a:stretch>
        </p:blipFill>
        <p:spPr bwMode="auto">
          <a:xfrm>
            <a:off x="5257800" y="4038600"/>
            <a:ext cx="3201988" cy="2243138"/>
          </a:xfrm>
          <a:prstGeom prst="rect">
            <a:avLst/>
          </a:prstGeom>
          <a:noFill/>
          <a:ln w="9525">
            <a:noFill/>
            <a:miter lim="800000"/>
            <a:headEnd/>
            <a:tailEnd/>
          </a:ln>
          <a:effectLst>
            <a:outerShdw blurRad="114300" dist="38100" dir="5400000" algn="t" rotWithShape="0">
              <a:prstClr val="black">
                <a:alpha val="64000"/>
              </a:prstClr>
            </a:outerShdw>
          </a:effectLst>
        </p:spPr>
      </p:pic>
    </p:spTree>
    <p:extLst>
      <p:ext uri="{BB962C8B-B14F-4D97-AF65-F5344CB8AC3E}">
        <p14:creationId xmlns:p14="http://schemas.microsoft.com/office/powerpoint/2010/main" val="129112013"/>
      </p:ext>
    </p:extLst>
  </p:cSld>
  <p:clrMapOvr>
    <a:masterClrMapping/>
  </p:clrMapOvr>
  <p:transition xmlns:p14="http://schemas.microsoft.com/office/powerpoint/2010/mai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a Brand New Business</a:t>
            </a:r>
            <a:endParaRPr lang="en-US" dirty="0"/>
          </a:p>
        </p:txBody>
      </p:sp>
      <p:sp>
        <p:nvSpPr>
          <p:cNvPr id="4" name="Rectangle 9"/>
          <p:cNvSpPr txBox="1">
            <a:spLocks noChangeArrowheads="1"/>
          </p:cNvSpPr>
          <p:nvPr/>
        </p:nvSpPr>
        <p:spPr bwMode="auto">
          <a:xfrm>
            <a:off x="304800" y="1371600"/>
            <a:ext cx="4267200" cy="4876800"/>
          </a:xfrm>
          <a:prstGeom prst="rect">
            <a:avLst/>
          </a:prstGeom>
          <a:noFill/>
          <a:ln w="9525">
            <a:noFill/>
            <a:miter lim="800000"/>
            <a:headEnd/>
            <a:tailEnd/>
          </a:ln>
          <a:effectLst/>
        </p:spPr>
        <p:txBody>
          <a:bodyPr/>
          <a:lstStyle/>
          <a:p>
            <a:pPr algn="ctr">
              <a:spcBef>
                <a:spcPct val="20000"/>
              </a:spcBef>
              <a:buClr>
                <a:schemeClr val="tx1"/>
              </a:buClr>
              <a:defRPr/>
            </a:pPr>
            <a:r>
              <a:rPr lang="en-US" sz="2800" u="sng" dirty="0">
                <a:solidFill>
                  <a:srgbClr val="000000"/>
                </a:solidFill>
                <a:latin typeface="+mj-lt"/>
                <a:ea typeface="ＭＳ Ｐゴシック" charset="-128"/>
                <a:cs typeface="ＭＳ Ｐゴシック" charset="-128"/>
              </a:rPr>
              <a:t>ADVANTAGES</a:t>
            </a:r>
          </a:p>
          <a:p>
            <a:pPr marL="457200" indent="-457200">
              <a:spcBef>
                <a:spcPct val="20000"/>
              </a:spcBef>
              <a:buClr>
                <a:schemeClr val="tx1"/>
              </a:buClr>
              <a:buFont typeface="Arial"/>
              <a:buChar char="•"/>
              <a:defRPr/>
            </a:pPr>
            <a:r>
              <a:rPr lang="en-US" sz="2400" dirty="0">
                <a:solidFill>
                  <a:srgbClr val="000000"/>
                </a:solidFill>
                <a:latin typeface="+mj-lt"/>
                <a:ea typeface="ＭＳ Ｐゴシック" charset="-128"/>
                <a:cs typeface="ＭＳ Ｐゴシック" charset="-128"/>
              </a:rPr>
              <a:t>Control you own destiny</a:t>
            </a:r>
          </a:p>
          <a:p>
            <a:pPr marL="457200" indent="-457200">
              <a:spcBef>
                <a:spcPct val="20000"/>
              </a:spcBef>
              <a:buClr>
                <a:schemeClr val="tx1"/>
              </a:buClr>
              <a:buFont typeface="Arial"/>
              <a:buChar char="•"/>
              <a:defRPr/>
            </a:pPr>
            <a:r>
              <a:rPr lang="en-US" sz="2400" dirty="0">
                <a:solidFill>
                  <a:srgbClr val="000000"/>
                </a:solidFill>
                <a:latin typeface="+mj-lt"/>
                <a:ea typeface="ＭＳ Ｐゴシック" charset="-128"/>
                <a:cs typeface="ＭＳ Ｐゴシック" charset="-128"/>
              </a:rPr>
              <a:t>Personal satisfaction – It’s your business, you started it</a:t>
            </a:r>
          </a:p>
          <a:p>
            <a:pPr marL="457200" indent="-457200">
              <a:spcBef>
                <a:spcPct val="20000"/>
              </a:spcBef>
              <a:buClr>
                <a:schemeClr val="tx1"/>
              </a:buClr>
              <a:buFont typeface="Arial"/>
              <a:buChar char="•"/>
              <a:defRPr/>
            </a:pPr>
            <a:r>
              <a:rPr lang="en-US" sz="2400" dirty="0">
                <a:solidFill>
                  <a:srgbClr val="000000"/>
                </a:solidFill>
                <a:latin typeface="+mj-lt"/>
                <a:ea typeface="ＭＳ Ｐゴシック" charset="-128"/>
                <a:cs typeface="ＭＳ Ｐゴシック" charset="-128"/>
              </a:rPr>
              <a:t>Unlimited income potential</a:t>
            </a:r>
          </a:p>
          <a:p>
            <a:pPr marL="457200" indent="-457200">
              <a:spcBef>
                <a:spcPct val="20000"/>
              </a:spcBef>
              <a:buClr>
                <a:schemeClr val="tx1"/>
              </a:buClr>
              <a:buFont typeface="Arial"/>
              <a:buChar char="•"/>
              <a:defRPr/>
            </a:pPr>
            <a:r>
              <a:rPr lang="en-US" sz="2400" dirty="0">
                <a:solidFill>
                  <a:srgbClr val="000000"/>
                </a:solidFill>
                <a:latin typeface="+mj-lt"/>
                <a:ea typeface="ＭＳ Ｐゴシック" charset="-128"/>
                <a:cs typeface="ＭＳ Ｐゴシック" charset="-128"/>
              </a:rPr>
              <a:t>True independence</a:t>
            </a:r>
          </a:p>
        </p:txBody>
      </p:sp>
      <p:sp>
        <p:nvSpPr>
          <p:cNvPr id="5" name="Rectangle 10"/>
          <p:cNvSpPr txBox="1">
            <a:spLocks noChangeArrowheads="1"/>
          </p:cNvSpPr>
          <p:nvPr/>
        </p:nvSpPr>
        <p:spPr>
          <a:xfrm>
            <a:off x="4724400" y="1371600"/>
            <a:ext cx="4191000" cy="4876800"/>
          </a:xfrm>
          <a:prstGeom prst="rect">
            <a:avLst/>
          </a:prstGeom>
        </p:spPr>
        <p:txBody>
          <a:bodyPr/>
          <a:lstStyle/>
          <a:p>
            <a:pPr algn="ctr">
              <a:spcBef>
                <a:spcPct val="20000"/>
              </a:spcBef>
              <a:buClr>
                <a:schemeClr val="tx1"/>
              </a:buClr>
              <a:defRPr/>
            </a:pPr>
            <a:r>
              <a:rPr lang="en-US" sz="2800" u="sng" kern="0" dirty="0">
                <a:solidFill>
                  <a:srgbClr val="000000"/>
                </a:solidFill>
                <a:latin typeface="+mj-lt"/>
                <a:ea typeface="ＭＳ Ｐゴシック" charset="-128"/>
                <a:cs typeface="ＭＳ Ｐゴシック" charset="-128"/>
              </a:rPr>
              <a:t>DISADVANTAGES</a:t>
            </a:r>
          </a:p>
          <a:p>
            <a:pPr marL="457200" indent="-457200">
              <a:spcBef>
                <a:spcPct val="20000"/>
              </a:spcBef>
              <a:buClr>
                <a:schemeClr val="tx1"/>
              </a:buClr>
              <a:buFont typeface="Arial"/>
              <a:buChar char="•"/>
              <a:defRPr/>
            </a:pPr>
            <a:r>
              <a:rPr lang="en-US" sz="2400" kern="0" dirty="0">
                <a:solidFill>
                  <a:srgbClr val="000000"/>
                </a:solidFill>
                <a:latin typeface="+mj-lt"/>
                <a:ea typeface="ＭＳ Ｐゴシック" charset="-128"/>
                <a:cs typeface="ＭＳ Ｐゴシック" charset="-128"/>
              </a:rPr>
              <a:t>High risk of failure</a:t>
            </a:r>
          </a:p>
          <a:p>
            <a:pPr marL="457200" indent="-457200">
              <a:spcBef>
                <a:spcPct val="20000"/>
              </a:spcBef>
              <a:buClr>
                <a:schemeClr val="tx1"/>
              </a:buClr>
              <a:buFont typeface="Arial"/>
              <a:buChar char="•"/>
              <a:defRPr/>
            </a:pPr>
            <a:r>
              <a:rPr lang="en-US" sz="2400" kern="0" dirty="0">
                <a:solidFill>
                  <a:srgbClr val="000000"/>
                </a:solidFill>
                <a:latin typeface="+mj-lt"/>
                <a:ea typeface="ＭＳ Ｐゴシック" charset="-128"/>
                <a:cs typeface="ＭＳ Ｐゴシック" charset="-128"/>
              </a:rPr>
              <a:t>Long hours and hard work</a:t>
            </a:r>
          </a:p>
          <a:p>
            <a:pPr marL="457200" indent="-457200">
              <a:spcBef>
                <a:spcPct val="20000"/>
              </a:spcBef>
              <a:buClr>
                <a:schemeClr val="tx1"/>
              </a:buClr>
              <a:buFont typeface="Arial"/>
              <a:buChar char="•"/>
              <a:defRPr/>
            </a:pPr>
            <a:r>
              <a:rPr lang="en-US" sz="2400" kern="0" dirty="0">
                <a:solidFill>
                  <a:srgbClr val="000000"/>
                </a:solidFill>
                <a:latin typeface="+mj-lt"/>
                <a:ea typeface="ＭＳ Ｐゴシック" charset="-128"/>
                <a:cs typeface="ＭＳ Ｐゴシック" charset="-128"/>
              </a:rPr>
              <a:t>High stress levels</a:t>
            </a:r>
          </a:p>
          <a:p>
            <a:pPr marL="457200" indent="-457200">
              <a:spcBef>
                <a:spcPct val="20000"/>
              </a:spcBef>
              <a:buClr>
                <a:schemeClr val="tx1"/>
              </a:buClr>
              <a:buFont typeface="Arial"/>
              <a:buChar char="•"/>
              <a:defRPr/>
            </a:pPr>
            <a:r>
              <a:rPr lang="en-US" sz="2400" kern="0" dirty="0">
                <a:solidFill>
                  <a:srgbClr val="000000"/>
                </a:solidFill>
                <a:latin typeface="+mj-lt"/>
                <a:ea typeface="ＭＳ Ｐゴシック" charset="-128"/>
                <a:cs typeface="ＭＳ Ｐゴシック" charset="-128"/>
              </a:rPr>
              <a:t>Complete responsibility</a:t>
            </a: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406900"/>
            <a:ext cx="3873500"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412522"/>
      </p:ext>
    </p:extLst>
  </p:cSld>
  <p:clrMapOvr>
    <a:masterClrMapping/>
  </p:clrMapOvr>
  <p:transition xmlns:p14="http://schemas.microsoft.com/office/powerpoint/2010/mai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Buying an Existing Business</a:t>
            </a:r>
            <a:endParaRPr lang="en-US" dirty="0"/>
          </a:p>
        </p:txBody>
      </p:sp>
      <p:sp>
        <p:nvSpPr>
          <p:cNvPr id="4" name="Content Placeholder 11"/>
          <p:cNvSpPr txBox="1">
            <a:spLocks/>
          </p:cNvSpPr>
          <p:nvPr/>
        </p:nvSpPr>
        <p:spPr>
          <a:xfrm>
            <a:off x="457200" y="2362200"/>
            <a:ext cx="4040188" cy="3798888"/>
          </a:xfrm>
          <a:prstGeom prst="rect">
            <a:avLst/>
          </a:prstGeom>
          <a:solidFill>
            <a:schemeClr val="accent4">
              <a:lumMod val="20000"/>
              <a:lumOff val="80000"/>
            </a:schemeClr>
          </a:solidFill>
          <a:ln>
            <a:solidFill>
              <a:schemeClr val="accent4">
                <a:lumMod val="75000"/>
              </a:schemeClr>
            </a:solidFill>
          </a:ln>
        </p:spPr>
        <p:txBody>
          <a:bodyPr>
            <a:norm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8" charset="-128"/>
                <a:cs typeface="ＭＳ Ｐゴシック" pitchFamily="-108"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8"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8"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buFont typeface="Arial" pitchFamily="34" charset="0"/>
              <a:buChar char="•"/>
              <a:defRPr/>
            </a:pPr>
            <a:r>
              <a:rPr lang="en-US" sz="2000" dirty="0" smtClean="0">
                <a:latin typeface="+mj-lt"/>
                <a:ea typeface="ＭＳ Ｐゴシック" pitchFamily="34" charset="-128"/>
                <a:cs typeface="Arial" pitchFamily="34" charset="0"/>
              </a:rPr>
              <a:t>Ease of start-up</a:t>
            </a:r>
          </a:p>
          <a:p>
            <a:pPr eaLnBrk="1" hangingPunct="1">
              <a:buFont typeface="Arial" pitchFamily="34" charset="0"/>
              <a:buChar char="•"/>
              <a:defRPr/>
            </a:pPr>
            <a:r>
              <a:rPr lang="en-US" sz="2000" dirty="0" smtClean="0">
                <a:latin typeface="+mj-lt"/>
                <a:ea typeface="ＭＳ Ｐゴシック" pitchFamily="34" charset="-128"/>
                <a:cs typeface="Arial" pitchFamily="34" charset="0"/>
              </a:rPr>
              <a:t>Existing customer base </a:t>
            </a:r>
          </a:p>
          <a:p>
            <a:pPr eaLnBrk="1" hangingPunct="1">
              <a:buFont typeface="Arial" pitchFamily="34" charset="0"/>
              <a:buChar char="•"/>
              <a:defRPr/>
            </a:pPr>
            <a:r>
              <a:rPr lang="en-US" sz="2000" dirty="0" smtClean="0">
                <a:latin typeface="+mj-lt"/>
                <a:ea typeface="ＭＳ Ｐゴシック" pitchFamily="34" charset="-128"/>
                <a:cs typeface="Arial" pitchFamily="34" charset="0"/>
              </a:rPr>
              <a:t>Financing opportunities </a:t>
            </a:r>
          </a:p>
        </p:txBody>
      </p:sp>
      <p:sp>
        <p:nvSpPr>
          <p:cNvPr id="5" name="Content Placeholder 13"/>
          <p:cNvSpPr txBox="1">
            <a:spLocks/>
          </p:cNvSpPr>
          <p:nvPr/>
        </p:nvSpPr>
        <p:spPr>
          <a:xfrm>
            <a:off x="4648200" y="2362200"/>
            <a:ext cx="4041775" cy="3798888"/>
          </a:xfrm>
          <a:prstGeom prst="rect">
            <a:avLst/>
          </a:prstGeom>
          <a:solidFill>
            <a:srgbClr val="E4D8E4"/>
          </a:solidFill>
          <a:ln>
            <a:solidFill>
              <a:schemeClr val="tx2"/>
            </a:solidFill>
          </a:ln>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8" charset="-128"/>
                <a:cs typeface="ＭＳ Ｐゴシック" pitchFamily="-108"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8"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8"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defRPr/>
            </a:pPr>
            <a:r>
              <a:rPr lang="en-US" sz="2000" dirty="0" smtClean="0">
                <a:latin typeface="+mj-lt"/>
                <a:ea typeface="ＭＳ Ｐゴシック" pitchFamily="34" charset="-128"/>
                <a:cs typeface="Arial" charset="0"/>
              </a:rPr>
              <a:t>Purchase price may be high </a:t>
            </a:r>
          </a:p>
          <a:p>
            <a:pPr eaLnBrk="1" hangingPunct="1">
              <a:defRPr/>
            </a:pPr>
            <a:r>
              <a:rPr lang="en-US" sz="2000" dirty="0" smtClean="0">
                <a:latin typeface="+mj-lt"/>
                <a:ea typeface="ＭＳ Ｐゴシック" pitchFamily="34" charset="-128"/>
                <a:cs typeface="Arial" charset="0"/>
              </a:rPr>
              <a:t>Inheriting the previous owner’s mistakes </a:t>
            </a:r>
          </a:p>
          <a:p>
            <a:pPr eaLnBrk="1" hangingPunct="1">
              <a:defRPr/>
            </a:pPr>
            <a:r>
              <a:rPr lang="en-US" sz="2000" dirty="0" smtClean="0">
                <a:latin typeface="+mj-lt"/>
                <a:ea typeface="ＭＳ Ｐゴシック" pitchFamily="34" charset="-128"/>
                <a:cs typeface="Arial" charset="0"/>
              </a:rPr>
              <a:t>Unknowns in transition</a:t>
            </a:r>
          </a:p>
          <a:p>
            <a:pPr eaLnBrk="1" hangingPunct="1">
              <a:defRPr/>
            </a:pPr>
            <a:r>
              <a:rPr lang="en-US" sz="2000" dirty="0" smtClean="0">
                <a:latin typeface="+mj-lt"/>
                <a:ea typeface="ＭＳ Ｐゴシック" pitchFamily="34" charset="-128"/>
                <a:cs typeface="Arial" charset="0"/>
              </a:rPr>
              <a:t>Alienated customers? Employees?</a:t>
            </a:r>
          </a:p>
        </p:txBody>
      </p:sp>
      <p:sp>
        <p:nvSpPr>
          <p:cNvPr id="6" name="Text Placeholder 10"/>
          <p:cNvSpPr>
            <a:spLocks/>
          </p:cNvSpPr>
          <p:nvPr/>
        </p:nvSpPr>
        <p:spPr bwMode="auto">
          <a:xfrm>
            <a:off x="457200" y="1606550"/>
            <a:ext cx="4040188" cy="639763"/>
          </a:xfrm>
          <a:prstGeom prst="rect">
            <a:avLst/>
          </a:prstGeom>
          <a:solidFill>
            <a:schemeClr val="bg2">
              <a:lumMod val="40000"/>
              <a:lumOff val="60000"/>
            </a:schemeClr>
          </a:solidFill>
          <a:ln w="9525">
            <a:solidFill>
              <a:schemeClr val="tx2"/>
            </a:solidFill>
            <a:miter lim="800000"/>
            <a:headEnd/>
            <a:tailEnd/>
          </a:ln>
        </p:spPr>
        <p:txBody>
          <a:bodyPr anchor="b"/>
          <a:lstStyle/>
          <a:p>
            <a:pPr>
              <a:spcBef>
                <a:spcPct val="20000"/>
              </a:spcBef>
              <a:buFont typeface="Arial" charset="0"/>
              <a:buNone/>
              <a:defRPr/>
            </a:pPr>
            <a:r>
              <a:rPr lang="en-US" sz="2000" b="1" dirty="0">
                <a:solidFill>
                  <a:schemeClr val="tx2"/>
                </a:solidFill>
                <a:latin typeface="+mj-lt"/>
              </a:rPr>
              <a:t>Pros</a:t>
            </a:r>
          </a:p>
        </p:txBody>
      </p:sp>
      <p:pic>
        <p:nvPicPr>
          <p:cNvPr id="7" name="Picture 2" descr="http://tbn0.google.com/images?q=tbn:zATv7BrTAsI6-M:http://www.bannersandsigns.biz/3x5white/owne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191000"/>
            <a:ext cx="26670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0"/>
          <p:cNvSpPr>
            <a:spLocks/>
          </p:cNvSpPr>
          <p:nvPr/>
        </p:nvSpPr>
        <p:spPr bwMode="auto">
          <a:xfrm>
            <a:off x="4649788" y="1584325"/>
            <a:ext cx="4040187" cy="639763"/>
          </a:xfrm>
          <a:prstGeom prst="rect">
            <a:avLst/>
          </a:prstGeom>
          <a:solidFill>
            <a:srgbClr val="E4D8E4"/>
          </a:solidFill>
          <a:ln w="9525">
            <a:solidFill>
              <a:schemeClr val="tx2"/>
            </a:solidFill>
            <a:miter lim="800000"/>
            <a:headEnd/>
            <a:tailEnd/>
          </a:ln>
        </p:spPr>
        <p:txBody>
          <a:bodyPr anchor="b"/>
          <a:lstStyle/>
          <a:p>
            <a:pPr>
              <a:spcBef>
                <a:spcPct val="20000"/>
              </a:spcBef>
              <a:buFont typeface="Arial" charset="0"/>
              <a:buNone/>
              <a:defRPr/>
            </a:pPr>
            <a:r>
              <a:rPr lang="en-US" sz="2000" b="1" dirty="0">
                <a:solidFill>
                  <a:schemeClr val="tx2"/>
                </a:solidFill>
                <a:latin typeface="+mj-lt"/>
              </a:rPr>
              <a:t>Cons</a:t>
            </a:r>
          </a:p>
        </p:txBody>
      </p:sp>
    </p:spTree>
    <p:extLst>
      <p:ext uri="{BB962C8B-B14F-4D97-AF65-F5344CB8AC3E}">
        <p14:creationId xmlns:p14="http://schemas.microsoft.com/office/powerpoint/2010/main" val="3169289009"/>
      </p:ext>
    </p:extLst>
  </p:cSld>
  <p:clrMapOvr>
    <a:masterClrMapping/>
  </p:clrMapOvr>
  <p:transition xmlns:p14="http://schemas.microsoft.com/office/powerpoint/2010/mai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Franchising</a:t>
            </a:r>
            <a:endParaRPr lang="en-US" sz="1200" dirty="0" smtClean="0"/>
          </a:p>
        </p:txBody>
      </p:sp>
      <p:sp>
        <p:nvSpPr>
          <p:cNvPr id="4" name="Text Placeholder 1"/>
          <p:cNvSpPr txBox="1">
            <a:spLocks/>
          </p:cNvSpPr>
          <p:nvPr/>
        </p:nvSpPr>
        <p:spPr bwMode="auto">
          <a:xfrm>
            <a:off x="381000" y="12954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E0025"/>
              </a:buClr>
              <a:buSzPct val="8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133676"/>
              </a:buClr>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Clr>
                <a:srgbClr val="07632F"/>
              </a:buClr>
              <a:buSzPct val="100000"/>
              <a:buFont typeface="Wingdings" panose="05000000000000000000" pitchFamily="2" charset="2"/>
              <a:buChar char="§"/>
              <a:defRPr sz="2000">
                <a:solidFill>
                  <a:schemeClr val="tx1"/>
                </a:solidFill>
                <a:latin typeface="+mn-lt"/>
              </a:defRPr>
            </a:lvl3pPr>
            <a:lvl4pPr marL="1600200" indent="-228600" algn="l" rtl="0" eaLnBrk="1" fontAlgn="base" hangingPunct="1">
              <a:spcBef>
                <a:spcPct val="20000"/>
              </a:spcBef>
              <a:spcAft>
                <a:spcPct val="0"/>
              </a:spcAft>
              <a:buFont typeface="Arial" charset="0"/>
              <a:buChar char="-"/>
              <a:defRPr sz="18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1800" b="1" dirty="0">
                <a:solidFill>
                  <a:srgbClr val="0D9CAC"/>
                </a:solidFill>
              </a:rPr>
              <a:t>Franchise </a:t>
            </a:r>
            <a:r>
              <a:rPr lang="en-US" sz="1800" dirty="0"/>
              <a:t>– a license to operate an individually owned business as though it were part of a chain of outlets or stores</a:t>
            </a:r>
          </a:p>
          <a:p>
            <a:pPr lvl="1"/>
            <a:r>
              <a:rPr lang="en-US" sz="1800" dirty="0"/>
              <a:t>Examples: McDonalds, H&amp;R Block, AAMCO Transmissions</a:t>
            </a:r>
          </a:p>
          <a:p>
            <a:r>
              <a:rPr lang="en-US" sz="1800" b="1" dirty="0" smtClean="0">
                <a:solidFill>
                  <a:srgbClr val="0D9CAC"/>
                </a:solidFill>
              </a:rPr>
              <a:t>Franchising</a:t>
            </a:r>
            <a:r>
              <a:rPr lang="en-US" sz="1800" dirty="0" smtClean="0"/>
              <a:t> – the actual granting of a franchise</a:t>
            </a:r>
          </a:p>
          <a:p>
            <a:r>
              <a:rPr lang="en-US" sz="1800" b="1" dirty="0" smtClean="0">
                <a:solidFill>
                  <a:srgbClr val="0D9CAC"/>
                </a:solidFill>
              </a:rPr>
              <a:t>Franchisor </a:t>
            </a:r>
            <a:r>
              <a:rPr lang="en-US" sz="1800" dirty="0" smtClean="0"/>
              <a:t>– an individual or organization granting a franchise</a:t>
            </a:r>
          </a:p>
          <a:p>
            <a:pPr lvl="1"/>
            <a:r>
              <a:rPr lang="en-US" sz="1800" dirty="0" smtClean="0"/>
              <a:t>Supplies:</a:t>
            </a:r>
          </a:p>
          <a:p>
            <a:pPr lvl="2"/>
            <a:r>
              <a:rPr lang="en-US" sz="1800" dirty="0" smtClean="0"/>
              <a:t>A known and advertised business name</a:t>
            </a:r>
          </a:p>
          <a:p>
            <a:pPr lvl="2"/>
            <a:r>
              <a:rPr lang="en-US" sz="1800" dirty="0" smtClean="0"/>
              <a:t>Management skills</a:t>
            </a:r>
          </a:p>
          <a:p>
            <a:pPr lvl="2"/>
            <a:r>
              <a:rPr lang="en-US" sz="1800" dirty="0" smtClean="0"/>
              <a:t>The required training and materials</a:t>
            </a:r>
          </a:p>
          <a:p>
            <a:pPr lvl="2"/>
            <a:r>
              <a:rPr lang="en-US" sz="1800" dirty="0" smtClean="0"/>
              <a:t>A method of doing business</a:t>
            </a:r>
          </a:p>
          <a:p>
            <a:r>
              <a:rPr lang="en-US" sz="1800" b="1" dirty="0" smtClean="0">
                <a:solidFill>
                  <a:srgbClr val="0D9CAC"/>
                </a:solidFill>
              </a:rPr>
              <a:t>Franchisee</a:t>
            </a:r>
            <a:r>
              <a:rPr lang="en-US" sz="1800" dirty="0" smtClean="0"/>
              <a:t> – a person or organization purchasing a franchise</a:t>
            </a:r>
          </a:p>
          <a:p>
            <a:pPr lvl="1"/>
            <a:r>
              <a:rPr lang="en-US" sz="1800" dirty="0" smtClean="0"/>
              <a:t>Supplies labor and capital</a:t>
            </a:r>
          </a:p>
          <a:p>
            <a:pPr lvl="1"/>
            <a:r>
              <a:rPr lang="en-US" sz="1800" dirty="0" smtClean="0"/>
              <a:t>Operates the franchised business</a:t>
            </a:r>
          </a:p>
          <a:p>
            <a:pPr lvl="1"/>
            <a:r>
              <a:rPr lang="en-US" sz="1800" dirty="0" smtClean="0"/>
              <a:t>Agrees to abide by the provisions of the franchise agreement</a:t>
            </a:r>
            <a:endParaRPr lang="en-US" sz="1800" dirty="0" smtClean="0"/>
          </a:p>
        </p:txBody>
      </p:sp>
    </p:spTree>
    <p:extLst>
      <p:ext uri="{BB962C8B-B14F-4D97-AF65-F5344CB8AC3E}">
        <p14:creationId xmlns:p14="http://schemas.microsoft.com/office/powerpoint/2010/main" val="4078145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304800"/>
            <a:ext cx="8229600" cy="685800"/>
          </a:xfrm>
        </p:spPr>
        <p:txBody>
          <a:bodyPr/>
          <a:lstStyle/>
          <a:p>
            <a:pPr>
              <a:tabLst>
                <a:tab pos="1377950" algn="l"/>
              </a:tabLst>
            </a:pPr>
            <a:r>
              <a:rPr lang="en-US" sz="1800" dirty="0" smtClean="0">
                <a:solidFill>
                  <a:srgbClr val="888FB8"/>
                </a:solidFill>
              </a:rPr>
              <a:t>TABLE 5-4</a:t>
            </a:r>
            <a:r>
              <a:rPr lang="en-US" sz="1800" dirty="0" smtClean="0"/>
              <a:t>	Basic Rights and Obligations Delineated in a Franchise 	Agreement </a:t>
            </a:r>
            <a:r>
              <a:rPr lang="en-US" sz="1400" dirty="0" smtClean="0"/>
              <a:t>(slide 1 of 3)</a:t>
            </a:r>
            <a:endParaRPr lang="en-US" sz="1400" dirty="0"/>
          </a:p>
        </p:txBody>
      </p:sp>
      <p:graphicFrame>
        <p:nvGraphicFramePr>
          <p:cNvPr id="5" name="Table 4" descr="A table lists the 8 basic franchisee rights as delineated in a franchise agreement." title="Table 5-4 - Basic Rights and Obligations Delineated in a Franchise Agreement"/>
          <p:cNvGraphicFramePr>
            <a:graphicFrameLocks noGrp="1"/>
          </p:cNvGraphicFramePr>
          <p:nvPr>
            <p:extLst>
              <p:ext uri="{D42A27DB-BD31-4B8C-83A1-F6EECF244321}">
                <p14:modId xmlns:p14="http://schemas.microsoft.com/office/powerpoint/2010/main" val="1638357404"/>
              </p:ext>
            </p:extLst>
          </p:nvPr>
        </p:nvGraphicFramePr>
        <p:xfrm>
          <a:off x="395515" y="1447800"/>
          <a:ext cx="8352968" cy="4663439"/>
        </p:xfrm>
        <a:graphic>
          <a:graphicData uri="http://schemas.openxmlformats.org/drawingml/2006/table">
            <a:tbl>
              <a:tblPr firstRow="1" bandRow="1">
                <a:tableStyleId>{5940675A-B579-460E-94D1-54222C63F5DA}</a:tableStyleId>
              </a:tblPr>
              <a:tblGrid>
                <a:gridCol w="8352968">
                  <a:extLst>
                    <a:ext uri="{9D8B030D-6E8A-4147-A177-3AD203B41FA5}">
                      <a16:colId xmlns:a16="http://schemas.microsoft.com/office/drawing/2014/main" xmlns="" val="20000"/>
                    </a:ext>
                  </a:extLst>
                </a:gridCol>
              </a:tblGrid>
              <a:tr h="342900">
                <a:tc>
                  <a:txBody>
                    <a:bodyPr/>
                    <a:lstStyle/>
                    <a:p>
                      <a:pPr algn="l"/>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Franchisee rights include:</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7B6D"/>
                    </a:solidFill>
                  </a:tcPr>
                </a:tc>
                <a:extLst>
                  <a:ext uri="{0D108BD9-81ED-4DB2-BD59-A6C34878D82A}">
                    <a16:rowId xmlns:a16="http://schemas.microsoft.com/office/drawing/2014/main" xmlns="" val="10000"/>
                  </a:ext>
                </a:extLst>
              </a:tr>
              <a:tr h="342900">
                <a:tc>
                  <a:txBody>
                    <a:bodyPr/>
                    <a:lstStyle/>
                    <a:p>
                      <a:pPr marL="342900" indent="-342900">
                        <a:buFont typeface="+mj-lt"/>
                        <a:buAutoNum type="arabicPeriod"/>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Use of trademarks, trade names, and patents of the franchisor;</a:t>
                      </a:r>
                      <a:endParaRPr lang="en-US" sz="1800" b="0" dirty="0">
                        <a:latin typeface="Arial" panose="020B0604020202020204" pitchFamily="34" charset="0"/>
                        <a:cs typeface="Arial" panose="020B0604020202020204" pitchFamily="34" charset="0"/>
                      </a:endParaRPr>
                    </a:p>
                  </a:txBody>
                  <a:tcPr anchor="ctr">
                    <a:solidFill>
                      <a:srgbClr val="DCEBE9"/>
                    </a:solidFill>
                  </a:tcPr>
                </a:tc>
                <a:extLst>
                  <a:ext uri="{0D108BD9-81ED-4DB2-BD59-A6C34878D82A}">
                    <a16:rowId xmlns:a16="http://schemas.microsoft.com/office/drawing/2014/main" xmlns="" val="10001"/>
                  </a:ext>
                </a:extLst>
              </a:tr>
              <a:tr h="342900">
                <a:tc>
                  <a:txBody>
                    <a:bodyPr/>
                    <a:lstStyle/>
                    <a:p>
                      <a:pPr marL="342900" indent="-342900">
                        <a:buFont typeface="+mj-lt"/>
                        <a:buAutoNum type="arabicPeriod" startAt="2"/>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Use of the brand image and the design and décor of the premises developed by the franchisor;</a:t>
                      </a:r>
                      <a:endParaRPr lang="en-US" sz="1800" b="0" dirty="0">
                        <a:latin typeface="Arial" panose="020B0604020202020204" pitchFamily="34" charset="0"/>
                        <a:cs typeface="Arial" panose="020B0604020202020204" pitchFamily="34" charset="0"/>
                      </a:endParaRPr>
                    </a:p>
                  </a:txBody>
                  <a:tcPr anchor="ctr">
                    <a:solidFill>
                      <a:srgbClr val="BFDAD6"/>
                    </a:solidFill>
                  </a:tcPr>
                </a:tc>
                <a:extLst>
                  <a:ext uri="{0D108BD9-81ED-4DB2-BD59-A6C34878D82A}">
                    <a16:rowId xmlns:a16="http://schemas.microsoft.com/office/drawing/2014/main" xmlns="" val="10002"/>
                  </a:ext>
                </a:extLst>
              </a:tr>
              <a:tr h="342900">
                <a:tc>
                  <a:txBody>
                    <a:bodyPr/>
                    <a:lstStyle/>
                    <a:p>
                      <a:pPr marL="342900" indent="-342900">
                        <a:buFont typeface="+mj-lt"/>
                        <a:buAutoNum type="arabicPeriod" startAt="3"/>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Use of the franchisor’s secret methods;</a:t>
                      </a:r>
                      <a:endParaRPr lang="en-US" sz="1800" b="0" dirty="0">
                        <a:latin typeface="Arial" panose="020B0604020202020204" pitchFamily="34" charset="0"/>
                        <a:cs typeface="Arial" panose="020B0604020202020204" pitchFamily="34" charset="0"/>
                      </a:endParaRPr>
                    </a:p>
                  </a:txBody>
                  <a:tcPr anchor="ctr">
                    <a:solidFill>
                      <a:srgbClr val="DCEBE9"/>
                    </a:solidFill>
                  </a:tcPr>
                </a:tc>
                <a:extLst>
                  <a:ext uri="{0D108BD9-81ED-4DB2-BD59-A6C34878D82A}">
                    <a16:rowId xmlns:a16="http://schemas.microsoft.com/office/drawing/2014/main" xmlns="" val="10003"/>
                  </a:ext>
                </a:extLst>
              </a:tr>
              <a:tr h="342900">
                <a:tc>
                  <a:txBody>
                    <a:bodyPr/>
                    <a:lstStyle/>
                    <a:p>
                      <a:pPr marL="342900" indent="-342900">
                        <a:buFont typeface="+mj-lt"/>
                        <a:buAutoNum type="arabicPeriod" startAt="4"/>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Use of the franchisor’s copyrighted materials;</a:t>
                      </a:r>
                      <a:endParaRPr lang="en-US" sz="1800" b="0" dirty="0">
                        <a:latin typeface="Arial" panose="020B0604020202020204" pitchFamily="34" charset="0"/>
                        <a:cs typeface="Arial" panose="020B0604020202020204" pitchFamily="34" charset="0"/>
                      </a:endParaRPr>
                    </a:p>
                  </a:txBody>
                  <a:tcPr anchor="ctr">
                    <a:solidFill>
                      <a:srgbClr val="BFDAD6"/>
                    </a:solidFill>
                  </a:tcPr>
                </a:tc>
                <a:extLst>
                  <a:ext uri="{0D108BD9-81ED-4DB2-BD59-A6C34878D82A}">
                    <a16:rowId xmlns:a16="http://schemas.microsoft.com/office/drawing/2014/main" xmlns="" val="10004"/>
                  </a:ext>
                </a:extLst>
              </a:tr>
              <a:tr h="342900">
                <a:tc>
                  <a:txBody>
                    <a:bodyPr/>
                    <a:lstStyle/>
                    <a:p>
                      <a:pPr marL="342900" indent="-342900">
                        <a:buFont typeface="+mj-lt"/>
                        <a:buAutoNum type="arabicPeriod" startAt="5"/>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Use of recipes, formulae, specifications, processes, and methods of manufacture developed by the franchisor;</a:t>
                      </a:r>
                      <a:endParaRPr lang="en-US" sz="1800" b="0" dirty="0">
                        <a:latin typeface="Arial" panose="020B0604020202020204" pitchFamily="34" charset="0"/>
                        <a:cs typeface="Arial" panose="020B0604020202020204" pitchFamily="34" charset="0"/>
                      </a:endParaRPr>
                    </a:p>
                  </a:txBody>
                  <a:tcPr anchor="ctr">
                    <a:solidFill>
                      <a:srgbClr val="DCEBE9"/>
                    </a:solidFill>
                  </a:tcPr>
                </a:tc>
                <a:extLst>
                  <a:ext uri="{0D108BD9-81ED-4DB2-BD59-A6C34878D82A}">
                    <a16:rowId xmlns:a16="http://schemas.microsoft.com/office/drawing/2014/main" xmlns="" val="10005"/>
                  </a:ext>
                </a:extLst>
              </a:tr>
              <a:tr h="342900">
                <a:tc>
                  <a:txBody>
                    <a:bodyPr/>
                    <a:lstStyle/>
                    <a:p>
                      <a:pPr marL="342900" indent="-342900">
                        <a:buFont typeface="+mj-lt"/>
                        <a:buAutoNum type="arabicPeriod" startAt="6"/>
                      </a:pPr>
                      <a:r>
                        <a:rPr lang="en-US" sz="1800" b="0" dirty="0" smtClean="0">
                          <a:latin typeface="Arial" panose="020B0604020202020204" pitchFamily="34" charset="0"/>
                          <a:cs typeface="Arial" panose="020B0604020202020204" pitchFamily="34" charset="0"/>
                        </a:rPr>
                        <a:t>Conducting the franchised business upon or from the agreed premises strictly in accordance with the franchisor’s methods and subject to</a:t>
                      </a:r>
                      <a:r>
                        <a:rPr lang="en-US" sz="1800" b="0" baseline="0" dirty="0" smtClean="0">
                          <a:latin typeface="Arial" panose="020B0604020202020204" pitchFamily="34" charset="0"/>
                          <a:cs typeface="Arial" panose="020B0604020202020204" pitchFamily="34" charset="0"/>
                        </a:rPr>
                        <a:t> the franchisor’s directions;</a:t>
                      </a:r>
                      <a:endParaRPr lang="en-US" sz="1800" b="0" dirty="0">
                        <a:latin typeface="Arial" panose="020B0604020202020204" pitchFamily="34" charset="0"/>
                        <a:cs typeface="Arial" panose="020B0604020202020204" pitchFamily="34" charset="0"/>
                      </a:endParaRPr>
                    </a:p>
                  </a:txBody>
                  <a:tcPr anchor="ctr">
                    <a:solidFill>
                      <a:srgbClr val="DCEBE9"/>
                    </a:solidFill>
                  </a:tcPr>
                </a:tc>
              </a:tr>
              <a:tr h="342900">
                <a:tc>
                  <a:txBody>
                    <a:bodyPr/>
                    <a:lstStyle/>
                    <a:p>
                      <a:pPr marL="342900" indent="-342900">
                        <a:buFont typeface="+mj-lt"/>
                        <a:buAutoNum type="arabicPeriod" startAt="7"/>
                      </a:pPr>
                      <a:r>
                        <a:rPr lang="en-US" sz="1800" b="0" dirty="0" smtClean="0">
                          <a:latin typeface="Arial" panose="020B0604020202020204" pitchFamily="34" charset="0"/>
                          <a:cs typeface="Arial" panose="020B0604020202020204" pitchFamily="34" charset="0"/>
                        </a:rPr>
                        <a:t>Guidelines established by the franchisor regarding exclusive territorial rights; and</a:t>
                      </a:r>
                      <a:endParaRPr lang="en-US" sz="1800" b="0" dirty="0">
                        <a:latin typeface="Arial" panose="020B0604020202020204" pitchFamily="34" charset="0"/>
                        <a:cs typeface="Arial" panose="020B0604020202020204" pitchFamily="34" charset="0"/>
                      </a:endParaRPr>
                    </a:p>
                  </a:txBody>
                  <a:tcPr anchor="ctr">
                    <a:solidFill>
                      <a:srgbClr val="DCEBE9"/>
                    </a:solidFill>
                  </a:tcPr>
                </a:tc>
              </a:tr>
              <a:tr h="342900">
                <a:tc>
                  <a:txBody>
                    <a:bodyPr/>
                    <a:lstStyle/>
                    <a:p>
                      <a:pPr marL="342900" indent="-342900">
                        <a:buFont typeface="+mj-lt"/>
                        <a:buAutoNum type="arabicPeriod" startAt="8"/>
                      </a:pPr>
                      <a:r>
                        <a:rPr lang="en-US" sz="1800" b="0" dirty="0" smtClean="0">
                          <a:latin typeface="Arial" panose="020B0604020202020204" pitchFamily="34" charset="0"/>
                          <a:cs typeface="Arial" panose="020B0604020202020204" pitchFamily="34" charset="0"/>
                        </a:rPr>
                        <a:t>Rights to obtain supplies from nominated</a:t>
                      </a:r>
                      <a:r>
                        <a:rPr lang="en-US" sz="1800" b="0" baseline="0" dirty="0" smtClean="0">
                          <a:latin typeface="Arial" panose="020B0604020202020204" pitchFamily="34" charset="0"/>
                          <a:cs typeface="Arial" panose="020B0604020202020204" pitchFamily="34" charset="0"/>
                        </a:rPr>
                        <a:t> suppliers at special prices.</a:t>
                      </a:r>
                      <a:endParaRPr lang="en-US" sz="1800" b="0" dirty="0">
                        <a:latin typeface="Arial" panose="020B0604020202020204" pitchFamily="34" charset="0"/>
                        <a:cs typeface="Arial" panose="020B0604020202020204" pitchFamily="34" charset="0"/>
                      </a:endParaRPr>
                    </a:p>
                  </a:txBody>
                  <a:tcPr anchor="ctr">
                    <a:solidFill>
                      <a:srgbClr val="DCEBE9"/>
                    </a:solidFill>
                  </a:tcPr>
                </a:tc>
              </a:tr>
            </a:tbl>
          </a:graphicData>
        </a:graphic>
      </p:graphicFrame>
    </p:spTree>
    <p:extLst>
      <p:ext uri="{BB962C8B-B14F-4D97-AF65-F5344CB8AC3E}">
        <p14:creationId xmlns:p14="http://schemas.microsoft.com/office/powerpoint/2010/main" val="3951734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304800"/>
            <a:ext cx="8229600" cy="685800"/>
          </a:xfrm>
        </p:spPr>
        <p:txBody>
          <a:bodyPr/>
          <a:lstStyle/>
          <a:p>
            <a:pPr>
              <a:tabLst>
                <a:tab pos="1377950" algn="l"/>
              </a:tabLst>
            </a:pPr>
            <a:r>
              <a:rPr lang="en-US" sz="1800" dirty="0" smtClean="0">
                <a:solidFill>
                  <a:srgbClr val="888FB8"/>
                </a:solidFill>
              </a:rPr>
              <a:t>TABLE 5-4</a:t>
            </a:r>
            <a:r>
              <a:rPr lang="en-US" sz="1800" dirty="0" smtClean="0"/>
              <a:t>	Basic Rights and Obligations Delineated in a Franchise 	Agreement </a:t>
            </a:r>
            <a:r>
              <a:rPr lang="en-US" sz="1400" dirty="0" smtClean="0"/>
              <a:t>(slide 2 of 3)</a:t>
            </a:r>
            <a:endParaRPr lang="en-US" sz="1400" dirty="0"/>
          </a:p>
        </p:txBody>
      </p:sp>
      <p:graphicFrame>
        <p:nvGraphicFramePr>
          <p:cNvPr id="5" name="Table 4" descr="A table lists the 12 basic franchisee obligations as delineated in a franchise agreement." title="Table 5-4 - Basic Rights and Obligations Delineated in a Franchise Agreement"/>
          <p:cNvGraphicFramePr>
            <a:graphicFrameLocks noGrp="1"/>
          </p:cNvGraphicFramePr>
          <p:nvPr>
            <p:extLst>
              <p:ext uri="{D42A27DB-BD31-4B8C-83A1-F6EECF244321}">
                <p14:modId xmlns:p14="http://schemas.microsoft.com/office/powerpoint/2010/main" val="2821994922"/>
              </p:ext>
            </p:extLst>
          </p:nvPr>
        </p:nvGraphicFramePr>
        <p:xfrm>
          <a:off x="395515" y="1905000"/>
          <a:ext cx="8352968" cy="3383280"/>
        </p:xfrm>
        <a:graphic>
          <a:graphicData uri="http://schemas.openxmlformats.org/drawingml/2006/table">
            <a:tbl>
              <a:tblPr firstRow="1" bandRow="1">
                <a:tableStyleId>{5940675A-B579-460E-94D1-54222C63F5DA}</a:tableStyleId>
              </a:tblPr>
              <a:tblGrid>
                <a:gridCol w="8352968">
                  <a:extLst>
                    <a:ext uri="{9D8B030D-6E8A-4147-A177-3AD203B41FA5}">
                      <a16:colId xmlns:a16="http://schemas.microsoft.com/office/drawing/2014/main" xmlns="" val="20000"/>
                    </a:ext>
                  </a:extLst>
                </a:gridCol>
              </a:tblGrid>
              <a:tr h="342900">
                <a:tc>
                  <a:txBody>
                    <a:bodyPr/>
                    <a:lstStyle/>
                    <a:p>
                      <a:pPr algn="l"/>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Franchisee obligations include:</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6AA9"/>
                    </a:solidFill>
                  </a:tcPr>
                </a:tc>
                <a:extLst>
                  <a:ext uri="{0D108BD9-81ED-4DB2-BD59-A6C34878D82A}">
                    <a16:rowId xmlns:a16="http://schemas.microsoft.com/office/drawing/2014/main" xmlns="" val="10000"/>
                  </a:ext>
                </a:extLst>
              </a:tr>
              <a:tr h="342900">
                <a:tc>
                  <a:txBody>
                    <a:bodyPr/>
                    <a:lstStyle/>
                    <a:p>
                      <a:pPr marL="342900" indent="-342900">
                        <a:buFont typeface="+mj-lt"/>
                        <a:buAutoNum type="arabicPeriod"/>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To carry on the business franchised and no other business upon the approved and nominated premises;</a:t>
                      </a:r>
                      <a:endParaRPr lang="en-US" sz="1800" b="0" dirty="0">
                        <a:latin typeface="Arial" panose="020B0604020202020204" pitchFamily="34" charset="0"/>
                        <a:cs typeface="Arial" panose="020B0604020202020204" pitchFamily="34" charset="0"/>
                      </a:endParaRPr>
                    </a:p>
                  </a:txBody>
                  <a:tcPr anchor="ctr">
                    <a:solidFill>
                      <a:srgbClr val="DEE7F3"/>
                    </a:solidFill>
                  </a:tcPr>
                </a:tc>
                <a:extLst>
                  <a:ext uri="{0D108BD9-81ED-4DB2-BD59-A6C34878D82A}">
                    <a16:rowId xmlns:a16="http://schemas.microsoft.com/office/drawing/2014/main" xmlns="" val="10001"/>
                  </a:ext>
                </a:extLst>
              </a:tr>
              <a:tr h="342900">
                <a:tc>
                  <a:txBody>
                    <a:bodyPr/>
                    <a:lstStyle/>
                    <a:p>
                      <a:pPr marL="342900" indent="-342900">
                        <a:buFont typeface="+mj-lt"/>
                        <a:buAutoNum type="arabicPeriod" startAt="2"/>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To observe certain minimum operating hours;</a:t>
                      </a:r>
                      <a:endParaRPr lang="en-US" sz="1800" b="0" dirty="0">
                        <a:latin typeface="Arial" panose="020B0604020202020204" pitchFamily="34" charset="0"/>
                        <a:cs typeface="Arial" panose="020B0604020202020204" pitchFamily="34" charset="0"/>
                      </a:endParaRPr>
                    </a:p>
                  </a:txBody>
                  <a:tcPr anchor="ctr">
                    <a:solidFill>
                      <a:srgbClr val="C3D2E9"/>
                    </a:solidFill>
                  </a:tcPr>
                </a:tc>
                <a:extLst>
                  <a:ext uri="{0D108BD9-81ED-4DB2-BD59-A6C34878D82A}">
                    <a16:rowId xmlns:a16="http://schemas.microsoft.com/office/drawing/2014/main" xmlns="" val="10002"/>
                  </a:ext>
                </a:extLst>
              </a:tr>
              <a:tr h="342900">
                <a:tc>
                  <a:txBody>
                    <a:bodyPr/>
                    <a:lstStyle/>
                    <a:p>
                      <a:pPr marL="342900" indent="-342900">
                        <a:buFont typeface="+mj-lt"/>
                        <a:buAutoNum type="arabicPeriod" startAt="3"/>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To pay a franchise fee;</a:t>
                      </a:r>
                      <a:endParaRPr lang="en-US" sz="1800" b="0" dirty="0">
                        <a:latin typeface="Arial" panose="020B0604020202020204" pitchFamily="34" charset="0"/>
                        <a:cs typeface="Arial" panose="020B0604020202020204" pitchFamily="34" charset="0"/>
                      </a:endParaRPr>
                    </a:p>
                  </a:txBody>
                  <a:tcPr anchor="ctr">
                    <a:solidFill>
                      <a:srgbClr val="DEE7F3"/>
                    </a:solidFill>
                  </a:tcPr>
                </a:tc>
                <a:extLst>
                  <a:ext uri="{0D108BD9-81ED-4DB2-BD59-A6C34878D82A}">
                    <a16:rowId xmlns:a16="http://schemas.microsoft.com/office/drawing/2014/main" xmlns="" val="10003"/>
                  </a:ext>
                </a:extLst>
              </a:tr>
              <a:tr h="342900">
                <a:tc>
                  <a:txBody>
                    <a:bodyPr/>
                    <a:lstStyle/>
                    <a:p>
                      <a:pPr marL="342900" indent="-342900">
                        <a:buFont typeface="+mj-lt"/>
                        <a:buAutoNum type="arabicPeriod" startAt="4"/>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To follow the accounting system laid down by the franchisor;</a:t>
                      </a:r>
                      <a:endParaRPr lang="en-US" sz="1800" b="0" dirty="0">
                        <a:latin typeface="Arial" panose="020B0604020202020204" pitchFamily="34" charset="0"/>
                        <a:cs typeface="Arial" panose="020B0604020202020204" pitchFamily="34" charset="0"/>
                      </a:endParaRPr>
                    </a:p>
                  </a:txBody>
                  <a:tcPr anchor="ctr">
                    <a:solidFill>
                      <a:srgbClr val="C3D2E9"/>
                    </a:solidFill>
                  </a:tcPr>
                </a:tc>
                <a:extLst>
                  <a:ext uri="{0D108BD9-81ED-4DB2-BD59-A6C34878D82A}">
                    <a16:rowId xmlns:a16="http://schemas.microsoft.com/office/drawing/2014/main" xmlns="" val="10004"/>
                  </a:ext>
                </a:extLst>
              </a:tr>
              <a:tr h="342900">
                <a:tc>
                  <a:txBody>
                    <a:bodyPr/>
                    <a:lstStyle/>
                    <a:p>
                      <a:pPr marL="342900" indent="-342900">
                        <a:buFont typeface="+mj-lt"/>
                        <a:buAutoNum type="arabicPeriod" startAt="5"/>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Not to advertise without prior approval of the advertisements by the franchisor;</a:t>
                      </a:r>
                      <a:endParaRPr lang="en-US" sz="1800" b="0" dirty="0">
                        <a:latin typeface="Arial" panose="020B0604020202020204" pitchFamily="34" charset="0"/>
                        <a:cs typeface="Arial" panose="020B0604020202020204" pitchFamily="34" charset="0"/>
                      </a:endParaRPr>
                    </a:p>
                  </a:txBody>
                  <a:tcPr anchor="ctr">
                    <a:solidFill>
                      <a:srgbClr val="DEE7F3"/>
                    </a:solidFill>
                  </a:tcPr>
                </a:tc>
                <a:extLst>
                  <a:ext uri="{0D108BD9-81ED-4DB2-BD59-A6C34878D82A}">
                    <a16:rowId xmlns:a16="http://schemas.microsoft.com/office/drawing/2014/main" xmlns="" val="10005"/>
                  </a:ext>
                </a:extLst>
              </a:tr>
              <a:tr h="342900">
                <a:tc>
                  <a:txBody>
                    <a:bodyPr/>
                    <a:lstStyle/>
                    <a:p>
                      <a:pPr marL="342900" indent="-342900">
                        <a:buFont typeface="+mj-lt"/>
                        <a:buAutoNum type="arabicPeriod" startAt="6"/>
                      </a:pPr>
                      <a:r>
                        <a:rPr lang="en-US" sz="1800" b="0" dirty="0" smtClean="0">
                          <a:latin typeface="Arial" panose="020B0604020202020204" pitchFamily="34" charset="0"/>
                          <a:cs typeface="Arial" panose="020B0604020202020204" pitchFamily="34" charset="0"/>
                        </a:rPr>
                        <a:t>To use and display such point-of-sale advertising</a:t>
                      </a:r>
                      <a:r>
                        <a:rPr lang="en-US" sz="1800" b="0" baseline="0" dirty="0" smtClean="0">
                          <a:latin typeface="Arial" panose="020B0604020202020204" pitchFamily="34" charset="0"/>
                          <a:cs typeface="Arial" panose="020B0604020202020204" pitchFamily="34" charset="0"/>
                        </a:rPr>
                        <a:t> materials as the franchisor stipulates;</a:t>
                      </a:r>
                      <a:endParaRPr lang="en-US" sz="1800" b="0" dirty="0">
                        <a:latin typeface="Arial" panose="020B0604020202020204" pitchFamily="34" charset="0"/>
                        <a:cs typeface="Arial" panose="020B0604020202020204" pitchFamily="34" charset="0"/>
                      </a:endParaRPr>
                    </a:p>
                  </a:txBody>
                  <a:tcPr anchor="ctr">
                    <a:solidFill>
                      <a:srgbClr val="C3D2E9"/>
                    </a:solidFill>
                  </a:tcPr>
                </a:tc>
              </a:tr>
            </a:tbl>
          </a:graphicData>
        </a:graphic>
      </p:graphicFrame>
    </p:spTree>
    <p:extLst>
      <p:ext uri="{BB962C8B-B14F-4D97-AF65-F5344CB8AC3E}">
        <p14:creationId xmlns:p14="http://schemas.microsoft.com/office/powerpoint/2010/main" val="1576368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 y="304800"/>
            <a:ext cx="8229600" cy="685800"/>
          </a:xfrm>
        </p:spPr>
        <p:txBody>
          <a:bodyPr/>
          <a:lstStyle/>
          <a:p>
            <a:pPr>
              <a:tabLst>
                <a:tab pos="1377950" algn="l"/>
              </a:tabLst>
            </a:pPr>
            <a:r>
              <a:rPr lang="en-US" sz="1800" dirty="0" smtClean="0">
                <a:solidFill>
                  <a:srgbClr val="888FB8"/>
                </a:solidFill>
              </a:rPr>
              <a:t>TABLE 5-4</a:t>
            </a:r>
            <a:r>
              <a:rPr lang="en-US" sz="1800" dirty="0" smtClean="0"/>
              <a:t>	Basic Rights and Obligations Delineated in a Franchise 	Agreement </a:t>
            </a:r>
            <a:r>
              <a:rPr lang="en-US" sz="1400" dirty="0" smtClean="0"/>
              <a:t>(slide 3 of 3)</a:t>
            </a:r>
            <a:endParaRPr lang="en-US" sz="1400" dirty="0"/>
          </a:p>
        </p:txBody>
      </p:sp>
      <p:graphicFrame>
        <p:nvGraphicFramePr>
          <p:cNvPr id="5" name="Table 4" descr="A table lists the 12 basic franchisee obligations as delineated in a franchise agreement." title="Table 5-4 - Basic Rights and Obligations Delineated in a Franchise Agreement"/>
          <p:cNvGraphicFramePr>
            <a:graphicFrameLocks noGrp="1"/>
          </p:cNvGraphicFramePr>
          <p:nvPr>
            <p:extLst>
              <p:ext uri="{D42A27DB-BD31-4B8C-83A1-F6EECF244321}">
                <p14:modId xmlns:p14="http://schemas.microsoft.com/office/powerpoint/2010/main" val="1598014057"/>
              </p:ext>
            </p:extLst>
          </p:nvPr>
        </p:nvGraphicFramePr>
        <p:xfrm>
          <a:off x="395515" y="1905000"/>
          <a:ext cx="8352968" cy="3657600"/>
        </p:xfrm>
        <a:graphic>
          <a:graphicData uri="http://schemas.openxmlformats.org/drawingml/2006/table">
            <a:tbl>
              <a:tblPr firstRow="1" bandRow="1">
                <a:tableStyleId>{5940675A-B579-460E-94D1-54222C63F5DA}</a:tableStyleId>
              </a:tblPr>
              <a:tblGrid>
                <a:gridCol w="8352968">
                  <a:extLst>
                    <a:ext uri="{9D8B030D-6E8A-4147-A177-3AD203B41FA5}">
                      <a16:colId xmlns:a16="http://schemas.microsoft.com/office/drawing/2014/main" xmlns="" val="20000"/>
                    </a:ext>
                  </a:extLst>
                </a:gridCol>
              </a:tblGrid>
              <a:tr h="342900">
                <a:tc>
                  <a:txBody>
                    <a:bodyPr/>
                    <a:lstStyle/>
                    <a:p>
                      <a:pPr algn="l"/>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Franchisee obligations include:</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6AA9"/>
                    </a:solidFill>
                  </a:tcPr>
                </a:tc>
                <a:extLst>
                  <a:ext uri="{0D108BD9-81ED-4DB2-BD59-A6C34878D82A}">
                    <a16:rowId xmlns:a16="http://schemas.microsoft.com/office/drawing/2014/main" xmlns="" val="10000"/>
                  </a:ext>
                </a:extLst>
              </a:tr>
              <a:tr h="342900">
                <a:tc>
                  <a:txBody>
                    <a:bodyPr/>
                    <a:lstStyle/>
                    <a:p>
                      <a:pPr marL="342900" indent="-342900">
                        <a:buFont typeface="+mj-lt"/>
                        <a:buAutoNum type="arabicPeriod" startAt="7"/>
                      </a:pPr>
                      <a:r>
                        <a:rPr lang="en-US" sz="1800" b="0" dirty="0" smtClean="0">
                          <a:latin typeface="Arial" panose="020B0604020202020204" pitchFamily="34" charset="0"/>
                          <a:cs typeface="Arial" panose="020B0604020202020204" pitchFamily="34" charset="0"/>
                        </a:rPr>
                        <a:t>To maintain the premises in good, clean, and sanitary condition and to redecorate</a:t>
                      </a:r>
                      <a:r>
                        <a:rPr lang="en-US" sz="1800" b="0" baseline="0" dirty="0" smtClean="0">
                          <a:latin typeface="Arial" panose="020B0604020202020204" pitchFamily="34" charset="0"/>
                          <a:cs typeface="Arial" panose="020B0604020202020204" pitchFamily="34" charset="0"/>
                        </a:rPr>
                        <a:t> when required to do so by the franchisor;</a:t>
                      </a:r>
                      <a:endParaRPr lang="en-US" sz="1800" b="0" dirty="0">
                        <a:latin typeface="Arial" panose="020B0604020202020204" pitchFamily="34" charset="0"/>
                        <a:cs typeface="Arial" panose="020B0604020202020204" pitchFamily="34" charset="0"/>
                      </a:endParaRPr>
                    </a:p>
                  </a:txBody>
                  <a:tcPr anchor="ctr">
                    <a:solidFill>
                      <a:srgbClr val="DEE7F3"/>
                    </a:solidFill>
                  </a:tcPr>
                </a:tc>
              </a:tr>
              <a:tr h="0">
                <a:tc>
                  <a:txBody>
                    <a:bodyPr/>
                    <a:lstStyle/>
                    <a:p>
                      <a:pPr marL="342900" indent="-342900">
                        <a:buFont typeface="+mj-lt"/>
                        <a:buAutoNum type="arabicPeriod" startAt="8"/>
                      </a:pPr>
                      <a:r>
                        <a:rPr lang="en-US" sz="1800" b="0" dirty="0" smtClean="0">
                          <a:latin typeface="Arial" panose="020B0604020202020204" pitchFamily="34" charset="0"/>
                          <a:cs typeface="Arial" panose="020B0604020202020204" pitchFamily="34" charset="0"/>
                        </a:rPr>
                        <a:t>To maintain the widest possible insurance coverage;</a:t>
                      </a:r>
                      <a:endParaRPr lang="en-US" sz="1800" b="0" dirty="0">
                        <a:latin typeface="Arial" panose="020B0604020202020204" pitchFamily="34" charset="0"/>
                        <a:cs typeface="Arial" panose="020B0604020202020204" pitchFamily="34" charset="0"/>
                      </a:endParaRPr>
                    </a:p>
                  </a:txBody>
                  <a:tcPr anchor="ctr">
                    <a:solidFill>
                      <a:srgbClr val="C3D2E9"/>
                    </a:solidFill>
                  </a:tcPr>
                </a:tc>
              </a:tr>
              <a:tr h="292608">
                <a:tc>
                  <a:txBody>
                    <a:bodyPr/>
                    <a:lstStyle/>
                    <a:p>
                      <a:pPr marL="342900" indent="-342900">
                        <a:buFont typeface="+mj-lt"/>
                        <a:buAutoNum type="arabicPeriod" startAt="9"/>
                      </a:pPr>
                      <a:r>
                        <a:rPr lang="en-US" sz="1800" b="0" dirty="0" smtClean="0">
                          <a:latin typeface="Arial" panose="020B0604020202020204" pitchFamily="34" charset="0"/>
                          <a:cs typeface="Arial" panose="020B0604020202020204" pitchFamily="34" charset="0"/>
                        </a:rPr>
                        <a:t>To permit the franchisor’s staff to enter the premises to inspect and see if the franchisor’s standards</a:t>
                      </a:r>
                      <a:r>
                        <a:rPr lang="en-US" sz="1800" b="0" baseline="0" dirty="0" smtClean="0">
                          <a:latin typeface="Arial" panose="020B0604020202020204" pitchFamily="34" charset="0"/>
                          <a:cs typeface="Arial" panose="020B0604020202020204" pitchFamily="34" charset="0"/>
                        </a:rPr>
                        <a:t> are being maintained;</a:t>
                      </a:r>
                      <a:endParaRPr lang="en-US" sz="1800" b="0" dirty="0">
                        <a:latin typeface="Arial" panose="020B0604020202020204" pitchFamily="34" charset="0"/>
                        <a:cs typeface="Arial" panose="020B0604020202020204" pitchFamily="34" charset="0"/>
                      </a:endParaRPr>
                    </a:p>
                  </a:txBody>
                  <a:tcPr anchor="ctr">
                    <a:solidFill>
                      <a:srgbClr val="DEE7F3"/>
                    </a:solidFill>
                  </a:tcPr>
                </a:tc>
              </a:tr>
              <a:tr h="219456">
                <a:tc>
                  <a:txBody>
                    <a:bodyPr/>
                    <a:lstStyle/>
                    <a:p>
                      <a:pPr marL="342900" indent="-342900">
                        <a:buFont typeface="+mj-lt"/>
                        <a:buAutoNum type="arabicPeriod" startAt="10"/>
                      </a:pPr>
                      <a:r>
                        <a:rPr lang="en-US" sz="1800" b="0" dirty="0" smtClean="0">
                          <a:latin typeface="Arial" panose="020B0604020202020204" pitchFamily="34" charset="0"/>
                          <a:cs typeface="Arial" panose="020B0604020202020204" pitchFamily="34" charset="0"/>
                        </a:rPr>
                        <a:t>To purchase goods</a:t>
                      </a:r>
                      <a:r>
                        <a:rPr lang="en-US" sz="1800" b="0" baseline="0" dirty="0" smtClean="0">
                          <a:latin typeface="Arial" panose="020B0604020202020204" pitchFamily="34" charset="0"/>
                          <a:cs typeface="Arial" panose="020B0604020202020204" pitchFamily="34" charset="0"/>
                        </a:rPr>
                        <a:t> or products from the franchisor or his designated suppliers;</a:t>
                      </a:r>
                      <a:endParaRPr lang="en-US" sz="1800" b="0" dirty="0">
                        <a:latin typeface="Arial" panose="020B0604020202020204" pitchFamily="34" charset="0"/>
                        <a:cs typeface="Arial" panose="020B0604020202020204" pitchFamily="34" charset="0"/>
                      </a:endParaRPr>
                    </a:p>
                  </a:txBody>
                  <a:tcPr anchor="ctr">
                    <a:solidFill>
                      <a:srgbClr val="C3D2E9"/>
                    </a:solidFill>
                  </a:tcPr>
                </a:tc>
              </a:tr>
              <a:tr h="146304">
                <a:tc>
                  <a:txBody>
                    <a:bodyPr/>
                    <a:lstStyle/>
                    <a:p>
                      <a:pPr marL="342900" indent="-342900">
                        <a:buFont typeface="+mj-lt"/>
                        <a:buAutoNum type="arabicPeriod" startAt="11"/>
                      </a:pPr>
                      <a:r>
                        <a:rPr lang="en-US" sz="1800" b="0" dirty="0" smtClean="0">
                          <a:latin typeface="Arial" panose="020B0604020202020204" pitchFamily="34" charset="0"/>
                          <a:cs typeface="Arial" panose="020B0604020202020204" pitchFamily="34" charset="0"/>
                        </a:rPr>
                        <a:t>To train the staff in the franchisor’s methods to ensure that they are neatly and appropriately</a:t>
                      </a:r>
                      <a:r>
                        <a:rPr lang="en-US" sz="1800" b="0" baseline="0" dirty="0" smtClean="0">
                          <a:latin typeface="Arial" panose="020B0604020202020204" pitchFamily="34" charset="0"/>
                          <a:cs typeface="Arial" panose="020B0604020202020204" pitchFamily="34" charset="0"/>
                        </a:rPr>
                        <a:t> clothed; and</a:t>
                      </a:r>
                      <a:endParaRPr lang="en-US" sz="1800" b="0" dirty="0">
                        <a:latin typeface="Arial" panose="020B0604020202020204" pitchFamily="34" charset="0"/>
                        <a:cs typeface="Arial" panose="020B0604020202020204" pitchFamily="34" charset="0"/>
                      </a:endParaRPr>
                    </a:p>
                  </a:txBody>
                  <a:tcPr anchor="ctr">
                    <a:solidFill>
                      <a:srgbClr val="DEE7F3"/>
                    </a:solidFill>
                  </a:tcPr>
                </a:tc>
              </a:tr>
              <a:tr h="0">
                <a:tc>
                  <a:txBody>
                    <a:bodyPr/>
                    <a:lstStyle/>
                    <a:p>
                      <a:pPr marL="342900" indent="-342900">
                        <a:buFont typeface="+mj-lt"/>
                        <a:buAutoNum type="arabicPeriod" startAt="12"/>
                      </a:pPr>
                      <a:r>
                        <a:rPr lang="en-US" sz="1800" b="0" dirty="0" smtClean="0">
                          <a:latin typeface="Arial" panose="020B0604020202020204" pitchFamily="34" charset="0"/>
                          <a:cs typeface="Arial" panose="020B0604020202020204" pitchFamily="34" charset="0"/>
                        </a:rPr>
                        <a:t>Not to assign the franchise contract without the franchisor’s consent.</a:t>
                      </a:r>
                      <a:endParaRPr lang="en-US" sz="1800" b="0" dirty="0">
                        <a:latin typeface="Arial" panose="020B0604020202020204" pitchFamily="34" charset="0"/>
                        <a:cs typeface="Arial" panose="020B0604020202020204" pitchFamily="34" charset="0"/>
                      </a:endParaRPr>
                    </a:p>
                  </a:txBody>
                  <a:tcPr anchor="ctr">
                    <a:solidFill>
                      <a:srgbClr val="C3D2E9"/>
                    </a:solidFill>
                  </a:tcPr>
                </a:tc>
              </a:tr>
            </a:tbl>
          </a:graphicData>
        </a:graphic>
      </p:graphicFrame>
    </p:spTree>
    <p:extLst>
      <p:ext uri="{BB962C8B-B14F-4D97-AF65-F5344CB8AC3E}">
        <p14:creationId xmlns:p14="http://schemas.microsoft.com/office/powerpoint/2010/main" val="4171506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Types of Franchising</a:t>
            </a:r>
            <a:endParaRPr lang="en-US" sz="1200" dirty="0" smtClean="0"/>
          </a:p>
        </p:txBody>
      </p:sp>
      <p:sp>
        <p:nvSpPr>
          <p:cNvPr id="2" name="Text Placeholder 1"/>
          <p:cNvSpPr>
            <a:spLocks noGrp="1"/>
          </p:cNvSpPr>
          <p:nvPr>
            <p:ph type="body" sz="quarter" idx="10"/>
          </p:nvPr>
        </p:nvSpPr>
        <p:spPr/>
        <p:txBody>
          <a:bodyPr/>
          <a:lstStyle/>
          <a:p>
            <a:r>
              <a:rPr lang="en-US" sz="2400" dirty="0" smtClean="0"/>
              <a:t>Franchising arrangements fall into three general categories:</a:t>
            </a:r>
          </a:p>
          <a:p>
            <a:pPr marL="801688" lvl="1" indent="-344488">
              <a:buFont typeface="+mj-lt"/>
              <a:buAutoNum type="arabicPeriod"/>
            </a:pPr>
            <a:r>
              <a:rPr lang="en-US" sz="2000" dirty="0" smtClean="0"/>
              <a:t>A manufacturer authorizes a number of retail stores to sell a certain brand-name item.</a:t>
            </a:r>
          </a:p>
          <a:p>
            <a:pPr lvl="2"/>
            <a:r>
              <a:rPr lang="en-US" sz="1800" dirty="0" smtClean="0"/>
              <a:t>Used by sellers of passenger cars and trucks, farm equipment, and shoes</a:t>
            </a:r>
          </a:p>
          <a:p>
            <a:pPr marL="801688" lvl="1" indent="-344488">
              <a:buFont typeface="+mj-lt"/>
              <a:buAutoNum type="arabicPeriod"/>
            </a:pPr>
            <a:r>
              <a:rPr lang="en-US" sz="2000" dirty="0" smtClean="0"/>
              <a:t>A producer licenses distributors to sell a given product to retailers.</a:t>
            </a:r>
          </a:p>
          <a:p>
            <a:pPr lvl="2"/>
            <a:r>
              <a:rPr lang="en-US" sz="1800" dirty="0" smtClean="0"/>
              <a:t>Most commonly found in the soft drink industry</a:t>
            </a:r>
          </a:p>
          <a:p>
            <a:pPr marL="801688" lvl="1" indent="-344488">
              <a:buFont typeface="+mj-lt"/>
              <a:buAutoNum type="arabicPeriod"/>
            </a:pPr>
            <a:r>
              <a:rPr lang="en-US" sz="2000" dirty="0" smtClean="0"/>
              <a:t>A franchisor supplies brand names, techniques, or other services instead of a complete product.</a:t>
            </a:r>
          </a:p>
          <a:p>
            <a:pPr lvl="2"/>
            <a:r>
              <a:rPr lang="en-US" sz="1800" dirty="0" smtClean="0"/>
              <a:t>Used by travel-related companies (Avis, Hampton Hotels) and restaurants (McDonald’s, SUBWAY)</a:t>
            </a:r>
          </a:p>
        </p:txBody>
      </p:sp>
    </p:spTree>
    <p:extLst>
      <p:ext uri="{BB962C8B-B14F-4D97-AF65-F5344CB8AC3E}">
        <p14:creationId xmlns:p14="http://schemas.microsoft.com/office/powerpoint/2010/main" val="3728106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The Growth of Franchising </a:t>
            </a:r>
            <a:r>
              <a:rPr lang="en-US" sz="2000" dirty="0" smtClean="0"/>
              <a:t>(slide 1 of 2)</a:t>
            </a:r>
            <a:endParaRPr lang="en-US" sz="1200" dirty="0" smtClean="0"/>
          </a:p>
        </p:txBody>
      </p:sp>
      <p:sp>
        <p:nvSpPr>
          <p:cNvPr id="2" name="Text Placeholder 1"/>
          <p:cNvSpPr>
            <a:spLocks noGrp="1"/>
          </p:cNvSpPr>
          <p:nvPr>
            <p:ph type="body" sz="quarter" idx="10"/>
          </p:nvPr>
        </p:nvSpPr>
        <p:spPr/>
        <p:txBody>
          <a:bodyPr/>
          <a:lstStyle/>
          <a:p>
            <a:r>
              <a:rPr lang="en-US" dirty="0" smtClean="0"/>
              <a:t>Franchising, which began in the United States around the time of the Civil War, was used originally by large firms to distribute their products.</a:t>
            </a:r>
          </a:p>
          <a:p>
            <a:r>
              <a:rPr lang="en-US" dirty="0" smtClean="0"/>
              <a:t>Franchising has been increasing steadily in popularity since the early 1900s, and has experienced enormous growth since the mid-1970s.</a:t>
            </a:r>
          </a:p>
        </p:txBody>
      </p:sp>
    </p:spTree>
    <p:extLst>
      <p:ext uri="{BB962C8B-B14F-4D97-AF65-F5344CB8AC3E}">
        <p14:creationId xmlns:p14="http://schemas.microsoft.com/office/powerpoint/2010/main" val="3381763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377950" algn="l"/>
              </a:tabLst>
            </a:pPr>
            <a:r>
              <a:rPr lang="en-US" sz="1800" dirty="0" smtClean="0">
                <a:solidFill>
                  <a:srgbClr val="888FB8"/>
                </a:solidFill>
              </a:rPr>
              <a:t>TABLE 5-1</a:t>
            </a:r>
            <a:r>
              <a:rPr lang="en-US" sz="1800" dirty="0" smtClean="0"/>
              <a:t>	Industry Group-Size Standards</a:t>
            </a:r>
            <a:endParaRPr lang="en-US" sz="1800" dirty="0"/>
          </a:p>
        </p:txBody>
      </p:sp>
      <p:pic>
        <p:nvPicPr>
          <p:cNvPr id="3" name="Picture 2" descr="A table lists the size standards for select industry groups. The following text appears above the table: “Small-business standards are usually stated in number of employees or average annual sales. The SBA has established two widely used size standards—500 employees for most manufacturing and mining industries and $7.5 million in average annual sales for many nonmanufacturing industries. In the United States, 99.9 percent of all businesses are considered small.”" title="Table 5-1 - Industry Group-Size Standards"/>
          <p:cNvPicPr>
            <a:picLocks noChangeAspect="1"/>
          </p:cNvPicPr>
          <p:nvPr/>
        </p:nvPicPr>
        <p:blipFill>
          <a:blip r:embed="rId2"/>
          <a:stretch>
            <a:fillRect/>
          </a:stretch>
        </p:blipFill>
        <p:spPr>
          <a:xfrm>
            <a:off x="395515" y="1143001"/>
            <a:ext cx="8352970" cy="914400"/>
          </a:xfrm>
          <a:prstGeom prst="rect">
            <a:avLst/>
          </a:prstGeom>
        </p:spPr>
      </p:pic>
      <p:graphicFrame>
        <p:nvGraphicFramePr>
          <p:cNvPr id="7" name="Table 6" descr="A table lists the size standards for select industry groups. The following text appears above the table: “Small-business standards are usually stated in number of employees or average annual sales. The SBA has established two widely used size standards—500 employees for most manufacturing and mining industries and $7.5 million in average annual sales for many nonmanufacturing industries. In the United States, 99.9 percent of all businesses are considered small.”" title="Table 5-1 - Industry Group-Size Standards"/>
          <p:cNvGraphicFramePr>
            <a:graphicFrameLocks noGrp="1"/>
          </p:cNvGraphicFramePr>
          <p:nvPr>
            <p:extLst>
              <p:ext uri="{D42A27DB-BD31-4B8C-83A1-F6EECF244321}">
                <p14:modId xmlns:p14="http://schemas.microsoft.com/office/powerpoint/2010/main" val="2309876100"/>
              </p:ext>
            </p:extLst>
          </p:nvPr>
        </p:nvGraphicFramePr>
        <p:xfrm>
          <a:off x="395515" y="2057400"/>
          <a:ext cx="8352971" cy="4389120"/>
        </p:xfrm>
        <a:graphic>
          <a:graphicData uri="http://schemas.openxmlformats.org/drawingml/2006/table">
            <a:tbl>
              <a:tblPr firstRow="1" bandRow="1">
                <a:tableStyleId>{5940675A-B579-460E-94D1-54222C63F5DA}</a:tableStyleId>
              </a:tblPr>
              <a:tblGrid>
                <a:gridCol w="5319486">
                  <a:extLst>
                    <a:ext uri="{9D8B030D-6E8A-4147-A177-3AD203B41FA5}">
                      <a16:colId xmlns:a16="http://schemas.microsoft.com/office/drawing/2014/main" xmlns="" val="20000"/>
                    </a:ext>
                  </a:extLst>
                </a:gridCol>
                <a:gridCol w="3033485">
                  <a:extLst>
                    <a:ext uri="{9D8B030D-6E8A-4147-A177-3AD203B41FA5}">
                      <a16:colId xmlns:a16="http://schemas.microsoft.com/office/drawing/2014/main" xmlns="" val="20001"/>
                    </a:ext>
                  </a:extLst>
                </a:gridCol>
              </a:tblGrid>
              <a:tr h="342900">
                <a:tc>
                  <a:txBody>
                    <a:bodyPr/>
                    <a:lstStyle/>
                    <a:p>
                      <a:pPr algn="l"/>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Industry Group</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7B6D"/>
                    </a:solidFill>
                  </a:tcPr>
                </a:tc>
                <a:tc>
                  <a:txBody>
                    <a:bodyPr/>
                    <a:lstStyle/>
                    <a:p>
                      <a:pPr algn="l"/>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Size Standard</a:t>
                      </a:r>
                      <a:endParaRPr lang="en-US" sz="1800" b="1" dirty="0">
                        <a:solidFill>
                          <a:schemeClr val="bg1"/>
                        </a:solidFill>
                        <a:latin typeface="Arial" panose="020B0604020202020204" pitchFamily="34" charset="0"/>
                        <a:cs typeface="Arial" panose="020B0604020202020204" pitchFamily="34" charset="0"/>
                      </a:endParaRPr>
                    </a:p>
                  </a:txBody>
                  <a:tcPr anchor="ctr">
                    <a:solidFill>
                      <a:srgbClr val="006AA9"/>
                    </a:solidFill>
                  </a:tcPr>
                </a:tc>
                <a:extLst>
                  <a:ext uri="{0D108BD9-81ED-4DB2-BD59-A6C34878D82A}">
                    <a16:rowId xmlns:a16="http://schemas.microsoft.com/office/drawing/2014/main" xmlns="" val="10000"/>
                  </a:ext>
                </a:extLst>
              </a:tr>
              <a:tr h="342900">
                <a:tc>
                  <a:txBody>
                    <a:bodyPr/>
                    <a:lstStyle/>
                    <a:p>
                      <a:pPr marL="0" indent="0">
                        <a:buFont typeface="+mj-lt"/>
                        <a:buNone/>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Manufacturing, mining industries</a:t>
                      </a:r>
                      <a:endParaRPr lang="en-US" sz="1800" b="0"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500–1,500 employees</a:t>
                      </a:r>
                      <a:endParaRPr lang="en-US" sz="1800" dirty="0">
                        <a:latin typeface="Arial" panose="020B0604020202020204" pitchFamily="34" charset="0"/>
                        <a:cs typeface="Arial" panose="020B0604020202020204" pitchFamily="34" charset="0"/>
                      </a:endParaRPr>
                    </a:p>
                  </a:txBody>
                  <a:tcPr anchor="ctr">
                    <a:solidFill>
                      <a:srgbClr val="DEE7F3"/>
                    </a:solidFill>
                  </a:tcPr>
                </a:tc>
                <a:extLst>
                  <a:ext uri="{0D108BD9-81ED-4DB2-BD59-A6C34878D82A}">
                    <a16:rowId xmlns:a16="http://schemas.microsoft.com/office/drawing/2014/main" xmlns="" val="10001"/>
                  </a:ext>
                </a:extLst>
              </a:tr>
              <a:tr h="342900">
                <a:tc>
                  <a:txBody>
                    <a:bodyPr/>
                    <a:lstStyle/>
                    <a:p>
                      <a:pPr marL="0" indent="0">
                        <a:buFont typeface="+mj-lt"/>
                        <a:buNone/>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Wholesale trade</a:t>
                      </a:r>
                      <a:endParaRPr lang="en-US" sz="1800" b="0"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100–250 employees</a:t>
                      </a:r>
                      <a:endParaRPr lang="en-US" sz="1800" dirty="0">
                        <a:latin typeface="Arial" panose="020B0604020202020204" pitchFamily="34" charset="0"/>
                        <a:cs typeface="Arial" panose="020B0604020202020204" pitchFamily="34" charset="0"/>
                      </a:endParaRPr>
                    </a:p>
                  </a:txBody>
                  <a:tcPr anchor="ctr">
                    <a:solidFill>
                      <a:srgbClr val="C3D2E9"/>
                    </a:solidFill>
                  </a:tcPr>
                </a:tc>
                <a:extLst>
                  <a:ext uri="{0D108BD9-81ED-4DB2-BD59-A6C34878D82A}">
                    <a16:rowId xmlns:a16="http://schemas.microsoft.com/office/drawing/2014/main" xmlns="" val="10002"/>
                  </a:ext>
                </a:extLst>
              </a:tr>
              <a:tr h="342900">
                <a:tc>
                  <a:txBody>
                    <a:bodyPr/>
                    <a:lstStyle/>
                    <a:p>
                      <a:pPr marL="0" indent="0">
                        <a:buFont typeface="+mj-lt"/>
                        <a:buNone/>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Agriculture</a:t>
                      </a:r>
                      <a:endParaRPr lang="en-US" sz="1800" b="0" dirty="0">
                        <a:latin typeface="Arial" panose="020B0604020202020204" pitchFamily="34" charset="0"/>
                        <a:cs typeface="Arial" panose="020B0604020202020204" pitchFamily="34" charset="0"/>
                      </a:endParaRPr>
                    </a:p>
                  </a:txBody>
                  <a:tcPr anchor="ctr">
                    <a:solidFill>
                      <a:srgbClr val="DCEBE9"/>
                    </a:solidFill>
                  </a:tcPr>
                </a:tc>
                <a:tc>
                  <a:txBody>
                    <a:bodyPr/>
                    <a:lstStyle/>
                    <a:p>
                      <a:pPr marL="0" algn="l" defTabSz="914400" rtl="0" eaLnBrk="1" latinLnBrk="0" hangingPunct="1"/>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$750,000</a:t>
                      </a:r>
                      <a:endParaRPr lang="en-US" sz="18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anchor="ctr">
                    <a:solidFill>
                      <a:srgbClr val="DEE7F3"/>
                    </a:solidFill>
                  </a:tcPr>
                </a:tc>
                <a:extLst>
                  <a:ext uri="{0D108BD9-81ED-4DB2-BD59-A6C34878D82A}">
                    <a16:rowId xmlns:a16="http://schemas.microsoft.com/office/drawing/2014/main" xmlns="" val="10003"/>
                  </a:ext>
                </a:extLst>
              </a:tr>
              <a:tr h="342900">
                <a:tc>
                  <a:txBody>
                    <a:bodyPr/>
                    <a:lstStyle/>
                    <a:p>
                      <a:pPr marL="0" indent="0">
                        <a:buFont typeface="+mj-lt"/>
                        <a:buNone/>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Retail trade, barber shops, beauty salons</a:t>
                      </a:r>
                      <a:endParaRPr lang="en-US" sz="1800" b="0"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$7.5 million</a:t>
                      </a:r>
                      <a:endParaRPr lang="en-US" sz="1800" dirty="0">
                        <a:latin typeface="Arial" panose="020B0604020202020204" pitchFamily="34" charset="0"/>
                        <a:cs typeface="Arial" panose="020B0604020202020204" pitchFamily="34" charset="0"/>
                      </a:endParaRPr>
                    </a:p>
                  </a:txBody>
                  <a:tcPr anchor="ctr">
                    <a:solidFill>
                      <a:srgbClr val="C3D2E9"/>
                    </a:solidFill>
                  </a:tcPr>
                </a:tc>
                <a:extLst>
                  <a:ext uri="{0D108BD9-81ED-4DB2-BD59-A6C34878D82A}">
                    <a16:rowId xmlns:a16="http://schemas.microsoft.com/office/drawing/2014/main" xmlns="" val="10004"/>
                  </a:ext>
                </a:extLst>
              </a:tr>
              <a:tr h="342900">
                <a:tc>
                  <a:txBody>
                    <a:bodyPr/>
                    <a:lstStyle/>
                    <a:p>
                      <a:pPr marL="0" indent="0">
                        <a:buFont typeface="+mj-lt"/>
                        <a:buNone/>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General and heavy construction (except dredging)</a:t>
                      </a:r>
                      <a:endParaRPr lang="en-US" sz="1800" b="0"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$36.5 million</a:t>
                      </a:r>
                      <a:endParaRPr lang="en-US" sz="1800" dirty="0">
                        <a:latin typeface="Arial" panose="020B0604020202020204" pitchFamily="34" charset="0"/>
                        <a:cs typeface="Arial" panose="020B0604020202020204" pitchFamily="34" charset="0"/>
                      </a:endParaRPr>
                    </a:p>
                  </a:txBody>
                  <a:tcPr anchor="ctr">
                    <a:solidFill>
                      <a:srgbClr val="DEE7F3"/>
                    </a:solidFill>
                  </a:tcPr>
                </a:tc>
                <a:extLst>
                  <a:ext uri="{0D108BD9-81ED-4DB2-BD59-A6C34878D82A}">
                    <a16:rowId xmlns:a16="http://schemas.microsoft.com/office/drawing/2014/main" xmlns="" val="10005"/>
                  </a:ext>
                </a:extLst>
              </a:tr>
              <a:tr h="342900">
                <a:tc>
                  <a:txBody>
                    <a:bodyPr/>
                    <a:lstStyle/>
                    <a:p>
                      <a:pPr marL="0" indent="0">
                        <a:buFont typeface="+mj-lt"/>
                        <a:buNone/>
                      </a:pPr>
                      <a:r>
                        <a:rPr lang="en-US" sz="1800" b="0" dirty="0" smtClean="0">
                          <a:latin typeface="Arial" panose="020B0604020202020204" pitchFamily="34" charset="0"/>
                          <a:cs typeface="Arial" panose="020B0604020202020204" pitchFamily="34" charset="0"/>
                        </a:rPr>
                        <a:t>Dredging</a:t>
                      </a:r>
                      <a:endParaRPr lang="en-US" sz="1800" b="0"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800" dirty="0" smtClean="0">
                          <a:latin typeface="Arial" panose="020B0604020202020204" pitchFamily="34" charset="0"/>
                          <a:cs typeface="Arial" panose="020B0604020202020204" pitchFamily="34" charset="0"/>
                        </a:rPr>
                        <a:t>$27.5 million</a:t>
                      </a:r>
                      <a:endParaRPr lang="en-US" sz="1800" dirty="0">
                        <a:latin typeface="Arial" panose="020B0604020202020204" pitchFamily="34" charset="0"/>
                        <a:cs typeface="Arial" panose="020B0604020202020204" pitchFamily="34" charset="0"/>
                      </a:endParaRPr>
                    </a:p>
                  </a:txBody>
                  <a:tcPr anchor="ctr">
                    <a:solidFill>
                      <a:srgbClr val="C3D2E9"/>
                    </a:solidFill>
                  </a:tcPr>
                </a:tc>
              </a:tr>
              <a:tr h="342900">
                <a:tc>
                  <a:txBody>
                    <a:bodyPr/>
                    <a:lstStyle/>
                    <a:p>
                      <a:pPr marL="0" indent="0">
                        <a:buFont typeface="+mj-lt"/>
                        <a:buNone/>
                      </a:pPr>
                      <a:r>
                        <a:rPr lang="en-US" sz="1800" b="0" dirty="0" smtClean="0">
                          <a:latin typeface="Arial" panose="020B0604020202020204" pitchFamily="34" charset="0"/>
                          <a:cs typeface="Arial" panose="020B0604020202020204" pitchFamily="34" charset="0"/>
                        </a:rPr>
                        <a:t>Special trade contractors</a:t>
                      </a:r>
                      <a:endParaRPr lang="en-US" sz="1800" b="0"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1800" dirty="0" smtClean="0">
                          <a:latin typeface="Arial" panose="020B0604020202020204" pitchFamily="34" charset="0"/>
                          <a:cs typeface="Arial" panose="020B0604020202020204" pitchFamily="34" charset="0"/>
                        </a:rPr>
                        <a:t>$15 million</a:t>
                      </a:r>
                      <a:endParaRPr lang="en-US" sz="1800" dirty="0">
                        <a:latin typeface="Arial" panose="020B0604020202020204" pitchFamily="34" charset="0"/>
                        <a:cs typeface="Arial" panose="020B0604020202020204" pitchFamily="34" charset="0"/>
                      </a:endParaRPr>
                    </a:p>
                  </a:txBody>
                  <a:tcPr anchor="ctr">
                    <a:solidFill>
                      <a:srgbClr val="DEE7F3"/>
                    </a:solidFill>
                  </a:tcPr>
                </a:tc>
              </a:tr>
              <a:tr h="342900">
                <a:tc>
                  <a:txBody>
                    <a:bodyPr/>
                    <a:lstStyle/>
                    <a:p>
                      <a:pPr marL="0" indent="0">
                        <a:buFont typeface="+mj-lt"/>
                        <a:buNone/>
                      </a:pPr>
                      <a:r>
                        <a:rPr lang="en-US" sz="1800" b="0" dirty="0" smtClean="0">
                          <a:latin typeface="Arial" panose="020B0604020202020204" pitchFamily="34" charset="0"/>
                          <a:cs typeface="Arial" panose="020B0604020202020204" pitchFamily="34" charset="0"/>
                        </a:rPr>
                        <a:t>Travel agencies, tour operators</a:t>
                      </a:r>
                      <a:endParaRPr lang="en-US" sz="1800" b="0"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800" dirty="0" smtClean="0">
                          <a:latin typeface="Arial" panose="020B0604020202020204" pitchFamily="34" charset="0"/>
                          <a:cs typeface="Arial" panose="020B0604020202020204" pitchFamily="34" charset="0"/>
                        </a:rPr>
                        <a:t>$20.5 million</a:t>
                      </a:r>
                      <a:endParaRPr lang="en-US" sz="1800" dirty="0">
                        <a:latin typeface="Arial" panose="020B0604020202020204" pitchFamily="34" charset="0"/>
                        <a:cs typeface="Arial" panose="020B0604020202020204" pitchFamily="34" charset="0"/>
                      </a:endParaRPr>
                    </a:p>
                  </a:txBody>
                  <a:tcPr anchor="ctr">
                    <a:solidFill>
                      <a:srgbClr val="C3D2E9"/>
                    </a:solidFill>
                  </a:tcPr>
                </a:tc>
              </a:tr>
              <a:tr h="342900">
                <a:tc>
                  <a:txBody>
                    <a:bodyPr/>
                    <a:lstStyle/>
                    <a:p>
                      <a:pPr marL="0" indent="0">
                        <a:buFont typeface="+mj-lt"/>
                        <a:buNone/>
                      </a:pPr>
                      <a:r>
                        <a:rPr lang="en-US" sz="1800" b="0" dirty="0" smtClean="0">
                          <a:latin typeface="Arial" panose="020B0604020202020204" pitchFamily="34" charset="0"/>
                          <a:cs typeface="Arial" panose="020B0604020202020204" pitchFamily="34" charset="0"/>
                        </a:rPr>
                        <a:t>Department stores</a:t>
                      </a:r>
                      <a:endParaRPr lang="en-US" sz="1800" b="0"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1800" dirty="0" smtClean="0">
                          <a:latin typeface="Arial" panose="020B0604020202020204" pitchFamily="34" charset="0"/>
                          <a:cs typeface="Arial" panose="020B0604020202020204" pitchFamily="34" charset="0"/>
                        </a:rPr>
                        <a:t>$32.5 million</a:t>
                      </a:r>
                      <a:endParaRPr lang="en-US" sz="1800" dirty="0">
                        <a:latin typeface="Arial" panose="020B0604020202020204" pitchFamily="34" charset="0"/>
                        <a:cs typeface="Arial" panose="020B0604020202020204" pitchFamily="34" charset="0"/>
                      </a:endParaRPr>
                    </a:p>
                  </a:txBody>
                  <a:tcPr anchor="ctr">
                    <a:solidFill>
                      <a:srgbClr val="DEE7F3"/>
                    </a:solidFill>
                  </a:tcPr>
                </a:tc>
              </a:tr>
              <a:tr h="342900">
                <a:tc>
                  <a:txBody>
                    <a:bodyPr/>
                    <a:lstStyle/>
                    <a:p>
                      <a:pPr marL="0" indent="0">
                        <a:buFont typeface="+mj-lt"/>
                        <a:buNone/>
                      </a:pPr>
                      <a:r>
                        <a:rPr lang="en-US" sz="1800" b="0" dirty="0" smtClean="0">
                          <a:latin typeface="Arial" panose="020B0604020202020204" pitchFamily="34" charset="0"/>
                          <a:cs typeface="Arial" panose="020B0604020202020204" pitchFamily="34" charset="0"/>
                        </a:rPr>
                        <a:t>Discount department stores</a:t>
                      </a:r>
                      <a:endParaRPr lang="en-US" sz="1800" b="0" dirty="0">
                        <a:latin typeface="Arial" panose="020B0604020202020204" pitchFamily="34" charset="0"/>
                        <a:cs typeface="Arial" panose="020B0604020202020204" pitchFamily="34" charset="0"/>
                      </a:endParaRPr>
                    </a:p>
                  </a:txBody>
                  <a:tcPr anchor="ctr">
                    <a:solidFill>
                      <a:srgbClr val="BFDAD6"/>
                    </a:solidFill>
                  </a:tcPr>
                </a:tc>
                <a:tc>
                  <a:txBody>
                    <a:bodyPr/>
                    <a:lstStyle/>
                    <a:p>
                      <a:r>
                        <a:rPr lang="en-US" sz="1800" dirty="0" smtClean="0">
                          <a:latin typeface="Arial" panose="020B0604020202020204" pitchFamily="34" charset="0"/>
                          <a:cs typeface="Arial" panose="020B0604020202020204" pitchFamily="34" charset="0"/>
                        </a:rPr>
                        <a:t>$29.5 million</a:t>
                      </a:r>
                      <a:endParaRPr lang="en-US" sz="1800" dirty="0">
                        <a:latin typeface="Arial" panose="020B0604020202020204" pitchFamily="34" charset="0"/>
                        <a:cs typeface="Arial" panose="020B0604020202020204" pitchFamily="34" charset="0"/>
                      </a:endParaRPr>
                    </a:p>
                  </a:txBody>
                  <a:tcPr anchor="ctr">
                    <a:solidFill>
                      <a:srgbClr val="C3D2E9"/>
                    </a:solidFill>
                  </a:tcPr>
                </a:tc>
              </a:tr>
              <a:tr h="342900">
                <a:tc>
                  <a:txBody>
                    <a:bodyPr/>
                    <a:lstStyle/>
                    <a:p>
                      <a:pPr marL="0" indent="0">
                        <a:buFont typeface="+mj-lt"/>
                        <a:buNone/>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Furniture stores</a:t>
                      </a:r>
                      <a:endParaRPr lang="en-US" sz="1800" b="0" dirty="0">
                        <a:latin typeface="Arial" panose="020B0604020202020204" pitchFamily="34" charset="0"/>
                        <a:cs typeface="Arial" panose="020B0604020202020204" pitchFamily="34" charset="0"/>
                      </a:endParaRPr>
                    </a:p>
                  </a:txBody>
                  <a:tcPr anchor="ctr">
                    <a:solidFill>
                      <a:srgbClr val="DCEBE9"/>
                    </a:solidFill>
                  </a:tcPr>
                </a:tc>
                <a:tc>
                  <a:txBody>
                    <a:bodyPr/>
                    <a:lstStyle/>
                    <a:p>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$20.5 million</a:t>
                      </a:r>
                      <a:endParaRPr lang="en-US" sz="1800" dirty="0">
                        <a:latin typeface="Arial" panose="020B0604020202020204" pitchFamily="34" charset="0"/>
                        <a:cs typeface="Arial" panose="020B0604020202020204" pitchFamily="34" charset="0"/>
                      </a:endParaRPr>
                    </a:p>
                  </a:txBody>
                  <a:tcPr anchor="ctr">
                    <a:solidFill>
                      <a:srgbClr val="DEE7F3"/>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912839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The Growth of Franchising </a:t>
            </a:r>
            <a:r>
              <a:rPr lang="en-US" sz="2000" dirty="0" smtClean="0"/>
              <a:t>(slide 2 of 2)</a:t>
            </a:r>
            <a:endParaRPr lang="en-US" sz="1200" dirty="0" smtClean="0"/>
          </a:p>
        </p:txBody>
      </p:sp>
      <p:sp>
        <p:nvSpPr>
          <p:cNvPr id="2" name="Text Placeholder 1"/>
          <p:cNvSpPr>
            <a:spLocks noGrp="1"/>
          </p:cNvSpPr>
          <p:nvPr>
            <p:ph type="body" sz="quarter" idx="10"/>
          </p:nvPr>
        </p:nvSpPr>
        <p:spPr/>
        <p:txBody>
          <a:bodyPr/>
          <a:lstStyle/>
          <a:p>
            <a:r>
              <a:rPr lang="en-US" sz="2400" dirty="0" smtClean="0"/>
              <a:t>Franchising is attracting more women and minority business owners in the United States than ever before.</a:t>
            </a:r>
          </a:p>
          <a:p>
            <a:pPr lvl="1"/>
            <a:r>
              <a:rPr lang="en-US" sz="2000" dirty="0" smtClean="0"/>
              <a:t>One reason is that special outreach programs designed to encourage franchisee diversity has been developed.</a:t>
            </a:r>
          </a:p>
          <a:p>
            <a:pPr lvl="2"/>
            <a:r>
              <a:rPr lang="en-US" sz="1800" dirty="0" smtClean="0"/>
              <a:t>Example: Wendy’s, McDonald’s, and Burger King have special corporate programs to attract minority and women franchisees.</a:t>
            </a:r>
          </a:p>
          <a:p>
            <a:r>
              <a:rPr lang="en-US" sz="2400" dirty="0" smtClean="0"/>
              <a:t>Dual-branded franchises, in which two franchisors offer their products together, are a new small-business trend.</a:t>
            </a:r>
          </a:p>
          <a:p>
            <a:pPr lvl="1"/>
            <a:r>
              <a:rPr lang="en-US" sz="1800" dirty="0" smtClean="0"/>
              <a:t>Example: An agreement between Doctor’s Associates, Inc., and TCBY Enterprises, Inc., now allows franchisees to sell SUBWAY sandwiches and TCBY yogurt in the same establishment.</a:t>
            </a:r>
          </a:p>
        </p:txBody>
      </p:sp>
    </p:spTree>
    <p:extLst>
      <p:ext uri="{BB962C8B-B14F-4D97-AF65-F5344CB8AC3E}">
        <p14:creationId xmlns:p14="http://schemas.microsoft.com/office/powerpoint/2010/main" val="1819595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Are Franchises Successful?</a:t>
            </a:r>
            <a:endParaRPr lang="en-US" sz="1200" dirty="0" smtClean="0"/>
          </a:p>
        </p:txBody>
      </p:sp>
      <p:sp>
        <p:nvSpPr>
          <p:cNvPr id="2" name="Text Placeholder 1"/>
          <p:cNvSpPr>
            <a:spLocks noGrp="1"/>
          </p:cNvSpPr>
          <p:nvPr>
            <p:ph type="body" sz="quarter" idx="10"/>
          </p:nvPr>
        </p:nvSpPr>
        <p:spPr/>
        <p:txBody>
          <a:bodyPr/>
          <a:lstStyle/>
          <a:p>
            <a:r>
              <a:rPr lang="en-US" dirty="0" smtClean="0"/>
              <a:t>The success rate for businesses owned and operated by franchises is significantly higher than the success rate for other independently owned small businesses.</a:t>
            </a:r>
          </a:p>
          <a:p>
            <a:r>
              <a:rPr lang="en-US" dirty="0" smtClean="0"/>
              <a:t>However, franchising is not a guarantee of success for either franchisees or franchisors.</a:t>
            </a:r>
          </a:p>
          <a:p>
            <a:pPr lvl="1"/>
            <a:r>
              <a:rPr lang="en-US" dirty="0" smtClean="0"/>
              <a:t>Too rapid expansion, inadequate capital or management skills, and a host of other problems can cause failure for both franchisee and franchisor.</a:t>
            </a:r>
          </a:p>
        </p:txBody>
      </p:sp>
    </p:spTree>
    <p:extLst>
      <p:ext uri="{BB962C8B-B14F-4D97-AF65-F5344CB8AC3E}">
        <p14:creationId xmlns:p14="http://schemas.microsoft.com/office/powerpoint/2010/main" val="3261162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Advantages of </a:t>
            </a:r>
            <a:r>
              <a:rPr lang="en-US" sz="3600" dirty="0" smtClean="0"/>
              <a:t>Franchising</a:t>
            </a:r>
            <a:endParaRPr lang="en-US" sz="3600" dirty="0" smtClean="0"/>
          </a:p>
        </p:txBody>
      </p:sp>
      <p:sp>
        <p:nvSpPr>
          <p:cNvPr id="5" name="Content Placeholder 2"/>
          <p:cNvSpPr txBox="1">
            <a:spLocks/>
          </p:cNvSpPr>
          <p:nvPr/>
        </p:nvSpPr>
        <p:spPr>
          <a:xfrm>
            <a:off x="457200" y="1447800"/>
            <a:ext cx="4038600" cy="4724400"/>
          </a:xfrm>
          <a:prstGeom prst="rect">
            <a:avLst/>
          </a:prstGeom>
          <a:ln w="19050" cmpd="sng">
            <a:solidFill>
              <a:srgbClr val="006600"/>
            </a:solidFill>
          </a:ln>
        </p:spPr>
        <p:txBody>
          <a:bodyPr/>
          <a:lstStyle>
            <a:lvl1pPr marL="342900" indent="-342900" algn="l" rtl="0" eaLnBrk="1" fontAlgn="base" hangingPunct="1">
              <a:spcBef>
                <a:spcPct val="20000"/>
              </a:spcBef>
              <a:spcAft>
                <a:spcPct val="0"/>
              </a:spcAft>
              <a:buClr>
                <a:srgbClr val="9E0025"/>
              </a:buClr>
              <a:buSzPct val="8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133676"/>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07632F"/>
              </a:buClr>
              <a:buSzPct val="100000"/>
              <a:buFont typeface="Wingdings" panose="05000000000000000000" pitchFamily="2" charset="2"/>
              <a:buChar char="§"/>
              <a:defRPr sz="24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Clr>
                <a:srgbClr val="669900"/>
              </a:buClr>
              <a:buFont typeface="Wingdings" pitchFamily="2" charset="2"/>
              <a:buNone/>
            </a:pPr>
            <a:r>
              <a:rPr lang="en-US" sz="2400" b="1" smtClean="0">
                <a:solidFill>
                  <a:srgbClr val="006600"/>
                </a:solidFill>
              </a:rPr>
              <a:t>To the Franchisor</a:t>
            </a:r>
          </a:p>
          <a:p>
            <a:pPr marL="434340" lvl="1" indent="-342900">
              <a:buClr>
                <a:srgbClr val="006600"/>
              </a:buClr>
              <a:buFont typeface="Wingdings" panose="05000000000000000000" pitchFamily="2" charset="2"/>
              <a:buChar char="§"/>
              <a:defRPr/>
            </a:pPr>
            <a:r>
              <a:rPr lang="en-US" sz="2100" smtClean="0"/>
              <a:t>Fast and well controlled </a:t>
            </a:r>
            <a:br>
              <a:rPr lang="en-US" sz="2100" smtClean="0"/>
            </a:br>
            <a:r>
              <a:rPr lang="en-US" sz="2100" smtClean="0"/>
              <a:t>distribution of its products</a:t>
            </a:r>
          </a:p>
          <a:p>
            <a:pPr marL="434340" lvl="1" indent="-342900">
              <a:buClr>
                <a:srgbClr val="006600"/>
              </a:buClr>
              <a:buFont typeface="Wingdings" panose="05000000000000000000" pitchFamily="2" charset="2"/>
              <a:buChar char="§"/>
              <a:defRPr/>
            </a:pPr>
            <a:r>
              <a:rPr lang="en-US" sz="2100" smtClean="0"/>
              <a:t>No need to construct and </a:t>
            </a:r>
            <a:br>
              <a:rPr lang="en-US" sz="2100" smtClean="0"/>
            </a:br>
            <a:r>
              <a:rPr lang="en-US" sz="2100" smtClean="0"/>
              <a:t>operate its own outlets</a:t>
            </a:r>
          </a:p>
          <a:p>
            <a:pPr marL="434340" lvl="1" indent="-342900">
              <a:buClr>
                <a:srgbClr val="006600"/>
              </a:buClr>
              <a:buFont typeface="Wingdings" panose="05000000000000000000" pitchFamily="2" charset="2"/>
              <a:buChar char="§"/>
              <a:defRPr/>
            </a:pPr>
            <a:r>
              <a:rPr lang="en-US" sz="2100" smtClean="0"/>
              <a:t>More working capital </a:t>
            </a:r>
            <a:br>
              <a:rPr lang="en-US" sz="2100" smtClean="0"/>
            </a:br>
            <a:r>
              <a:rPr lang="en-US" sz="2100" smtClean="0"/>
              <a:t>available for expanded production and advertising</a:t>
            </a:r>
          </a:p>
          <a:p>
            <a:pPr marL="434340" lvl="1" indent="-342900">
              <a:buClr>
                <a:srgbClr val="006600"/>
              </a:buClr>
              <a:buFont typeface="Wingdings" panose="05000000000000000000" pitchFamily="2" charset="2"/>
              <a:buChar char="§"/>
              <a:defRPr/>
            </a:pPr>
            <a:r>
              <a:rPr lang="en-US" sz="2100" smtClean="0"/>
              <a:t>Franchising agreements </a:t>
            </a:r>
            <a:br>
              <a:rPr lang="en-US" sz="2100" smtClean="0"/>
            </a:br>
            <a:r>
              <a:rPr lang="en-US" sz="2100" smtClean="0"/>
              <a:t>maintain product and quality standards</a:t>
            </a:r>
          </a:p>
          <a:p>
            <a:pPr marL="434340" lvl="1" indent="-342900">
              <a:buClr>
                <a:srgbClr val="006600"/>
              </a:buClr>
              <a:buFont typeface="Wingdings" panose="05000000000000000000" pitchFamily="2" charset="2"/>
              <a:buChar char="§"/>
              <a:defRPr/>
            </a:pPr>
            <a:r>
              <a:rPr lang="en-US" sz="2100" smtClean="0"/>
              <a:t>Motivated work force of </a:t>
            </a:r>
            <a:br>
              <a:rPr lang="en-US" sz="2100" smtClean="0"/>
            </a:br>
            <a:r>
              <a:rPr lang="en-US" sz="2100" smtClean="0"/>
              <a:t>franchisees</a:t>
            </a:r>
            <a:endParaRPr lang="en-US" sz="2100" dirty="0"/>
          </a:p>
        </p:txBody>
      </p:sp>
      <p:sp>
        <p:nvSpPr>
          <p:cNvPr id="6" name="Content Placeholder 2"/>
          <p:cNvSpPr txBox="1">
            <a:spLocks/>
          </p:cNvSpPr>
          <p:nvPr/>
        </p:nvSpPr>
        <p:spPr>
          <a:xfrm>
            <a:off x="4648200" y="1447800"/>
            <a:ext cx="4038600" cy="4724400"/>
          </a:xfrm>
          <a:prstGeom prst="rect">
            <a:avLst/>
          </a:prstGeom>
          <a:ln w="19050">
            <a:solidFill>
              <a:srgbClr val="006600"/>
            </a:solidFill>
          </a:ln>
        </p:spPr>
        <p:txBody>
          <a:bodyPr/>
          <a:lstStyle>
            <a:lvl1pPr marL="342900" indent="-342900" algn="l" rtl="0" eaLnBrk="1" fontAlgn="base" hangingPunct="1">
              <a:spcBef>
                <a:spcPct val="20000"/>
              </a:spcBef>
              <a:spcAft>
                <a:spcPct val="0"/>
              </a:spcAft>
              <a:buClr>
                <a:srgbClr val="9E0025"/>
              </a:buClr>
              <a:buSzPct val="8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133676"/>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07632F"/>
              </a:buClr>
              <a:buSzPct val="100000"/>
              <a:buFont typeface="Wingdings" panose="05000000000000000000" pitchFamily="2" charset="2"/>
              <a:buChar char="§"/>
              <a:defRPr sz="24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Clr>
                <a:srgbClr val="669900"/>
              </a:buClr>
              <a:buFont typeface="Wingdings" pitchFamily="2" charset="2"/>
              <a:buNone/>
            </a:pPr>
            <a:r>
              <a:rPr lang="en-US" sz="2400" b="1" smtClean="0">
                <a:solidFill>
                  <a:srgbClr val="006600"/>
                </a:solidFill>
              </a:rPr>
              <a:t>To the Franchisee</a:t>
            </a:r>
          </a:p>
          <a:p>
            <a:pPr marL="458787" lvl="1" indent="-342900">
              <a:buClr>
                <a:srgbClr val="006600"/>
              </a:buClr>
              <a:buFont typeface="Wingdings" panose="05000000000000000000" pitchFamily="2" charset="2"/>
              <a:buChar char="§"/>
            </a:pPr>
            <a:r>
              <a:rPr lang="en-US" sz="2100" smtClean="0"/>
              <a:t>Opportunity to start a proven business with limited capital</a:t>
            </a:r>
          </a:p>
          <a:p>
            <a:pPr marL="458787" lvl="1" indent="-342900">
              <a:buClr>
                <a:srgbClr val="006600"/>
              </a:buClr>
              <a:buFont typeface="Wingdings" panose="05000000000000000000" pitchFamily="2" charset="2"/>
              <a:buChar char="§"/>
            </a:pPr>
            <a:r>
              <a:rPr lang="en-US" sz="2100" smtClean="0"/>
              <a:t>Guaranteed customers</a:t>
            </a:r>
          </a:p>
          <a:p>
            <a:pPr marL="458787" lvl="1" indent="-342900">
              <a:buClr>
                <a:srgbClr val="006600"/>
              </a:buClr>
              <a:buFont typeface="Wingdings" panose="05000000000000000000" pitchFamily="2" charset="2"/>
              <a:buChar char="§"/>
            </a:pPr>
            <a:r>
              <a:rPr lang="en-US" sz="2100" smtClean="0"/>
              <a:t>Franchisor available for advice and guidance</a:t>
            </a:r>
          </a:p>
          <a:p>
            <a:pPr marL="458787" lvl="1" indent="-342900">
              <a:buClr>
                <a:srgbClr val="006600"/>
              </a:buClr>
              <a:buFont typeface="Wingdings" panose="05000000000000000000" pitchFamily="2" charset="2"/>
              <a:buChar char="§"/>
            </a:pPr>
            <a:r>
              <a:rPr lang="en-US" sz="2100" smtClean="0"/>
              <a:t>Materials for local promotional campaigns and participation in national campaigns</a:t>
            </a:r>
          </a:p>
          <a:p>
            <a:pPr marL="458787" lvl="1" indent="-342900">
              <a:buClr>
                <a:srgbClr val="006600"/>
              </a:buClr>
              <a:buFont typeface="Wingdings" panose="05000000000000000000" pitchFamily="2" charset="2"/>
              <a:buChar char="§"/>
            </a:pPr>
            <a:r>
              <a:rPr lang="en-US" sz="2100" smtClean="0"/>
              <a:t>Cost savings when purchasing in cooperation with other franchisees</a:t>
            </a:r>
            <a:endParaRPr lang="en-US" dirty="0"/>
          </a:p>
        </p:txBody>
      </p:sp>
    </p:spTree>
    <p:extLst>
      <p:ext uri="{BB962C8B-B14F-4D97-AF65-F5344CB8AC3E}">
        <p14:creationId xmlns:p14="http://schemas.microsoft.com/office/powerpoint/2010/main" val="1004239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 of Franchising</a:t>
            </a:r>
            <a:endParaRPr lang="en-US" sz="1200" dirty="0"/>
          </a:p>
        </p:txBody>
      </p:sp>
      <p:sp>
        <p:nvSpPr>
          <p:cNvPr id="5" name="Content Placeholder 2"/>
          <p:cNvSpPr txBox="1">
            <a:spLocks/>
          </p:cNvSpPr>
          <p:nvPr/>
        </p:nvSpPr>
        <p:spPr>
          <a:xfrm>
            <a:off x="533400" y="1752600"/>
            <a:ext cx="4038600" cy="3810000"/>
          </a:xfrm>
          <a:prstGeom prst="rect">
            <a:avLst/>
          </a:prstGeom>
          <a:ln w="19050" cmpd="sng">
            <a:solidFill>
              <a:srgbClr val="FF0000"/>
            </a:solidFill>
          </a:ln>
        </p:spPr>
        <p:txBody>
          <a:bodyPr/>
          <a:lstStyle>
            <a:lvl1pPr marL="342900" indent="-342900" algn="l" rtl="0" eaLnBrk="1" fontAlgn="base" hangingPunct="1">
              <a:spcBef>
                <a:spcPct val="20000"/>
              </a:spcBef>
              <a:spcAft>
                <a:spcPct val="0"/>
              </a:spcAft>
              <a:buClr>
                <a:srgbClr val="9E0025"/>
              </a:buClr>
              <a:buSzPct val="8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133676"/>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07632F"/>
              </a:buClr>
              <a:buSzPct val="100000"/>
              <a:buFont typeface="Wingdings" panose="05000000000000000000" pitchFamily="2" charset="2"/>
              <a:buChar char="§"/>
              <a:defRPr sz="24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Clr>
                <a:srgbClr val="669900"/>
              </a:buClr>
              <a:buFont typeface="Wingdings" pitchFamily="2" charset="2"/>
              <a:buNone/>
            </a:pPr>
            <a:r>
              <a:rPr lang="en-US" sz="2500" b="1" smtClean="0">
                <a:solidFill>
                  <a:srgbClr val="FF0000"/>
                </a:solidFill>
              </a:rPr>
              <a:t>To the Franchiser</a:t>
            </a:r>
          </a:p>
          <a:p>
            <a:pPr marL="434975" lvl="1" indent="-342900">
              <a:spcBef>
                <a:spcPts val="525"/>
              </a:spcBef>
              <a:spcAft>
                <a:spcPts val="600"/>
              </a:spcAft>
              <a:buClr>
                <a:srgbClr val="FF0000"/>
              </a:buClr>
              <a:buFont typeface="Wingdings" panose="05000000000000000000" pitchFamily="2" charset="2"/>
              <a:buChar char="§"/>
            </a:pPr>
            <a:r>
              <a:rPr lang="en-US" sz="2000" smtClean="0"/>
              <a:t>Failure of the franchisee to operate franchise properly</a:t>
            </a:r>
          </a:p>
          <a:p>
            <a:pPr marL="434975" lvl="1" indent="-342900">
              <a:buClr>
                <a:srgbClr val="FF0000"/>
              </a:buClr>
              <a:buFont typeface="Wingdings" panose="05000000000000000000" pitchFamily="2" charset="2"/>
              <a:buChar char="§"/>
            </a:pPr>
            <a:r>
              <a:rPr lang="en-US" sz="2000" smtClean="0"/>
              <a:t>Disputes with and lawsuits by franchisees over the terms of the franchise</a:t>
            </a:r>
            <a:endParaRPr lang="en-US" sz="2000" dirty="0"/>
          </a:p>
        </p:txBody>
      </p:sp>
      <p:sp>
        <p:nvSpPr>
          <p:cNvPr id="6" name="Content Placeholder 2"/>
          <p:cNvSpPr txBox="1">
            <a:spLocks/>
          </p:cNvSpPr>
          <p:nvPr/>
        </p:nvSpPr>
        <p:spPr>
          <a:xfrm>
            <a:off x="4724400" y="1752600"/>
            <a:ext cx="4038600" cy="3810000"/>
          </a:xfrm>
          <a:prstGeom prst="rect">
            <a:avLst/>
          </a:prstGeom>
          <a:ln w="19050">
            <a:solidFill>
              <a:srgbClr val="FF0000"/>
            </a:solidFill>
          </a:ln>
        </p:spPr>
        <p:txBody>
          <a:bodyPr/>
          <a:lstStyle>
            <a:lvl1pPr marL="342900" indent="-342900" algn="l" rtl="0" eaLnBrk="1" fontAlgn="base" hangingPunct="1">
              <a:spcBef>
                <a:spcPct val="20000"/>
              </a:spcBef>
              <a:spcAft>
                <a:spcPct val="0"/>
              </a:spcAft>
              <a:buClr>
                <a:srgbClr val="9E0025"/>
              </a:buClr>
              <a:buSzPct val="8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133676"/>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07632F"/>
              </a:buClr>
              <a:buSzPct val="100000"/>
              <a:buFont typeface="Wingdings" panose="05000000000000000000" pitchFamily="2" charset="2"/>
              <a:buChar char="§"/>
              <a:defRPr sz="24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Clr>
                <a:srgbClr val="669900"/>
              </a:buClr>
              <a:buFont typeface="Wingdings" pitchFamily="2" charset="2"/>
              <a:buNone/>
            </a:pPr>
            <a:r>
              <a:rPr lang="en-US" sz="2500" b="1" smtClean="0">
                <a:solidFill>
                  <a:srgbClr val="FF0000"/>
                </a:solidFill>
              </a:rPr>
              <a:t>To the Franchisee</a:t>
            </a:r>
          </a:p>
          <a:p>
            <a:pPr marL="434340" lvl="1" indent="-342900">
              <a:buClr>
                <a:srgbClr val="FF0000"/>
              </a:buClr>
              <a:buFont typeface="Wingdings" panose="05000000000000000000" pitchFamily="2" charset="2"/>
              <a:buChar char="§"/>
              <a:defRPr/>
            </a:pPr>
            <a:r>
              <a:rPr lang="en-US" sz="2000" smtClean="0"/>
              <a:t>It can be expensive</a:t>
            </a:r>
          </a:p>
          <a:p>
            <a:pPr marL="834390" lvl="2" indent="-342900">
              <a:buClr>
                <a:srgbClr val="FF0000"/>
              </a:buClr>
              <a:defRPr/>
            </a:pPr>
            <a:r>
              <a:rPr lang="en-US" smtClean="0"/>
              <a:t>Royalty Fees</a:t>
            </a:r>
          </a:p>
          <a:p>
            <a:pPr marL="834390" lvl="2" indent="-342900">
              <a:buClr>
                <a:srgbClr val="FF0000"/>
              </a:buClr>
              <a:defRPr/>
            </a:pPr>
            <a:r>
              <a:rPr lang="en-US" smtClean="0"/>
              <a:t>Franchise Fees</a:t>
            </a:r>
          </a:p>
          <a:p>
            <a:pPr marL="434340" lvl="1" indent="-342900">
              <a:buClr>
                <a:srgbClr val="FF0000"/>
              </a:buClr>
              <a:buFont typeface="Wingdings" panose="05000000000000000000" pitchFamily="2" charset="2"/>
              <a:buChar char="§"/>
              <a:defRPr/>
            </a:pPr>
            <a:r>
              <a:rPr lang="en-US" sz="2000" smtClean="0"/>
              <a:t>Franchisor retains a large amount of control over the franchisee’s activities</a:t>
            </a:r>
          </a:p>
          <a:p>
            <a:pPr marL="434340" lvl="1" indent="-342900">
              <a:buClr>
                <a:srgbClr val="FF0000"/>
              </a:buClr>
              <a:buFont typeface="Wingdings" panose="05000000000000000000" pitchFamily="2" charset="2"/>
              <a:buChar char="§"/>
              <a:defRPr/>
            </a:pPr>
            <a:r>
              <a:rPr lang="en-US" sz="2000" smtClean="0"/>
              <a:t>Franchisor opening competing franchises within the franchisee’s market</a:t>
            </a:r>
            <a:endParaRPr lang="en-US" sz="2000" dirty="0"/>
          </a:p>
        </p:txBody>
      </p:sp>
    </p:spTree>
    <p:extLst>
      <p:ext uri="{BB962C8B-B14F-4D97-AF65-F5344CB8AC3E}">
        <p14:creationId xmlns:p14="http://schemas.microsoft.com/office/powerpoint/2010/main" val="2448500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Small Business: A Profile</a:t>
            </a:r>
          </a:p>
        </p:txBody>
      </p:sp>
      <p:sp>
        <p:nvSpPr>
          <p:cNvPr id="5" name="Subtitle 14"/>
          <p:cNvSpPr txBox="1">
            <a:spLocks noChangeArrowheads="1"/>
          </p:cNvSpPr>
          <p:nvPr/>
        </p:nvSpPr>
        <p:spPr bwMode="auto">
          <a:xfrm>
            <a:off x="533400" y="1371600"/>
            <a:ext cx="8153400" cy="45858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lnSpc>
                <a:spcPct val="90000"/>
              </a:lnSpc>
              <a:spcBef>
                <a:spcPct val="20000"/>
              </a:spcBef>
              <a:spcAft>
                <a:spcPct val="0"/>
              </a:spcAft>
              <a:buClr>
                <a:srgbClr val="006600"/>
              </a:buClr>
              <a:buSzPct val="100000"/>
              <a:buFont typeface="Wingdings" pitchFamily="2" charset="2"/>
              <a:buChar char="§"/>
              <a:defRPr sz="2800">
                <a:solidFill>
                  <a:schemeClr val="tx1"/>
                </a:solidFill>
                <a:latin typeface="+mn-lt"/>
                <a:ea typeface="+mn-ea"/>
                <a:cs typeface="+mn-cs"/>
              </a:defRPr>
            </a:lvl1pPr>
            <a:lvl2pPr marL="742950" indent="-285750" algn="l" rtl="0" eaLnBrk="1" fontAlgn="base" hangingPunct="1">
              <a:lnSpc>
                <a:spcPct val="90000"/>
              </a:lnSpc>
              <a:spcBef>
                <a:spcPct val="20000"/>
              </a:spcBef>
              <a:spcAft>
                <a:spcPct val="0"/>
              </a:spcAft>
              <a:buClr>
                <a:srgbClr val="FFCC00"/>
              </a:buClr>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Clr>
                <a:srgbClr val="7030A0"/>
              </a:buClr>
              <a:buSzPct val="100000"/>
              <a:buFont typeface="Wingdings" panose="05000000000000000000" pitchFamily="2" charset="2"/>
              <a:buChar char="§"/>
              <a:defRPr sz="20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44488" lvl="3" indent="-344488">
              <a:spcAft>
                <a:spcPts val="1200"/>
              </a:spcAft>
              <a:buFont typeface="Arial" charset="0"/>
              <a:buChar char="•"/>
              <a:defRPr/>
            </a:pPr>
            <a:r>
              <a:rPr lang="en-US" dirty="0" smtClean="0">
                <a:solidFill>
                  <a:srgbClr val="000000"/>
                </a:solidFill>
                <a:latin typeface="+mj-lt"/>
                <a:ea typeface="ＭＳ Ｐゴシック" charset="0"/>
              </a:rPr>
              <a:t>Over 70% of all small businesses fail within first year of operation</a:t>
            </a:r>
          </a:p>
          <a:p>
            <a:pPr marL="801688" lvl="4" indent="-344488">
              <a:spcAft>
                <a:spcPts val="1200"/>
              </a:spcAft>
              <a:buFont typeface="Arial" charset="0"/>
              <a:buChar char="•"/>
              <a:defRPr/>
            </a:pPr>
            <a:r>
              <a:rPr lang="en-US" dirty="0" smtClean="0">
                <a:solidFill>
                  <a:srgbClr val="000000"/>
                </a:solidFill>
                <a:latin typeface="+mj-lt"/>
                <a:ea typeface="ＭＳ Ｐゴシック" charset="0"/>
              </a:rPr>
              <a:t>Why?</a:t>
            </a:r>
          </a:p>
          <a:p>
            <a:pPr marL="344488" lvl="3" indent="-344488">
              <a:spcAft>
                <a:spcPts val="1200"/>
              </a:spcAft>
              <a:buFont typeface="Arial" charset="0"/>
              <a:buChar char="•"/>
              <a:defRPr/>
            </a:pPr>
            <a:r>
              <a:rPr lang="en-US" dirty="0" smtClean="0">
                <a:solidFill>
                  <a:srgbClr val="000000"/>
                </a:solidFill>
                <a:latin typeface="+mj-lt"/>
                <a:ea typeface="ＭＳ Ｐゴシック" charset="0"/>
              </a:rPr>
              <a:t>There are 28 million small businesses in the U.S.</a:t>
            </a:r>
          </a:p>
          <a:p>
            <a:pPr marL="344488" lvl="3" indent="-344488">
              <a:spcAft>
                <a:spcPts val="1200"/>
              </a:spcAft>
              <a:buFont typeface="Arial" charset="0"/>
              <a:buChar char="•"/>
              <a:defRPr/>
            </a:pPr>
            <a:r>
              <a:rPr lang="en-US" dirty="0" smtClean="0">
                <a:solidFill>
                  <a:srgbClr val="000000"/>
                </a:solidFill>
                <a:latin typeface="+mj-lt"/>
                <a:ea typeface="ＭＳ Ｐゴシック" charset="0"/>
              </a:rPr>
              <a:t>Over 99% of all businesses are considered small.</a:t>
            </a:r>
          </a:p>
          <a:p>
            <a:pPr marL="344488" lvl="3" indent="-344488">
              <a:spcAft>
                <a:spcPts val="1200"/>
              </a:spcAft>
              <a:buFont typeface="Arial" charset="0"/>
              <a:buChar char="•"/>
              <a:defRPr/>
            </a:pPr>
            <a:r>
              <a:rPr lang="en-US" dirty="0" smtClean="0">
                <a:solidFill>
                  <a:srgbClr val="000000"/>
                </a:solidFill>
                <a:latin typeface="+mj-lt"/>
                <a:ea typeface="ＭＳ Ｐゴシック" charset="0"/>
              </a:rPr>
              <a:t>Small businesses account for over 50% of the GDP.</a:t>
            </a:r>
          </a:p>
          <a:p>
            <a:pPr marL="344488" lvl="3" indent="-344488">
              <a:spcAft>
                <a:spcPts val="1200"/>
              </a:spcAft>
              <a:buFont typeface="Arial" charset="0"/>
              <a:buChar char="•"/>
              <a:defRPr/>
            </a:pPr>
            <a:r>
              <a:rPr lang="en-US" dirty="0" smtClean="0">
                <a:solidFill>
                  <a:srgbClr val="000000"/>
                </a:solidFill>
                <a:latin typeface="+mj-lt"/>
                <a:ea typeface="ＭＳ Ｐゴシック" charset="0"/>
              </a:rPr>
              <a:t>Small businesses have generated 65% of new jobs since 1995.</a:t>
            </a:r>
          </a:p>
          <a:p>
            <a:pPr marL="344488" lvl="3" indent="-344488">
              <a:spcAft>
                <a:spcPts val="1200"/>
              </a:spcAft>
              <a:buFont typeface="Arial" charset="0"/>
              <a:buChar char="•"/>
              <a:defRPr/>
            </a:pPr>
            <a:r>
              <a:rPr lang="en-US" dirty="0" smtClean="0">
                <a:solidFill>
                  <a:srgbClr val="000000"/>
                </a:solidFill>
                <a:latin typeface="+mj-lt"/>
                <a:ea typeface="ＭＳ Ｐゴシック" charset="0"/>
              </a:rPr>
              <a:t>About 80% of U.S. workers</a:t>
            </a:r>
            <a:r>
              <a:rPr lang="ja-JP" altLang="en-US" dirty="0" smtClean="0">
                <a:solidFill>
                  <a:srgbClr val="000000"/>
                </a:solidFill>
                <a:latin typeface="+mj-lt"/>
                <a:ea typeface="ＭＳ Ｐゴシック" charset="0"/>
              </a:rPr>
              <a:t>’</a:t>
            </a:r>
            <a:r>
              <a:rPr lang="en-US" altLang="ja-JP" dirty="0" smtClean="0">
                <a:solidFill>
                  <a:srgbClr val="000000"/>
                </a:solidFill>
                <a:latin typeface="+mj-lt"/>
                <a:ea typeface="ＭＳ Ｐゴシック" charset="0"/>
              </a:rPr>
              <a:t> first jobs were in small business.</a:t>
            </a:r>
          </a:p>
          <a:p>
            <a:pPr marL="344488" lvl="3" indent="-344488">
              <a:spcAft>
                <a:spcPts val="1200"/>
              </a:spcAft>
              <a:buFont typeface="Arial" charset="0"/>
              <a:buChar char="•"/>
              <a:defRPr/>
            </a:pPr>
            <a:r>
              <a:rPr lang="en-US" dirty="0" smtClean="0">
                <a:solidFill>
                  <a:srgbClr val="000000"/>
                </a:solidFill>
                <a:latin typeface="+mj-lt"/>
                <a:ea typeface="ＭＳ Ｐゴシック" charset="0"/>
              </a:rPr>
              <a:t>Can be operated on a part-time or full-time basis</a:t>
            </a:r>
          </a:p>
          <a:p>
            <a:pPr marL="344488" lvl="3" indent="-344488">
              <a:spcAft>
                <a:spcPts val="1200"/>
              </a:spcAft>
              <a:buFont typeface="Arial" charset="0"/>
              <a:buChar char="•"/>
              <a:defRPr/>
            </a:pPr>
            <a:r>
              <a:rPr lang="en-US" dirty="0" smtClean="0">
                <a:solidFill>
                  <a:srgbClr val="000000"/>
                </a:solidFill>
                <a:latin typeface="+mj-lt"/>
                <a:ea typeface="ＭＳ Ｐゴシック" charset="0"/>
              </a:rPr>
              <a:t>Small business offer several unique advantages</a:t>
            </a:r>
            <a:endParaRPr lang="en-US" dirty="0">
              <a:latin typeface="+mj-lt"/>
              <a:ea typeface="ＭＳ Ｐゴシック" charset="0"/>
            </a:endParaRPr>
          </a:p>
        </p:txBody>
      </p:sp>
    </p:spTree>
    <p:extLst>
      <p:ext uri="{BB962C8B-B14F-4D97-AF65-F5344CB8AC3E}">
        <p14:creationId xmlns:p14="http://schemas.microsoft.com/office/powerpoint/2010/main" val="2128855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The Smal</a:t>
            </a:r>
            <a:r>
              <a:rPr lang="en-US" dirty="0" smtClean="0"/>
              <a:t>l-Business Sector</a:t>
            </a:r>
            <a:endParaRPr lang="en-US" sz="3600" dirty="0" smtClean="0"/>
          </a:p>
        </p:txBody>
      </p:sp>
      <p:sp>
        <p:nvSpPr>
          <p:cNvPr id="2" name="Text Placeholder 1"/>
          <p:cNvSpPr>
            <a:spLocks noGrp="1"/>
          </p:cNvSpPr>
          <p:nvPr>
            <p:ph type="body" sz="quarter" idx="10"/>
          </p:nvPr>
        </p:nvSpPr>
        <p:spPr/>
        <p:txBody>
          <a:bodyPr/>
          <a:lstStyle/>
          <a:p>
            <a:r>
              <a:rPr lang="en-US" sz="2400" dirty="0" smtClean="0"/>
              <a:t>Out of the 28.8 million businesses in the United States, only 18,600 of these employ more than 500 workers—enough to be considered large.</a:t>
            </a:r>
          </a:p>
          <a:p>
            <a:r>
              <a:rPr lang="en-US" sz="2400" dirty="0" smtClean="0"/>
              <a:t>During the last decade, the number of small businesses in the United States has increased 49 percent.</a:t>
            </a:r>
          </a:p>
          <a:p>
            <a:r>
              <a:rPr lang="en-US" sz="2400" dirty="0" smtClean="0"/>
              <a:t>According to a recent study by the U.S. Small Business Administration (SBA):</a:t>
            </a:r>
          </a:p>
          <a:p>
            <a:pPr lvl="1"/>
            <a:r>
              <a:rPr lang="en-US" sz="2000" dirty="0" smtClean="0"/>
              <a:t>About 80 percent of businesses started in 2014 survived until 2015, the largest share since 2005.</a:t>
            </a:r>
          </a:p>
          <a:p>
            <a:pPr lvl="1"/>
            <a:r>
              <a:rPr lang="en-US" sz="2000" dirty="0" smtClean="0"/>
              <a:t>From 2004 to 2014:</a:t>
            </a:r>
          </a:p>
          <a:p>
            <a:pPr lvl="2"/>
            <a:r>
              <a:rPr lang="en-US" sz="1800" dirty="0" smtClean="0"/>
              <a:t>An average of 78.5 percent of new businesses survived one year.</a:t>
            </a:r>
          </a:p>
          <a:p>
            <a:pPr lvl="2"/>
            <a:r>
              <a:rPr lang="en-US" sz="1800" dirty="0" smtClean="0"/>
              <a:t>About half of all firms survived five years or longer.</a:t>
            </a:r>
          </a:p>
          <a:p>
            <a:pPr lvl="2"/>
            <a:r>
              <a:rPr lang="en-US" sz="1800" dirty="0" smtClean="0"/>
              <a:t>About one-third of firms survived 10 years or longer. </a:t>
            </a:r>
            <a:endParaRPr lang="en-US" sz="1800" dirty="0"/>
          </a:p>
        </p:txBody>
      </p:sp>
    </p:spTree>
    <p:extLst>
      <p:ext uri="{BB962C8B-B14F-4D97-AF65-F5344CB8AC3E}">
        <p14:creationId xmlns:p14="http://schemas.microsoft.com/office/powerpoint/2010/main" val="3526160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2800" dirty="0" smtClean="0"/>
              <a:t>The Importance of Small Business</a:t>
            </a:r>
            <a:endParaRPr lang="en-US" sz="2800" dirty="0" smtClean="0"/>
          </a:p>
        </p:txBody>
      </p:sp>
      <p:pic>
        <p:nvPicPr>
          <p:cNvPr id="5" name="Picture 11" descr="6.30.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084387"/>
            <a:ext cx="4114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4"/>
          <p:cNvSpPr txBox="1">
            <a:spLocks noChangeArrowheads="1"/>
          </p:cNvSpPr>
          <p:nvPr/>
        </p:nvSpPr>
        <p:spPr bwMode="auto">
          <a:xfrm>
            <a:off x="457200" y="1447800"/>
            <a:ext cx="4191000" cy="4940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lnSpc>
                <a:spcPct val="90000"/>
              </a:lnSpc>
              <a:spcBef>
                <a:spcPct val="20000"/>
              </a:spcBef>
              <a:spcAft>
                <a:spcPct val="0"/>
              </a:spcAft>
              <a:buClr>
                <a:srgbClr val="006600"/>
              </a:buClr>
              <a:buSzPct val="100000"/>
              <a:buFont typeface="Wingdings" pitchFamily="2" charset="2"/>
              <a:buChar char="§"/>
              <a:defRPr sz="2800">
                <a:solidFill>
                  <a:schemeClr val="tx1"/>
                </a:solidFill>
                <a:latin typeface="+mn-lt"/>
                <a:ea typeface="+mn-ea"/>
                <a:cs typeface="+mn-cs"/>
              </a:defRPr>
            </a:lvl1pPr>
            <a:lvl2pPr marL="742950" indent="-285750" algn="l" rtl="0" eaLnBrk="1" fontAlgn="base" hangingPunct="1">
              <a:lnSpc>
                <a:spcPct val="90000"/>
              </a:lnSpc>
              <a:spcBef>
                <a:spcPct val="20000"/>
              </a:spcBef>
              <a:spcAft>
                <a:spcPct val="0"/>
              </a:spcAft>
              <a:buClr>
                <a:srgbClr val="FFCC00"/>
              </a:buClr>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Clr>
                <a:srgbClr val="7030A0"/>
              </a:buClr>
              <a:buSzPct val="100000"/>
              <a:buFont typeface="Wingdings" panose="05000000000000000000" pitchFamily="2" charset="2"/>
              <a:buChar char="§"/>
              <a:defRPr sz="20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44488" lvl="1" indent="-342900">
              <a:spcAft>
                <a:spcPts val="1800"/>
              </a:spcAft>
              <a:defRPr/>
            </a:pPr>
            <a:r>
              <a:rPr lang="en-US" sz="2000" dirty="0" smtClean="0">
                <a:solidFill>
                  <a:srgbClr val="000000"/>
                </a:solidFill>
                <a:latin typeface="+mj-lt"/>
                <a:ea typeface="ＭＳ Ｐゴシック" charset="0"/>
              </a:rPr>
              <a:t>More PERSONAL customer service. (and personal service to employees!)</a:t>
            </a:r>
          </a:p>
          <a:p>
            <a:pPr marL="344488" lvl="1" indent="-342900">
              <a:spcAft>
                <a:spcPts val="1800"/>
              </a:spcAft>
              <a:defRPr/>
            </a:pPr>
            <a:r>
              <a:rPr lang="en-US" sz="2000" dirty="0" smtClean="0">
                <a:solidFill>
                  <a:srgbClr val="000000"/>
                </a:solidFill>
                <a:latin typeface="+mj-lt"/>
                <a:ea typeface="ＭＳ Ｐゴシック" charset="0"/>
              </a:rPr>
              <a:t>The ability to respond quickly to opportunities (i.e. ADAPTABILITY and FLEXIBILITY).</a:t>
            </a:r>
          </a:p>
          <a:p>
            <a:pPr marL="344488" lvl="1" indent="-342900">
              <a:spcAft>
                <a:spcPts val="1800"/>
              </a:spcAft>
              <a:defRPr/>
            </a:pPr>
            <a:r>
              <a:rPr lang="en-US" sz="2000" dirty="0" smtClean="0">
                <a:solidFill>
                  <a:srgbClr val="000000"/>
                </a:solidFill>
                <a:latin typeface="+mj-lt"/>
                <a:ea typeface="ＭＳ Ｐゴシック" charset="0"/>
              </a:rPr>
              <a:t>Fosters innovation</a:t>
            </a:r>
          </a:p>
          <a:p>
            <a:pPr marL="344488" lvl="1" indent="-342900">
              <a:spcAft>
                <a:spcPts val="1800"/>
              </a:spcAft>
              <a:defRPr/>
            </a:pPr>
            <a:r>
              <a:rPr lang="en-US" sz="2000" dirty="0" smtClean="0">
                <a:solidFill>
                  <a:srgbClr val="000000"/>
                </a:solidFill>
                <a:latin typeface="+mj-lt"/>
                <a:ea typeface="ＭＳ Ｐゴシック" charset="0"/>
              </a:rPr>
              <a:t>Provides competition</a:t>
            </a:r>
          </a:p>
          <a:p>
            <a:pPr marL="344488" lvl="1" indent="-342900">
              <a:spcAft>
                <a:spcPts val="1800"/>
              </a:spcAft>
              <a:defRPr/>
            </a:pPr>
            <a:r>
              <a:rPr lang="en-US" sz="2000" dirty="0" smtClean="0">
                <a:solidFill>
                  <a:srgbClr val="000000"/>
                </a:solidFill>
                <a:latin typeface="+mj-lt"/>
                <a:ea typeface="ＭＳ Ｐゴシック" charset="0"/>
              </a:rPr>
              <a:t>Fulfills market niches</a:t>
            </a:r>
          </a:p>
          <a:p>
            <a:pPr marL="344488" lvl="1" indent="-342900">
              <a:spcAft>
                <a:spcPts val="1800"/>
              </a:spcAft>
              <a:defRPr/>
            </a:pPr>
            <a:r>
              <a:rPr lang="en-US" sz="2000" dirty="0" smtClean="0">
                <a:solidFill>
                  <a:srgbClr val="000000"/>
                </a:solidFill>
                <a:latin typeface="+mj-lt"/>
                <a:ea typeface="ＭＳ Ｐゴシック" charset="0"/>
              </a:rPr>
              <a:t>Serves the needs of larger businesses</a:t>
            </a:r>
          </a:p>
        </p:txBody>
      </p:sp>
    </p:spTree>
    <p:extLst>
      <p:ext uri="{BB962C8B-B14F-4D97-AF65-F5344CB8AC3E}">
        <p14:creationId xmlns:p14="http://schemas.microsoft.com/office/powerpoint/2010/main" val="884708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The Importance of Small </a:t>
            </a:r>
            <a:br>
              <a:rPr lang="en-US" sz="3600" dirty="0" smtClean="0"/>
            </a:br>
            <a:r>
              <a:rPr lang="en-US" sz="3600" dirty="0" smtClean="0"/>
              <a:t>Businesses in Our Economy </a:t>
            </a:r>
            <a:r>
              <a:rPr lang="en-US" sz="2000" dirty="0" smtClean="0"/>
              <a:t>(slide 1 of 3)</a:t>
            </a:r>
            <a:endParaRPr lang="en-US" sz="3600" dirty="0" smtClean="0"/>
          </a:p>
        </p:txBody>
      </p:sp>
      <p:sp>
        <p:nvSpPr>
          <p:cNvPr id="2" name="Text Placeholder 1"/>
          <p:cNvSpPr>
            <a:spLocks noGrp="1"/>
          </p:cNvSpPr>
          <p:nvPr>
            <p:ph type="body" sz="quarter" idx="10"/>
          </p:nvPr>
        </p:nvSpPr>
        <p:spPr/>
        <p:txBody>
          <a:bodyPr/>
          <a:lstStyle/>
          <a:p>
            <a:pPr marL="0" indent="0">
              <a:buNone/>
            </a:pPr>
            <a:r>
              <a:rPr lang="en-US" sz="2400" b="1" dirty="0" smtClean="0">
                <a:solidFill>
                  <a:srgbClr val="FF0000"/>
                </a:solidFill>
              </a:rPr>
              <a:t>Providing Technical Innovation</a:t>
            </a:r>
            <a:endParaRPr lang="en-US" sz="2400" b="1" dirty="0">
              <a:solidFill>
                <a:srgbClr val="FF0000"/>
              </a:solidFill>
            </a:endParaRPr>
          </a:p>
          <a:p>
            <a:r>
              <a:rPr lang="en-US" sz="2400" dirty="0" smtClean="0"/>
              <a:t>Small firms produce two-and-a-half times as many innovations as large firms relative to the number of persons employed.</a:t>
            </a:r>
          </a:p>
          <a:p>
            <a:r>
              <a:rPr lang="en-US" sz="2400" dirty="0" smtClean="0"/>
              <a:t>Small firms employ 43 percent of all high-tech workers such as scientists, engineers, and computer specialists.</a:t>
            </a:r>
          </a:p>
          <a:p>
            <a:r>
              <a:rPr lang="en-US" sz="2400" dirty="0" smtClean="0"/>
              <a:t>More than half of the major technological advances of the 20th century originated with individual inventors and small companies.</a:t>
            </a:r>
          </a:p>
          <a:p>
            <a:pPr lvl="1"/>
            <a:r>
              <a:rPr lang="en-US" sz="2000" dirty="0" smtClean="0"/>
              <a:t>Examples: Air-conditioning, FM radio, helicopter, instant camera, personal computer</a:t>
            </a:r>
          </a:p>
        </p:txBody>
      </p:sp>
    </p:spTree>
    <p:extLst>
      <p:ext uri="{BB962C8B-B14F-4D97-AF65-F5344CB8AC3E}">
        <p14:creationId xmlns:p14="http://schemas.microsoft.com/office/powerpoint/2010/main" val="2782733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The Importance of Small </a:t>
            </a:r>
            <a:br>
              <a:rPr lang="en-US" sz="3600" dirty="0" smtClean="0"/>
            </a:br>
            <a:r>
              <a:rPr lang="en-US" sz="3600" dirty="0" smtClean="0"/>
              <a:t>Businesses in Our Economy </a:t>
            </a:r>
            <a:r>
              <a:rPr lang="en-US" sz="2000" dirty="0" smtClean="0"/>
              <a:t>(slide 2 of 3)</a:t>
            </a:r>
            <a:endParaRPr lang="en-US" sz="3600" dirty="0" smtClean="0"/>
          </a:p>
        </p:txBody>
      </p:sp>
      <p:sp>
        <p:nvSpPr>
          <p:cNvPr id="2" name="Text Placeholder 1"/>
          <p:cNvSpPr>
            <a:spLocks noGrp="1"/>
          </p:cNvSpPr>
          <p:nvPr>
            <p:ph type="body" sz="quarter" idx="10"/>
          </p:nvPr>
        </p:nvSpPr>
        <p:spPr/>
        <p:txBody>
          <a:bodyPr/>
          <a:lstStyle/>
          <a:p>
            <a:pPr marL="0" indent="0">
              <a:buNone/>
            </a:pPr>
            <a:r>
              <a:rPr lang="en-US" sz="2400" b="1" dirty="0" smtClean="0">
                <a:solidFill>
                  <a:srgbClr val="FF0000"/>
                </a:solidFill>
              </a:rPr>
              <a:t>Providing Employment</a:t>
            </a:r>
          </a:p>
          <a:p>
            <a:r>
              <a:rPr lang="en-US" sz="2400" dirty="0" smtClean="0"/>
              <a:t>Seven out of the ten industries that added the newest jobs were small-business-dominated industries.</a:t>
            </a:r>
          </a:p>
          <a:p>
            <a:r>
              <a:rPr lang="en-US" sz="2400" dirty="0" smtClean="0"/>
              <a:t>Small firms hire a larger proportion of employees who are younger workers, older workers, women, or workers who prefer to work part time.</a:t>
            </a:r>
          </a:p>
          <a:p>
            <a:r>
              <a:rPr lang="en-US" sz="2400" dirty="0" smtClean="0"/>
              <a:t>Small businesses provide 67 percent of workers with their first jobs and initial on-the-job training in basic skills.</a:t>
            </a:r>
          </a:p>
          <a:p>
            <a:r>
              <a:rPr lang="en-US" sz="2400" dirty="0" smtClean="0"/>
              <a:t>Small businesses represent 99.7 percent of all employers, employ more than 50 percent of the private workforce, and provide about two-thirds of the net new jobs added to our economy.</a:t>
            </a:r>
          </a:p>
        </p:txBody>
      </p:sp>
    </p:spTree>
    <p:extLst>
      <p:ext uri="{BB962C8B-B14F-4D97-AF65-F5344CB8AC3E}">
        <p14:creationId xmlns:p14="http://schemas.microsoft.com/office/powerpoint/2010/main" val="2397336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600" dirty="0" smtClean="0"/>
              <a:t>The Importance of Small </a:t>
            </a:r>
            <a:br>
              <a:rPr lang="en-US" sz="3600" dirty="0" smtClean="0"/>
            </a:br>
            <a:r>
              <a:rPr lang="en-US" sz="3600" dirty="0" smtClean="0"/>
              <a:t>Businesses in Our Economy </a:t>
            </a:r>
            <a:r>
              <a:rPr lang="en-US" sz="2000" dirty="0" smtClean="0"/>
              <a:t>(slide 3 of 3)</a:t>
            </a:r>
            <a:endParaRPr lang="en-US" sz="3600" dirty="0" smtClean="0"/>
          </a:p>
        </p:txBody>
      </p:sp>
      <p:sp>
        <p:nvSpPr>
          <p:cNvPr id="2" name="Text Placeholder 1"/>
          <p:cNvSpPr>
            <a:spLocks noGrp="1"/>
          </p:cNvSpPr>
          <p:nvPr>
            <p:ph type="body" sz="quarter" idx="10"/>
          </p:nvPr>
        </p:nvSpPr>
        <p:spPr/>
        <p:txBody>
          <a:bodyPr/>
          <a:lstStyle/>
          <a:p>
            <a:pPr marL="0" indent="0">
              <a:buNone/>
            </a:pPr>
            <a:r>
              <a:rPr lang="en-US" sz="2400" b="1" dirty="0" smtClean="0">
                <a:solidFill>
                  <a:srgbClr val="FF0000"/>
                </a:solidFill>
              </a:rPr>
              <a:t>Providing Competition</a:t>
            </a:r>
          </a:p>
          <a:p>
            <a:r>
              <a:rPr lang="en-US" sz="2400" dirty="0" smtClean="0"/>
              <a:t>Small businesses cause larger, established firms to become more efficient and more responsive to consumer needs.</a:t>
            </a:r>
          </a:p>
          <a:p>
            <a:pPr marL="0" indent="0">
              <a:buNone/>
            </a:pPr>
            <a:endParaRPr lang="en-US" sz="2400" dirty="0" smtClean="0"/>
          </a:p>
          <a:p>
            <a:pPr marL="0" indent="0">
              <a:buNone/>
            </a:pPr>
            <a:r>
              <a:rPr lang="en-US" sz="2400" b="1" dirty="0" smtClean="0">
                <a:solidFill>
                  <a:srgbClr val="FF0000"/>
                </a:solidFill>
              </a:rPr>
              <a:t>Filling Needs of Society and Other Businesses</a:t>
            </a:r>
          </a:p>
          <a:p>
            <a:r>
              <a:rPr lang="en-US" sz="2400" dirty="0" smtClean="0"/>
              <a:t>Small firms provide a variety of goods and services to each other and to much larger firms.</a:t>
            </a:r>
          </a:p>
          <a:p>
            <a:pPr lvl="1"/>
            <a:r>
              <a:rPr lang="en-US" sz="2000" dirty="0" smtClean="0"/>
              <a:t>Example: General Motors relies on more than 32,000 companies for parts and supplies and depends on more than 11,000 independent dealers to sell its automobiles and trucks.</a:t>
            </a:r>
          </a:p>
        </p:txBody>
      </p:sp>
    </p:spTree>
    <p:extLst>
      <p:ext uri="{BB962C8B-B14F-4D97-AF65-F5344CB8AC3E}">
        <p14:creationId xmlns:p14="http://schemas.microsoft.com/office/powerpoint/2010/main" val="991894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Exploring the World of Business and Economics&amp;quot;&quot;/&gt;&lt;property id=&quot;20307&quot; value=&quot;329&quot;/&gt;&lt;/object&gt;&lt;object type=&quot;3&quot; unique_id=&quot;10005&quot;&gt;&lt;property id=&quot;20148&quot; value=&quot;5&quot;/&gt;&lt;property id=&quot;20300&quot; value=&quot;Slide 2 - &amp;quot;Learning Objectives&amp;quot;&quot;/&gt;&lt;property id=&quot;20307&quot; value=&quot;259&quot;/&gt;&lt;/object&gt;&lt;object type=&quot;3&quot; unique_id=&quot;10006&quot;&gt;&lt;property id=&quot;20148&quot; value=&quot;5&quot;/&gt;&lt;property id=&quot;20300&quot; value=&quot;Slide 3 - &amp;quot;Zynga Zooms into Business&amp;quot;&quot;/&gt;&lt;property id=&quot;20307&quot; value=&quot;350&quot;/&gt;&lt;/object&gt;&lt;object type=&quot;3&quot; unique_id=&quot;10007&quot;&gt;&lt;property id=&quot;20148&quot; value=&quot;5&quot;/&gt;&lt;property id=&quot;20300&quot; value=&quot;Slide 4 - &amp;quot;Introduction&amp;quot;&quot;/&gt;&lt;property id=&quot;20307&quot; value=&quot;338&quot;/&gt;&lt;/object&gt;&lt;object type=&quot;3&quot; unique_id=&quot;10008&quot;&gt;&lt;property id=&quot;20148&quot; value=&quot;5&quot;/&gt;&lt;property id=&quot;20300&quot; value=&quot;Slide 5 - &amp;quot;Your Future in the Changing &amp;#x0D;&amp;#x0A;World of Business&amp;quot;&quot;/&gt;&lt;property id=&quot;20307&quot; value=&quot;351&quot;/&gt;&lt;/object&gt;&lt;object type=&quot;3&quot; unique_id=&quot;10009&quot;&gt;&lt;property id=&quot;20148&quot; value=&quot;5&quot;/&gt;&lt;property id=&quot;20300&quot; value=&quot;Slide 6 - &amp;quot;Why Study Business? (cont’d)&amp;quot;&quot;/&gt;&lt;property id=&quot;20307&quot; value=&quot;271&quot;/&gt;&lt;/object&gt;&lt;object type=&quot;3&quot; unique_id=&quot;10010&quot;&gt;&lt;property id=&quot;20148&quot; value=&quot;5&quot;/&gt;&lt;property id=&quot;20300&quot; value=&quot;Slide 7 - &amp;quot;Tips for Studying Business&amp;quot;&quot;/&gt;&lt;property id=&quot;20307&quot; value=&quot;306&quot;/&gt;&lt;/object&gt;&lt;object type=&quot;3&quot; unique_id=&quot;10011&quot;&gt;&lt;property id=&quot;20148&quot; value=&quot;5&quot;/&gt;&lt;property id=&quot;20300&quot; value=&quot;Slide 8 - &amp;quot;What Is Business?&amp;quot;&quot;/&gt;&lt;property id=&quot;20307&quot; value=&quot;272&quot;/&gt;&lt;/object&gt;&lt;object type=&quot;3&quot; unique_id=&quot;10012&quot;&gt;&lt;property id=&quot;20148&quot; value=&quot;5&quot;/&gt;&lt;property id=&quot;20300&quot; value=&quot;Slide 9 - &amp;quot;Classification of Businesses&amp;quot;&quot;/&gt;&lt;property id=&quot;20307&quot; value=&quot;352&quot;/&gt;&lt;/object&gt;&lt;object type=&quot;3&quot; unique_id=&quot;10013&quot;&gt;&lt;property id=&quot;20148&quot; value=&quot;5&quot;/&gt;&lt;property id=&quot;20300&quot; value=&quot;Slide 10 - &amp;quot;The Importance of Manufacturing&amp;quot;&quot;/&gt;&lt;property id=&quot;20307&quot; value=&quot;262&quot;/&gt;&lt;/object&gt;&lt;object type=&quot;3&quot; unique_id=&quot;10014&quot;&gt;&lt;property id=&quot;20148&quot; value=&quot;5&quot;/&gt;&lt;property id=&quot;20300&quot; value=&quot;Slide 12 - &amp;quot;Classification of Businesses&amp;quot;&quot;/&gt;&lt;property id=&quot;20307&quot; value=&quot;327&quot;/&gt;&lt;/object&gt;&lt;object type=&quot;3&quot; unique_id=&quot;10015&quot;&gt;&lt;property id=&quot;20148&quot; value=&quot;5&quot;/&gt;&lt;property id=&quot;20300&quot; value=&quot;Slide 13 - &amp;quot;The Relationship Between Sales &amp;#x0D;&amp;#x0A;Revenue and Profit&amp;quot;&quot;/&gt;&lt;property id=&quot;20307&quot; value=&quot;291&quot;/&gt;&lt;/object&gt;&lt;object type=&quot;3&quot; unique_id=&quot;10016&quot;&gt;&lt;property id=&quot;20148&quot; value=&quot;5&quot;/&gt;&lt;property id=&quot;20300&quot; value=&quot;Slide 14 - &amp;quot;The Function of Profit&amp;quot;&quot;/&gt;&lt;property id=&quot;20307&quot; value=&quot;353&quot;/&gt;&lt;/object&gt;&lt;object type=&quot;3&quot; unique_id=&quot;10017&quot;&gt;&lt;property id=&quot;20148&quot; value=&quot;5&quot;/&gt;&lt;property id=&quot;20300&quot; value=&quot;Slide 15 - &amp;quot;Paths to E-Profits&amp;quot;&quot;/&gt;&lt;property id=&quot;20307&quot; value=&quot;349&quot;/&gt;&lt;/object&gt;&lt;object type=&quot;3&quot; unique_id=&quot;10018&quot;&gt;&lt;property id=&quot;20148&quot; value=&quot;5&quot;/&gt;&lt;property id=&quot;20300&quot; value=&quot;Slide 16 - &amp;quot;Stakeholders&amp;quot;&quot;/&gt;&lt;property id=&quot;20307&quot; value=&quot;275&quot;/&gt;&lt;/object&gt;&lt;object type=&quot;3&quot; unique_id=&quot;10019&quot;&gt;&lt;property id=&quot;20148&quot; value=&quot;5&quot;/&gt;&lt;property id=&quot;20300&quot; value=&quot;Slide 17 - &amp;quot;Economics&amp;quot;&quot;/&gt;&lt;property id=&quot;20307&quot; value=&quot;354&quot;/&gt;&lt;/object&gt;&lt;object type=&quot;3&quot; unique_id=&quot;10020&quot;&gt;&lt;property id=&quot;20148&quot; value=&quot;5&quot;/&gt;&lt;property id=&quot;20300&quot; value=&quot;Slide 18 - &amp;quot;Types of Economic Systems  &amp;quot;&quot;/&gt;&lt;property id=&quot;20307&quot; value=&quot;319&quot;/&gt;&lt;/object&gt;&lt;object type=&quot;3&quot; unique_id=&quot;10021&quot;&gt;&lt;property id=&quot;20148&quot; value=&quot;5&quot;/&gt;&lt;property id=&quot;20300&quot; value=&quot;Slide 19 - &amp;quot;Types of Economic Systems (cont’d)&amp;quot;&quot;/&gt;&lt;property id=&quot;20307&quot; value=&quot;355&quot;/&gt;&lt;/object&gt;&lt;object type=&quot;3&quot; unique_id=&quot;10022&quot;&gt;&lt;property id=&quot;20148&quot; value=&quot;5&quot;/&gt;&lt;property id=&quot;20300&quot; value=&quot;Slide 20 - &amp;quot;Capitalism&amp;quot;&quot;/&gt;&lt;property id=&quot;20307&quot; value=&quot;356&quot;/&gt;&lt;/object&gt;&lt;object type=&quot;3&quot; unique_id=&quot;10024&quot;&gt;&lt;property id=&quot;20148&quot; value=&quot;5&quot;/&gt;&lt;property id=&quot;20300&quot; value=&quot;Slide 21 - &amp;quot; Basic assumptions for Adam Smith’s &amp;#x0D;&amp;#x0A;Laissez-Faire Capitalism&amp;#x0D;&amp;#x0A;&amp;quot;&quot;/&gt;&lt;property id=&quot;20307&quot; value=&quot;276&quot;/&gt;&lt;/object&gt;&lt;object type=&quot;3&quot; unique_id=&quot;10025&quot;&gt;&lt;property id=&quot;20148&quot; value=&quot;5&quot;/&gt;&lt;property id=&quot;20300&quot; value=&quot;Slide 22 - &amp;quot;Command Economy - Socialism&amp;#x0D;&amp;#x0A;&amp;quot;&quot;/&gt;&lt;property id=&quot;20307&quot; value=&quot;358&quot;/&gt;&lt;/object&gt;&lt;object type=&quot;3&quot; unique_id=&quot;10026&quot;&gt;&lt;property id=&quot;20148&quot; value=&quot;5&quot;/&gt;&lt;property id=&quot;20300&quot; value=&quot;Slide 23 - &amp;quot;Command Economy - Communism&amp;#x0D;&amp;#x0A;&amp;quot;&quot;/&gt;&lt;property id=&quot;20307&quot; value=&quot;359&quot;/&gt;&lt;/object&gt;&lt;object type=&quot;3&quot; unique_id=&quot;10027&quot;&gt;&lt;property id=&quot;20148&quot; value=&quot;5&quot;/&gt;&lt;property id=&quot;20300&quot; value=&quot;Slide 24 - &amp;quot; The U.S. economy is a mixed economy.&amp;#x0D;&amp;#x0A;&amp;quot;&quot;/&gt;&lt;property id=&quot;20307&quot; value=&quot;360&quot;/&gt;&lt;/object&gt;&lt;object type=&quot;3&quot; unique_id=&quot;10028&quot;&gt;&lt;property id=&quot;20148&quot; value=&quot;5&quot;/&gt;&lt;property id=&quot;20300&quot; value=&quot;Slide 25 - &amp;quot;The Circular Flow in Our Mixed Economy&amp;quot;&quot;/&gt;&lt;property id=&quot;20307&quot; value=&quot;264&quot;/&gt;&lt;/object&gt;&lt;object type=&quot;3&quot; unique_id=&quot;10029&quot;&gt;&lt;property id=&quot;20148&quot; value=&quot;5&quot;/&gt;&lt;property id=&quot;20300&quot; value=&quot;Slide 26 - &amp;quot;Measuring Economic Performance&amp;quot;&quot;/&gt;&lt;property id=&quot;20307&quot; value=&quot;281&quot;/&gt;&lt;/object&gt;&lt;object type=&quot;3&quot; unique_id=&quot;10030&quot;&gt;&lt;property id=&quot;20148&quot; value=&quot;5&quot;/&gt;&lt;property id=&quot;20300&quot; value=&quot;Slide 27 - &amp;quot;Measuring Economic Performance (cont’d)&amp;quot;&quot;/&gt;&lt;property id=&quot;20307&quot; value=&quot;361&quot;/&gt;&lt;/object&gt;&lt;object type=&quot;3&quot; unique_id=&quot;10031&quot;&gt;&lt;property id=&quot;20148&quot; value=&quot;5&quot;/&gt;&lt;property id=&quot;20300&quot; value=&quot;Slide 28 - &amp;quot;Measuring Economic Performance (cont’d)&amp;quot;&quot;/&gt;&lt;property id=&quot;20307&quot; value=&quot;362&quot;/&gt;&lt;/object&gt;&lt;object type=&quot;3&quot; unique_id=&quot;10032&quot;&gt;&lt;property id=&quot;20148&quot; value=&quot;5&quot;/&gt;&lt;property id=&quot;20300&quot; value=&quot;Slide 29 - &amp;quot;Gross Domestic Product&amp;quot;&quot;/&gt;&lt;property id=&quot;20307&quot; value=&quot;363&quot;/&gt;&lt;/object&gt;&lt;object type=&quot;3&quot; unique_id=&quot;10033&quot;&gt;&lt;property id=&quot;20148&quot; value=&quot;5&quot;/&gt;&lt;property id=&quot;20300&quot; value=&quot;Slide 30 - &amp;quot;Balance of Trade&amp;quot;&quot;/&gt;&lt;property id=&quot;20307&quot; value=&quot;367&quot;/&gt;&lt;/object&gt;&lt;object type=&quot;3&quot; unique_id=&quot;10034&quot;&gt;&lt;property id=&quot;20148&quot; value=&quot;5&quot;/&gt;&lt;property id=&quot;20300&quot; value=&quot;Slide 31 - &amp;quot;Bank Credit of All Commercial Banks&amp;quot;&quot;/&gt;&lt;property id=&quot;20307&quot; value=&quot;368&quot;/&gt;&lt;/object&gt;&lt;object type=&quot;3&quot; unique_id=&quot;10035&quot;&gt;&lt;property id=&quot;20148&quot; value=&quot;5&quot;/&gt;&lt;property id=&quot;20300&quot; value=&quot;Slide 32&quot;/&gt;&lt;property id=&quot;20307&quot; value=&quot;364&quot;/&gt;&lt;/object&gt;&lt;object type=&quot;3&quot; unique_id=&quot;10036&quot;&gt;&lt;property id=&quot;20148&quot; value=&quot;5&quot;/&gt;&lt;property id=&quot;20300&quot; value=&quot;Slide 33 - &amp;quot;Inflation Rate&amp;quot;&quot;/&gt;&lt;property id=&quot;20307&quot; value=&quot;365&quot;/&gt;&lt;/object&gt;&lt;object type=&quot;3&quot; unique_id=&quot;10037&quot;&gt;&lt;property id=&quot;20148&quot; value=&quot;5&quot;/&gt;&lt;property id=&quot;20300&quot; value=&quot;Slide 34 - &amp;quot;Unemployment Rate&amp;quot;&quot;/&gt;&lt;property id=&quot;20307&quot; value=&quot;366&quot;/&gt;&lt;/object&gt;&lt;object type=&quot;3&quot; unique_id=&quot;10038&quot;&gt;&lt;property id=&quot;20148&quot; value=&quot;5&quot;/&gt;&lt;property id=&quot;20300&quot; value=&quot;Slide 35 - &amp;quot;Corporate Profits&amp;quot;&quot;/&gt;&lt;property id=&quot;20307&quot; value=&quot;369&quot;/&gt;&lt;/object&gt;&lt;object type=&quot;3&quot; unique_id=&quot;10039&quot;&gt;&lt;property id=&quot;20148&quot; value=&quot;5&quot;/&gt;&lt;property id=&quot;20300&quot; value=&quot;Slide 36 - &amp;quot;New Housing Starts&amp;quot;&quot;/&gt;&lt;property id=&quot;20307&quot; value=&quot;370&quot;/&gt;&lt;/object&gt;&lt;object type=&quot;3&quot; unique_id=&quot;10040&quot;&gt;&lt;property id=&quot;20148&quot; value=&quot;5&quot;/&gt;&lt;property id=&quot;20300&quot; value=&quot;Slide 37 - &amp;quot;Interest Rates&amp;quot;&quot;/&gt;&lt;property id=&quot;20307&quot; value=&quot;371&quot;/&gt;&lt;/object&gt;&lt;object type=&quot;3&quot; unique_id=&quot;10041&quot;&gt;&lt;property id=&quot;20148&quot; value=&quot;5&quot;/&gt;&lt;property id=&quot;20300&quot; value=&quot;Slide 38 - &amp;quot;The Business Cycle&amp;quot;&quot;/&gt;&lt;property id=&quot;20307&quot; value=&quot;293&quot;/&gt;&lt;/object&gt;&lt;object type=&quot;3&quot; unique_id=&quot;10042&quot;&gt;&lt;property id=&quot;20148&quot; value=&quot;5&quot;/&gt;&lt;property id=&quot;20300&quot; value=&quot;Slide 39 - &amp;quot;Is recession something that can’t be avoided? &amp;quot;&quot;/&gt;&lt;property id=&quot;20307&quot; value=&quot;372&quot;/&gt;&lt;/object&gt;&lt;object type=&quot;3&quot; unique_id=&quot;10043&quot;&gt;&lt;property id=&quot;20148&quot; value=&quot;5&quot;/&gt;&lt;property id=&quot;20300&quot; value=&quot;Slide 40 - &amp;quot;Monetary Policies&amp;quot;&quot;/&gt;&lt;property id=&quot;20307&quot; value=&quot;373&quot;/&gt;&lt;/object&gt;&lt;object type=&quot;3&quot; unique_id=&quot;10046&quot;&gt;&lt;property id=&quot;20148&quot; value=&quot;5&quot;/&gt;&lt;property id=&quot;20300&quot; value=&quot;Slide 45 - &amp;quot;Supply Curve and Demand Curve&amp;quot;&quot;/&gt;&lt;property id=&quot;20307&quot; value=&quot;266&quot;/&gt;&lt;/object&gt;&lt;object type=&quot;3&quot; unique_id=&quot;10058&quot;&gt;&lt;property id=&quot;20148&quot; value=&quot;5&quot;/&gt;&lt;property id=&quot;20300&quot; value=&quot;Slide 60 - &amp;quot;American Business Today (cont’d)&amp;quot;&quot;/&gt;&lt;property id=&quot;20307&quot; value=&quot;333&quot;/&gt;&lt;/object&gt;&lt;object type=&quot;3&quot; unique_id=&quot;10800&quot;&gt;&lt;property id=&quot;20148&quot; value=&quot;5&quot;/&gt;&lt;property id=&quot;20300&quot; value=&quot;Slide 11 - &amp;quot;The Importance of Manufacturing&amp;quot;&quot;/&gt;&lt;property id=&quot;20307&quot; value=&quot;374&quot;/&gt;&lt;/object&gt;&lt;object type=&quot;3&quot; unique_id=&quot;10801&quot;&gt;&lt;property id=&quot;20148&quot; value=&quot;5&quot;/&gt;&lt;property id=&quot;20300&quot; value=&quot;Slide 41 - &amp;quot;Fiscal Policy&amp;quot;&quot;/&gt;&lt;property id=&quot;20307&quot; value=&quot;375&quot;/&gt;&lt;/object&gt;&lt;object type=&quot;3&quot; unique_id=&quot;10802&quot;&gt;&lt;property id=&quot;20148&quot; value=&quot;5&quot;/&gt;&lt;property id=&quot;20300&quot; value=&quot;Slide 42 - &amp;quot;Federal Deficit and National Debt&amp;quot;&quot;/&gt;&lt;property id=&quot;20307&quot; value=&quot;376&quot;/&gt;&lt;/object&gt;&lt;object type=&quot;3&quot; unique_id=&quot;10803&quot;&gt;&lt;property id=&quot;20148&quot; value=&quot;5&quot;/&gt;&lt;property id=&quot;20300&quot; value=&quot;Slide 43 - &amp;quot;Competition&amp;quot;&quot;/&gt;&lt;property id=&quot;20307&quot; value=&quot;377&quot;/&gt;&lt;/object&gt;&lt;object type=&quot;3&quot; unique_id=&quot;10804&quot;&gt;&lt;property id=&quot;20148&quot; value=&quot;5&quot;/&gt;&lt;property id=&quot;20300&quot; value=&quot;Slide 44 - &amp;quot;Perfect Competition&amp;quot;&quot;/&gt;&lt;property id=&quot;20307&quot; value=&quot;379&quot;/&gt;&lt;/object&gt;&lt;object type=&quot;3&quot; unique_id=&quot;10805&quot;&gt;&lt;property id=&quot;20148&quot; value=&quot;5&quot;/&gt;&lt;property id=&quot;20300&quot; value=&quot;Slide 46 - &amp;quot;Monopolistic Competition&amp;quot;&quot;/&gt;&lt;property id=&quot;20307&quot; value=&quot;381&quot;/&gt;&lt;/object&gt;&lt;object type=&quot;3&quot; unique_id=&quot;10806&quot;&gt;&lt;property id=&quot;20148&quot; value=&quot;5&quot;/&gt;&lt;property id=&quot;20300&quot; value=&quot;Slide 47 - &amp;quot;Oligopoly&amp;quot;&quot;/&gt;&lt;property id=&quot;20307&quot; value=&quot;382&quot;/&gt;&lt;/object&gt;&lt;object type=&quot;3&quot; unique_id=&quot;10807&quot;&gt;&lt;property id=&quot;20148&quot; value=&quot;5&quot;/&gt;&lt;property id=&quot;20300&quot; value=&quot;Slide 48 - &amp;quot;Monopoly&amp;quot;&quot;/&gt;&lt;property id=&quot;20307&quot; value=&quot;383&quot;/&gt;&lt;/object&gt;&lt;object type=&quot;3&quot; unique_id=&quot;10808&quot;&gt;&lt;property id=&quot;20148&quot; value=&quot;5&quot;/&gt;&lt;property id=&quot;20300&quot; value=&quot;Slide 49 - &amp;quot;Monopoly&amp;quot;&quot;/&gt;&lt;property id=&quot;20307&quot; value=&quot;384&quot;/&gt;&lt;/object&gt;&lt;object type=&quot;3&quot; unique_id=&quot;10809&quot;&gt;&lt;property id=&quot;20148&quot; value=&quot;5&quot;/&gt;&lt;property id=&quot;20300&quot; value=&quot;Slide 50 - &amp;quot;Early Business Development&amp;quot;&quot;/&gt;&lt;property id=&quot;20307&quot; value=&quot;385&quot;/&gt;&lt;/object&gt;&lt;object type=&quot;3&quot; unique_id=&quot;11859&quot;&gt;&lt;property id=&quot;20148&quot; value=&quot;5&quot;/&gt;&lt;property id=&quot;20300&quot; value=&quot;Slide 51 - &amp;quot;Early Business Development&amp;quot;&quot;/&gt;&lt;property id=&quot;20307&quot; value=&quot;386&quot;/&gt;&lt;/object&gt;&lt;object type=&quot;3&quot; unique_id=&quot;11860&quot;&gt;&lt;property id=&quot;20148&quot; value=&quot;5&quot;/&gt;&lt;property id=&quot;20300&quot; value=&quot;Slide 52 - &amp;quot;Early Business Development&amp;quot;&quot;/&gt;&lt;property id=&quot;20307&quot; value=&quot;387&quot;/&gt;&lt;/object&gt;&lt;object type=&quot;3&quot; unique_id=&quot;11861&quot;&gt;&lt;property id=&quot;20148&quot; value=&quot;5&quot;/&gt;&lt;property id=&quot;20300&quot; value=&quot;Slide 53 - &amp;quot;Early Business Development&amp;quot;&quot;/&gt;&lt;property id=&quot;20307&quot; value=&quot;388&quot;/&gt;&lt;/object&gt;&lt;object type=&quot;3&quot; unique_id=&quot;11862&quot;&gt;&lt;property id=&quot;20148&quot; value=&quot;5&quot;/&gt;&lt;property id=&quot;20300&quot; value=&quot;Slide 54 - &amp;quot;Business Development in the 1900s&amp;quot;&quot;/&gt;&lt;property id=&quot;20307&quot; value=&quot;391&quot;/&gt;&lt;/object&gt;&lt;object type=&quot;3&quot; unique_id=&quot;11863&quot;&gt;&lt;property id=&quot;20148&quot; value=&quot;5&quot;/&gt;&lt;property id=&quot;20300&quot; value=&quot;Slide 55 - &amp;quot;Business Development in the 1900s&amp;quot;&quot;/&gt;&lt;property id=&quot;20307&quot; value=&quot;392&quot;/&gt;&lt;/object&gt;&lt;object type=&quot;3&quot; unique_id=&quot;11864&quot;&gt;&lt;property id=&quot;20148&quot; value=&quot;5&quot;/&gt;&lt;property id=&quot;20300&quot; value=&quot;Slide 56 - &amp;quot;Business Development in the 1900s&amp;quot;&quot;/&gt;&lt;property id=&quot;20307&quot; value=&quot;393&quot;/&gt;&lt;/object&gt;&lt;object type=&quot;3&quot; unique_id=&quot;11865&quot;&gt;&lt;property id=&quot;20148&quot; value=&quot;5&quot;/&gt;&lt;property id=&quot;20300&quot; value=&quot;Slide 57 - &amp;quot;Business Development in the 1900s&amp;quot;&quot;/&gt;&lt;property id=&quot;20307&quot; value=&quot;394&quot;/&gt;&lt;/object&gt;&lt;object type=&quot;3&quot; unique_id=&quot;11866&quot;&gt;&lt;property id=&quot;20148&quot; value=&quot;5&quot;/&gt;&lt;property id=&quot;20300&quot; value=&quot;Slide 58 - &amp;quot;Business Development in the 1900s&amp;quot;&quot;/&gt;&lt;property id=&quot;20307&quot; value=&quot;395&quot;/&gt;&lt;/object&gt;&lt;object type=&quot;3&quot; unique_id=&quot;11867&quot;&gt;&lt;property id=&quot;20148&quot; value=&quot;5&quot;/&gt;&lt;property id=&quot;20300&quot; value=&quot;Slide 59 - &amp;quot;American Business Today&amp;quot;&quot;/&gt;&lt;property id=&quot;20307&quot; value=&quot;396&quot;/&gt;&lt;/object&gt;&lt;object type=&quot;3&quot; unique_id=&quot;11868&quot;&gt;&lt;property id=&quot;20148&quot; value=&quot;5&quot;/&gt;&lt;property id=&quot;20300&quot; value=&quot;Slide 61 - &amp;quot;U.S. Manufacturing Employment&amp;#x0D;&amp;#x0A;1980 - 2008 and Projected 2018 (000s)&amp;quot;&quot;/&gt;&lt;property id=&quot;20307&quot; value=&quot;389&quot;/&gt;&lt;/object&gt;&lt;object type=&quot;3&quot; unique_id=&quot;11869&quot;&gt;&lt;property id=&quot;20148&quot; value=&quot;5&quot;/&gt;&lt;property id=&quot;20300&quot; value=&quot;Slide 62 - &amp;quot;A Few of the Fastest Growing &amp;#x0D;&amp;#x0A;Occupations 2008-2018 &amp;#x0D;&amp;#x0A;&amp;quot;&quot;/&gt;&lt;property id=&quot;20307&quot; value=&quot;390&quot;/&gt;&lt;/object&gt;&lt;/object&gt;&lt;/object&gt;&lt;/database&gt;"/>
  <p:tag name="SECTOMILLISECCONVERTED" val="1"/>
</p:tagLst>
</file>

<file path=ppt/theme/theme1.xml><?xml version="1.0" encoding="utf-8"?>
<a:theme xmlns:a="http://schemas.openxmlformats.org/drawingml/2006/main" name="Pride12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15377</TotalTime>
  <Words>2436</Words>
  <Application>Microsoft Macintosh PowerPoint</Application>
  <PresentationFormat>On-screen Show (4:3)</PresentationFormat>
  <Paragraphs>296</Paragraphs>
  <Slides>33</Slides>
  <Notes>23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Pride12e</vt:lpstr>
      <vt:lpstr>Chapter 5  Small Business, Entrepreneurship, and Franchises</vt:lpstr>
      <vt:lpstr>What is Small Business?</vt:lpstr>
      <vt:lpstr>TABLE 5-1 Industry Group-Size Standards</vt:lpstr>
      <vt:lpstr>Small Business: A Profile</vt:lpstr>
      <vt:lpstr>The Small-Business Sector</vt:lpstr>
      <vt:lpstr>The Importance of Small Business</vt:lpstr>
      <vt:lpstr>The Importance of Small  Businesses in Our Economy (slide 1 of 3)</vt:lpstr>
      <vt:lpstr>The Importance of Small  Businesses in Our Economy (slide 2 of 3)</vt:lpstr>
      <vt:lpstr>The Importance of Small  Businesses in Our Economy (slide 3 of 3)</vt:lpstr>
      <vt:lpstr>Why Do Small Businesses Fail?</vt:lpstr>
      <vt:lpstr>Pros and Cons of Small Business</vt:lpstr>
      <vt:lpstr>FIGURE 5-2 Sources of Capital for Entrepreneurs</vt:lpstr>
      <vt:lpstr>The People in Small Businesses: The Entrepreneurs (slide 1 of 3)</vt:lpstr>
      <vt:lpstr>FIGURE 5-1 How Old Is the Average Entrepreneur?</vt:lpstr>
      <vt:lpstr>The People in Small Businesses: The Entrepreneurs (slide 2 of 3)</vt:lpstr>
      <vt:lpstr>The People in Small Businesses: The Entrepreneurs (slide 3 of 3)</vt:lpstr>
      <vt:lpstr>The Importance of a Business Plan</vt:lpstr>
      <vt:lpstr>Starting a Small Business</vt:lpstr>
      <vt:lpstr>Resources for Entrepreneurs</vt:lpstr>
      <vt:lpstr>SBA Financial Assistance</vt:lpstr>
      <vt:lpstr>Common Business Opportunities</vt:lpstr>
      <vt:lpstr>Starting a Brand New Business</vt:lpstr>
      <vt:lpstr>Buying an Existing Business</vt:lpstr>
      <vt:lpstr>Franchising</vt:lpstr>
      <vt:lpstr>TABLE 5-4 Basic Rights and Obligations Delineated in a Franchise  Agreement (slide 1 of 3)</vt:lpstr>
      <vt:lpstr>TABLE 5-4 Basic Rights and Obligations Delineated in a Franchise  Agreement (slide 2 of 3)</vt:lpstr>
      <vt:lpstr>TABLE 5-4 Basic Rights and Obligations Delineated in a Franchise  Agreement (slide 3 of 3)</vt:lpstr>
      <vt:lpstr>Types of Franchising</vt:lpstr>
      <vt:lpstr>The Growth of Franchising (slide 1 of 2)</vt:lpstr>
      <vt:lpstr>The Growth of Franchising (slide 2 of 2)</vt:lpstr>
      <vt:lpstr>Are Franchises Successful?</vt:lpstr>
      <vt:lpstr>Advantages of Franchising</vt:lpstr>
      <vt:lpstr>Disadvantages of Franchising</vt:lpstr>
    </vt:vector>
  </TitlesOfParts>
  <Company>HMCo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dc:title>
  <dc:creator>Tianna Tagami;Instructional Designer</dc:creator>
  <cp:lastModifiedBy>Eric Belk</cp:lastModifiedBy>
  <cp:revision>601</cp:revision>
  <cp:lastPrinted>2017-10-06T19:41:41Z</cp:lastPrinted>
  <dcterms:modified xsi:type="dcterms:W3CDTF">2018-09-25T02:08:34Z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81C559C9-D57A-447F-8ADB-55EC58C1EE43</vt:lpwstr>
  </property>
  <property fmtid="{D5CDD505-2E9C-101B-9397-08002B2CF9AE}" pid="4" name="ArticulatePath">
    <vt:lpwstr>PHK11eCh01_lecture</vt:lpwstr>
  </property>
  <property fmtid="{D5CDD505-2E9C-101B-9397-08002B2CF9AE}" pid="5" name="ArticulateProjectFull">
    <vt:lpwstr>C:\Documents and Settings\Don\My Documents\Don Izzo\LarryFlick\Business 11e\Izzo PPT\PHK11eCh01_lecture.ppta</vt:lpwstr>
  </property>
  <property fmtid="{D5CDD505-2E9C-101B-9397-08002B2CF9AE}" pid="6" name="_NewReviewCycle">
    <vt:lpwstr/>
  </property>
</Properties>
</file>