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34"/>
  </p:notesMasterIdLst>
  <p:handoutMasterIdLst>
    <p:handoutMasterId r:id="rId35"/>
  </p:handoutMasterIdLst>
  <p:sldIdLst>
    <p:sldId id="329" r:id="rId2"/>
    <p:sldId id="332" r:id="rId3"/>
    <p:sldId id="363" r:id="rId4"/>
    <p:sldId id="334" r:id="rId5"/>
    <p:sldId id="364" r:id="rId6"/>
    <p:sldId id="365" r:id="rId7"/>
    <p:sldId id="368" r:id="rId8"/>
    <p:sldId id="369" r:id="rId9"/>
    <p:sldId id="370" r:id="rId10"/>
    <p:sldId id="371" r:id="rId11"/>
    <p:sldId id="372" r:id="rId12"/>
    <p:sldId id="373" r:id="rId13"/>
    <p:sldId id="375" r:id="rId14"/>
    <p:sldId id="335" r:id="rId15"/>
    <p:sldId id="336" r:id="rId16"/>
    <p:sldId id="337" r:id="rId17"/>
    <p:sldId id="338" r:id="rId18"/>
    <p:sldId id="376" r:id="rId19"/>
    <p:sldId id="377" r:id="rId20"/>
    <p:sldId id="378" r:id="rId21"/>
    <p:sldId id="341" r:id="rId22"/>
    <p:sldId id="342" r:id="rId23"/>
    <p:sldId id="343" r:id="rId24"/>
    <p:sldId id="379" r:id="rId25"/>
    <p:sldId id="380" r:id="rId26"/>
    <p:sldId id="345" r:id="rId27"/>
    <p:sldId id="381" r:id="rId28"/>
    <p:sldId id="382" r:id="rId29"/>
    <p:sldId id="383" r:id="rId30"/>
    <p:sldId id="384" r:id="rId31"/>
    <p:sldId id="385" r:id="rId32"/>
    <p:sldId id="361" r:id="rId33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6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anne Dauksewicz" initials="" lastIdx="1" clrIdx="0"/>
  <p:cmAuthor id="1" name="Windows User" initials="JD" lastIdx="28" clrIdx="1"/>
  <p:cmAuthor id="2" name="Tianna" initials="T" lastIdx="5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8AC1D4"/>
    <a:srgbClr val="009900"/>
    <a:srgbClr val="339966"/>
    <a:srgbClr val="339933"/>
    <a:srgbClr val="008000"/>
    <a:srgbClr val="D2E3EA"/>
    <a:srgbClr val="438609"/>
    <a:srgbClr val="00709A"/>
    <a:srgbClr val="D8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35" autoAdjust="0"/>
    <p:restoredTop sz="87687" autoAdjust="0"/>
  </p:normalViewPr>
  <p:slideViewPr>
    <p:cSldViewPr>
      <p:cViewPr varScale="1">
        <p:scale>
          <a:sx n="101" d="100"/>
          <a:sy n="101" d="100"/>
        </p:scale>
        <p:origin x="1840" y="184"/>
      </p:cViewPr>
      <p:guideLst>
        <p:guide orient="horz" pos="816"/>
        <p:guide pos="672"/>
      </p:guideLst>
    </p:cSldViewPr>
  </p:slideViewPr>
  <p:outlineViewPr>
    <p:cViewPr>
      <p:scale>
        <a:sx n="33" d="100"/>
        <a:sy n="33" d="100"/>
      </p:scale>
      <p:origin x="0" y="645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48"/>
    </p:cViewPr>
  </p:sorterViewPr>
  <p:notesViewPr>
    <p:cSldViewPr>
      <p:cViewPr varScale="1">
        <p:scale>
          <a:sx n="85" d="100"/>
          <a:sy n="85" d="100"/>
        </p:scale>
        <p:origin x="-315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2EE4F1B-DBE0-4F1E-B412-49CA4B7A2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302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FE087C7-FDD8-4C89-8735-B20DA0D4D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872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ata.worldbank.org/indicator/NY.GDP.MKTP.KD.ZG/countries?display=graph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nytimes.com/2012/10/13/business/economy/imf-sees-economic-growth-faltering-worldwide.html?_r=0" TargetMode="Externa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trade.gov/press/press-releases/2012/export-factsheet-february2012-021012.pdf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4B5BBF-5979-4C10-981C-388F6C52928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231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4B5BBF-5979-4C10-981C-388F6C52928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423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4B5BBF-5979-4C10-981C-388F6C52928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30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</a:rPr>
              <a:t>Graph source:</a:t>
            </a:r>
            <a:r>
              <a:rPr lang="en-US" baseline="0" dirty="0">
                <a:latin typeface="Times New Roman" pitchFamily="18" charset="0"/>
              </a:rPr>
              <a:t> World Bank</a:t>
            </a:r>
          </a:p>
          <a:p>
            <a:pPr eaLnBrk="1" hangingPunct="1"/>
            <a:r>
              <a:rPr lang="en-US" dirty="0">
                <a:hlinkClick r:id="rId3"/>
              </a:rPr>
              <a:t>http://data.worldbank.org/indicator/NY.GDP.MKTP.KD.ZG/countries?display=graph</a:t>
            </a:r>
            <a:endParaRPr lang="en-US" dirty="0"/>
          </a:p>
          <a:p>
            <a:pPr eaLnBrk="1" hangingPunct="1"/>
            <a:r>
              <a:rPr lang="en-US" dirty="0">
                <a:latin typeface="Times New Roman" pitchFamily="18" charset="0"/>
              </a:rPr>
              <a:t>World GDP</a:t>
            </a:r>
            <a:r>
              <a:rPr lang="en-US" baseline="0" dirty="0">
                <a:latin typeface="Times New Roman" pitchFamily="18" charset="0"/>
              </a:rPr>
              <a:t> Growth</a:t>
            </a:r>
            <a:endParaRPr lang="en-US" dirty="0">
              <a:latin typeface="Times New Roman" pitchFamily="18" charset="0"/>
            </a:endParaRPr>
          </a:p>
          <a:p>
            <a:pPr eaLnBrk="1" hangingPunct="1"/>
            <a:endParaRPr lang="en-US" dirty="0">
              <a:latin typeface="Times New Roman" pitchFamily="18" charset="0"/>
            </a:endParaRPr>
          </a:p>
          <a:p>
            <a:pPr eaLnBrk="1" hangingPunct="1"/>
            <a:r>
              <a:rPr lang="en-US" u="sng" dirty="0"/>
              <a:t>Additional Resources</a:t>
            </a:r>
          </a:p>
          <a:p>
            <a:pPr eaLnBrk="1" hangingPunct="1"/>
            <a:endParaRPr lang="en-US" dirty="0">
              <a:latin typeface="Times New Roman" pitchFamily="18" charset="0"/>
            </a:endParaRPr>
          </a:p>
          <a:p>
            <a:pPr eaLnBrk="1" hangingPunct="1"/>
            <a:r>
              <a:rPr lang="en-US" dirty="0">
                <a:latin typeface="Times New Roman" pitchFamily="18" charset="0"/>
              </a:rPr>
              <a:t>Article</a:t>
            </a:r>
          </a:p>
          <a:p>
            <a:pPr eaLnBrk="1" hangingPunct="1"/>
            <a:r>
              <a:rPr lang="en-US" dirty="0" err="1">
                <a:latin typeface="Times New Roman" pitchFamily="18" charset="0"/>
              </a:rPr>
              <a:t>NYTimes</a:t>
            </a:r>
            <a:endParaRPr lang="en-US" dirty="0">
              <a:latin typeface="Times New Roman" pitchFamily="18" charset="0"/>
            </a:endParaRPr>
          </a:p>
          <a:p>
            <a:pPr eaLnBrk="1" hangingPunct="1"/>
            <a:r>
              <a:rPr lang="en-US" dirty="0">
                <a:latin typeface="Times New Roman" pitchFamily="18" charset="0"/>
              </a:rPr>
              <a:t>A Global Perspective:</a:t>
            </a:r>
            <a:r>
              <a:rPr lang="en-US" baseline="0" dirty="0">
                <a:latin typeface="Times New Roman" pitchFamily="18" charset="0"/>
              </a:rPr>
              <a:t> More Economic Slowing</a:t>
            </a:r>
          </a:p>
          <a:p>
            <a:pPr eaLnBrk="1" hangingPunct="1"/>
            <a:r>
              <a:rPr lang="en-US" dirty="0">
                <a:hlinkClick r:id="rId4"/>
              </a:rPr>
              <a:t>http://www.nytimes.com/2012/10/13/business/economy/imf-sees-economic-growth-faltering-worldwide.html?_r=0</a:t>
            </a:r>
            <a:endParaRPr lang="en-US" dirty="0"/>
          </a:p>
          <a:p>
            <a:pPr eaLnBrk="1" hangingPunct="1"/>
            <a:endParaRPr lang="en-US" dirty="0">
              <a:latin typeface="Times New Roman" pitchFamily="18" charset="0"/>
            </a:endParaRPr>
          </a:p>
          <a:p>
            <a:pPr eaLnBrk="1" hangingPunct="1"/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U.S. Export Fact Sheet: </a:t>
            </a:r>
            <a:r>
              <a:rPr lang="en-US" dirty="0">
                <a:hlinkClick r:id="rId3"/>
              </a:rPr>
              <a:t>http://trade.gov/press/press-releases/2012/export-factsheet-february2012-021012.pdf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4B5BBF-5979-4C10-981C-388F6C52928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8742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</a:rPr>
              <a:t>Source: http://europa.eu/abc/european_countries/index_en.htm</a:t>
            </a:r>
            <a:r>
              <a:rPr lang="en-US" baseline="0" dirty="0">
                <a:latin typeface="Times New Roman" pitchFamily="18" charset="0"/>
              </a:rPr>
              <a:t> (accessed March 14, 2012)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4B5BBF-5979-4C10-981C-388F6C529281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1777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700D15D-8D13-497A-BE8A-037FEFFAA035}" type="slidenum">
              <a:rPr lang="en-US" sz="1200">
                <a:latin typeface="Arial" charset="0"/>
              </a:rPr>
              <a:pPr algn="r"/>
              <a:t>3</a:t>
            </a:fld>
            <a:endParaRPr lang="en-US" sz="1200">
              <a:latin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4B5BBF-5979-4C10-981C-388F6C52928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75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gradFill>
          <a:gsLst>
            <a:gs pos="0">
              <a:srgbClr val="006600"/>
            </a:gs>
            <a:gs pos="39999">
              <a:srgbClr val="339933"/>
            </a:gs>
            <a:gs pos="70000">
              <a:srgbClr val="339966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67360"/>
            <a:ext cx="4495799" cy="57528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00" y="1752600"/>
            <a:ext cx="3657600" cy="3124200"/>
          </a:xfrm>
        </p:spPr>
        <p:txBody>
          <a:bodyPr/>
          <a:lstStyle>
            <a:lvl1pPr>
              <a:defRPr sz="3200" b="1" i="0" spc="-100">
                <a:solidFill>
                  <a:schemeClr val="tx1"/>
                </a:solidFill>
                <a:latin typeface="+mj-lt"/>
                <a:cs typeface="Arial Black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0" y="518160"/>
            <a:ext cx="167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0" i="0" spc="-51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/>
                <a:cs typeface="Lucida Sans"/>
              </a:rPr>
              <a:t>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80000"/>
              <a:buFont typeface="Wingdings" pitchFamily="2" charset="2"/>
              <a:buChar char="§"/>
              <a:tabLst/>
              <a:defRPr sz="28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Arial" charset="0"/>
              <a:buChar char="•"/>
              <a:tabLst/>
              <a:defRPr sz="2400"/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  <a:tabLst/>
              <a:defRPr sz="2000"/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-"/>
              <a:tabLst/>
              <a:defRPr sz="1800"/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ound Diagonal Corner Rectangle 5"/>
          <p:cNvSpPr/>
          <p:nvPr userDrawn="1"/>
        </p:nvSpPr>
        <p:spPr>
          <a:xfrm>
            <a:off x="152400" y="152400"/>
            <a:ext cx="8915400" cy="6629400"/>
          </a:xfrm>
          <a:prstGeom prst="round2DiagRect">
            <a:avLst/>
          </a:prstGeom>
          <a:noFill/>
          <a:ln w="444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8077200" cy="990600"/>
          </a:xfrm>
          <a:gradFill>
            <a:gsLst>
              <a:gs pos="0">
                <a:srgbClr val="006600"/>
              </a:gs>
              <a:gs pos="72000">
                <a:srgbClr val="339933"/>
              </a:gs>
              <a:gs pos="100000">
                <a:srgbClr val="FFEBFA"/>
              </a:gs>
            </a:gsLst>
            <a:lin ang="5400000" scaled="0"/>
          </a:gradFill>
          <a:ln cap="rnd"/>
          <a:effectLst>
            <a:softEdge rad="63500"/>
          </a:effectLst>
        </p:spPr>
        <p:txBody>
          <a:bodyPr/>
          <a:lstStyle>
            <a:lvl1pPr>
              <a:defRPr sz="32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34928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80000"/>
              <a:buFont typeface="Wingdings" pitchFamily="2" charset="2"/>
              <a:buChar char="§"/>
              <a:tabLst/>
              <a:defRPr sz="28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Arial" charset="0"/>
              <a:buChar char="•"/>
              <a:tabLst/>
              <a:defRPr sz="2400"/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  <a:tabLst/>
              <a:defRPr sz="2000"/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-"/>
              <a:tabLst/>
              <a:defRPr sz="1800"/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ound Diagonal Corner Rectangle 5"/>
          <p:cNvSpPr/>
          <p:nvPr userDrawn="1"/>
        </p:nvSpPr>
        <p:spPr>
          <a:xfrm>
            <a:off x="152400" y="152400"/>
            <a:ext cx="8915400" cy="6629400"/>
          </a:xfrm>
          <a:prstGeom prst="round2DiagRect">
            <a:avLst/>
          </a:prstGeom>
          <a:noFill/>
          <a:ln w="444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8077200" cy="990600"/>
          </a:xfrm>
          <a:gradFill>
            <a:gsLst>
              <a:gs pos="0">
                <a:srgbClr val="006600"/>
              </a:gs>
              <a:gs pos="72000">
                <a:srgbClr val="339933"/>
              </a:gs>
              <a:gs pos="100000">
                <a:srgbClr val="FFEBFA"/>
              </a:gs>
            </a:gsLst>
            <a:lin ang="5400000" scaled="0"/>
          </a:gradFill>
          <a:ln cap="rnd"/>
          <a:effectLst>
            <a:softEdge rad="63500"/>
          </a:effectLst>
        </p:spPr>
        <p:txBody>
          <a:bodyPr/>
          <a:lstStyle>
            <a:lvl1pPr>
              <a:defRPr sz="32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49781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80000"/>
              <a:buFont typeface="Wingdings" pitchFamily="2" charset="2"/>
              <a:buChar char="§"/>
              <a:tabLst/>
              <a:defRPr sz="28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Arial" charset="0"/>
              <a:buChar char="•"/>
              <a:tabLst/>
              <a:defRPr sz="2400"/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  <a:tabLst/>
              <a:defRPr sz="2000"/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-"/>
              <a:tabLst/>
              <a:defRPr sz="1800"/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ound Diagonal Corner Rectangle 5"/>
          <p:cNvSpPr/>
          <p:nvPr userDrawn="1"/>
        </p:nvSpPr>
        <p:spPr>
          <a:xfrm>
            <a:off x="152400" y="152400"/>
            <a:ext cx="8915400" cy="6629400"/>
          </a:xfrm>
          <a:prstGeom prst="round2DiagRect">
            <a:avLst/>
          </a:prstGeom>
          <a:noFill/>
          <a:ln w="444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8077200" cy="990600"/>
          </a:xfrm>
          <a:gradFill>
            <a:gsLst>
              <a:gs pos="0">
                <a:srgbClr val="006600"/>
              </a:gs>
              <a:gs pos="72000">
                <a:srgbClr val="339933"/>
              </a:gs>
              <a:gs pos="100000">
                <a:srgbClr val="FFEBFA"/>
              </a:gs>
            </a:gsLst>
            <a:lin ang="5400000" scaled="0"/>
          </a:gradFill>
          <a:ln cap="rnd"/>
          <a:effectLst>
            <a:softEdge rad="63500"/>
          </a:effectLst>
        </p:spPr>
        <p:txBody>
          <a:bodyPr/>
          <a:lstStyle>
            <a:lvl1pPr>
              <a:defRPr sz="32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08857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8077200" cy="990600"/>
          </a:xfrm>
          <a:gradFill>
            <a:gsLst>
              <a:gs pos="0">
                <a:srgbClr val="006600"/>
              </a:gs>
              <a:gs pos="72000">
                <a:srgbClr val="339933"/>
              </a:gs>
              <a:gs pos="100000">
                <a:srgbClr val="FFEBFA"/>
              </a:gs>
            </a:gsLst>
            <a:lin ang="5400000" scaled="0"/>
          </a:gradFill>
          <a:ln cap="rnd"/>
          <a:effectLst>
            <a:softEdge rad="63500"/>
          </a:effectLst>
        </p:spPr>
        <p:txBody>
          <a:bodyPr/>
          <a:lstStyle>
            <a:lvl1pPr>
              <a:defRPr sz="32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800600"/>
          </a:xfrm>
        </p:spPr>
        <p:txBody>
          <a:bodyPr/>
          <a:lstStyle>
            <a:lvl1pPr>
              <a:lnSpc>
                <a:spcPct val="90000"/>
              </a:lnSpc>
              <a:buClr>
                <a:srgbClr val="006600"/>
              </a:buClr>
              <a:buSzPct val="100000"/>
              <a:defRPr/>
            </a:lvl1pPr>
            <a:lvl2pPr>
              <a:lnSpc>
                <a:spcPct val="90000"/>
              </a:lnSpc>
              <a:buClr>
                <a:srgbClr val="FFCC00"/>
              </a:buClr>
              <a:defRPr sz="2400"/>
            </a:lvl2pPr>
            <a:lvl3pPr marL="1143000" indent="-228600">
              <a:buClr>
                <a:srgbClr val="7030A0"/>
              </a:buClr>
              <a:buFont typeface="Wingdings" panose="05000000000000000000" pitchFamily="2" charset="2"/>
              <a:buChar char="§"/>
              <a:defRPr sz="20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ound Diagonal Corner Rectangle 3"/>
          <p:cNvSpPr/>
          <p:nvPr userDrawn="1"/>
        </p:nvSpPr>
        <p:spPr>
          <a:xfrm>
            <a:off x="152400" y="152400"/>
            <a:ext cx="8915400" cy="6629400"/>
          </a:xfrm>
          <a:prstGeom prst="round2DiagRect">
            <a:avLst/>
          </a:prstGeom>
          <a:noFill/>
          <a:ln w="444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016000" y="165100"/>
            <a:ext cx="8077200" cy="990600"/>
          </a:xfrm>
          <a:prstGeom prst="rect">
            <a:avLst/>
          </a:prstGeom>
          <a:gradFill>
            <a:gsLst>
              <a:gs pos="0">
                <a:srgbClr val="006600"/>
              </a:gs>
              <a:gs pos="72000">
                <a:srgbClr val="339933"/>
              </a:gs>
              <a:gs pos="100000">
                <a:srgbClr val="FFEBFA"/>
              </a:gs>
            </a:gsLst>
            <a:lin ang="5400000" scaled="0"/>
          </a:gradFill>
          <a:ln w="9525" cap="rnd">
            <a:noFill/>
            <a:miter lim="800000"/>
            <a:headEnd/>
            <a:tailEnd/>
          </a:ln>
          <a:effectLst>
            <a:softEdge rad="635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/>
              <a:t>Click to edit Master title style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80000"/>
              <a:buFont typeface="Wingdings" pitchFamily="2" charset="2"/>
              <a:buChar char="§"/>
              <a:tabLst/>
              <a:defRPr sz="28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Tx/>
              <a:buFont typeface="Arial" charset="0"/>
              <a:buChar char="•"/>
              <a:tabLst/>
              <a:defRPr sz="2400"/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  <a:tabLst/>
              <a:defRPr sz="2000"/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-"/>
              <a:tabLst/>
              <a:defRPr sz="1800"/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ound Diagonal Corner Rectangle 5"/>
          <p:cNvSpPr/>
          <p:nvPr userDrawn="1"/>
        </p:nvSpPr>
        <p:spPr>
          <a:xfrm>
            <a:off x="152400" y="152400"/>
            <a:ext cx="8915400" cy="6629400"/>
          </a:xfrm>
          <a:prstGeom prst="round2DiagRect">
            <a:avLst/>
          </a:prstGeom>
          <a:noFill/>
          <a:ln w="444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6838"/>
            <a:ext cx="9144000" cy="969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77724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962400"/>
            <a:ext cx="77724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29400"/>
            <a:ext cx="5410200" cy="228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239000" y="6629400"/>
            <a:ext cx="1905000" cy="228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3 | </a:t>
            </a:r>
            <a:fld id="{6ECB567D-B4B2-4E9F-A8F4-7357454A8F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 hidden="1"/>
          <p:cNvSpPr/>
          <p:nvPr/>
        </p:nvSpPr>
        <p:spPr>
          <a:xfrm>
            <a:off x="2971800" y="0"/>
            <a:ext cx="6172200" cy="15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cxnSp>
        <p:nvCxnSpPr>
          <p:cNvPr id="26" name="Straight Connector 25" hidden="1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 hidden="1"/>
          <p:cNvSpPr/>
          <p:nvPr userDrawn="1"/>
        </p:nvSpPr>
        <p:spPr>
          <a:xfrm>
            <a:off x="2971800" y="0"/>
            <a:ext cx="6172200" cy="15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 hidden="1"/>
          <p:cNvCxnSpPr/>
          <p:nvPr userDrawn="1"/>
        </p:nvCxnSpPr>
        <p:spPr>
          <a:xfrm>
            <a:off x="0" y="6477000"/>
            <a:ext cx="9144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/>
          <p:cNvSpPr txBox="1">
            <a:spLocks noGrp="1"/>
          </p:cNvSpPr>
          <p:nvPr userDrawn="1"/>
        </p:nvSpPr>
        <p:spPr>
          <a:xfrm>
            <a:off x="685800" y="6477000"/>
            <a:ext cx="7924800" cy="228600"/>
          </a:xfrm>
          <a:prstGeom prst="rect">
            <a:avLst/>
          </a:prstGeom>
          <a:noFill/>
        </p:spPr>
        <p:txBody>
          <a:bodyPr anchor="ctr"/>
          <a:lstStyle/>
          <a:p>
            <a:pPr algn="l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Copyright ©2017</a:t>
            </a:r>
            <a:r>
              <a:rPr lang="en-US" sz="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3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778" r:id="rId9"/>
    <p:sldLayoutId id="2147483812" r:id="rId10"/>
    <p:sldLayoutId id="2147483813" r:id="rId11"/>
    <p:sldLayoutId id="2147483814" r:id="rId12"/>
  </p:sldLayoutIdLst>
  <p:transition spd="med">
    <p:wipe dir="r"/>
  </p:transition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SzPct val="80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Font typeface="Arial" charset="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0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00"/>
            </a:gs>
            <a:gs pos="39999">
              <a:srgbClr val="339933"/>
            </a:gs>
            <a:gs pos="70000">
              <a:srgbClr val="339966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Exploring Global Business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6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8077200" cy="1295400"/>
          </a:xfrm>
        </p:spPr>
        <p:txBody>
          <a:bodyPr/>
          <a:lstStyle/>
          <a:p>
            <a:pPr eaLnBrk="1" hangingPunct="1"/>
            <a:r>
              <a:rPr lang="en-US" dirty="0"/>
              <a:t>Methods of Entering International Business: Strategic Alliances</a:t>
            </a:r>
            <a:endParaRPr lang="en-US" b="0" dirty="0"/>
          </a:p>
        </p:txBody>
      </p:sp>
      <p:sp>
        <p:nvSpPr>
          <p:cNvPr id="131074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360"/>
              </a:lnSpc>
            </a:pPr>
            <a:r>
              <a:rPr lang="en-US" b="1" dirty="0">
                <a:solidFill>
                  <a:srgbClr val="000000"/>
                </a:solidFill>
              </a:rPr>
              <a:t>Strategic alliances </a:t>
            </a:r>
            <a:r>
              <a:rPr lang="en-US" dirty="0">
                <a:solidFill>
                  <a:srgbClr val="000000"/>
                </a:solidFill>
              </a:rPr>
              <a:t>are partnerships formed to create competitive advantage on a worldwide basis</a:t>
            </a:r>
          </a:p>
          <a:p>
            <a:pPr>
              <a:lnSpc>
                <a:spcPts val="3360"/>
              </a:lnSpc>
            </a:pPr>
            <a:r>
              <a:rPr lang="en-US" dirty="0">
                <a:solidFill>
                  <a:srgbClr val="000000"/>
                </a:solidFill>
              </a:rPr>
              <a:t>Example: New United Motor Manufacturing, Inc.</a:t>
            </a:r>
          </a:p>
        </p:txBody>
      </p:sp>
    </p:spTree>
    <p:extLst>
      <p:ext uri="{BB962C8B-B14F-4D97-AF65-F5344CB8AC3E}">
        <p14:creationId xmlns:p14="http://schemas.microsoft.com/office/powerpoint/2010/main" val="368859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8077200" cy="1143000"/>
          </a:xfrm>
        </p:spPr>
        <p:txBody>
          <a:bodyPr/>
          <a:lstStyle/>
          <a:p>
            <a:r>
              <a:rPr lang="en-US" dirty="0"/>
              <a:t>Methods of Entering International Business: Trading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00"/>
                </a:solidFill>
              </a:rPr>
              <a:t>Trading companies </a:t>
            </a:r>
            <a:r>
              <a:rPr lang="en-US" dirty="0">
                <a:solidFill>
                  <a:srgbClr val="000000"/>
                </a:solidFill>
              </a:rPr>
              <a:t>are firms that provide a link between buyers and sellers in different countries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</a:rPr>
              <a:t>Buys products in one country at the lowest price consistent with quality and sells to buyers in another country</a:t>
            </a:r>
          </a:p>
          <a:p>
            <a:pPr lvl="1"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</a:rPr>
              <a:t>Takes title to products and perform all the activities necessary to move the products from one country to another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559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8077200" cy="1143000"/>
          </a:xfrm>
        </p:spPr>
        <p:txBody>
          <a:bodyPr/>
          <a:lstStyle/>
          <a:p>
            <a:pPr eaLnBrk="1" hangingPunct="1"/>
            <a:r>
              <a:rPr lang="en-US" dirty="0"/>
              <a:t>Methods of Entering International Business</a:t>
            </a:r>
            <a:endParaRPr lang="en-US" b="0" dirty="0"/>
          </a:p>
        </p:txBody>
      </p:sp>
      <p:sp>
        <p:nvSpPr>
          <p:cNvPr id="1331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Countertrade </a:t>
            </a:r>
            <a:r>
              <a:rPr lang="en-US" dirty="0">
                <a:solidFill>
                  <a:srgbClr val="000000"/>
                </a:solidFill>
              </a:rPr>
              <a:t>is an international barter transaction</a:t>
            </a:r>
          </a:p>
          <a:p>
            <a:pPr lvl="1">
              <a:spcAft>
                <a:spcPts val="1200"/>
              </a:spcAft>
            </a:pPr>
            <a:r>
              <a:rPr lang="en-US" sz="2600" dirty="0">
                <a:solidFill>
                  <a:srgbClr val="000000"/>
                </a:solidFill>
              </a:rPr>
              <a:t>In early 1990s, any developing nations had major restrictions on converting domestic currency into foreign currency</a:t>
            </a:r>
          </a:p>
          <a:p>
            <a:pPr lvl="1">
              <a:spcAft>
                <a:spcPts val="1200"/>
              </a:spcAft>
            </a:pPr>
            <a:r>
              <a:rPr lang="en-US" sz="2600" dirty="0">
                <a:solidFill>
                  <a:srgbClr val="000000"/>
                </a:solidFill>
              </a:rPr>
              <a:t>Countertrade avoids restrictions on converting domestic currency to foreign currency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0000"/>
                </a:solidFill>
              </a:rPr>
              <a:t>Multinational enterprise refers to firms that operate on a worldwide scale without ties to any specific nation or region</a:t>
            </a:r>
          </a:p>
          <a:p>
            <a:pPr>
              <a:spcAft>
                <a:spcPts val="1200"/>
              </a:spcAft>
            </a:pPr>
            <a:endParaRPr lang="en-US" sz="3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10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Entering International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4800600"/>
          </a:xfrm>
        </p:spPr>
        <p:txBody>
          <a:bodyPr/>
          <a:lstStyle/>
          <a:p>
            <a:pPr marL="514350" indent="-514350">
              <a:spcBef>
                <a:spcPts val="876"/>
              </a:spcBef>
              <a:buFont typeface="+mj-lt"/>
              <a:buAutoNum type="arabicPeriod"/>
            </a:pPr>
            <a:r>
              <a:rPr lang="en-US" sz="2400" dirty="0"/>
              <a:t>Identify exportable products.</a:t>
            </a:r>
          </a:p>
          <a:p>
            <a:pPr marL="514350" indent="-514350">
              <a:spcBef>
                <a:spcPts val="876"/>
              </a:spcBef>
              <a:buFont typeface="+mj-lt"/>
              <a:buAutoNum type="arabicPeriod"/>
            </a:pPr>
            <a:r>
              <a:rPr lang="en-US" sz="2400" dirty="0"/>
              <a:t>Identify key foreign markets for the products.</a:t>
            </a:r>
          </a:p>
          <a:p>
            <a:pPr marL="514350" indent="-514350">
              <a:spcBef>
                <a:spcPts val="876"/>
              </a:spcBef>
              <a:buFont typeface="+mj-lt"/>
              <a:buAutoNum type="arabicPeriod"/>
            </a:pPr>
            <a:r>
              <a:rPr lang="en-US" sz="2400" dirty="0"/>
              <a:t>Analyze how to sell in each priority market.</a:t>
            </a:r>
          </a:p>
          <a:p>
            <a:pPr marL="514350" indent="-514350">
              <a:spcBef>
                <a:spcPts val="876"/>
              </a:spcBef>
              <a:buFont typeface="+mj-lt"/>
              <a:buAutoNum type="arabicPeriod"/>
            </a:pPr>
            <a:r>
              <a:rPr lang="en-US" sz="2400" dirty="0"/>
              <a:t>Set export prices and payment terms, methods, and techniques.</a:t>
            </a:r>
          </a:p>
          <a:p>
            <a:pPr marL="514350" indent="-514350">
              <a:spcBef>
                <a:spcPts val="876"/>
              </a:spcBef>
              <a:buFont typeface="+mj-lt"/>
              <a:buAutoNum type="arabicPeriod"/>
            </a:pPr>
            <a:r>
              <a:rPr lang="en-US" sz="2400" dirty="0"/>
              <a:t>Estimate resource requirements and returns.</a:t>
            </a:r>
          </a:p>
          <a:p>
            <a:pPr marL="514350" indent="-514350">
              <a:spcBef>
                <a:spcPts val="876"/>
              </a:spcBef>
              <a:buFont typeface="+mj-lt"/>
              <a:buAutoNum type="arabicPeriod"/>
            </a:pPr>
            <a:r>
              <a:rPr lang="en-US" sz="2400" dirty="0"/>
              <a:t>Establish overseas distribution network.</a:t>
            </a:r>
          </a:p>
          <a:p>
            <a:pPr marL="514350" indent="-514350">
              <a:spcBef>
                <a:spcPts val="876"/>
              </a:spcBef>
              <a:buFont typeface="+mj-lt"/>
              <a:buAutoNum type="arabicPeriod"/>
            </a:pPr>
            <a:r>
              <a:rPr lang="en-US" sz="2400" dirty="0"/>
              <a:t>Determine shipping, traffic, and documentation procedures and requirements.</a:t>
            </a:r>
          </a:p>
          <a:p>
            <a:pPr marL="514350" indent="-514350">
              <a:spcBef>
                <a:spcPts val="876"/>
              </a:spcBef>
              <a:buFont typeface="+mj-lt"/>
              <a:buAutoNum type="arabicPeriod"/>
            </a:pPr>
            <a:r>
              <a:rPr lang="en-US" sz="2400" dirty="0"/>
              <a:t>Promote, sell, and be paid.</a:t>
            </a:r>
          </a:p>
          <a:p>
            <a:pPr marL="514350" indent="-514350">
              <a:spcBef>
                <a:spcPts val="876"/>
              </a:spcBef>
              <a:buFont typeface="+mj-lt"/>
              <a:buAutoNum type="arabicPeriod"/>
            </a:pPr>
            <a:r>
              <a:rPr lang="en-US" sz="2400" dirty="0"/>
              <a:t>Continuously analyze current marketing, economic, and political situations.</a:t>
            </a:r>
          </a:p>
        </p:txBody>
      </p:sp>
    </p:spTree>
    <p:extLst>
      <p:ext uri="{BB962C8B-B14F-4D97-AF65-F5344CB8AC3E}">
        <p14:creationId xmlns:p14="http://schemas.microsoft.com/office/powerpoint/2010/main" val="260323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Restrictions to International Business</a:t>
            </a:r>
          </a:p>
        </p:txBody>
      </p:sp>
      <p:sp>
        <p:nvSpPr>
          <p:cNvPr id="30722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dirty="0">
                <a:solidFill>
                  <a:srgbClr val="FF0000"/>
                </a:solidFill>
              </a:rPr>
              <a:t>The reasons for restricting trade range from internal political and economic pressures to mistrust of other nations</a:t>
            </a:r>
          </a:p>
          <a:p>
            <a:pPr eaLnBrk="1" hangingPunct="1">
              <a:spcAft>
                <a:spcPts val="1200"/>
              </a:spcAft>
            </a:pPr>
            <a:r>
              <a:rPr lang="en-US" dirty="0">
                <a:solidFill>
                  <a:srgbClr val="FF0000"/>
                </a:solidFill>
              </a:rPr>
              <a:t>Nations are generally eager to export their products to provide markets for their industries and develop a favorable balance of trade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Most trade restrictions are applied to imports from other nations</a:t>
            </a:r>
          </a:p>
        </p:txBody>
      </p:sp>
    </p:spTree>
    <p:extLst>
      <p:ext uri="{BB962C8B-B14F-4D97-AF65-F5344CB8AC3E}">
        <p14:creationId xmlns:p14="http://schemas.microsoft.com/office/powerpoint/2010/main" val="51637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Types of Trade Restrictions: </a:t>
            </a:r>
            <a:br>
              <a:rPr lang="en-US" dirty="0"/>
            </a:br>
            <a:r>
              <a:rPr lang="en-US" dirty="0"/>
              <a:t>Duties and Dumping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Import duty (</a:t>
            </a:r>
            <a:r>
              <a:rPr lang="en-US" b="1" dirty="0">
                <a:solidFill>
                  <a:srgbClr val="FF0000"/>
                </a:solidFill>
              </a:rPr>
              <a:t>tariff</a:t>
            </a:r>
            <a:r>
              <a:rPr lang="en-US" b="1" dirty="0">
                <a:solidFill>
                  <a:srgbClr val="000000"/>
                </a:solidFill>
              </a:rPr>
              <a:t>)</a:t>
            </a:r>
          </a:p>
          <a:p>
            <a:pPr lvl="1" eaLnBrk="1" hangingPunct="1"/>
            <a:r>
              <a:rPr lang="en-US" sz="2600" dirty="0"/>
              <a:t>A tax levied on a particular foreign product entering a country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i="1" dirty="0"/>
              <a:t>Revenue tariffs</a:t>
            </a:r>
            <a:r>
              <a:rPr lang="en-US" sz="2200" dirty="0"/>
              <a:t> are imposed to generate income for the government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i="1" dirty="0"/>
              <a:t>Protective tariffs</a:t>
            </a:r>
            <a:r>
              <a:rPr lang="en-US" sz="2200" dirty="0"/>
              <a:t> are imposed to protect a domestic industry from competition by keeping the prices of imports at or above the price of domestic products</a:t>
            </a:r>
          </a:p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Dumping</a:t>
            </a:r>
          </a:p>
          <a:p>
            <a:pPr lvl="1" eaLnBrk="1" hangingPunct="1"/>
            <a:r>
              <a:rPr lang="en-US" sz="2400" dirty="0"/>
              <a:t>The exportation of large quantities of a product at a price lower than that of the same product in the home market</a:t>
            </a:r>
          </a:p>
        </p:txBody>
      </p:sp>
    </p:spTree>
    <p:extLst>
      <p:ext uri="{BB962C8B-B14F-4D97-AF65-F5344CB8AC3E}">
        <p14:creationId xmlns:p14="http://schemas.microsoft.com/office/powerpoint/2010/main" val="66837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Types of Trade Restrictions: Nontariff, Quotas, Embargos, and Controls</a:t>
            </a:r>
            <a:endParaRPr lang="en-US" sz="2400" b="0" dirty="0"/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077200" cy="48006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Nontariff barriers: </a:t>
            </a:r>
            <a:r>
              <a:rPr lang="en-US" dirty="0"/>
              <a:t>Nontax measures imposed by a government to favor domestic over foreign suppliers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b="1" dirty="0"/>
              <a:t>Import </a:t>
            </a:r>
            <a:r>
              <a:rPr lang="en-US" sz="2800" b="1" dirty="0">
                <a:solidFill>
                  <a:srgbClr val="FF0000"/>
                </a:solidFill>
              </a:rPr>
              <a:t>quota</a:t>
            </a:r>
            <a:r>
              <a:rPr lang="en-US" sz="2800" dirty="0"/>
              <a:t>—a limit on the amount of a particular good that may be imported during a given time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FF0000"/>
                </a:solidFill>
              </a:rPr>
              <a:t>Embargo</a:t>
            </a:r>
            <a:r>
              <a:rPr lang="en-US" sz="2800" b="1" dirty="0"/>
              <a:t>—</a:t>
            </a:r>
            <a:r>
              <a:rPr lang="en-US" sz="2800" dirty="0"/>
              <a:t>a complete halt to trading with a particular nation or in a particular product</a:t>
            </a:r>
          </a:p>
          <a:p>
            <a:r>
              <a:rPr lang="en-US" sz="2800" b="1" dirty="0"/>
              <a:t>Foreign exchange control</a:t>
            </a:r>
            <a:r>
              <a:rPr lang="en-US" sz="2800" dirty="0"/>
              <a:t>—restriction on amount of foreign currency that can be purchased or sold</a:t>
            </a:r>
          </a:p>
        </p:txBody>
      </p:sp>
    </p:spTree>
    <p:extLst>
      <p:ext uri="{BB962C8B-B14F-4D97-AF65-F5344CB8AC3E}">
        <p14:creationId xmlns:p14="http://schemas.microsoft.com/office/powerpoint/2010/main" val="25283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8077200" cy="1143000"/>
          </a:xfrm>
        </p:spPr>
        <p:txBody>
          <a:bodyPr/>
          <a:lstStyle/>
          <a:p>
            <a:pPr eaLnBrk="1" hangingPunct="1"/>
            <a:r>
              <a:rPr lang="en-US" dirty="0"/>
              <a:t>Types of Trade Restrictions: Devaluation, Red Tape, and Cultural</a:t>
            </a:r>
            <a:endParaRPr lang="en-US" b="0" dirty="0"/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800" b="1" dirty="0">
                <a:cs typeface="Times New Roman" pitchFamily="18" charset="0"/>
              </a:rPr>
              <a:t>Currency devaluation</a:t>
            </a:r>
            <a:r>
              <a:rPr lang="en-US" sz="2800" i="1" dirty="0">
                <a:cs typeface="Times New Roman" pitchFamily="18" charset="0"/>
              </a:rPr>
              <a:t>—</a:t>
            </a:r>
            <a:r>
              <a:rPr lang="en-US" sz="2800" dirty="0">
                <a:cs typeface="Times New Roman" pitchFamily="18" charset="0"/>
              </a:rPr>
              <a:t>the reduction of the value of a nation’s currency relative to the currencies of other countries</a:t>
            </a:r>
            <a:endParaRPr lang="en-US" sz="2800" i="1" dirty="0"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800" i="1" dirty="0">
                <a:cs typeface="Times New Roman" pitchFamily="18" charset="0"/>
              </a:rPr>
              <a:t>Bureaucratic red tape—</a:t>
            </a:r>
            <a:r>
              <a:rPr lang="en-US" sz="2800" dirty="0">
                <a:cs typeface="Times New Roman" pitchFamily="18" charset="0"/>
              </a:rPr>
              <a:t>subtly imposes unnecessarily burdensome and complex standards and requirements for imported goods</a:t>
            </a:r>
          </a:p>
          <a:p>
            <a:r>
              <a:rPr lang="en-US" sz="2800" i="1" dirty="0">
                <a:cs typeface="Times New Roman" pitchFamily="18" charset="0"/>
              </a:rPr>
              <a:t>Cultural barriers—</a:t>
            </a:r>
            <a:r>
              <a:rPr lang="en-US" sz="2800" dirty="0">
                <a:cs typeface="Times New Roman" pitchFamily="18" charset="0"/>
              </a:rPr>
              <a:t>can impede acceptance of products in foreign countries</a:t>
            </a:r>
          </a:p>
        </p:txBody>
      </p:sp>
    </p:spTree>
    <p:extLst>
      <p:ext uri="{BB962C8B-B14F-4D97-AF65-F5344CB8AC3E}">
        <p14:creationId xmlns:p14="http://schemas.microsoft.com/office/powerpoint/2010/main" val="327476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Trade Restrictions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6477000" cy="48006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To equalize a nation’s balance of payments</a:t>
            </a:r>
          </a:p>
          <a:p>
            <a:r>
              <a:rPr lang="en-US" dirty="0">
                <a:solidFill>
                  <a:srgbClr val="FF0000"/>
                </a:solidFill>
              </a:rPr>
              <a:t>To protect new or weak industries</a:t>
            </a:r>
          </a:p>
          <a:p>
            <a:r>
              <a:rPr lang="en-US" dirty="0">
                <a:solidFill>
                  <a:srgbClr val="FF0000"/>
                </a:solidFill>
              </a:rPr>
              <a:t>To protect national security</a:t>
            </a:r>
          </a:p>
          <a:p>
            <a:r>
              <a:rPr lang="en-US" dirty="0">
                <a:solidFill>
                  <a:srgbClr val="FF0000"/>
                </a:solidFill>
              </a:rPr>
              <a:t>To protect the health of citizens</a:t>
            </a:r>
          </a:p>
          <a:p>
            <a:r>
              <a:rPr lang="en-US" dirty="0">
                <a:solidFill>
                  <a:srgbClr val="FF0000"/>
                </a:solidFill>
              </a:rPr>
              <a:t>To retaliate for another nation’s trade restrictions</a:t>
            </a:r>
          </a:p>
          <a:p>
            <a:r>
              <a:rPr lang="en-US" dirty="0">
                <a:solidFill>
                  <a:srgbClr val="FF0000"/>
                </a:solidFill>
              </a:rPr>
              <a:t>To protect domestic jobs</a:t>
            </a:r>
          </a:p>
        </p:txBody>
      </p:sp>
      <p:pic>
        <p:nvPicPr>
          <p:cNvPr id="4" name="Picture 1" descr="0302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81400"/>
            <a:ext cx="4191000" cy="278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956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Against Trade Restrictions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en-US" dirty="0">
                <a:solidFill>
                  <a:srgbClr val="FF0000"/>
                </a:solidFill>
              </a:rPr>
              <a:t>Higher prices for consumers</a:t>
            </a:r>
          </a:p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en-US" dirty="0">
                <a:solidFill>
                  <a:srgbClr val="FF0000"/>
                </a:solidFill>
              </a:rPr>
              <a:t>Restriction of consumers’ choices</a:t>
            </a:r>
          </a:p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en-US" dirty="0">
                <a:solidFill>
                  <a:srgbClr val="FF0000"/>
                </a:solidFill>
              </a:rPr>
              <a:t>Misallocation of international resources</a:t>
            </a:r>
          </a:p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en-US" dirty="0">
                <a:solidFill>
                  <a:srgbClr val="FF0000"/>
                </a:solidFill>
              </a:rPr>
              <a:t>Loss of jobs</a:t>
            </a:r>
          </a:p>
        </p:txBody>
      </p:sp>
    </p:spTree>
    <p:extLst>
      <p:ext uri="{BB962C8B-B14F-4D97-AF65-F5344CB8AC3E}">
        <p14:creationId xmlns:p14="http://schemas.microsoft.com/office/powerpoint/2010/main" val="362120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Basis for International Business</a:t>
            </a:r>
          </a:p>
        </p:txBody>
      </p:sp>
      <p:sp>
        <p:nvSpPr>
          <p:cNvPr id="20482" name="Rectangle 9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610600" cy="4876800"/>
          </a:xfrm>
        </p:spPr>
        <p:txBody>
          <a:bodyPr/>
          <a:lstStyle/>
          <a:p>
            <a:pPr eaLnBrk="1" hangingPunct="1"/>
            <a:r>
              <a:rPr lang="en-US" sz="1500" b="1" dirty="0"/>
              <a:t>International business: </a:t>
            </a:r>
            <a:r>
              <a:rPr lang="en-US" sz="1500" dirty="0"/>
              <a:t>All business activities that involve exchanges across national boundaries</a:t>
            </a:r>
          </a:p>
          <a:p>
            <a:pPr eaLnBrk="1" hangingPunct="1">
              <a:spcBef>
                <a:spcPts val="1176"/>
              </a:spcBef>
              <a:spcAft>
                <a:spcPts val="300"/>
              </a:spcAft>
            </a:pPr>
            <a:r>
              <a:rPr lang="en-US" sz="1500" dirty="0"/>
              <a:t>Is international business good?</a:t>
            </a:r>
          </a:p>
          <a:p>
            <a:pPr lvl="1">
              <a:spcBef>
                <a:spcPts val="1176"/>
              </a:spcBef>
              <a:spcAft>
                <a:spcPts val="300"/>
              </a:spcAft>
            </a:pPr>
            <a:r>
              <a:rPr lang="en-US" sz="1500" dirty="0">
                <a:solidFill>
                  <a:srgbClr val="FF0000"/>
                </a:solidFill>
              </a:rPr>
              <a:t>Absolutely!</a:t>
            </a:r>
          </a:p>
          <a:p>
            <a:pPr lvl="1">
              <a:buFontTx/>
              <a:buChar char="–"/>
            </a:pPr>
            <a:r>
              <a:rPr lang="en-US" sz="1500" i="1" dirty="0">
                <a:solidFill>
                  <a:srgbClr val="FF0000"/>
                </a:solidFill>
                <a:cs typeface="Times New Roman" charset="0"/>
              </a:rPr>
              <a:t>No single country (or business) has the resources and capabilities to produce everything its citizens want or need at prices they are willing to pay</a:t>
            </a:r>
            <a:r>
              <a:rPr lang="en-US" sz="1500" dirty="0">
                <a:solidFill>
                  <a:srgbClr val="FF0000"/>
                </a:solidFill>
              </a:rPr>
              <a:t> </a:t>
            </a:r>
          </a:p>
          <a:p>
            <a:pPr lvl="2">
              <a:buFontTx/>
              <a:buChar char="•"/>
            </a:pPr>
            <a:r>
              <a:rPr lang="en-US" sz="1500" dirty="0">
                <a:solidFill>
                  <a:srgbClr val="FF0000"/>
                </a:solidFill>
              </a:rPr>
              <a:t>Does Spain produce enough corn for its citizens?</a:t>
            </a:r>
          </a:p>
          <a:p>
            <a:pPr lvl="2">
              <a:buFontTx/>
              <a:buChar char="•"/>
            </a:pPr>
            <a:r>
              <a:rPr lang="en-US" sz="1500" dirty="0">
                <a:solidFill>
                  <a:srgbClr val="FF0000"/>
                </a:solidFill>
              </a:rPr>
              <a:t>Does the US produce enough oil for its citizens?</a:t>
            </a:r>
          </a:p>
          <a:p>
            <a:pPr lvl="1">
              <a:buFontTx/>
              <a:buChar char="–"/>
            </a:pPr>
            <a:r>
              <a:rPr lang="en-US" sz="1500" i="1" dirty="0">
                <a:cs typeface="Times New Roman" charset="0"/>
              </a:rPr>
              <a:t>PROFIT PURSUIT; Global = Bigger Market</a:t>
            </a:r>
            <a:r>
              <a:rPr lang="en-US" sz="1500" dirty="0"/>
              <a:t> </a:t>
            </a:r>
          </a:p>
          <a:p>
            <a:pPr lvl="2">
              <a:buFontTx/>
              <a:buChar char="•"/>
            </a:pPr>
            <a:r>
              <a:rPr lang="en-US" sz="1500" dirty="0">
                <a:solidFill>
                  <a:srgbClr val="FF0000"/>
                </a:solidFill>
              </a:rPr>
              <a:t>Can you think of any MNC’s (multi-national companies)?</a:t>
            </a:r>
          </a:p>
          <a:p>
            <a:pPr lvl="1">
              <a:spcBef>
                <a:spcPts val="1176"/>
              </a:spcBef>
              <a:spcAft>
                <a:spcPts val="300"/>
              </a:spcAft>
            </a:pPr>
            <a:r>
              <a:rPr lang="en-US" sz="1500" dirty="0"/>
              <a:t>Some countries are better equipped than others to produce particular goods or services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1500" dirty="0"/>
              <a:t>Absolute advantage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500" dirty="0">
                <a:solidFill>
                  <a:srgbClr val="FF0000"/>
                </a:solidFill>
              </a:rPr>
              <a:t>The ability to produce a specific product more efficiently than any other nation</a:t>
            </a:r>
          </a:p>
          <a:p>
            <a:pPr lvl="2">
              <a:lnSpc>
                <a:spcPct val="90000"/>
              </a:lnSpc>
            </a:pPr>
            <a:r>
              <a:rPr lang="en-US" sz="1500" dirty="0">
                <a:solidFill>
                  <a:srgbClr val="FF0000"/>
                </a:solidFill>
              </a:rPr>
              <a:t>Ex. </a:t>
            </a:r>
            <a:r>
              <a:rPr lang="en-US" sz="1500" dirty="0" err="1">
                <a:solidFill>
                  <a:srgbClr val="FF0000"/>
                </a:solidFill>
              </a:rPr>
              <a:t>Saudia</a:t>
            </a:r>
            <a:r>
              <a:rPr lang="en-US" sz="1500" dirty="0">
                <a:solidFill>
                  <a:srgbClr val="FF0000"/>
                </a:solidFill>
              </a:rPr>
              <a:t> Arabia-&gt;crude oil; South Africa-&gt;diamonds; Australia-&gt;wool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1500" dirty="0"/>
              <a:t>Comparative advantage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500" dirty="0">
                <a:solidFill>
                  <a:srgbClr val="FF0000"/>
                </a:solidFill>
              </a:rPr>
              <a:t>The ability to produce a specific product more efficiently than any other product</a:t>
            </a:r>
          </a:p>
          <a:p>
            <a:pPr eaLnBrk="1" hangingPunct="1">
              <a:lnSpc>
                <a:spcPct val="85000"/>
              </a:lnSpc>
              <a:spcBef>
                <a:spcPts val="1176"/>
              </a:spcBef>
            </a:pPr>
            <a:r>
              <a:rPr lang="en-US" sz="1500" dirty="0"/>
              <a:t>Goods and services are produced more efficiently when each country specializes in the products for which it has a comparative advantage</a:t>
            </a:r>
          </a:p>
        </p:txBody>
      </p:sp>
    </p:spTree>
    <p:extLst>
      <p:ext uri="{BB962C8B-B14F-4D97-AF65-F5344CB8AC3E}">
        <p14:creationId xmlns:p14="http://schemas.microsoft.com/office/powerpoint/2010/main" val="413237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Extent of International Business</a:t>
            </a:r>
          </a:p>
        </p:txBody>
      </p:sp>
      <p:sp>
        <p:nvSpPr>
          <p:cNvPr id="45058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88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/>
              <a:t>Although the worldwide recessions of 1991 and 2001–2002 slowed the rate of growth, and the 2008–2009 global economic crisis caused the sharpest decline in more than 70 years, globalization is a reality of our time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400" dirty="0"/>
              <a:t>In the United States, international trade now accounts for over one-fourth of Gross Domestic Product (GDP)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2400" dirty="0"/>
              <a:t>Trade barriers are decreasing, new competitors are entering the global marketplace, creating more choices for consumers and new job opportunities</a:t>
            </a:r>
          </a:p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en-US" sz="2400" dirty="0"/>
              <a:t>International business will grow with the expansion of commercial use of the Internet</a:t>
            </a:r>
          </a:p>
        </p:txBody>
      </p:sp>
    </p:spTree>
    <p:extLst>
      <p:ext uri="{BB962C8B-B14F-4D97-AF65-F5344CB8AC3E}">
        <p14:creationId xmlns:p14="http://schemas.microsoft.com/office/powerpoint/2010/main" val="342901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Economic Outlook for Trade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dirty="0"/>
              <a:t>Economic performance among nations is not  equal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Growth in advanced countries slowed and then stopped in 2009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Emerging and developing economies continue to grow rapidly </a:t>
            </a:r>
          </a:p>
          <a:p>
            <a:pPr eaLnBrk="1" hangingPunct="1"/>
            <a:r>
              <a:rPr lang="en-US" dirty="0"/>
              <a:t>International experts expected global economic growth in 2010 and 2011, despite the high oil prices</a:t>
            </a:r>
          </a:p>
        </p:txBody>
      </p:sp>
    </p:spTree>
    <p:extLst>
      <p:ext uri="{BB962C8B-B14F-4D97-AF65-F5344CB8AC3E}">
        <p14:creationId xmlns:p14="http://schemas.microsoft.com/office/powerpoint/2010/main" val="388984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Economic Outlook for Trade: </a:t>
            </a:r>
            <a:br>
              <a:rPr lang="en-US" dirty="0"/>
            </a:br>
            <a:r>
              <a:rPr lang="en-US" dirty="0"/>
              <a:t>The Americas</a:t>
            </a:r>
            <a:endParaRPr lang="en-US" sz="2400" b="0" dirty="0"/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Canada and Western Europe</a:t>
            </a:r>
          </a:p>
          <a:p>
            <a:pPr lvl="1"/>
            <a:r>
              <a:rPr lang="en-US" dirty="0"/>
              <a:t>U.S.–Canada economic relationship is the most efficient, most integrated, and most dynamic in the world</a:t>
            </a:r>
          </a:p>
          <a:p>
            <a:pPr lvl="1"/>
            <a:r>
              <a:rPr lang="en-US" dirty="0"/>
              <a:t>The U.S. trade with EU is one of the largest and most complex in the world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</a:rPr>
              <a:t>Mexico and Latin America</a:t>
            </a:r>
          </a:p>
          <a:p>
            <a:pPr lvl="1"/>
            <a:r>
              <a:rPr lang="en-US" dirty="0"/>
              <a:t>Latin American exports are growing by a steady 3 to 4 percent annually</a:t>
            </a:r>
          </a:p>
          <a:p>
            <a:pPr lvl="1"/>
            <a:r>
              <a:rPr lang="en-US" dirty="0"/>
              <a:t>Home to 11 Free Trade Area countries</a:t>
            </a:r>
          </a:p>
          <a:p>
            <a:pPr lvl="1" eaLnBrk="1" hangingPunct="1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33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Economic Outlook for Trade: </a:t>
            </a:r>
            <a:br>
              <a:rPr lang="en-US" dirty="0"/>
            </a:br>
            <a:r>
              <a:rPr lang="en-US" dirty="0"/>
              <a:t>Japan and Asia</a:t>
            </a:r>
            <a:endParaRPr lang="en-US" b="0" dirty="0"/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Japan</a:t>
            </a:r>
          </a:p>
          <a:p>
            <a:pPr lvl="1">
              <a:spcAft>
                <a:spcPts val="0"/>
              </a:spcAft>
            </a:pPr>
            <a:r>
              <a:rPr lang="en-US" dirty="0"/>
              <a:t>The world’s third largest economy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The United States’ fourth largest trading partner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</a:rPr>
              <a:t>Other Asian Countries</a:t>
            </a:r>
          </a:p>
          <a:p>
            <a:pPr lvl="1"/>
            <a:r>
              <a:rPr lang="en-US" dirty="0"/>
              <a:t>Economic growth in Asia remained relatively strong in 2013 and 2014 despite the global recession</a:t>
            </a:r>
          </a:p>
          <a:p>
            <a:pPr lvl="1"/>
            <a:r>
              <a:rPr lang="en-US" dirty="0"/>
              <a:t>China has grown to be the world’s second largest economy</a:t>
            </a:r>
            <a:endParaRPr lang="en-US" sz="2400" dirty="0"/>
          </a:p>
          <a:p>
            <a:pPr lvl="1"/>
            <a:r>
              <a:rPr lang="en-US" dirty="0"/>
              <a:t>As the emerging middle class in India buys U.S. products, it means jobs and income for U.S. middle class</a:t>
            </a:r>
          </a:p>
        </p:txBody>
      </p:sp>
    </p:spTree>
    <p:extLst>
      <p:ext uri="{BB962C8B-B14F-4D97-AF65-F5344CB8AC3E}">
        <p14:creationId xmlns:p14="http://schemas.microsoft.com/office/powerpoint/2010/main" val="223688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Economic Outlook for Trade:</a:t>
            </a:r>
            <a:br>
              <a:rPr lang="en-US" dirty="0"/>
            </a:br>
            <a:r>
              <a:rPr lang="en-US" dirty="0"/>
              <a:t>Africa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Africa</a:t>
            </a:r>
          </a:p>
          <a:p>
            <a:pPr lvl="1"/>
            <a:r>
              <a:rPr lang="en-US" dirty="0"/>
              <a:t>Sub-Saharan Africa is home to seven of the top ten fastest growing economies in the world</a:t>
            </a:r>
          </a:p>
          <a:p>
            <a:pPr lvl="1"/>
            <a:r>
              <a:rPr lang="en-US" dirty="0"/>
              <a:t>The growth in the African continent is projected to be positive, but uncertain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54734"/>
      </p:ext>
    </p:extLst>
  </p:cSld>
  <p:clrMapOvr>
    <a:masterClrMapping/>
  </p:clrMapOvr>
  <p:transition spd="med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Exports and the U.S.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Exports as a percentage of GDP: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Record high of 13.5% in 2013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Have increased steadily since 1985, except in the 2001 and 2008 recessions</a:t>
            </a:r>
          </a:p>
          <a:p>
            <a:r>
              <a:rPr lang="en-US" dirty="0">
                <a:solidFill>
                  <a:srgbClr val="000000"/>
                </a:solidFill>
              </a:rPr>
              <a:t>In 2013, exports </a:t>
            </a:r>
            <a:r>
              <a:rPr lang="en-US" dirty="0"/>
              <a:t>U.S. exports exceeded $2.3 trillion</a:t>
            </a:r>
          </a:p>
          <a:p>
            <a:r>
              <a:rPr lang="en-US" dirty="0"/>
              <a:t>15-fold increase in trade volume over the past 65 years has been one of the most important factors in the rise of living standards around the world</a:t>
            </a:r>
          </a:p>
        </p:txBody>
      </p:sp>
    </p:spTree>
    <p:extLst>
      <p:ext uri="{BB962C8B-B14F-4D97-AF65-F5344CB8AC3E}">
        <p14:creationId xmlns:p14="http://schemas.microsoft.com/office/powerpoint/2010/main" val="184045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International Trade Agreements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8006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/>
              <a:t>General Agreement of Tariffs and Trade (GATT)</a:t>
            </a:r>
          </a:p>
          <a:p>
            <a:pPr>
              <a:spcAft>
                <a:spcPts val="300"/>
              </a:spcAft>
            </a:pPr>
            <a:r>
              <a:rPr lang="en-US" sz="2600" dirty="0"/>
              <a:t>International organization of 160 nations dedicated to reducing or eliminating tariffs and other trade barriers</a:t>
            </a:r>
          </a:p>
          <a:p>
            <a:pPr>
              <a:spcAft>
                <a:spcPts val="300"/>
              </a:spcAft>
            </a:pPr>
            <a:r>
              <a:rPr lang="en-US" sz="2600" dirty="0"/>
              <a:t>Most-favored-nation status (MFN)—Each member of GATT was to be treated equally by all other members</a:t>
            </a:r>
          </a:p>
          <a:p>
            <a:r>
              <a:rPr lang="en-US" sz="2600" dirty="0"/>
              <a:t>Eight rounds of negotiations between 1947 and 1994</a:t>
            </a:r>
          </a:p>
          <a:p>
            <a:r>
              <a:rPr lang="en-US" sz="2600" dirty="0"/>
              <a:t>The Uruguay Round created the </a:t>
            </a:r>
            <a:r>
              <a:rPr lang="en-US" sz="2600" b="1" dirty="0"/>
              <a:t>World Trade Organization (WTO)</a:t>
            </a:r>
          </a:p>
          <a:p>
            <a:pPr lvl="2" eaLnBrk="1" hangingPunct="1"/>
            <a:endParaRPr lang="en-US" dirty="0"/>
          </a:p>
          <a:p>
            <a:pPr lvl="2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31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World Trade Organization</a:t>
            </a:r>
            <a:endParaRPr lang="en-US" sz="2400" b="0" dirty="0"/>
          </a:p>
        </p:txBody>
      </p:sp>
      <p:sp>
        <p:nvSpPr>
          <p:cNvPr id="60418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Oversees GATT provisions</a:t>
            </a:r>
          </a:p>
          <a:p>
            <a:r>
              <a:rPr lang="en-US" dirty="0"/>
              <a:t>Incorporates trade in goods, services, and ideas</a:t>
            </a:r>
          </a:p>
          <a:p>
            <a:r>
              <a:rPr lang="en-US" dirty="0"/>
              <a:t>Has judicial powers to meditate trade disputes arising from GATT rules </a:t>
            </a:r>
          </a:p>
          <a:p>
            <a:r>
              <a:rPr lang="en-US" dirty="0"/>
              <a:t>Exerts more binding authority than GATT</a:t>
            </a:r>
          </a:p>
        </p:txBody>
      </p:sp>
    </p:spTree>
    <p:extLst>
      <p:ext uri="{BB962C8B-B14F-4D97-AF65-F5344CB8AC3E}">
        <p14:creationId xmlns:p14="http://schemas.microsoft.com/office/powerpoint/2010/main" val="382905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Evolving European Union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46857"/>
            <a:ext cx="7467600" cy="494617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2207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North American Free Trade Agreement</a:t>
            </a:r>
            <a:endParaRPr lang="en-US" sz="24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Joins the United States with its first and second-largest export trading partners: </a:t>
            </a:r>
            <a:r>
              <a:rPr lang="en-US" sz="2600" dirty="0">
                <a:solidFill>
                  <a:srgbClr val="FF0000"/>
                </a:solidFill>
              </a:rPr>
              <a:t>Canada and Mexico</a:t>
            </a:r>
          </a:p>
          <a:p>
            <a:r>
              <a:rPr lang="en-US" sz="2600" dirty="0"/>
              <a:t>By 2008, </a:t>
            </a:r>
            <a:r>
              <a:rPr lang="en-US" sz="2600" dirty="0">
                <a:solidFill>
                  <a:srgbClr val="FF0000"/>
                </a:solidFill>
              </a:rPr>
              <a:t>NAFTA</a:t>
            </a:r>
            <a:r>
              <a:rPr lang="en-US" sz="2600" dirty="0"/>
              <a:t> had gradually eliminated all tariffs and quotas on goods produced and traded among Canada, Mexico, and the U.S.</a:t>
            </a:r>
          </a:p>
          <a:p>
            <a:r>
              <a:rPr lang="en-US" sz="2600" dirty="0"/>
              <a:t>NAFTA partners exchange nearly $2.6 billion in products each day</a:t>
            </a:r>
          </a:p>
        </p:txBody>
      </p:sp>
    </p:spTree>
    <p:extLst>
      <p:ext uri="{BB962C8B-B14F-4D97-AF65-F5344CB8AC3E}">
        <p14:creationId xmlns:p14="http://schemas.microsoft.com/office/powerpoint/2010/main" val="63648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Exporting and Importing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4800600"/>
          </a:xfrm>
        </p:spPr>
        <p:txBody>
          <a:bodyPr/>
          <a:lstStyle/>
          <a:p>
            <a:r>
              <a:rPr lang="en-US" dirty="0"/>
              <a:t>Countries trade when they each have a surplus of the product in which they specialize and want a product in which the other country specializes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Exporting</a:t>
            </a:r>
            <a:r>
              <a:rPr lang="en-US" dirty="0">
                <a:solidFill>
                  <a:srgbClr val="FF0000"/>
                </a:solidFill>
              </a:rPr>
              <a:t> is selling and shipping raw materials or products TO other nations</a:t>
            </a:r>
          </a:p>
          <a:p>
            <a:r>
              <a:rPr lang="en-US" b="1" dirty="0"/>
              <a:t>Importing</a:t>
            </a:r>
            <a:r>
              <a:rPr lang="en-US" dirty="0">
                <a:solidFill>
                  <a:srgbClr val="FF0000"/>
                </a:solidFill>
              </a:rPr>
              <a:t> is purchasing raw materials or products IN other nations and bringing them into one’s own country</a:t>
            </a:r>
          </a:p>
          <a:p>
            <a:pPr marL="0" indent="0">
              <a:buNone/>
            </a:pPr>
            <a:endParaRPr lang="en-US" dirty="0"/>
          </a:p>
          <a:p>
            <a:pPr marL="342900" lvl="1" indent="-342900">
              <a:buClr>
                <a:srgbClr val="006600"/>
              </a:buClr>
              <a:buSzPct val="100000"/>
              <a:buFont typeface="Wingdings" pitchFamily="2" charset="2"/>
              <a:buChar char="§"/>
            </a:pPr>
            <a:r>
              <a:rPr lang="en-US" sz="2700" dirty="0">
                <a:latin typeface="Helvetica" charset="0"/>
                <a:ea typeface="ＭＳ Ｐゴシック" charset="0"/>
              </a:rPr>
              <a:t>The U.S. is the largest importing and the second largest exporting nation in the world.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48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International Economic Organizations</a:t>
            </a:r>
            <a:endParaRPr lang="en-US" sz="24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 American Free Trade Agreement (2003)</a:t>
            </a:r>
          </a:p>
          <a:p>
            <a:r>
              <a:rPr lang="en-US" dirty="0"/>
              <a:t>Association of Southeast Asian Nations (1967)</a:t>
            </a:r>
          </a:p>
          <a:p>
            <a:pPr>
              <a:spcAft>
                <a:spcPts val="600"/>
              </a:spcAft>
            </a:pPr>
            <a:r>
              <a:rPr lang="en-US" dirty="0"/>
              <a:t>Commonwealth of Independent States, (1991)</a:t>
            </a:r>
          </a:p>
          <a:p>
            <a:pPr>
              <a:spcAft>
                <a:spcPts val="600"/>
              </a:spcAft>
            </a:pPr>
            <a:r>
              <a:rPr lang="en-US" dirty="0"/>
              <a:t>Trans-Pacific Partnership (TPP) (2011)</a:t>
            </a:r>
          </a:p>
          <a:p>
            <a:pPr>
              <a:spcAft>
                <a:spcPts val="600"/>
              </a:spcAft>
            </a:pPr>
            <a:r>
              <a:rPr lang="en-US" dirty="0"/>
              <a:t>Common Market of the Southern Cone (MERCOSUR) (1991)</a:t>
            </a:r>
          </a:p>
          <a:p>
            <a:pPr>
              <a:spcAft>
                <a:spcPts val="600"/>
              </a:spcAft>
            </a:pPr>
            <a:r>
              <a:rPr lang="en-US" dirty="0"/>
              <a:t>Organization of Petroleum Exporting Countries (OPEC) (1960)</a:t>
            </a:r>
          </a:p>
        </p:txBody>
      </p:sp>
    </p:spTree>
    <p:extLst>
      <p:ext uri="{BB962C8B-B14F-4D97-AF65-F5344CB8AC3E}">
        <p14:creationId xmlns:p14="http://schemas.microsoft.com/office/powerpoint/2010/main" val="185763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Sources of Export Assistance</a:t>
            </a:r>
          </a:p>
        </p:txBody>
      </p:sp>
      <p:sp>
        <p:nvSpPr>
          <p:cNvPr id="143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</a:rPr>
              <a:t>National Export Initiative (NEI)</a:t>
            </a:r>
          </a:p>
          <a:p>
            <a:pPr marL="400050"/>
            <a:r>
              <a:rPr lang="en-US" dirty="0">
                <a:solidFill>
                  <a:srgbClr val="000000"/>
                </a:solidFill>
              </a:rPr>
              <a:t>Announced August 2010 by President Obama</a:t>
            </a:r>
          </a:p>
          <a:p>
            <a:pPr marL="400050"/>
            <a:r>
              <a:rPr lang="en-US" dirty="0">
                <a:solidFill>
                  <a:srgbClr val="000000"/>
                </a:solidFill>
              </a:rPr>
              <a:t>Goal: Revitalize U.S. exports</a:t>
            </a:r>
          </a:p>
          <a:p>
            <a:pPr marL="400050"/>
            <a:r>
              <a:rPr lang="en-US" dirty="0">
                <a:solidFill>
                  <a:srgbClr val="000000"/>
                </a:solidFill>
              </a:rPr>
              <a:t>Means: Federal Agencies assist U.S. firms in developing export-promotion programs to compete in foreign markets and create jobs in the U.S.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93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Financing International Business</a:t>
            </a:r>
          </a:p>
        </p:txBody>
      </p:sp>
      <p:sp>
        <p:nvSpPr>
          <p:cNvPr id="149506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077200" cy="4800600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000000"/>
                </a:solidFill>
              </a:rPr>
              <a:t>The</a:t>
            </a:r>
            <a:r>
              <a:rPr lang="en-US" sz="2400" b="1" dirty="0">
                <a:solidFill>
                  <a:srgbClr val="000000"/>
                </a:solidFill>
              </a:rPr>
              <a:t> Export-Import Bank of the United States</a:t>
            </a:r>
          </a:p>
          <a:p>
            <a:pPr lvl="1"/>
            <a:r>
              <a:rPr lang="en-US" sz="2200" dirty="0"/>
              <a:t>An independent agency of the U.S. government whose function it is to assist in financing the exports of American firms</a:t>
            </a:r>
          </a:p>
          <a:p>
            <a:pPr eaLnBrk="1" hangingPunct="1"/>
            <a:r>
              <a:rPr lang="en-US" sz="2400" b="1" dirty="0">
                <a:solidFill>
                  <a:srgbClr val="000000"/>
                </a:solidFill>
              </a:rPr>
              <a:t>Multilateral Development Bank (MDB)</a:t>
            </a:r>
          </a:p>
          <a:p>
            <a:pPr lvl="1" eaLnBrk="1" hangingPunct="1"/>
            <a:r>
              <a:rPr lang="en-US" sz="2200" dirty="0"/>
              <a:t>An internationally supported bank that provides loans to developing countries to help them grow</a:t>
            </a:r>
          </a:p>
          <a:p>
            <a:pPr lvl="1"/>
            <a:r>
              <a:rPr lang="en-US" sz="2200" dirty="0"/>
              <a:t>World Bank, Inter-American Development Bank (IDB), Asian Development Bank (ADB), African Development Bank (AFDB), European Bank for Reconstruction and Development (EBRD)</a:t>
            </a:r>
          </a:p>
          <a:p>
            <a:pPr eaLnBrk="1" hangingPunct="1"/>
            <a:r>
              <a:rPr lang="en-US" sz="2400" b="1" dirty="0">
                <a:solidFill>
                  <a:srgbClr val="000000"/>
                </a:solidFill>
              </a:rPr>
              <a:t>The International Monetary Fund (IMF)</a:t>
            </a:r>
          </a:p>
          <a:p>
            <a:pPr lvl="1" eaLnBrk="1" hangingPunct="1"/>
            <a:r>
              <a:rPr lang="en-US" sz="2200" dirty="0"/>
              <a:t>An international bank with 188 member nations that makes short-term loans to developing countries experiencing balance-of-payment deficits</a:t>
            </a:r>
          </a:p>
        </p:txBody>
      </p:sp>
    </p:spTree>
    <p:extLst>
      <p:ext uri="{BB962C8B-B14F-4D97-AF65-F5344CB8AC3E}">
        <p14:creationId xmlns:p14="http://schemas.microsoft.com/office/powerpoint/2010/main" val="203143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Basis for International Business</a:t>
            </a:r>
            <a:endParaRPr lang="en-US" b="0" dirty="0"/>
          </a:p>
        </p:txBody>
      </p:sp>
      <p:sp>
        <p:nvSpPr>
          <p:cNvPr id="28674" name="Rectangle 7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534400" cy="4800600"/>
          </a:xfrm>
        </p:spPr>
        <p:txBody>
          <a:bodyPr/>
          <a:lstStyle/>
          <a:p>
            <a:pPr eaLnBrk="1" hangingPunct="1"/>
            <a:r>
              <a:rPr lang="en-US" b="1" dirty="0"/>
              <a:t>Balance of trade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2400" dirty="0">
                <a:solidFill>
                  <a:srgbClr val="FF0000"/>
                </a:solidFill>
              </a:rPr>
              <a:t>The total value of a nation’s exports minus the total value of its imports over some period of time</a:t>
            </a:r>
          </a:p>
          <a:p>
            <a:pPr eaLnBrk="1" hangingPunct="1"/>
            <a:r>
              <a:rPr lang="en-US" b="1" dirty="0"/>
              <a:t>Trade deficit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2400" dirty="0">
                <a:solidFill>
                  <a:srgbClr val="FF0000"/>
                </a:solidFill>
              </a:rPr>
              <a:t>A negative (unfavorable) balance of trade—imports exceed exports in value</a:t>
            </a:r>
          </a:p>
          <a:p>
            <a:r>
              <a:rPr lang="en-US" b="1" dirty="0"/>
              <a:t>Trade surplus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solidFill>
                  <a:srgbClr val="FF0000"/>
                </a:solidFill>
              </a:rPr>
              <a:t>A positive (favorable) balance of trade—exports exceed imports in value</a:t>
            </a:r>
            <a:endParaRPr lang="en-US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b="1" dirty="0"/>
              <a:t>Balance of payments</a:t>
            </a:r>
          </a:p>
          <a:p>
            <a:pPr lvl="1" eaLnBrk="1" hangingPunct="1"/>
            <a:r>
              <a:rPr lang="en-US" sz="2400" dirty="0">
                <a:solidFill>
                  <a:srgbClr val="FF0000"/>
                </a:solidFill>
              </a:rPr>
              <a:t>The total flow of money into a country minus the total flow of money out of that country over a period of time</a:t>
            </a:r>
          </a:p>
        </p:txBody>
      </p:sp>
    </p:spTree>
    <p:extLst>
      <p:ext uri="{BB962C8B-B14F-4D97-AF65-F5344CB8AC3E}">
        <p14:creationId xmlns:p14="http://schemas.microsoft.com/office/powerpoint/2010/main" val="206251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Entering International Business: Licensing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4800600"/>
          </a:xfrm>
        </p:spPr>
        <p:txBody>
          <a:bodyPr/>
          <a:lstStyle/>
          <a:p>
            <a:r>
              <a:rPr lang="en-US" sz="2600" b="1" dirty="0"/>
              <a:t>Licensing</a:t>
            </a:r>
            <a:r>
              <a:rPr lang="en-US" sz="2600" dirty="0"/>
              <a:t> is a contractual agreement in which one firm permits another to produce and market its product and use its brand name in return for a royalty or other compensation</a:t>
            </a:r>
          </a:p>
          <a:p>
            <a:pPr lvl="1"/>
            <a:r>
              <a:rPr lang="en-US" dirty="0"/>
              <a:t>Advantages:</a:t>
            </a:r>
          </a:p>
          <a:p>
            <a:pPr lvl="2"/>
            <a:r>
              <a:rPr lang="en-US" dirty="0"/>
              <a:t>It allows expansion into foreign markets with little or no direct investment</a:t>
            </a:r>
          </a:p>
          <a:p>
            <a:pPr lvl="2"/>
            <a:r>
              <a:rPr lang="en-US" dirty="0"/>
              <a:t>Good for small manufacturers wanting to launch a well-known domestic brand internationally</a:t>
            </a:r>
          </a:p>
          <a:p>
            <a:pPr lvl="1"/>
            <a:r>
              <a:rPr lang="en-US" dirty="0"/>
              <a:t>Disadvantages:</a:t>
            </a:r>
          </a:p>
          <a:p>
            <a:pPr lvl="2"/>
            <a:r>
              <a:rPr lang="en-US" dirty="0"/>
              <a:t>The product image may be damaged if standards are not upheld </a:t>
            </a:r>
          </a:p>
          <a:p>
            <a:pPr lvl="2"/>
            <a:r>
              <a:rPr lang="en-US" dirty="0"/>
              <a:t>The original producer does not gain foreign marketing experience</a:t>
            </a:r>
          </a:p>
        </p:txBody>
      </p:sp>
    </p:spTree>
    <p:extLst>
      <p:ext uri="{BB962C8B-B14F-4D97-AF65-F5344CB8AC3E}">
        <p14:creationId xmlns:p14="http://schemas.microsoft.com/office/powerpoint/2010/main" val="397499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Methods of Entering International Business: Exporting</a:t>
            </a:r>
            <a:endParaRPr lang="en-US" sz="2400" b="0" dirty="0"/>
          </a:p>
        </p:txBody>
      </p:sp>
      <p:sp>
        <p:nvSpPr>
          <p:cNvPr id="116738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Exporting</a:t>
            </a:r>
          </a:p>
          <a:p>
            <a:pPr lvl="1" eaLnBrk="1" hangingPunct="1"/>
            <a:r>
              <a:rPr lang="en-US" sz="2400"/>
              <a:t>May use an export/import merchant who assumes the risks of ownership, distribution, and sale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b="1"/>
              <a:t>Letter </a:t>
            </a:r>
            <a:r>
              <a:rPr lang="en-US" sz="2400" b="1" dirty="0"/>
              <a:t>of credit - </a:t>
            </a:r>
            <a:r>
              <a:rPr lang="en-US" sz="2400" dirty="0"/>
              <a:t>Issued by a bank on request of an importer stating that the bank will pay an amount of money to a stated beneficiary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b="1" dirty="0"/>
              <a:t>Bill of lading - </a:t>
            </a:r>
            <a:r>
              <a:rPr lang="en-US" sz="2400" dirty="0"/>
              <a:t>Issued by a transport carrier to an exporter to prove merchandise has been shipped</a:t>
            </a:r>
          </a:p>
          <a:p>
            <a:pPr lvl="1" eaLnBrk="1" hangingPunct="1"/>
            <a:r>
              <a:rPr lang="en-US" sz="2400" b="1" dirty="0"/>
              <a:t>Draft - </a:t>
            </a:r>
            <a:r>
              <a:rPr lang="en-US" sz="2400" dirty="0"/>
              <a:t>Issued by the exporter’s bank, ordering the importer’s bank to pay for the merchandise, thus guaranteeing payment once accepted by the importer’s bank</a:t>
            </a:r>
          </a:p>
        </p:txBody>
      </p:sp>
    </p:spTree>
    <p:extLst>
      <p:ext uri="{BB962C8B-B14F-4D97-AF65-F5344CB8AC3E}">
        <p14:creationId xmlns:p14="http://schemas.microsoft.com/office/powerpoint/2010/main" val="144211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8077200" cy="1295400"/>
          </a:xfrm>
        </p:spPr>
        <p:txBody>
          <a:bodyPr/>
          <a:lstStyle/>
          <a:p>
            <a:r>
              <a:rPr lang="en-US" dirty="0"/>
              <a:t>Methods of Entering International Business: Exporting Firms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exporting firm may sell its products outright to an export–import merchant</a:t>
            </a:r>
          </a:p>
          <a:p>
            <a:r>
              <a:rPr lang="en-US" dirty="0"/>
              <a:t>American companies may manufacture their products in the United States and export them for sale in foreign markets</a:t>
            </a:r>
          </a:p>
          <a:p>
            <a:r>
              <a:rPr lang="en-US" dirty="0"/>
              <a:t>An exporting firm may ship its products to an export–import agent, which arranges the sale of the products to foreign intermediaries for a commission or fee</a:t>
            </a:r>
          </a:p>
          <a:p>
            <a:r>
              <a:rPr lang="en-US" dirty="0"/>
              <a:t>An exporting firm also may establish its own </a:t>
            </a:r>
            <a:r>
              <a:rPr lang="en-US" i="1" dirty="0"/>
              <a:t>sales offices</a:t>
            </a:r>
            <a:r>
              <a:rPr lang="en-US" dirty="0"/>
              <a:t>, or </a:t>
            </a:r>
            <a:r>
              <a:rPr lang="en-US" i="1" dirty="0"/>
              <a:t>branches</a:t>
            </a:r>
            <a:r>
              <a:rPr lang="en-US" dirty="0"/>
              <a:t>, in foreign countries</a:t>
            </a:r>
          </a:p>
        </p:txBody>
      </p:sp>
    </p:spTree>
    <p:extLst>
      <p:ext uri="{BB962C8B-B14F-4D97-AF65-F5344CB8AC3E}">
        <p14:creationId xmlns:p14="http://schemas.microsoft.com/office/powerpoint/2010/main" val="69827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Methods of Entering International Business: Joint Ventures</a:t>
            </a:r>
            <a:endParaRPr lang="en-US" sz="2400" b="0" dirty="0"/>
          </a:p>
        </p:txBody>
      </p:sp>
      <p:sp>
        <p:nvSpPr>
          <p:cNvPr id="1249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A joint venture is a </a:t>
            </a:r>
            <a:r>
              <a:rPr lang="en-US" dirty="0"/>
              <a:t>partnership formed to achieve a specific goal or to operate for a specific period of time</a:t>
            </a:r>
          </a:p>
          <a:p>
            <a:pPr marL="628650" lvl="1" eaLnBrk="1" hangingPunct="1"/>
            <a:r>
              <a:rPr lang="en-US" sz="2600" dirty="0"/>
              <a:t>Advantages:</a:t>
            </a:r>
          </a:p>
          <a:p>
            <a:pPr marL="863600" lvl="2" eaLnBrk="1" hangingPunct="1">
              <a:spcBef>
                <a:spcPct val="0"/>
              </a:spcBef>
            </a:pPr>
            <a:r>
              <a:rPr lang="en-US" sz="2400" dirty="0"/>
              <a:t>Immediate market knowledge and access</a:t>
            </a:r>
          </a:p>
          <a:p>
            <a:pPr marL="863600" lvl="2" eaLnBrk="1" hangingPunct="1">
              <a:spcBef>
                <a:spcPct val="0"/>
              </a:spcBef>
            </a:pPr>
            <a:r>
              <a:rPr lang="en-US" sz="2400" dirty="0"/>
              <a:t>Reduced risk</a:t>
            </a:r>
          </a:p>
          <a:p>
            <a:pPr marL="863600" lvl="2" eaLnBrk="1" hangingPunct="1">
              <a:spcBef>
                <a:spcPct val="0"/>
              </a:spcBef>
            </a:pPr>
            <a:r>
              <a:rPr lang="en-US" sz="2400" dirty="0"/>
              <a:t>Control over the product attributes</a:t>
            </a:r>
          </a:p>
          <a:p>
            <a:pPr marL="635000" lvl="1" indent="-292100" eaLnBrk="1" hangingPunct="1"/>
            <a:r>
              <a:rPr lang="en-US" sz="2600" dirty="0"/>
              <a:t>Disadvantages:</a:t>
            </a:r>
          </a:p>
          <a:p>
            <a:pPr marL="863600" lvl="2" eaLnBrk="1" hangingPunct="1">
              <a:spcBef>
                <a:spcPct val="0"/>
              </a:spcBef>
            </a:pPr>
            <a:r>
              <a:rPr lang="en-US" sz="2400" dirty="0"/>
              <a:t>Complexity of establishing agreements across national borders</a:t>
            </a:r>
          </a:p>
          <a:p>
            <a:pPr marL="863600" lvl="2" eaLnBrk="1" hangingPunct="1">
              <a:spcBef>
                <a:spcPct val="0"/>
              </a:spcBef>
            </a:pPr>
            <a:r>
              <a:rPr lang="en-US" sz="2400" dirty="0"/>
              <a:t>High level of commitment required of all parties involved</a:t>
            </a:r>
          </a:p>
        </p:txBody>
      </p:sp>
    </p:spTree>
    <p:extLst>
      <p:ext uri="{BB962C8B-B14F-4D97-AF65-F5344CB8AC3E}">
        <p14:creationId xmlns:p14="http://schemas.microsoft.com/office/powerpoint/2010/main" val="163836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8077200" cy="1143000"/>
          </a:xfrm>
        </p:spPr>
        <p:txBody>
          <a:bodyPr/>
          <a:lstStyle/>
          <a:p>
            <a:pPr eaLnBrk="1" hangingPunct="1"/>
            <a:r>
              <a:rPr lang="en-US" dirty="0"/>
              <a:t>Methods of Entering International Business: Totally Owned Facilities</a:t>
            </a:r>
            <a:endParaRPr lang="en-US" b="0" dirty="0"/>
          </a:p>
        </p:txBody>
      </p:sp>
      <p:sp>
        <p:nvSpPr>
          <p:cNvPr id="1269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Totally owned facilities refers to production and marketing facilities developed by a firm in one or more foreign nations</a:t>
            </a:r>
          </a:p>
          <a:p>
            <a:pPr lvl="1" eaLnBrk="1" hangingPunct="1"/>
            <a:r>
              <a:rPr lang="en-US" sz="2600" dirty="0">
                <a:solidFill>
                  <a:srgbClr val="000000"/>
                </a:solidFill>
              </a:rPr>
              <a:t>Advantage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dirty="0">
                <a:solidFill>
                  <a:srgbClr val="000000"/>
                </a:solidFill>
              </a:rPr>
              <a:t>Direct investment provides complete control over operations</a:t>
            </a:r>
          </a:p>
          <a:p>
            <a:pPr lvl="1" eaLnBrk="1" hangingPunct="1"/>
            <a:r>
              <a:rPr lang="en-US" sz="2600" dirty="0">
                <a:solidFill>
                  <a:srgbClr val="000000"/>
                </a:solidFill>
              </a:rPr>
              <a:t>Disadvantage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dirty="0">
                <a:solidFill>
                  <a:srgbClr val="000000"/>
                </a:solidFill>
              </a:rPr>
              <a:t>Risk is greater than that of a joint venture</a:t>
            </a:r>
          </a:p>
          <a:p>
            <a:pPr lvl="1" eaLnBrk="1" hangingPunct="1"/>
            <a:r>
              <a:rPr lang="en-US" sz="2600" dirty="0">
                <a:solidFill>
                  <a:srgbClr val="000000"/>
                </a:solidFill>
              </a:rPr>
              <a:t>Two forms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dirty="0">
                <a:solidFill>
                  <a:srgbClr val="000000"/>
                </a:solidFill>
              </a:rPr>
              <a:t>Building new facilities in the foreign country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200" dirty="0">
                <a:solidFill>
                  <a:srgbClr val="000000"/>
                </a:solidFill>
              </a:rPr>
              <a:t>Purchasing an existing firm in the foreign country</a:t>
            </a:r>
          </a:p>
        </p:txBody>
      </p:sp>
    </p:spTree>
    <p:extLst>
      <p:ext uri="{BB962C8B-B14F-4D97-AF65-F5344CB8AC3E}">
        <p14:creationId xmlns:p14="http://schemas.microsoft.com/office/powerpoint/2010/main" val="402333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Exploring the World of Business and Economics&amp;quot;&quot;/&gt;&lt;property id=&quot;20307&quot; value=&quot;329&quot;/&gt;&lt;/object&gt;&lt;object type=&quot;3&quot; unique_id=&quot;10005&quot;&gt;&lt;property id=&quot;20148&quot; value=&quot;5&quot;/&gt;&lt;property id=&quot;20300&quot; value=&quot;Slide 2 - &amp;quot;Learning Objectives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Zynga Zooms into Business&amp;quot;&quot;/&gt;&lt;property id=&quot;20307&quot; value=&quot;350&quot;/&gt;&lt;/object&gt;&lt;object type=&quot;3&quot; unique_id=&quot;10007&quot;&gt;&lt;property id=&quot;20148&quot; value=&quot;5&quot;/&gt;&lt;property id=&quot;20300&quot; value=&quot;Slide 4 - &amp;quot;Introduction&amp;quot;&quot;/&gt;&lt;property id=&quot;20307&quot; value=&quot;338&quot;/&gt;&lt;/object&gt;&lt;object type=&quot;3&quot; unique_id=&quot;10008&quot;&gt;&lt;property id=&quot;20148&quot; value=&quot;5&quot;/&gt;&lt;property id=&quot;20300&quot; value=&quot;Slide 5 - &amp;quot;Your Future in the Changing &amp;#x0D;&amp;#x0A;World of Business&amp;quot;&quot;/&gt;&lt;property id=&quot;20307&quot; value=&quot;351&quot;/&gt;&lt;/object&gt;&lt;object type=&quot;3&quot; unique_id=&quot;10009&quot;&gt;&lt;property id=&quot;20148&quot; value=&quot;5&quot;/&gt;&lt;property id=&quot;20300&quot; value=&quot;Slide 6 - &amp;quot;Why Study Business? (cont’d)&amp;quot;&quot;/&gt;&lt;property id=&quot;20307&quot; value=&quot;271&quot;/&gt;&lt;/object&gt;&lt;object type=&quot;3&quot; unique_id=&quot;10010&quot;&gt;&lt;property id=&quot;20148&quot; value=&quot;5&quot;/&gt;&lt;property id=&quot;20300&quot; value=&quot;Slide 7 - &amp;quot;Tips for Studying Business&amp;quot;&quot;/&gt;&lt;property id=&quot;20307&quot; value=&quot;306&quot;/&gt;&lt;/object&gt;&lt;object type=&quot;3&quot; unique_id=&quot;10011&quot;&gt;&lt;property id=&quot;20148&quot; value=&quot;5&quot;/&gt;&lt;property id=&quot;20300&quot; value=&quot;Slide 8 - &amp;quot;What Is Business?&amp;quot;&quot;/&gt;&lt;property id=&quot;20307&quot; value=&quot;272&quot;/&gt;&lt;/object&gt;&lt;object type=&quot;3&quot; unique_id=&quot;10012&quot;&gt;&lt;property id=&quot;20148&quot; value=&quot;5&quot;/&gt;&lt;property id=&quot;20300&quot; value=&quot;Slide 9 - &amp;quot;Classification of Businesses&amp;quot;&quot;/&gt;&lt;property id=&quot;20307&quot; value=&quot;352&quot;/&gt;&lt;/object&gt;&lt;object type=&quot;3&quot; unique_id=&quot;10013&quot;&gt;&lt;property id=&quot;20148&quot; value=&quot;5&quot;/&gt;&lt;property id=&quot;20300&quot; value=&quot;Slide 10 - &amp;quot;The Importance of Manufacturing&amp;quot;&quot;/&gt;&lt;property id=&quot;20307&quot; value=&quot;262&quot;/&gt;&lt;/object&gt;&lt;object type=&quot;3&quot; unique_id=&quot;10014&quot;&gt;&lt;property id=&quot;20148&quot; value=&quot;5&quot;/&gt;&lt;property id=&quot;20300&quot; value=&quot;Slide 12 - &amp;quot;Classification of Businesses&amp;quot;&quot;/&gt;&lt;property id=&quot;20307&quot; value=&quot;327&quot;/&gt;&lt;/object&gt;&lt;object type=&quot;3&quot; unique_id=&quot;10015&quot;&gt;&lt;property id=&quot;20148&quot; value=&quot;5&quot;/&gt;&lt;property id=&quot;20300&quot; value=&quot;Slide 13 - &amp;quot;The Relationship Between Sales &amp;#x0D;&amp;#x0A;Revenue and Profit&amp;quot;&quot;/&gt;&lt;property id=&quot;20307&quot; value=&quot;291&quot;/&gt;&lt;/object&gt;&lt;object type=&quot;3&quot; unique_id=&quot;10016&quot;&gt;&lt;property id=&quot;20148&quot; value=&quot;5&quot;/&gt;&lt;property id=&quot;20300&quot; value=&quot;Slide 14 - &amp;quot;The Function of Profit&amp;quot;&quot;/&gt;&lt;property id=&quot;20307&quot; value=&quot;353&quot;/&gt;&lt;/object&gt;&lt;object type=&quot;3&quot; unique_id=&quot;10017&quot;&gt;&lt;property id=&quot;20148&quot; value=&quot;5&quot;/&gt;&lt;property id=&quot;20300&quot; value=&quot;Slide 15 - &amp;quot;Paths to E-Profits&amp;quot;&quot;/&gt;&lt;property id=&quot;20307&quot; value=&quot;349&quot;/&gt;&lt;/object&gt;&lt;object type=&quot;3&quot; unique_id=&quot;10018&quot;&gt;&lt;property id=&quot;20148&quot; value=&quot;5&quot;/&gt;&lt;property id=&quot;20300&quot; value=&quot;Slide 16 - &amp;quot;Stakeholders&amp;quot;&quot;/&gt;&lt;property id=&quot;20307&quot; value=&quot;275&quot;/&gt;&lt;/object&gt;&lt;object type=&quot;3&quot; unique_id=&quot;10019&quot;&gt;&lt;property id=&quot;20148&quot; value=&quot;5&quot;/&gt;&lt;property id=&quot;20300&quot; value=&quot;Slide 17 - &amp;quot;Economics&amp;quot;&quot;/&gt;&lt;property id=&quot;20307&quot; value=&quot;354&quot;/&gt;&lt;/object&gt;&lt;object type=&quot;3&quot; unique_id=&quot;10020&quot;&gt;&lt;property id=&quot;20148&quot; value=&quot;5&quot;/&gt;&lt;property id=&quot;20300&quot; value=&quot;Slide 18 - &amp;quot;Types of Economic Systems  &amp;quot;&quot;/&gt;&lt;property id=&quot;20307&quot; value=&quot;319&quot;/&gt;&lt;/object&gt;&lt;object type=&quot;3&quot; unique_id=&quot;10021&quot;&gt;&lt;property id=&quot;20148&quot; value=&quot;5&quot;/&gt;&lt;property id=&quot;20300&quot; value=&quot;Slide 19 - &amp;quot;Types of Economic Systems (cont’d)&amp;quot;&quot;/&gt;&lt;property id=&quot;20307&quot; value=&quot;355&quot;/&gt;&lt;/object&gt;&lt;object type=&quot;3&quot; unique_id=&quot;10022&quot;&gt;&lt;property id=&quot;20148&quot; value=&quot;5&quot;/&gt;&lt;property id=&quot;20300&quot; value=&quot;Slide 20 - &amp;quot;Capitalism&amp;quot;&quot;/&gt;&lt;property id=&quot;20307&quot; value=&quot;356&quot;/&gt;&lt;/object&gt;&lt;object type=&quot;3&quot; unique_id=&quot;10024&quot;&gt;&lt;property id=&quot;20148&quot; value=&quot;5&quot;/&gt;&lt;property id=&quot;20300&quot; value=&quot;Slide 21 - &amp;quot; Basic assumptions for Adam Smith’s &amp;#x0D;&amp;#x0A;Laissez-Faire Capitalism&amp;#x0D;&amp;#x0A;&amp;quot;&quot;/&gt;&lt;property id=&quot;20307&quot; value=&quot;276&quot;/&gt;&lt;/object&gt;&lt;object type=&quot;3&quot; unique_id=&quot;10025&quot;&gt;&lt;property id=&quot;20148&quot; value=&quot;5&quot;/&gt;&lt;property id=&quot;20300&quot; value=&quot;Slide 22 - &amp;quot;Command Economy - Socialism&amp;#x0D;&amp;#x0A;&amp;quot;&quot;/&gt;&lt;property id=&quot;20307&quot; value=&quot;358&quot;/&gt;&lt;/object&gt;&lt;object type=&quot;3&quot; unique_id=&quot;10026&quot;&gt;&lt;property id=&quot;20148&quot; value=&quot;5&quot;/&gt;&lt;property id=&quot;20300&quot; value=&quot;Slide 23 - &amp;quot;Command Economy - Communism&amp;#x0D;&amp;#x0A;&amp;quot;&quot;/&gt;&lt;property id=&quot;20307&quot; value=&quot;359&quot;/&gt;&lt;/object&gt;&lt;object type=&quot;3&quot; unique_id=&quot;10027&quot;&gt;&lt;property id=&quot;20148&quot; value=&quot;5&quot;/&gt;&lt;property id=&quot;20300&quot; value=&quot;Slide 24 - &amp;quot; The U.S. economy is a mixed economy.&amp;#x0D;&amp;#x0A;&amp;quot;&quot;/&gt;&lt;property id=&quot;20307&quot; value=&quot;360&quot;/&gt;&lt;/object&gt;&lt;object type=&quot;3&quot; unique_id=&quot;10028&quot;&gt;&lt;property id=&quot;20148&quot; value=&quot;5&quot;/&gt;&lt;property id=&quot;20300&quot; value=&quot;Slide 25 - &amp;quot;The Circular Flow in Our Mixed Economy&amp;quot;&quot;/&gt;&lt;property id=&quot;20307&quot; value=&quot;264&quot;/&gt;&lt;/object&gt;&lt;object type=&quot;3&quot; unique_id=&quot;10029&quot;&gt;&lt;property id=&quot;20148&quot; value=&quot;5&quot;/&gt;&lt;property id=&quot;20300&quot; value=&quot;Slide 26 - &amp;quot;Measuring Economic Performance&amp;quot;&quot;/&gt;&lt;property id=&quot;20307&quot; value=&quot;281&quot;/&gt;&lt;/object&gt;&lt;object type=&quot;3&quot; unique_id=&quot;10030&quot;&gt;&lt;property id=&quot;20148&quot; value=&quot;5&quot;/&gt;&lt;property id=&quot;20300&quot; value=&quot;Slide 27 - &amp;quot;Measuring Economic Performance (cont’d)&amp;quot;&quot;/&gt;&lt;property id=&quot;20307&quot; value=&quot;361&quot;/&gt;&lt;/object&gt;&lt;object type=&quot;3&quot; unique_id=&quot;10031&quot;&gt;&lt;property id=&quot;20148&quot; value=&quot;5&quot;/&gt;&lt;property id=&quot;20300&quot; value=&quot;Slide 28 - &amp;quot;Measuring Economic Performance (cont’d)&amp;quot;&quot;/&gt;&lt;property id=&quot;20307&quot; value=&quot;362&quot;/&gt;&lt;/object&gt;&lt;object type=&quot;3&quot; unique_id=&quot;10032&quot;&gt;&lt;property id=&quot;20148&quot; value=&quot;5&quot;/&gt;&lt;property id=&quot;20300&quot; value=&quot;Slide 29 - &amp;quot;Gross Domestic Product&amp;quot;&quot;/&gt;&lt;property id=&quot;20307&quot; value=&quot;363&quot;/&gt;&lt;/object&gt;&lt;object type=&quot;3&quot; unique_id=&quot;10033&quot;&gt;&lt;property id=&quot;20148&quot; value=&quot;5&quot;/&gt;&lt;property id=&quot;20300&quot; value=&quot;Slide 30 - &amp;quot;Balance of Trade&amp;quot;&quot;/&gt;&lt;property id=&quot;20307&quot; value=&quot;367&quot;/&gt;&lt;/object&gt;&lt;object type=&quot;3&quot; unique_id=&quot;10034&quot;&gt;&lt;property id=&quot;20148&quot; value=&quot;5&quot;/&gt;&lt;property id=&quot;20300&quot; value=&quot;Slide 31 - &amp;quot;Bank Credit of All Commercial Banks&amp;quot;&quot;/&gt;&lt;property id=&quot;20307&quot; value=&quot;368&quot;/&gt;&lt;/object&gt;&lt;object type=&quot;3&quot; unique_id=&quot;10035&quot;&gt;&lt;property id=&quot;20148&quot; value=&quot;5&quot;/&gt;&lt;property id=&quot;20300&quot; value=&quot;Slide 32&quot;/&gt;&lt;property id=&quot;20307&quot; value=&quot;364&quot;/&gt;&lt;/object&gt;&lt;object type=&quot;3&quot; unique_id=&quot;10036&quot;&gt;&lt;property id=&quot;20148&quot; value=&quot;5&quot;/&gt;&lt;property id=&quot;20300&quot; value=&quot;Slide 33 - &amp;quot;Inflation Rate&amp;quot;&quot;/&gt;&lt;property id=&quot;20307&quot; value=&quot;365&quot;/&gt;&lt;/object&gt;&lt;object type=&quot;3&quot; unique_id=&quot;10037&quot;&gt;&lt;property id=&quot;20148&quot; value=&quot;5&quot;/&gt;&lt;property id=&quot;20300&quot; value=&quot;Slide 34 - &amp;quot;Unemployment Rate&amp;quot;&quot;/&gt;&lt;property id=&quot;20307&quot; value=&quot;366&quot;/&gt;&lt;/object&gt;&lt;object type=&quot;3&quot; unique_id=&quot;10038&quot;&gt;&lt;property id=&quot;20148&quot; value=&quot;5&quot;/&gt;&lt;property id=&quot;20300&quot; value=&quot;Slide 35 - &amp;quot;Corporate Profits&amp;quot;&quot;/&gt;&lt;property id=&quot;20307&quot; value=&quot;369&quot;/&gt;&lt;/object&gt;&lt;object type=&quot;3&quot; unique_id=&quot;10039&quot;&gt;&lt;property id=&quot;20148&quot; value=&quot;5&quot;/&gt;&lt;property id=&quot;20300&quot; value=&quot;Slide 36 - &amp;quot;New Housing Starts&amp;quot;&quot;/&gt;&lt;property id=&quot;20307&quot; value=&quot;370&quot;/&gt;&lt;/object&gt;&lt;object type=&quot;3&quot; unique_id=&quot;10040&quot;&gt;&lt;property id=&quot;20148&quot; value=&quot;5&quot;/&gt;&lt;property id=&quot;20300&quot; value=&quot;Slide 37 - &amp;quot;Interest Rates&amp;quot;&quot;/&gt;&lt;property id=&quot;20307&quot; value=&quot;371&quot;/&gt;&lt;/object&gt;&lt;object type=&quot;3&quot; unique_id=&quot;10041&quot;&gt;&lt;property id=&quot;20148&quot; value=&quot;5&quot;/&gt;&lt;property id=&quot;20300&quot; value=&quot;Slide 38 - &amp;quot;The Business Cycle&amp;quot;&quot;/&gt;&lt;property id=&quot;20307&quot; value=&quot;293&quot;/&gt;&lt;/object&gt;&lt;object type=&quot;3&quot; unique_id=&quot;10042&quot;&gt;&lt;property id=&quot;20148&quot; value=&quot;5&quot;/&gt;&lt;property id=&quot;20300&quot; value=&quot;Slide 39 - &amp;quot;Is recession something that can’t be avoided? &amp;quot;&quot;/&gt;&lt;property id=&quot;20307&quot; value=&quot;372&quot;/&gt;&lt;/object&gt;&lt;object type=&quot;3&quot; unique_id=&quot;10043&quot;&gt;&lt;property id=&quot;20148&quot; value=&quot;5&quot;/&gt;&lt;property id=&quot;20300&quot; value=&quot;Slide 40 - &amp;quot;Monetary Policies&amp;quot;&quot;/&gt;&lt;property id=&quot;20307&quot; value=&quot;373&quot;/&gt;&lt;/object&gt;&lt;object type=&quot;3&quot; unique_id=&quot;10046&quot;&gt;&lt;property id=&quot;20148&quot; value=&quot;5&quot;/&gt;&lt;property id=&quot;20300&quot; value=&quot;Slide 45 - &amp;quot;Supply Curve and Demand Curve&amp;quot;&quot;/&gt;&lt;property id=&quot;20307&quot; value=&quot;266&quot;/&gt;&lt;/object&gt;&lt;object type=&quot;3&quot; unique_id=&quot;10058&quot;&gt;&lt;property id=&quot;20148&quot; value=&quot;5&quot;/&gt;&lt;property id=&quot;20300&quot; value=&quot;Slide 60 - &amp;quot;American Business Today (cont’d)&amp;quot;&quot;/&gt;&lt;property id=&quot;20307&quot; value=&quot;333&quot;/&gt;&lt;/object&gt;&lt;object type=&quot;3&quot; unique_id=&quot;10800&quot;&gt;&lt;property id=&quot;20148&quot; value=&quot;5&quot;/&gt;&lt;property id=&quot;20300&quot; value=&quot;Slide 11 - &amp;quot;The Importance of Manufacturing&amp;quot;&quot;/&gt;&lt;property id=&quot;20307&quot; value=&quot;374&quot;/&gt;&lt;/object&gt;&lt;object type=&quot;3&quot; unique_id=&quot;10801&quot;&gt;&lt;property id=&quot;20148&quot; value=&quot;5&quot;/&gt;&lt;property id=&quot;20300&quot; value=&quot;Slide 41 - &amp;quot;Fiscal Policy&amp;quot;&quot;/&gt;&lt;property id=&quot;20307&quot; value=&quot;375&quot;/&gt;&lt;/object&gt;&lt;object type=&quot;3&quot; unique_id=&quot;10802&quot;&gt;&lt;property id=&quot;20148&quot; value=&quot;5&quot;/&gt;&lt;property id=&quot;20300&quot; value=&quot;Slide 42 - &amp;quot;Federal Deficit and National Debt&amp;quot;&quot;/&gt;&lt;property id=&quot;20307&quot; value=&quot;376&quot;/&gt;&lt;/object&gt;&lt;object type=&quot;3&quot; unique_id=&quot;10803&quot;&gt;&lt;property id=&quot;20148&quot; value=&quot;5&quot;/&gt;&lt;property id=&quot;20300&quot; value=&quot;Slide 43 - &amp;quot;Competition&amp;quot;&quot;/&gt;&lt;property id=&quot;20307&quot; value=&quot;377&quot;/&gt;&lt;/object&gt;&lt;object type=&quot;3&quot; unique_id=&quot;10804&quot;&gt;&lt;property id=&quot;20148&quot; value=&quot;5&quot;/&gt;&lt;property id=&quot;20300&quot; value=&quot;Slide 44 - &amp;quot;Perfect Competition&amp;quot;&quot;/&gt;&lt;property id=&quot;20307&quot; value=&quot;379&quot;/&gt;&lt;/object&gt;&lt;object type=&quot;3&quot; unique_id=&quot;10805&quot;&gt;&lt;property id=&quot;20148&quot; value=&quot;5&quot;/&gt;&lt;property id=&quot;20300&quot; value=&quot;Slide 46 - &amp;quot;Monopolistic Competition&amp;quot;&quot;/&gt;&lt;property id=&quot;20307&quot; value=&quot;381&quot;/&gt;&lt;/object&gt;&lt;object type=&quot;3&quot; unique_id=&quot;10806&quot;&gt;&lt;property id=&quot;20148&quot; value=&quot;5&quot;/&gt;&lt;property id=&quot;20300&quot; value=&quot;Slide 47 - &amp;quot;Oligopoly&amp;quot;&quot;/&gt;&lt;property id=&quot;20307&quot; value=&quot;382&quot;/&gt;&lt;/object&gt;&lt;object type=&quot;3&quot; unique_id=&quot;10807&quot;&gt;&lt;property id=&quot;20148&quot; value=&quot;5&quot;/&gt;&lt;property id=&quot;20300&quot; value=&quot;Slide 48 - &amp;quot;Monopoly&amp;quot;&quot;/&gt;&lt;property id=&quot;20307&quot; value=&quot;383&quot;/&gt;&lt;/object&gt;&lt;object type=&quot;3&quot; unique_id=&quot;10808&quot;&gt;&lt;property id=&quot;20148&quot; value=&quot;5&quot;/&gt;&lt;property id=&quot;20300&quot; value=&quot;Slide 49 - &amp;quot;Monopoly&amp;quot;&quot;/&gt;&lt;property id=&quot;20307&quot; value=&quot;384&quot;/&gt;&lt;/object&gt;&lt;object type=&quot;3&quot; unique_id=&quot;10809&quot;&gt;&lt;property id=&quot;20148&quot; value=&quot;5&quot;/&gt;&lt;property id=&quot;20300&quot; value=&quot;Slide 50 - &amp;quot;Early Business Development&amp;quot;&quot;/&gt;&lt;property id=&quot;20307&quot; value=&quot;385&quot;/&gt;&lt;/object&gt;&lt;object type=&quot;3&quot; unique_id=&quot;11859&quot;&gt;&lt;property id=&quot;20148&quot; value=&quot;5&quot;/&gt;&lt;property id=&quot;20300&quot; value=&quot;Slide 51 - &amp;quot;Early Business Development&amp;quot;&quot;/&gt;&lt;property id=&quot;20307&quot; value=&quot;386&quot;/&gt;&lt;/object&gt;&lt;object type=&quot;3&quot; unique_id=&quot;11860&quot;&gt;&lt;property id=&quot;20148&quot; value=&quot;5&quot;/&gt;&lt;property id=&quot;20300&quot; value=&quot;Slide 52 - &amp;quot;Early Business Development&amp;quot;&quot;/&gt;&lt;property id=&quot;20307&quot; value=&quot;387&quot;/&gt;&lt;/object&gt;&lt;object type=&quot;3&quot; unique_id=&quot;11861&quot;&gt;&lt;property id=&quot;20148&quot; value=&quot;5&quot;/&gt;&lt;property id=&quot;20300&quot; value=&quot;Slide 53 - &amp;quot;Early Business Development&amp;quot;&quot;/&gt;&lt;property id=&quot;20307&quot; value=&quot;388&quot;/&gt;&lt;/object&gt;&lt;object type=&quot;3&quot; unique_id=&quot;11862&quot;&gt;&lt;property id=&quot;20148&quot; value=&quot;5&quot;/&gt;&lt;property id=&quot;20300&quot; value=&quot;Slide 54 - &amp;quot;Business Development in the 1900s&amp;quot;&quot;/&gt;&lt;property id=&quot;20307&quot; value=&quot;391&quot;/&gt;&lt;/object&gt;&lt;object type=&quot;3&quot; unique_id=&quot;11863&quot;&gt;&lt;property id=&quot;20148&quot; value=&quot;5&quot;/&gt;&lt;property id=&quot;20300&quot; value=&quot;Slide 55 - &amp;quot;Business Development in the 1900s&amp;quot;&quot;/&gt;&lt;property id=&quot;20307&quot; value=&quot;392&quot;/&gt;&lt;/object&gt;&lt;object type=&quot;3&quot; unique_id=&quot;11864&quot;&gt;&lt;property id=&quot;20148&quot; value=&quot;5&quot;/&gt;&lt;property id=&quot;20300&quot; value=&quot;Slide 56 - &amp;quot;Business Development in the 1900s&amp;quot;&quot;/&gt;&lt;property id=&quot;20307&quot; value=&quot;393&quot;/&gt;&lt;/object&gt;&lt;object type=&quot;3&quot; unique_id=&quot;11865&quot;&gt;&lt;property id=&quot;20148&quot; value=&quot;5&quot;/&gt;&lt;property id=&quot;20300&quot; value=&quot;Slide 57 - &amp;quot;Business Development in the 1900s&amp;quot;&quot;/&gt;&lt;property id=&quot;20307&quot; value=&quot;394&quot;/&gt;&lt;/object&gt;&lt;object type=&quot;3&quot; unique_id=&quot;11866&quot;&gt;&lt;property id=&quot;20148&quot; value=&quot;5&quot;/&gt;&lt;property id=&quot;20300&quot; value=&quot;Slide 58 - &amp;quot;Business Development in the 1900s&amp;quot;&quot;/&gt;&lt;property id=&quot;20307&quot; value=&quot;395&quot;/&gt;&lt;/object&gt;&lt;object type=&quot;3&quot; unique_id=&quot;11867&quot;&gt;&lt;property id=&quot;20148&quot; value=&quot;5&quot;/&gt;&lt;property id=&quot;20300&quot; value=&quot;Slide 59 - &amp;quot;American Business Today&amp;quot;&quot;/&gt;&lt;property id=&quot;20307&quot; value=&quot;396&quot;/&gt;&lt;/object&gt;&lt;object type=&quot;3&quot; unique_id=&quot;11868&quot;&gt;&lt;property id=&quot;20148&quot; value=&quot;5&quot;/&gt;&lt;property id=&quot;20300&quot; value=&quot;Slide 61 - &amp;quot;U.S. Manufacturing Employment&amp;#x0D;&amp;#x0A;1980 - 2008 and Projected 2018 (000s)&amp;quot;&quot;/&gt;&lt;property id=&quot;20307&quot; value=&quot;389&quot;/&gt;&lt;/object&gt;&lt;object type=&quot;3&quot; unique_id=&quot;11869&quot;&gt;&lt;property id=&quot;20148&quot; value=&quot;5&quot;/&gt;&lt;property id=&quot;20300&quot; value=&quot;Slide 62 - &amp;quot;A Few of the Fastest Growing &amp;#x0D;&amp;#x0A;Occupations 2008-2018 &amp;#x0D;&amp;#x0A;&amp;quot;&quot;/&gt;&lt;property id=&quot;20307&quot; value=&quot;39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ride12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8273</TotalTime>
  <Words>2177</Words>
  <Application>Microsoft Macintosh PowerPoint</Application>
  <PresentationFormat>On-screen Show (4:3)</PresentationFormat>
  <Paragraphs>214</Paragraphs>
  <Slides>32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Helvetica</vt:lpstr>
      <vt:lpstr>Lucida Sans</vt:lpstr>
      <vt:lpstr>Times New Roman</vt:lpstr>
      <vt:lpstr>Wingdings</vt:lpstr>
      <vt:lpstr>Pride12e</vt:lpstr>
      <vt:lpstr>Exploring Global Business</vt:lpstr>
      <vt:lpstr>The Basis for International Business</vt:lpstr>
      <vt:lpstr>Exporting and Importing</vt:lpstr>
      <vt:lpstr>The Basis for International Business</vt:lpstr>
      <vt:lpstr>Methods of Entering International Business: Licensing</vt:lpstr>
      <vt:lpstr>Methods of Entering International Business: Exporting</vt:lpstr>
      <vt:lpstr>Methods of Entering International Business: Exporting Firms</vt:lpstr>
      <vt:lpstr>Methods of Entering International Business: Joint Ventures</vt:lpstr>
      <vt:lpstr>Methods of Entering International Business: Totally Owned Facilities</vt:lpstr>
      <vt:lpstr>Methods of Entering International Business: Strategic Alliances</vt:lpstr>
      <vt:lpstr>Methods of Entering International Business: Trading Companies</vt:lpstr>
      <vt:lpstr>Methods of Entering International Business</vt:lpstr>
      <vt:lpstr>Steps in Entering International Markets</vt:lpstr>
      <vt:lpstr>Restrictions to International Business</vt:lpstr>
      <vt:lpstr>Types of Trade Restrictions:  Duties and Dumping</vt:lpstr>
      <vt:lpstr>Types of Trade Restrictions: Nontariff, Quotas, Embargos, and Controls</vt:lpstr>
      <vt:lpstr>Types of Trade Restrictions: Devaluation, Red Tape, and Cultural</vt:lpstr>
      <vt:lpstr>Reasons For Trade Restrictions</vt:lpstr>
      <vt:lpstr>Reasons Against Trade Restrictions</vt:lpstr>
      <vt:lpstr>The Extent of International Business</vt:lpstr>
      <vt:lpstr>The Economic Outlook for Trade</vt:lpstr>
      <vt:lpstr>The Economic Outlook for Trade:  The Americas</vt:lpstr>
      <vt:lpstr>The Economic Outlook for Trade:  Japan and Asia</vt:lpstr>
      <vt:lpstr>The Economic Outlook for Trade: Africa</vt:lpstr>
      <vt:lpstr>Exports and the U.S. Economy</vt:lpstr>
      <vt:lpstr>International Trade Agreements</vt:lpstr>
      <vt:lpstr>World Trade Organization</vt:lpstr>
      <vt:lpstr>The Evolving European Union</vt:lpstr>
      <vt:lpstr>North American Free Trade Agreement</vt:lpstr>
      <vt:lpstr>International Economic Organizations</vt:lpstr>
      <vt:lpstr>Sources of Export Assistance</vt:lpstr>
      <vt:lpstr>Financing International Business</vt:lpstr>
    </vt:vector>
  </TitlesOfParts>
  <Company>HMCo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</dc:title>
  <dc:creator>Tianna Tagami;Instructional Designer</dc:creator>
  <cp:lastModifiedBy>Eric Belk</cp:lastModifiedBy>
  <cp:revision>365</cp:revision>
  <dcterms:modified xsi:type="dcterms:W3CDTF">2019-02-19T13:21:35Z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81C559C9-D57A-447F-8ADB-55EC58C1EE43</vt:lpwstr>
  </property>
  <property fmtid="{D5CDD505-2E9C-101B-9397-08002B2CF9AE}" pid="4" name="ArticulatePath">
    <vt:lpwstr>PHK11eCh01_lecture</vt:lpwstr>
  </property>
  <property fmtid="{D5CDD505-2E9C-101B-9397-08002B2CF9AE}" pid="5" name="ArticulateProjectFull">
    <vt:lpwstr>C:\Documents and Settings\Don\My Documents\Don Izzo\LarryFlick\Business 11e\Izzo PPT\PHK11eCh01_lecture.ppta</vt:lpwstr>
  </property>
  <property fmtid="{D5CDD505-2E9C-101B-9397-08002B2CF9AE}" pid="6" name="_AdHocReviewCycleID">
    <vt:i4>135892425</vt:i4>
  </property>
  <property fmtid="{D5CDD505-2E9C-101B-9397-08002B2CF9AE}" pid="7" name="_NewReviewCycle">
    <vt:lpwstr/>
  </property>
  <property fmtid="{D5CDD505-2E9C-101B-9397-08002B2CF9AE}" pid="8" name="_EmailSubject">
    <vt:lpwstr>PowerPoint Project for Pride, BUSINESS, 12E</vt:lpwstr>
  </property>
  <property fmtid="{D5CDD505-2E9C-101B-9397-08002B2CF9AE}" pid="9" name="_AuthorEmail">
    <vt:lpwstr>Joanne.Dauksewicz@cengage.com</vt:lpwstr>
  </property>
  <property fmtid="{D5CDD505-2E9C-101B-9397-08002B2CF9AE}" pid="10" name="_AuthorEmailDisplayName">
    <vt:lpwstr>Dauksewicz, Joanne</vt:lpwstr>
  </property>
</Properties>
</file>