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50"/>
  </p:notesMasterIdLst>
  <p:handoutMasterIdLst>
    <p:handoutMasterId r:id="rId51"/>
  </p:handoutMasterIdLst>
  <p:sldIdLst>
    <p:sldId id="329" r:id="rId2"/>
    <p:sldId id="338" r:id="rId3"/>
    <p:sldId id="476" r:id="rId4"/>
    <p:sldId id="443" r:id="rId5"/>
    <p:sldId id="444" r:id="rId6"/>
    <p:sldId id="445" r:id="rId7"/>
    <p:sldId id="447" r:id="rId8"/>
    <p:sldId id="446" r:id="rId9"/>
    <p:sldId id="422" r:id="rId10"/>
    <p:sldId id="271" r:id="rId11"/>
    <p:sldId id="451" r:id="rId12"/>
    <p:sldId id="453" r:id="rId13"/>
    <p:sldId id="423" r:id="rId14"/>
    <p:sldId id="454" r:id="rId15"/>
    <p:sldId id="438" r:id="rId16"/>
    <p:sldId id="477" r:id="rId17"/>
    <p:sldId id="272" r:id="rId18"/>
    <p:sldId id="478" r:id="rId19"/>
    <p:sldId id="455" r:id="rId20"/>
    <p:sldId id="352" r:id="rId21"/>
    <p:sldId id="457" r:id="rId22"/>
    <p:sldId id="425" r:id="rId23"/>
    <p:sldId id="479" r:id="rId24"/>
    <p:sldId id="450" r:id="rId25"/>
    <p:sldId id="458" r:id="rId26"/>
    <p:sldId id="291" r:id="rId27"/>
    <p:sldId id="459" r:id="rId28"/>
    <p:sldId id="460" r:id="rId29"/>
    <p:sldId id="462" r:id="rId30"/>
    <p:sldId id="470" r:id="rId31"/>
    <p:sldId id="471" r:id="rId32"/>
    <p:sldId id="463" r:id="rId33"/>
    <p:sldId id="473" r:id="rId34"/>
    <p:sldId id="427" r:id="rId35"/>
    <p:sldId id="353" r:id="rId36"/>
    <p:sldId id="430" r:id="rId37"/>
    <p:sldId id="468" r:id="rId38"/>
    <p:sldId id="354" r:id="rId39"/>
    <p:sldId id="435" r:id="rId40"/>
    <p:sldId id="464" r:id="rId41"/>
    <p:sldId id="429" r:id="rId42"/>
    <p:sldId id="356" r:id="rId43"/>
    <p:sldId id="465" r:id="rId44"/>
    <p:sldId id="474" r:id="rId45"/>
    <p:sldId id="475" r:id="rId46"/>
    <p:sldId id="437" r:id="rId47"/>
    <p:sldId id="466" r:id="rId48"/>
    <p:sldId id="467" r:id="rId49"/>
  </p:sldIdLst>
  <p:sldSz cx="9144000" cy="6858000" type="screen4x3"/>
  <p:notesSz cx="7010400" cy="9296400"/>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7F3"/>
    <a:srgbClr val="DCEBE9"/>
    <a:srgbClr val="C3D2E9"/>
    <a:srgbClr val="BFDAD6"/>
    <a:srgbClr val="E9C4BB"/>
    <a:srgbClr val="CBC5E1"/>
    <a:srgbClr val="007B6D"/>
    <a:srgbClr val="9E0025"/>
    <a:srgbClr val="48348E"/>
    <a:srgbClr val="006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6" d="100"/>
          <a:sy n="86" d="100"/>
        </p:scale>
        <p:origin x="-1000" y="-112"/>
      </p:cViewPr>
      <p:guideLst>
        <p:guide orient="horz" pos="816"/>
        <p:guide pos="672"/>
      </p:guideLst>
    </p:cSldViewPr>
  </p:slideViewPr>
  <p:outlineViewPr>
    <p:cViewPr>
      <p:scale>
        <a:sx n="33" d="100"/>
        <a:sy n="33" d="100"/>
      </p:scale>
      <p:origin x="0" y="-32706"/>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18430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327294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253590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2000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2000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247475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202491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302800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286446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5455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4634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4003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79745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35</a:t>
            </a:fld>
            <a:endParaRPr lang="en-US" dirty="0"/>
          </a:p>
        </p:txBody>
      </p:sp>
    </p:spTree>
    <p:extLst>
      <p:ext uri="{BB962C8B-B14F-4D97-AF65-F5344CB8AC3E}">
        <p14:creationId xmlns:p14="http://schemas.microsoft.com/office/powerpoint/2010/main" val="3144700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38</a:t>
            </a:fld>
            <a:endParaRPr lang="en-US" dirty="0"/>
          </a:p>
        </p:txBody>
      </p:sp>
    </p:spTree>
    <p:extLst>
      <p:ext uri="{BB962C8B-B14F-4D97-AF65-F5344CB8AC3E}">
        <p14:creationId xmlns:p14="http://schemas.microsoft.com/office/powerpoint/2010/main" val="681203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39</a:t>
            </a:fld>
            <a:endParaRPr lang="en-US" dirty="0"/>
          </a:p>
        </p:txBody>
      </p:sp>
    </p:spTree>
    <p:extLst>
      <p:ext uri="{BB962C8B-B14F-4D97-AF65-F5344CB8AC3E}">
        <p14:creationId xmlns:p14="http://schemas.microsoft.com/office/powerpoint/2010/main" val="244417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40</a:t>
            </a:fld>
            <a:endParaRPr lang="en-US" dirty="0"/>
          </a:p>
        </p:txBody>
      </p:sp>
    </p:spTree>
    <p:extLst>
      <p:ext uri="{BB962C8B-B14F-4D97-AF65-F5344CB8AC3E}">
        <p14:creationId xmlns:p14="http://schemas.microsoft.com/office/powerpoint/2010/main" val="205358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41</a:t>
            </a:fld>
            <a:endParaRPr lang="en-US" dirty="0"/>
          </a:p>
        </p:txBody>
      </p:sp>
    </p:spTree>
    <p:extLst>
      <p:ext uri="{BB962C8B-B14F-4D97-AF65-F5344CB8AC3E}">
        <p14:creationId xmlns:p14="http://schemas.microsoft.com/office/powerpoint/2010/main" val="316533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42</a:t>
            </a:fld>
            <a:endParaRPr lang="en-US" dirty="0"/>
          </a:p>
        </p:txBody>
      </p:sp>
    </p:spTree>
    <p:extLst>
      <p:ext uri="{BB962C8B-B14F-4D97-AF65-F5344CB8AC3E}">
        <p14:creationId xmlns:p14="http://schemas.microsoft.com/office/powerpoint/2010/main" val="127837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46</a:t>
            </a:fld>
            <a:endParaRPr lang="en-US" dirty="0"/>
          </a:p>
        </p:txBody>
      </p:sp>
    </p:spTree>
    <p:extLst>
      <p:ext uri="{BB962C8B-B14F-4D97-AF65-F5344CB8AC3E}">
        <p14:creationId xmlns:p14="http://schemas.microsoft.com/office/powerpoint/2010/main" val="77442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47</a:t>
            </a:fld>
            <a:endParaRPr lang="en-US" dirty="0"/>
          </a:p>
        </p:txBody>
      </p:sp>
    </p:spTree>
    <p:extLst>
      <p:ext uri="{BB962C8B-B14F-4D97-AF65-F5344CB8AC3E}">
        <p14:creationId xmlns:p14="http://schemas.microsoft.com/office/powerpoint/2010/main" val="226778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48</a:t>
            </a:fld>
            <a:endParaRPr lang="en-US" dirty="0"/>
          </a:p>
        </p:txBody>
      </p:sp>
    </p:spTree>
    <p:extLst>
      <p:ext uri="{BB962C8B-B14F-4D97-AF65-F5344CB8AC3E}">
        <p14:creationId xmlns:p14="http://schemas.microsoft.com/office/powerpoint/2010/main" val="291058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a:t>
            </a:fld>
            <a:endParaRPr lang="en-US" dirty="0"/>
          </a:p>
        </p:txBody>
      </p:sp>
    </p:spTree>
    <p:extLst>
      <p:ext uri="{BB962C8B-B14F-4D97-AF65-F5344CB8AC3E}">
        <p14:creationId xmlns:p14="http://schemas.microsoft.com/office/powerpoint/2010/main" val="42898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396627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286952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215606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66759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5465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93411"/>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a:t>
            </a:r>
            <a:r>
              <a:rPr lang="en-US" sz="3600" dirty="0" smtClean="0">
                <a:solidFill>
                  <a:srgbClr val="9E0025"/>
                </a:solidFill>
                <a:latin typeface="+mn-lt"/>
                <a:ea typeface="+mn-ea"/>
                <a:cs typeface="+mn-cs"/>
              </a:rPr>
              <a:t>2</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Ethics and Social Responsibility in Business</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Ethical Behavior</a:t>
            </a:r>
            <a:endParaRPr lang="en-US" dirty="0"/>
          </a:p>
        </p:txBody>
      </p:sp>
      <p:sp>
        <p:nvSpPr>
          <p:cNvPr id="3" name="Text Placeholder 2"/>
          <p:cNvSpPr>
            <a:spLocks noGrp="1"/>
          </p:cNvSpPr>
          <p:nvPr>
            <p:ph type="body" sz="quarter" idx="10"/>
          </p:nvPr>
        </p:nvSpPr>
        <p:spPr/>
        <p:txBody>
          <a:bodyPr/>
          <a:lstStyle/>
          <a:p>
            <a:pPr marL="0" indent="0">
              <a:buNone/>
            </a:pPr>
            <a:r>
              <a:rPr lang="en-US" sz="1800" b="1" dirty="0" smtClean="0">
                <a:solidFill>
                  <a:srgbClr val="FF0000"/>
                </a:solidFill>
              </a:rPr>
              <a:t>Individual</a:t>
            </a:r>
            <a:r>
              <a:rPr lang="en-US" sz="1800" b="1" dirty="0" smtClean="0"/>
              <a:t> </a:t>
            </a:r>
            <a:r>
              <a:rPr lang="en-US" sz="1800" b="1" dirty="0" smtClean="0">
                <a:solidFill>
                  <a:srgbClr val="FF0000"/>
                </a:solidFill>
              </a:rPr>
              <a:t>Factors</a:t>
            </a:r>
            <a:r>
              <a:rPr lang="en-US" sz="1800" b="1" dirty="0" smtClean="0"/>
              <a:t> Affecting Ethics</a:t>
            </a:r>
          </a:p>
          <a:p>
            <a:r>
              <a:rPr lang="en-US" sz="1800" dirty="0" smtClean="0"/>
              <a:t>How much an individual knows (personal knowledge)</a:t>
            </a:r>
          </a:p>
          <a:p>
            <a:r>
              <a:rPr lang="en-US" sz="1800" dirty="0" smtClean="0"/>
              <a:t>Moral values and central, value-related attitudes</a:t>
            </a:r>
          </a:p>
          <a:p>
            <a:r>
              <a:rPr lang="en-US" sz="1800" dirty="0" smtClean="0"/>
              <a:t>Personal goals and the manner in which these goals are pursued</a:t>
            </a:r>
          </a:p>
          <a:p>
            <a:pPr marL="0" indent="0">
              <a:buNone/>
            </a:pPr>
            <a:endParaRPr lang="en-US" sz="1800" dirty="0" smtClean="0"/>
          </a:p>
          <a:p>
            <a:pPr marL="0" indent="0">
              <a:buNone/>
            </a:pPr>
            <a:r>
              <a:rPr lang="en-US" sz="1800" b="1" dirty="0" smtClean="0">
                <a:solidFill>
                  <a:srgbClr val="FF0000"/>
                </a:solidFill>
              </a:rPr>
              <a:t>Social Factors </a:t>
            </a:r>
            <a:r>
              <a:rPr lang="en-US" sz="1800" b="1" dirty="0" smtClean="0"/>
              <a:t>Affecting Ethics</a:t>
            </a:r>
          </a:p>
          <a:p>
            <a:r>
              <a:rPr lang="en-US" sz="1800" dirty="0" smtClean="0"/>
              <a:t>Cultural </a:t>
            </a:r>
            <a:r>
              <a:rPr lang="en-US" sz="1800" dirty="0"/>
              <a:t>norms</a:t>
            </a:r>
          </a:p>
          <a:p>
            <a:r>
              <a:rPr lang="en-US" sz="1800" dirty="0"/>
              <a:t>Actions and decisions of co-workers</a:t>
            </a:r>
          </a:p>
          <a:p>
            <a:r>
              <a:rPr lang="en-US" sz="1800" dirty="0"/>
              <a:t>Values and attitudes of “significant others” (spouses, </a:t>
            </a:r>
            <a:r>
              <a:rPr lang="en-US" sz="1800" dirty="0" smtClean="0"/>
              <a:t>friends, </a:t>
            </a:r>
            <a:r>
              <a:rPr lang="en-US" sz="1800" dirty="0"/>
              <a:t>and relatives)</a:t>
            </a:r>
          </a:p>
          <a:p>
            <a:r>
              <a:rPr lang="en-US" sz="1800" dirty="0"/>
              <a:t>The use of the </a:t>
            </a:r>
            <a:r>
              <a:rPr lang="en-US" sz="1800" dirty="0" smtClean="0"/>
              <a:t>Internet</a:t>
            </a:r>
          </a:p>
          <a:p>
            <a:pPr marL="0" indent="0">
              <a:buNone/>
            </a:pPr>
            <a:endParaRPr lang="en-US" sz="1800" dirty="0"/>
          </a:p>
          <a:p>
            <a:pPr marL="0" indent="0">
              <a:buNone/>
            </a:pPr>
            <a:r>
              <a:rPr lang="en-US" sz="1800" b="1" dirty="0" smtClean="0">
                <a:solidFill>
                  <a:srgbClr val="FF0000"/>
                </a:solidFill>
              </a:rPr>
              <a:t>Opportunity as a Factor </a:t>
            </a:r>
            <a:r>
              <a:rPr lang="en-US" sz="1800" b="1" dirty="0" smtClean="0"/>
              <a:t>Affecting Ethics</a:t>
            </a:r>
          </a:p>
          <a:p>
            <a:r>
              <a:rPr lang="en-US" sz="1800" b="1" dirty="0" smtClean="0">
                <a:solidFill>
                  <a:srgbClr val="0000FF"/>
                </a:solidFill>
              </a:rPr>
              <a:t>Opportunity</a:t>
            </a:r>
            <a:r>
              <a:rPr lang="en-US" sz="1800" dirty="0" smtClean="0"/>
              <a:t> </a:t>
            </a:r>
            <a:r>
              <a:rPr lang="en-US" sz="1800" dirty="0"/>
              <a:t>– the amount of freedom an organization affords an employee to behave unethically if he or she makes that choice</a:t>
            </a:r>
          </a:p>
          <a:p>
            <a:r>
              <a:rPr lang="en-US" sz="1800" dirty="0" smtClean="0"/>
              <a:t>Degree </a:t>
            </a:r>
            <a:r>
              <a:rPr lang="en-US" sz="1800" dirty="0"/>
              <a:t>of enforcement of company policies, procedures, and </a:t>
            </a:r>
            <a:r>
              <a:rPr lang="en-US" sz="1800" dirty="0" smtClean="0"/>
              <a:t>ethical codes</a:t>
            </a:r>
            <a:endParaRPr lang="en-US"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Ethical Behavior </a:t>
            </a:r>
            <a:br>
              <a:rPr lang="en-US" dirty="0" smtClean="0"/>
            </a:br>
            <a:r>
              <a:rPr lang="en-US" sz="2000" dirty="0" smtClean="0"/>
              <a:t>(slide 1 of 3)</a:t>
            </a:r>
            <a:endParaRPr lang="en-US" dirty="0"/>
          </a:p>
        </p:txBody>
      </p:sp>
      <p:sp>
        <p:nvSpPr>
          <p:cNvPr id="4" name="Text Placeholder 3"/>
          <p:cNvSpPr>
            <a:spLocks noGrp="1"/>
          </p:cNvSpPr>
          <p:nvPr>
            <p:ph type="body" sz="quarter" idx="10"/>
          </p:nvPr>
        </p:nvSpPr>
        <p:spPr/>
        <p:txBody>
          <a:bodyPr/>
          <a:lstStyle/>
          <a:p>
            <a:pPr marL="0" indent="0">
              <a:buNone/>
            </a:pPr>
            <a:r>
              <a:rPr lang="en-US" sz="2400" b="1" dirty="0" smtClean="0">
                <a:solidFill>
                  <a:srgbClr val="0000FF"/>
                </a:solidFill>
              </a:rPr>
              <a:t>Government’s Role </a:t>
            </a:r>
            <a:r>
              <a:rPr lang="en-US" sz="2400" b="1" dirty="0" smtClean="0"/>
              <a:t>in Encouraging Ethics</a:t>
            </a:r>
          </a:p>
          <a:p>
            <a:r>
              <a:rPr lang="en-US" sz="2400" dirty="0" smtClean="0"/>
              <a:t>The government can encourage ethical behavior by enacting more stringent regulations.</a:t>
            </a:r>
          </a:p>
          <a:p>
            <a:pPr lvl="1"/>
            <a:r>
              <a:rPr lang="en-US" sz="2000" b="1" dirty="0">
                <a:solidFill>
                  <a:srgbClr val="0D9CAC"/>
                </a:solidFill>
                <a:ea typeface="+mn-ea"/>
                <a:cs typeface="+mn-cs"/>
              </a:rPr>
              <a:t>Sarbanes-Oxley Act of 2002 </a:t>
            </a:r>
            <a:r>
              <a:rPr lang="en-US" sz="2000" dirty="0" smtClean="0"/>
              <a:t>– provides sweeping new legal protection for employees who report corporate misconduct</a:t>
            </a:r>
          </a:p>
          <a:p>
            <a:pPr marL="0" indent="0">
              <a:buNone/>
            </a:pPr>
            <a:endParaRPr lang="en-US" sz="2400" dirty="0" smtClean="0"/>
          </a:p>
          <a:p>
            <a:pPr marL="0" indent="0">
              <a:buNone/>
            </a:pPr>
            <a:r>
              <a:rPr lang="en-US" sz="2400" b="1" dirty="0" smtClean="0">
                <a:solidFill>
                  <a:srgbClr val="0000FF"/>
                </a:solidFill>
              </a:rPr>
              <a:t>Trade Associations’ Role </a:t>
            </a:r>
            <a:r>
              <a:rPr lang="en-US" sz="2400" b="1" dirty="0" smtClean="0"/>
              <a:t>in Encouraging Ethics</a:t>
            </a:r>
          </a:p>
          <a:p>
            <a:r>
              <a:rPr lang="en-US" sz="2400" dirty="0" smtClean="0"/>
              <a:t>Trade </a:t>
            </a:r>
            <a:r>
              <a:rPr lang="en-US" sz="2400" dirty="0"/>
              <a:t>associations can and often do provide ethical guidelines for their members.</a:t>
            </a:r>
          </a:p>
          <a:p>
            <a:pPr lvl="1"/>
            <a:r>
              <a:rPr lang="en-US" sz="2000" dirty="0"/>
              <a:t>Example: A pharmaceutical trade group adopted a new set of guidelines intended to end the extravagant dinners and expensive </a:t>
            </a:r>
            <a:r>
              <a:rPr lang="en-US" sz="2000" dirty="0" smtClean="0"/>
              <a:t>gifts </a:t>
            </a:r>
            <a:r>
              <a:rPr lang="en-US" sz="2000" dirty="0"/>
              <a:t>sales representatives often give to physicians to persuade them to prescribe a particular medicine</a:t>
            </a:r>
            <a:r>
              <a:rPr lang="en-US" sz="2000" dirty="0" smtClean="0"/>
              <a:t>.</a:t>
            </a:r>
            <a:endParaRPr lang="en-US" sz="2000" dirty="0"/>
          </a:p>
        </p:txBody>
      </p:sp>
    </p:spTree>
    <p:extLst>
      <p:ext uri="{BB962C8B-B14F-4D97-AF65-F5344CB8AC3E}">
        <p14:creationId xmlns:p14="http://schemas.microsoft.com/office/powerpoint/2010/main" val="354553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Ethical Behavior </a:t>
            </a:r>
            <a:br>
              <a:rPr lang="en-US" dirty="0" smtClean="0"/>
            </a:br>
            <a:r>
              <a:rPr lang="en-US" sz="2000" dirty="0" smtClean="0"/>
              <a:t>(slide 2 of 3)</a:t>
            </a:r>
            <a:endParaRPr lang="en-US" sz="2000" dirty="0"/>
          </a:p>
        </p:txBody>
      </p:sp>
      <p:sp>
        <p:nvSpPr>
          <p:cNvPr id="4" name="Text Placeholder 3"/>
          <p:cNvSpPr>
            <a:spLocks noGrp="1"/>
          </p:cNvSpPr>
          <p:nvPr>
            <p:ph type="body" sz="quarter" idx="10"/>
          </p:nvPr>
        </p:nvSpPr>
        <p:spPr/>
        <p:txBody>
          <a:bodyPr/>
          <a:lstStyle/>
          <a:p>
            <a:pPr marL="0" indent="0">
              <a:buNone/>
            </a:pPr>
            <a:r>
              <a:rPr lang="en-US" sz="2400" b="1" dirty="0" smtClean="0">
                <a:solidFill>
                  <a:srgbClr val="0000FF"/>
                </a:solidFill>
              </a:rPr>
              <a:t>Individual Companies’ Role </a:t>
            </a:r>
            <a:r>
              <a:rPr lang="en-US" sz="2400" b="1" dirty="0" smtClean="0"/>
              <a:t>in Encouraging Ethics</a:t>
            </a:r>
          </a:p>
          <a:p>
            <a:r>
              <a:rPr lang="en-US" sz="2400" dirty="0" smtClean="0"/>
              <a:t>Codes of ethics are perhaps the most effective way to encourage ethical behavior.</a:t>
            </a:r>
          </a:p>
          <a:p>
            <a:pPr lvl="1"/>
            <a:r>
              <a:rPr lang="en-US" sz="2000" b="1" dirty="0">
                <a:solidFill>
                  <a:srgbClr val="0D9CAC"/>
                </a:solidFill>
                <a:ea typeface="+mn-ea"/>
                <a:cs typeface="+mn-cs"/>
              </a:rPr>
              <a:t>Code of ethics </a:t>
            </a:r>
            <a:r>
              <a:rPr lang="en-US" sz="2000" dirty="0" smtClean="0"/>
              <a:t>– a guide to acceptable and ethical behavior as defined by the organization</a:t>
            </a:r>
          </a:p>
          <a:p>
            <a:pPr lvl="1"/>
            <a:r>
              <a:rPr lang="en-US" sz="2000" dirty="0" smtClean="0"/>
              <a:t>Today, about 95 percent of </a:t>
            </a:r>
            <a:r>
              <a:rPr lang="en-US" sz="2000" i="1" dirty="0" smtClean="0"/>
              <a:t>Fortune</a:t>
            </a:r>
            <a:r>
              <a:rPr lang="en-US" sz="2000" dirty="0" smtClean="0"/>
              <a:t> 1000 firms have a formal code of ethics or conduct.</a:t>
            </a:r>
          </a:p>
          <a:p>
            <a:pPr lvl="1"/>
            <a:r>
              <a:rPr lang="en-US" sz="2000" dirty="0" smtClean="0"/>
              <a:t>In the wake of a number of corporate scandals and the Sarbanes-Oxley Act, many large companies now have created a new executive position, the chief ethics (or compliance) officer.</a:t>
            </a:r>
          </a:p>
        </p:txBody>
      </p:sp>
    </p:spTree>
    <p:extLst>
      <p:ext uri="{BB962C8B-B14F-4D97-AF65-F5344CB8AC3E}">
        <p14:creationId xmlns:p14="http://schemas.microsoft.com/office/powerpoint/2010/main" val="99229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2-2</a:t>
            </a:r>
            <a:r>
              <a:rPr lang="en-US" sz="1800" dirty="0" smtClean="0"/>
              <a:t>	Defining Acceptable Behavior at Starbucks, Nike, and Apple</a:t>
            </a:r>
            <a:endParaRPr lang="en-US" sz="1800" dirty="0"/>
          </a:p>
        </p:txBody>
      </p:sp>
      <p:pic>
        <p:nvPicPr>
          <p:cNvPr id="3" name="Picture 2" descr="Excerpts from Starbucks', Nike's, and Apple's codes of ethics are shown in the form of an illustration. In the center of the illustration is a square labeled &quot;Code of Ethics Snippets.&quot; A large rectangle is situated above this square, and two large squares are situated to the left and right of this square. Three lines extend from the square labeled &quot;Code of Ethics Snippets&quot; to the large rectangle and to the two squares. &#10;Inside the rectangle is the following excerpt from Starbucks' code of ethics: &quot;Individual actions at work shape how the world views Starbucks, which is why it's so important that we each take responsibility for Our Starbucks Mission and acting ethically in all situations.&quot; &#10;Inside the first large square is the following excerpt from Nike's code of ethics: &quot;NIKE's good name and reputation result in large part from our collective actions. That means the work-related activities of every employee must reflect standards of honesty, loyalty, trustworthiness, fairness, concern for others, and accountability.&#10;Inside the second large square is the following excerpt from Apple's code of ethics: &quot;Apple conducts business ethically, honestly, and in full compliance with all laws and regulations. This applies to every business decision in every area of the company worldwide.&quot;" title="Figure 2-2 - Defining Acceptable Behavior at Starbucks, Nike, and Apple"/>
          <p:cNvPicPr>
            <a:picLocks noChangeAspect="1"/>
          </p:cNvPicPr>
          <p:nvPr/>
        </p:nvPicPr>
        <p:blipFill>
          <a:blip r:embed="rId2"/>
          <a:stretch>
            <a:fillRect/>
          </a:stretch>
        </p:blipFill>
        <p:spPr>
          <a:xfrm>
            <a:off x="457200" y="1142999"/>
            <a:ext cx="8229600" cy="5105401"/>
          </a:xfrm>
          <a:prstGeom prst="rect">
            <a:avLst/>
          </a:prstGeom>
        </p:spPr>
      </p:pic>
    </p:spTree>
    <p:extLst>
      <p:ext uri="{BB962C8B-B14F-4D97-AF65-F5344CB8AC3E}">
        <p14:creationId xmlns:p14="http://schemas.microsoft.com/office/powerpoint/2010/main" val="242688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Ethical Behavior </a:t>
            </a:r>
            <a:br>
              <a:rPr lang="en-US" dirty="0" smtClean="0"/>
            </a:br>
            <a:r>
              <a:rPr lang="en-US" sz="2000" dirty="0" smtClean="0"/>
              <a:t>(slide 3 of 3)</a:t>
            </a:r>
            <a:endParaRPr lang="en-US" sz="2000" dirty="0"/>
          </a:p>
        </p:txBody>
      </p:sp>
      <p:sp>
        <p:nvSpPr>
          <p:cNvPr id="4" name="Text Placeholder 3"/>
          <p:cNvSpPr>
            <a:spLocks noGrp="1"/>
          </p:cNvSpPr>
          <p:nvPr>
            <p:ph type="body" sz="quarter" idx="10"/>
          </p:nvPr>
        </p:nvSpPr>
        <p:spPr>
          <a:xfrm>
            <a:off x="228600" y="1219200"/>
            <a:ext cx="8763000" cy="5181600"/>
          </a:xfrm>
        </p:spPr>
        <p:txBody>
          <a:bodyPr/>
          <a:lstStyle/>
          <a:p>
            <a:pPr marL="0" indent="0">
              <a:buNone/>
            </a:pPr>
            <a:r>
              <a:rPr lang="en-US" sz="2400" b="1" dirty="0" smtClean="0">
                <a:solidFill>
                  <a:srgbClr val="0000FF"/>
                </a:solidFill>
              </a:rPr>
              <a:t>Individual Companies’ </a:t>
            </a:r>
            <a:r>
              <a:rPr lang="en-US" sz="2400" b="1" dirty="0" smtClean="0"/>
              <a:t>Role in Encouraging Ethics (</a:t>
            </a:r>
            <a:r>
              <a:rPr lang="en-US" sz="2400" b="1" dirty="0" smtClean="0"/>
              <a:t>cont.)</a:t>
            </a:r>
            <a:endParaRPr lang="en-US" sz="2400" b="1" dirty="0" smtClean="0"/>
          </a:p>
          <a:p>
            <a:r>
              <a:rPr lang="en-US" sz="1800" dirty="0" smtClean="0"/>
              <a:t>Employees with high personal ethics may take a controversial step called whistle-blowing.</a:t>
            </a:r>
          </a:p>
          <a:p>
            <a:pPr lvl="1"/>
            <a:r>
              <a:rPr lang="en-US" sz="1800" b="1" dirty="0" smtClean="0">
                <a:solidFill>
                  <a:srgbClr val="0D9CAC"/>
                </a:solidFill>
                <a:ea typeface="+mn-ea"/>
                <a:cs typeface="+mn-cs"/>
              </a:rPr>
              <a:t>Whistle-blowing </a:t>
            </a:r>
            <a:r>
              <a:rPr lang="en-US" sz="1800" dirty="0" smtClean="0"/>
              <a:t>– informing the press or government officials about unethical practices within one’s organization</a:t>
            </a:r>
          </a:p>
          <a:p>
            <a:pPr lvl="1"/>
            <a:r>
              <a:rPr lang="en-US" sz="1800" dirty="0" smtClean="0"/>
              <a:t>The Sarbanes-Oxley Act of 2002 protects whistle-blowers who report corporate misconduct.</a:t>
            </a:r>
          </a:p>
          <a:p>
            <a:pPr lvl="1"/>
            <a:r>
              <a:rPr lang="en-US" sz="1800" dirty="0" smtClean="0"/>
              <a:t>Federal employees who report misconduct are protected by the Whistleblower Protection Act of 1989</a:t>
            </a:r>
            <a:r>
              <a:rPr lang="en-US" sz="1800" dirty="0" smtClean="0"/>
              <a:t>.</a:t>
            </a:r>
          </a:p>
          <a:p>
            <a:pPr lvl="1"/>
            <a:r>
              <a:rPr lang="en-US" sz="1800" dirty="0" smtClean="0"/>
              <a:t>Other ways a company’s organization environment can encourage ethical behavior:</a:t>
            </a:r>
          </a:p>
          <a:p>
            <a:pPr marL="1200150" lvl="2" indent="-285750">
              <a:spcBef>
                <a:spcPct val="0"/>
              </a:spcBef>
              <a:spcAft>
                <a:spcPts val="200"/>
              </a:spcAft>
              <a:buFont typeface="Arial"/>
              <a:buChar char="•"/>
              <a:defRPr/>
            </a:pPr>
            <a:r>
              <a:rPr lang="en-US" sz="1800" dirty="0" smtClean="0">
                <a:solidFill>
                  <a:srgbClr val="FF0000"/>
                </a:solidFill>
                <a:ea typeface="ＭＳ Ｐゴシック" charset="0"/>
              </a:rPr>
              <a:t>Reward </a:t>
            </a:r>
            <a:r>
              <a:rPr lang="en-US" sz="1800" dirty="0">
                <a:solidFill>
                  <a:srgbClr val="FF0000"/>
                </a:solidFill>
                <a:ea typeface="ＭＳ Ｐゴシック" charset="0"/>
              </a:rPr>
              <a:t>ethical </a:t>
            </a:r>
            <a:r>
              <a:rPr lang="en-US" sz="1800" dirty="0" smtClean="0">
                <a:solidFill>
                  <a:srgbClr val="FF0000"/>
                </a:solidFill>
                <a:ea typeface="ＭＳ Ｐゴシック" charset="0"/>
              </a:rPr>
              <a:t>behavior / Discipline unethical behavior</a:t>
            </a:r>
            <a:endParaRPr lang="en-US" sz="1800" dirty="0">
              <a:solidFill>
                <a:srgbClr val="FF0000"/>
              </a:solidFill>
              <a:ea typeface="ＭＳ Ｐゴシック" charset="0"/>
            </a:endParaRPr>
          </a:p>
          <a:p>
            <a:pPr marL="1200150" lvl="2" indent="-285750">
              <a:spcBef>
                <a:spcPct val="0"/>
              </a:spcBef>
              <a:spcAft>
                <a:spcPts val="200"/>
              </a:spcAft>
              <a:buFont typeface="Arial"/>
              <a:buChar char="•"/>
              <a:defRPr/>
            </a:pPr>
            <a:r>
              <a:rPr lang="en-US" sz="1800" dirty="0">
                <a:solidFill>
                  <a:srgbClr val="FF0000"/>
                </a:solidFill>
                <a:ea typeface="ＭＳ Ｐゴシック" charset="0"/>
              </a:rPr>
              <a:t>Reduce </a:t>
            </a:r>
            <a:r>
              <a:rPr lang="en-US" sz="1800" dirty="0" smtClean="0">
                <a:solidFill>
                  <a:srgbClr val="FF0000"/>
                </a:solidFill>
                <a:ea typeface="ＭＳ Ｐゴシック" charset="0"/>
              </a:rPr>
              <a:t>opportunity</a:t>
            </a:r>
            <a:endParaRPr lang="en-US" sz="1800" dirty="0">
              <a:solidFill>
                <a:srgbClr val="FF0000"/>
              </a:solidFill>
              <a:ea typeface="ＭＳ Ｐゴシック" charset="0"/>
            </a:endParaRPr>
          </a:p>
          <a:p>
            <a:pPr marL="1200150" lvl="2" indent="-285750">
              <a:spcBef>
                <a:spcPct val="0"/>
              </a:spcBef>
              <a:spcAft>
                <a:spcPts val="200"/>
              </a:spcAft>
              <a:buFont typeface="Arial"/>
              <a:buChar char="•"/>
              <a:defRPr/>
            </a:pPr>
            <a:r>
              <a:rPr lang="en-US" sz="1800" dirty="0" smtClean="0">
                <a:solidFill>
                  <a:srgbClr val="FF0000"/>
                </a:solidFill>
                <a:ea typeface="ＭＳ Ｐゴシック" charset="0"/>
              </a:rPr>
              <a:t>Provide </a:t>
            </a:r>
            <a:r>
              <a:rPr lang="en-US" sz="1800" dirty="0">
                <a:solidFill>
                  <a:srgbClr val="FF0000"/>
                </a:solidFill>
                <a:ea typeface="ＭＳ Ｐゴシック" charset="0"/>
              </a:rPr>
              <a:t>a forum for reporting</a:t>
            </a:r>
          </a:p>
          <a:p>
            <a:pPr marL="1200150" lvl="2" indent="-285750">
              <a:spcBef>
                <a:spcPct val="0"/>
              </a:spcBef>
              <a:buFont typeface="Arial"/>
              <a:buChar char="•"/>
              <a:defRPr/>
            </a:pPr>
            <a:r>
              <a:rPr lang="en-US" sz="1800" dirty="0" smtClean="0">
                <a:solidFill>
                  <a:srgbClr val="FF0000"/>
                </a:solidFill>
                <a:ea typeface="ＭＳ Ｐゴシック" charset="0"/>
              </a:rPr>
              <a:t>Employ an Ethics officer</a:t>
            </a:r>
            <a:endParaRPr lang="en-US" sz="1800" dirty="0">
              <a:solidFill>
                <a:srgbClr val="FF0000"/>
              </a:solidFill>
              <a:ea typeface="ＭＳ Ｐゴシック" charset="0"/>
            </a:endParaRPr>
          </a:p>
          <a:p>
            <a:pPr marL="1200150" lvl="2" indent="-285750">
              <a:spcBef>
                <a:spcPct val="0"/>
              </a:spcBef>
              <a:buFont typeface="Arial"/>
              <a:buChar char="•"/>
              <a:defRPr/>
            </a:pPr>
            <a:r>
              <a:rPr lang="en-US" sz="1800" dirty="0" smtClean="0">
                <a:solidFill>
                  <a:srgbClr val="FF0000"/>
                </a:solidFill>
                <a:ea typeface="ＭＳ Ｐゴシック" charset="0"/>
              </a:rPr>
              <a:t>Provide Employee training and development</a:t>
            </a:r>
            <a:endParaRPr lang="en-US" sz="1800" dirty="0">
              <a:solidFill>
                <a:srgbClr val="FF0000"/>
              </a:solidFill>
              <a:ea typeface="ＭＳ Ｐゴシック" charset="0"/>
            </a:endParaRPr>
          </a:p>
          <a:p>
            <a:pPr marL="1200150" lvl="2" indent="-285750">
              <a:spcBef>
                <a:spcPct val="0"/>
              </a:spcBef>
              <a:buFont typeface="Arial"/>
              <a:buChar char="•"/>
              <a:defRPr/>
            </a:pPr>
            <a:r>
              <a:rPr lang="en-US" sz="1800" dirty="0" smtClean="0">
                <a:solidFill>
                  <a:srgbClr val="FF0000"/>
                </a:solidFill>
                <a:ea typeface="ＭＳ Ｐゴシック" charset="0"/>
              </a:rPr>
              <a:t>Practice good Leadership </a:t>
            </a:r>
            <a:r>
              <a:rPr lang="en-US" sz="1800" dirty="0">
                <a:solidFill>
                  <a:srgbClr val="FF0000"/>
                </a:solidFill>
                <a:ea typeface="ＭＳ Ｐゴシック" charset="0"/>
              </a:rPr>
              <a:t>&amp; </a:t>
            </a:r>
            <a:r>
              <a:rPr lang="en-US" sz="1800" dirty="0" smtClean="0">
                <a:solidFill>
                  <a:srgbClr val="FF0000"/>
                </a:solidFill>
                <a:ea typeface="ＭＳ Ｐゴシック" charset="0"/>
              </a:rPr>
              <a:t>Communication</a:t>
            </a:r>
            <a:r>
              <a:rPr lang="en-US" sz="1800" dirty="0">
                <a:solidFill>
                  <a:srgbClr val="FF0000"/>
                </a:solidFill>
                <a:ea typeface="ＭＳ Ｐゴシック" charset="0"/>
              </a:rPr>
              <a:t> </a:t>
            </a:r>
            <a:r>
              <a:rPr lang="en-US" sz="1800" dirty="0" smtClean="0">
                <a:solidFill>
                  <a:srgbClr val="FF0000"/>
                </a:solidFill>
                <a:ea typeface="ＭＳ Ｐゴシック" charset="0"/>
              </a:rPr>
              <a:t>(REMEMBER GOOD ETHICS START AT THE TOP!)</a:t>
            </a:r>
            <a:endParaRPr lang="en-US" sz="1800" dirty="0">
              <a:solidFill>
                <a:srgbClr val="FF0000"/>
              </a:solidFill>
            </a:endParaRPr>
          </a:p>
        </p:txBody>
      </p:sp>
    </p:spTree>
    <p:extLst>
      <p:ext uri="{BB962C8B-B14F-4D97-AF65-F5344CB8AC3E}">
        <p14:creationId xmlns:p14="http://schemas.microsoft.com/office/powerpoint/2010/main" val="272684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2-1</a:t>
            </a:r>
            <a:r>
              <a:rPr lang="en-US" sz="1800" dirty="0" smtClean="0"/>
              <a:t>	Guidelines for Making Ethical </a:t>
            </a:r>
            <a:r>
              <a:rPr lang="en-US" sz="1800" dirty="0" smtClean="0"/>
              <a:t>Decision</a:t>
            </a:r>
            <a:endParaRPr lang="en-US" sz="1400" dirty="0"/>
          </a:p>
        </p:txBody>
      </p:sp>
      <p:graphicFrame>
        <p:nvGraphicFramePr>
          <p:cNvPr id="5" name="Table 4" descr="A table lists five general guidelines for making ethical decisions." title="Table 2-1 - Guidelines for Making Ethical Decisions"/>
          <p:cNvGraphicFramePr>
            <a:graphicFrameLocks noGrp="1"/>
          </p:cNvGraphicFramePr>
          <p:nvPr>
            <p:extLst>
              <p:ext uri="{D42A27DB-BD31-4B8C-83A1-F6EECF244321}">
                <p14:modId xmlns:p14="http://schemas.microsoft.com/office/powerpoint/2010/main" val="1683825858"/>
              </p:ext>
            </p:extLst>
          </p:nvPr>
        </p:nvGraphicFramePr>
        <p:xfrm>
          <a:off x="228600" y="1161244"/>
          <a:ext cx="8519885" cy="3944155"/>
        </p:xfrm>
        <a:graphic>
          <a:graphicData uri="http://schemas.openxmlformats.org/drawingml/2006/table">
            <a:tbl>
              <a:tblPr firstRow="1" bandRow="1">
                <a:tableStyleId>{5940675A-B579-460E-94D1-54222C63F5DA}</a:tableStyleId>
              </a:tblPr>
              <a:tblGrid>
                <a:gridCol w="2346267">
                  <a:extLst>
                    <a:ext uri="{9D8B030D-6E8A-4147-A177-3AD203B41FA5}">
                      <a16:colId xmlns:a16="http://schemas.microsoft.com/office/drawing/2014/main" xmlns="" val="20000"/>
                    </a:ext>
                  </a:extLst>
                </a:gridCol>
                <a:gridCol w="6173618">
                  <a:extLst>
                    <a:ext uri="{9D8B030D-6E8A-4147-A177-3AD203B41FA5}">
                      <a16:colId xmlns:a16="http://schemas.microsoft.com/office/drawing/2014/main" xmlns="" val="20001"/>
                    </a:ext>
                  </a:extLst>
                </a:gridCol>
              </a:tblGrid>
              <a:tr h="949518">
                <a:tc>
                  <a:txBody>
                    <a:bodyPr/>
                    <a:lstStyle/>
                    <a:p>
                      <a:pPr marL="282575" indent="-282575">
                        <a:buFont typeface="+mj-lt"/>
                        <a:buAutoNum type="arabicPeriod"/>
                      </a:pPr>
                      <a:r>
                        <a:rPr lang="en-US" sz="1200" b="1" i="0" u="none" strike="noStrike" kern="1200" baseline="0" dirty="0" smtClean="0">
                          <a:solidFill>
                            <a:schemeClr val="bg1"/>
                          </a:solidFill>
                          <a:latin typeface="Arial" panose="020B0604020202020204" pitchFamily="34" charset="0"/>
                          <a:ea typeface="+mn-ea"/>
                          <a:cs typeface="Arial" panose="020B0604020202020204" pitchFamily="34" charset="0"/>
                        </a:rPr>
                        <a:t>Listen and learn</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Recognize the problem or decision-making opportunity that confronts your company, team, or unit. Don’t argue, criticize, or defend yourself—keep listening and reviewing until you are sure that you understand others.</a:t>
                      </a:r>
                      <a:endParaRPr lang="en-US" sz="120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1"/>
                  </a:ext>
                </a:extLst>
              </a:tr>
              <a:tr h="1168639">
                <a:tc>
                  <a:txBody>
                    <a:bodyPr/>
                    <a:lstStyle/>
                    <a:p>
                      <a:pPr marL="282575" indent="-282575">
                        <a:buFont typeface="+mj-lt"/>
                        <a:buAutoNum type="arabicPeriod" startAt="2"/>
                      </a:pPr>
                      <a:r>
                        <a:rPr lang="en-US" sz="1200" b="1" i="0" u="none" strike="noStrike" kern="1200" baseline="0" dirty="0" smtClean="0">
                          <a:solidFill>
                            <a:schemeClr val="bg1"/>
                          </a:solidFill>
                          <a:latin typeface="Arial" panose="020B0604020202020204" pitchFamily="34" charset="0"/>
                          <a:ea typeface="+mn-ea"/>
                          <a:cs typeface="Arial" panose="020B0604020202020204" pitchFamily="34" charset="0"/>
                        </a:rPr>
                        <a:t>Identify the ethical issues</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tc>
                  <a: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Explain how co-workers and consumers are affected by the situation or decision at hand. Examine how you feel about the situation, and attempt to understand the viewpoint of those involved in the decision or in the consequences of the decision.</a:t>
                      </a:r>
                      <a:endParaRPr lang="en-US" sz="12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1825998">
                <a:tc>
                  <a:txBody>
                    <a:bodyPr/>
                    <a:lstStyle/>
                    <a:p>
                      <a:pPr marL="282575" indent="-282575">
                        <a:buFont typeface="+mj-lt"/>
                        <a:buAutoNum type="arabicPeriod" startAt="3"/>
                      </a:pPr>
                      <a:r>
                        <a:rPr lang="en-US" sz="1200" b="1" i="0" u="none" strike="noStrike" kern="1200" baseline="0" dirty="0" smtClean="0">
                          <a:solidFill>
                            <a:schemeClr val="bg1"/>
                          </a:solidFill>
                          <a:latin typeface="Arial" panose="020B0604020202020204" pitchFamily="34" charset="0"/>
                          <a:ea typeface="+mn-ea"/>
                          <a:cs typeface="Arial" panose="020B0604020202020204" pitchFamily="34" charset="0"/>
                        </a:rPr>
                        <a:t>Create and analyze options</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48348E"/>
                    </a:solidFill>
                  </a:tcPr>
                </a:tc>
                <a:tc>
                  <a:txBody>
                    <a:bodyPr/>
                    <a:lstStyle/>
                    <a:p>
                      <a:pPr marL="0" algn="l" defTabSz="914400" rtl="0" eaLnBrk="1" latinLnBrk="0" hangingPunct="1"/>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Try to put aside strong feelings such as anger or a desire for power and prestige and come up with as many alternatives as possible before developing an analysis. Ask everyone involved for ideas about which options offer the best long-term results for you and the company. Then decide which option will increase your self-respect even if, in the long run, things don’t work out the way you hope they will.</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3"/>
                  </a:ext>
                </a:extLst>
              </a:tr>
            </a:tbl>
          </a:graphicData>
        </a:graphic>
      </p:graphicFrame>
      <p:graphicFrame>
        <p:nvGraphicFramePr>
          <p:cNvPr id="6" name="Table 5" descr="A table lists five general guidelines for making ethical decisions." title="Table 2-1 - Guidelines for Making Ethical Decisions"/>
          <p:cNvGraphicFramePr>
            <a:graphicFrameLocks noGrp="1"/>
          </p:cNvGraphicFramePr>
          <p:nvPr>
            <p:extLst>
              <p:ext uri="{D42A27DB-BD31-4B8C-83A1-F6EECF244321}">
                <p14:modId xmlns:p14="http://schemas.microsoft.com/office/powerpoint/2010/main" val="1728804650"/>
              </p:ext>
            </p:extLst>
          </p:nvPr>
        </p:nvGraphicFramePr>
        <p:xfrm>
          <a:off x="228600" y="5105400"/>
          <a:ext cx="8505371" cy="1430095"/>
        </p:xfrm>
        <a:graphic>
          <a:graphicData uri="http://schemas.openxmlformats.org/drawingml/2006/table">
            <a:tbl>
              <a:tblPr firstRow="1" bandRow="1">
                <a:tableStyleId>{5940675A-B579-460E-94D1-54222C63F5DA}</a:tableStyleId>
              </a:tblPr>
              <a:tblGrid>
                <a:gridCol w="2342270">
                  <a:extLst>
                    <a:ext uri="{9D8B030D-6E8A-4147-A177-3AD203B41FA5}">
                      <a16:colId xmlns:a16="http://schemas.microsoft.com/office/drawing/2014/main" xmlns="" val="20000"/>
                    </a:ext>
                  </a:extLst>
                </a:gridCol>
                <a:gridCol w="6163101">
                  <a:extLst>
                    <a:ext uri="{9D8B030D-6E8A-4147-A177-3AD203B41FA5}">
                      <a16:colId xmlns:a16="http://schemas.microsoft.com/office/drawing/2014/main" xmlns="" val="20001"/>
                    </a:ext>
                  </a:extLst>
                </a:gridCol>
              </a:tblGrid>
              <a:tr h="513326">
                <a:tc>
                  <a:txBody>
                    <a:bodyPr/>
                    <a:lstStyle/>
                    <a:p>
                      <a:pPr marL="282575" indent="-282575">
                        <a:buFont typeface="+mj-lt"/>
                        <a:buAutoNum type="arabicPeriod" startAt="4"/>
                      </a:pPr>
                      <a:r>
                        <a:rPr lang="en-US" sz="1200" b="1" i="0" u="none" strike="noStrike" kern="1200" baseline="0" dirty="0" smtClean="0">
                          <a:solidFill>
                            <a:schemeClr val="bg1"/>
                          </a:solidFill>
                          <a:latin typeface="Arial" panose="020B0604020202020204" pitchFamily="34" charset="0"/>
                          <a:ea typeface="+mn-ea"/>
                          <a:cs typeface="Arial" panose="020B0604020202020204" pitchFamily="34" charset="0"/>
                        </a:rPr>
                        <a:t>Identify the best option from your point of view</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9E0025"/>
                    </a:solidFill>
                  </a:tcPr>
                </a:tc>
                <a:tc>
                  <a: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Consider it and test it against some established criteria, such as respect, understanding, caring, fairness, honesty, and openness.</a:t>
                      </a:r>
                      <a:endParaRPr lang="en-US" sz="1200" dirty="0">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916769">
                <a:tc>
                  <a:txBody>
                    <a:bodyPr/>
                    <a:lstStyle/>
                    <a:p>
                      <a:pPr marL="282575" indent="-282575">
                        <a:buFont typeface="+mj-lt"/>
                        <a:buAutoNum type="arabicPeriod" startAt="5"/>
                      </a:pPr>
                      <a:r>
                        <a:rPr lang="en-US" sz="1200" b="1" i="0" u="none" strike="noStrike" kern="1200" baseline="0" dirty="0" smtClean="0">
                          <a:solidFill>
                            <a:schemeClr val="bg1"/>
                          </a:solidFill>
                          <a:latin typeface="Arial" panose="020B0604020202020204" pitchFamily="34" charset="0"/>
                          <a:ea typeface="+mn-ea"/>
                          <a:cs typeface="Arial" panose="020B0604020202020204" pitchFamily="34" charset="0"/>
                        </a:rPr>
                        <a:t>Explain your decision and resolve any differences that arise</a:t>
                      </a:r>
                      <a:endParaRPr lang="en-US" sz="12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This may require neutral arbitration from a trusted manager or taking “time out” to reconsider, consult, or exchange written proposals before a decision is reached.</a:t>
                      </a:r>
                      <a:endParaRPr lang="en-US" sz="120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91283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an Ethical Dilemma?</a:t>
            </a:r>
            <a:endParaRPr lang="en-US" dirty="0"/>
          </a:p>
        </p:txBody>
      </p:sp>
      <p:sp>
        <p:nvSpPr>
          <p:cNvPr id="4" name="TextBox 10"/>
          <p:cNvSpPr txBox="1">
            <a:spLocks noChangeArrowheads="1"/>
          </p:cNvSpPr>
          <p:nvPr/>
        </p:nvSpPr>
        <p:spPr bwMode="auto">
          <a:xfrm>
            <a:off x="457200" y="2190750"/>
            <a:ext cx="4419600" cy="3295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1313" lvl="2" indent="-328613">
              <a:spcAft>
                <a:spcPts val="1200"/>
              </a:spcAft>
              <a:buFont typeface="Arial" charset="0"/>
              <a:buChar char="•"/>
            </a:pPr>
            <a:r>
              <a:rPr lang="en-US" sz="2700" b="1" smtClean="0">
                <a:solidFill>
                  <a:srgbClr val="000000"/>
                </a:solidFill>
                <a:latin typeface="Helvetica" charset="0"/>
                <a:ea typeface="ＭＳ Ｐゴシック" charset="0"/>
              </a:rPr>
              <a:t>Ask yourself these questions:</a:t>
            </a:r>
          </a:p>
          <a:p>
            <a:pPr marL="804863" lvl="3" indent="-334963">
              <a:spcAft>
                <a:spcPts val="1200"/>
              </a:spcAft>
              <a:buFont typeface="Lucida Grande" charset="0"/>
              <a:buChar char="-"/>
            </a:pPr>
            <a:r>
              <a:rPr lang="en-US" sz="2700" smtClean="0">
                <a:solidFill>
                  <a:srgbClr val="000000"/>
                </a:solidFill>
                <a:latin typeface="Helvetica" charset="0"/>
                <a:ea typeface="ＭＳ Ｐゴシック" charset="0"/>
              </a:rPr>
              <a:t>Is it legal?</a:t>
            </a:r>
          </a:p>
          <a:p>
            <a:pPr marL="804863" lvl="3" indent="-334963">
              <a:spcAft>
                <a:spcPts val="1200"/>
              </a:spcAft>
              <a:buFont typeface="Lucida Grande" charset="0"/>
              <a:buChar char="-"/>
            </a:pPr>
            <a:r>
              <a:rPr lang="en-US" sz="2700" smtClean="0">
                <a:solidFill>
                  <a:srgbClr val="000000"/>
                </a:solidFill>
                <a:latin typeface="Helvetica" charset="0"/>
                <a:ea typeface="ＭＳ Ｐゴシック" charset="0"/>
              </a:rPr>
              <a:t>Is it balanced?</a:t>
            </a:r>
          </a:p>
          <a:p>
            <a:pPr marL="804863" lvl="3" indent="-334963">
              <a:spcAft>
                <a:spcPts val="1200"/>
              </a:spcAft>
              <a:buFont typeface="Lucida Grande" charset="0"/>
              <a:buChar char="-"/>
            </a:pPr>
            <a:r>
              <a:rPr lang="en-US" sz="2700" smtClean="0">
                <a:solidFill>
                  <a:srgbClr val="000000"/>
                </a:solidFill>
                <a:latin typeface="Helvetica" charset="0"/>
                <a:ea typeface="ＭＳ Ｐゴシック" charset="0"/>
              </a:rPr>
              <a:t>How will it make me feel about myself?</a:t>
            </a:r>
            <a:endParaRPr lang="en-US" sz="2700" dirty="0">
              <a:latin typeface="Arial" charset="0"/>
              <a:ea typeface="ＭＳ Ｐゴシック"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297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960674"/>
      </p:ext>
    </p:extLst>
  </p:cSld>
  <p:clrMapOvr>
    <a:masterClrMapping/>
  </p:clrMapOvr>
  <p:transition xmlns:p14="http://schemas.microsoft.com/office/powerpoint/2010/mai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Responsibility</a:t>
            </a:r>
            <a:endParaRPr lang="en-US" dirty="0"/>
          </a:p>
        </p:txBody>
      </p:sp>
      <p:sp>
        <p:nvSpPr>
          <p:cNvPr id="2" name="Text Placeholder 1"/>
          <p:cNvSpPr>
            <a:spLocks noGrp="1"/>
          </p:cNvSpPr>
          <p:nvPr>
            <p:ph type="body" sz="quarter" idx="10"/>
          </p:nvPr>
        </p:nvSpPr>
        <p:spPr>
          <a:xfrm>
            <a:off x="457200" y="1371600"/>
            <a:ext cx="8229600" cy="4648200"/>
          </a:xfrm>
        </p:spPr>
        <p:txBody>
          <a:bodyPr/>
          <a:lstStyle/>
          <a:p>
            <a:r>
              <a:rPr lang="en-US" sz="2400" b="1" dirty="0" smtClean="0">
                <a:solidFill>
                  <a:srgbClr val="0D9CAC"/>
                </a:solidFill>
              </a:rPr>
              <a:t>Social responsibility </a:t>
            </a:r>
            <a:r>
              <a:rPr lang="en-US" sz="2400" dirty="0" smtClean="0"/>
              <a:t>– the recognition that business activities have an impact on society and the consideration of that impact in business decision </a:t>
            </a:r>
            <a:r>
              <a:rPr lang="en-US" sz="2400" dirty="0" smtClean="0"/>
              <a:t>making</a:t>
            </a:r>
          </a:p>
          <a:p>
            <a:pPr>
              <a:spcAft>
                <a:spcPts val="600"/>
              </a:spcAft>
            </a:pPr>
            <a:r>
              <a:rPr lang="en-US" sz="2400" b="1" dirty="0"/>
              <a:t>Social responsibility costs </a:t>
            </a:r>
            <a:r>
              <a:rPr lang="en-US" sz="2400" b="1" dirty="0" smtClean="0"/>
              <a:t>money!</a:t>
            </a:r>
            <a:endParaRPr lang="en-US" sz="2400" b="1" dirty="0"/>
          </a:p>
          <a:p>
            <a:pPr>
              <a:spcAft>
                <a:spcPts val="600"/>
              </a:spcAft>
            </a:pPr>
            <a:r>
              <a:rPr lang="en-US" sz="2400" dirty="0"/>
              <a:t>How socially responsible a firm acts may affect the decisions of customers to do or continue to do business with the </a:t>
            </a:r>
            <a:r>
              <a:rPr lang="en-US" sz="2400" dirty="0" smtClean="0"/>
              <a:t>firm</a:t>
            </a:r>
            <a:endParaRPr lang="en-US" sz="2400" dirty="0"/>
          </a:p>
        </p:txBody>
      </p:sp>
      <p:sp>
        <p:nvSpPr>
          <p:cNvPr id="5" name="Round Diagonal Corner Rectangle 4"/>
          <p:cNvSpPr/>
          <p:nvPr/>
        </p:nvSpPr>
        <p:spPr>
          <a:xfrm>
            <a:off x="1524000" y="4419600"/>
            <a:ext cx="5867400" cy="1612900"/>
          </a:xfrm>
          <a:prstGeom prst="round2DiagRect">
            <a:avLst/>
          </a:prstGeom>
          <a:solidFill>
            <a:srgbClr val="006600">
              <a:alpha val="25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0">
              <a:buNone/>
            </a:pPr>
            <a:r>
              <a:rPr lang="en-US" sz="2400" dirty="0">
                <a:solidFill>
                  <a:schemeClr val="tx1"/>
                </a:solidFill>
              </a:rPr>
              <a:t>Consider:</a:t>
            </a:r>
          </a:p>
          <a:p>
            <a:pPr marL="1371600" lvl="1" indent="-457200">
              <a:buFont typeface="Arial"/>
              <a:buChar char="•"/>
            </a:pPr>
            <a:r>
              <a:rPr lang="en-US" sz="2400" dirty="0">
                <a:solidFill>
                  <a:schemeClr val="tx1"/>
                </a:solidFill>
              </a:rPr>
              <a:t>How is it different from ethics?</a:t>
            </a:r>
          </a:p>
          <a:p>
            <a:pPr marL="1371600" lvl="1" indent="-457200">
              <a:buFont typeface="Arial"/>
              <a:buChar char="•"/>
            </a:pPr>
            <a:r>
              <a:rPr lang="en-US" sz="2400" dirty="0">
                <a:solidFill>
                  <a:schemeClr val="tx1"/>
                </a:solidFill>
              </a:rPr>
              <a:t>Why is it good business?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Corporate Citizenship</a:t>
            </a:r>
            <a:endParaRPr lang="en-US" dirty="0"/>
          </a:p>
        </p:txBody>
      </p:sp>
      <p:sp>
        <p:nvSpPr>
          <p:cNvPr id="2" name="Text Placeholder 1"/>
          <p:cNvSpPr>
            <a:spLocks noGrp="1"/>
          </p:cNvSpPr>
          <p:nvPr>
            <p:ph type="body" sz="quarter" idx="10"/>
          </p:nvPr>
        </p:nvSpPr>
        <p:spPr/>
        <p:txBody>
          <a:bodyPr/>
          <a:lstStyle/>
          <a:p>
            <a:r>
              <a:rPr lang="en-US" b="1" dirty="0" smtClean="0">
                <a:solidFill>
                  <a:srgbClr val="0D9CAC"/>
                </a:solidFill>
              </a:rPr>
              <a:t>Corporate </a:t>
            </a:r>
            <a:r>
              <a:rPr lang="en-US" b="1" dirty="0" smtClean="0">
                <a:solidFill>
                  <a:srgbClr val="0D9CAC"/>
                </a:solidFill>
              </a:rPr>
              <a:t>citizenship </a:t>
            </a:r>
            <a:r>
              <a:rPr lang="en-US" dirty="0" smtClean="0"/>
              <a:t>– adopting a strategic approach to fulfilling economic, ethical, environmental, and social responsibilities</a:t>
            </a:r>
            <a:endParaRPr lang="en-US" dirty="0"/>
          </a:p>
        </p:txBody>
      </p:sp>
      <p:sp>
        <p:nvSpPr>
          <p:cNvPr id="4" name="Round Diagonal Corner Rectangle 3"/>
          <p:cNvSpPr/>
          <p:nvPr/>
        </p:nvSpPr>
        <p:spPr>
          <a:xfrm>
            <a:off x="609601" y="3124200"/>
            <a:ext cx="8077200" cy="1447800"/>
          </a:xfrm>
          <a:prstGeom prst="round2DiagRect">
            <a:avLst/>
          </a:prstGeom>
          <a:solidFill>
            <a:srgbClr val="006600">
              <a:alpha val="25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400" dirty="0">
                <a:solidFill>
                  <a:srgbClr val="000000"/>
                </a:solidFill>
              </a:rPr>
              <a:t>Consider:</a:t>
            </a:r>
          </a:p>
          <a:p>
            <a:pPr marL="342900" indent="-342900">
              <a:buFont typeface="Arial"/>
              <a:buChar char="•"/>
            </a:pPr>
            <a:r>
              <a:rPr lang="en-US" sz="2400" i="1" dirty="0">
                <a:solidFill>
                  <a:srgbClr val="000000"/>
                </a:solidFill>
              </a:rPr>
              <a:t>How many of the social programs in the text were you familiar with before you read the chapter?</a:t>
            </a:r>
            <a:endParaRPr lang="en-US" sz="2400" dirty="0">
              <a:solidFill>
                <a:srgbClr val="000000"/>
              </a:solidFill>
            </a:endParaRPr>
          </a:p>
        </p:txBody>
      </p:sp>
    </p:spTree>
    <p:extLst>
      <p:ext uri="{BB962C8B-B14F-4D97-AF65-F5344CB8AC3E}">
        <p14:creationId xmlns:p14="http://schemas.microsoft.com/office/powerpoint/2010/main" val="273282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304800"/>
            <a:ext cx="8229600" cy="685800"/>
          </a:xfrm>
        </p:spPr>
        <p:txBody>
          <a:bodyPr/>
          <a:lstStyle/>
          <a:p>
            <a:pPr>
              <a:tabLst>
                <a:tab pos="1377950" algn="l"/>
              </a:tabLst>
            </a:pPr>
            <a:r>
              <a:rPr lang="en-US" sz="1800" dirty="0" smtClean="0">
                <a:solidFill>
                  <a:srgbClr val="888FB8"/>
                </a:solidFill>
              </a:rPr>
              <a:t>TABLE 2-2</a:t>
            </a:r>
            <a:r>
              <a:rPr lang="en-US" sz="1800" dirty="0" smtClean="0"/>
              <a:t>	</a:t>
            </a:r>
            <a:r>
              <a:rPr lang="en-US" sz="1800" i="1" dirty="0" smtClean="0"/>
              <a:t>Corporate Responsibility </a:t>
            </a:r>
            <a:r>
              <a:rPr lang="en-US" sz="1800" dirty="0" smtClean="0"/>
              <a:t>Magazine’s 10 Best Corporate 	Citizens</a:t>
            </a:r>
            <a:endParaRPr lang="en-US" sz="1800" dirty="0"/>
          </a:p>
        </p:txBody>
      </p:sp>
      <p:graphicFrame>
        <p:nvGraphicFramePr>
          <p:cNvPr id="5" name="Table 4" descr="A table lists the 10 best corporate citizens according to Corporate Responsibility Magazine." title="Table 2-2 - Corporate Responsibility Magazine's 10 Best Corporate Citizens"/>
          <p:cNvGraphicFramePr>
            <a:graphicFrameLocks noGrp="1"/>
          </p:cNvGraphicFramePr>
          <p:nvPr>
            <p:extLst>
              <p:ext uri="{D42A27DB-BD31-4B8C-83A1-F6EECF244321}">
                <p14:modId xmlns:p14="http://schemas.microsoft.com/office/powerpoint/2010/main" val="724503156"/>
              </p:ext>
            </p:extLst>
          </p:nvPr>
        </p:nvGraphicFramePr>
        <p:xfrm>
          <a:off x="395515" y="1905000"/>
          <a:ext cx="8352971" cy="3810000"/>
        </p:xfrm>
        <a:graphic>
          <a:graphicData uri="http://schemas.openxmlformats.org/drawingml/2006/table">
            <a:tbl>
              <a:tblPr firstRow="1" bandRow="1">
                <a:tableStyleId>{5940675A-B579-460E-94D1-54222C63F5DA}</a:tableStyleId>
              </a:tblPr>
              <a:tblGrid>
                <a:gridCol w="8352971">
                  <a:extLst>
                    <a:ext uri="{9D8B030D-6E8A-4147-A177-3AD203B41FA5}">
                      <a16:colId xmlns:a16="http://schemas.microsoft.com/office/drawing/2014/main" xmlns="" val="20000"/>
                    </a:ext>
                  </a:extLst>
                </a:gridCol>
              </a:tblGrid>
              <a:tr h="381000">
                <a:tc>
                  <a:txBody>
                    <a:bodyPr/>
                    <a:lstStyle/>
                    <a:p>
                      <a:pPr marL="282575" indent="-282575">
                        <a:buFont typeface="+mj-lt"/>
                        <a:buAutoNum type="arabicPeriod"/>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Microsoft Corporation</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1"/>
                  </a:ext>
                </a:extLst>
              </a:tr>
              <a:tr h="381000">
                <a:tc>
                  <a:txBody>
                    <a:bodyPr/>
                    <a:lstStyle/>
                    <a:p>
                      <a:pPr marL="282575" indent="-282575">
                        <a:buFont typeface="+mj-lt"/>
                        <a:buAutoNum type="arabicPeriod" startAt="2"/>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Intel Corp.</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81000">
                <a:tc>
                  <a:txBody>
                    <a:bodyPr/>
                    <a:lstStyle/>
                    <a:p>
                      <a:pPr marL="282575" indent="-282575">
                        <a:buFont typeface="+mj-lt"/>
                        <a:buAutoNum type="arabicPeriod" startAt="3"/>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Hasbro Inc.</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BC5E1"/>
                    </a:solidFill>
                  </a:tcPr>
                </a:tc>
                <a:extLst>
                  <a:ext uri="{0D108BD9-81ED-4DB2-BD59-A6C34878D82A}">
                    <a16:rowId xmlns:a16="http://schemas.microsoft.com/office/drawing/2014/main" xmlns="" val="10003"/>
                  </a:ext>
                </a:extLst>
              </a:tr>
              <a:tr h="381000">
                <a:tc>
                  <a:txBody>
                    <a:bodyPr/>
                    <a:lstStyle/>
                    <a:p>
                      <a:pPr marL="282575" indent="-282575">
                        <a:buFont typeface="+mj-lt"/>
                        <a:buAutoNum type="arabicPeriod" startAt="4"/>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Johnson &amp; Johnson</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E9C4BB"/>
                    </a:solidFill>
                  </a:tcPr>
                </a:tc>
                <a:extLst>
                  <a:ext uri="{0D108BD9-81ED-4DB2-BD59-A6C34878D82A}">
                    <a16:rowId xmlns:a16="http://schemas.microsoft.com/office/drawing/2014/main" xmlns="" val="10004"/>
                  </a:ext>
                </a:extLst>
              </a:tr>
              <a:tr h="381000">
                <a:tc>
                  <a:txBody>
                    <a:bodyPr/>
                    <a:lstStyle/>
                    <a:p>
                      <a:pPr marL="282575" marR="0" lvl="0" indent="-28257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Ecolab, Inc.</a:t>
                      </a:r>
                      <a:endParaRPr lang="en-US" sz="1800" b="0" dirty="0" smtClean="0">
                        <a:solidFill>
                          <a:schemeClr val="tx1"/>
                        </a:solidFill>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5"/>
                  </a:ext>
                </a:extLst>
              </a:tr>
              <a:tr h="381000">
                <a:tc>
                  <a:txBody>
                    <a:bodyPr/>
                    <a:lstStyle/>
                    <a:p>
                      <a:pPr marL="282575" indent="-282575">
                        <a:buFont typeface="+mj-lt"/>
                        <a:buAutoNum type="arabicPeriod" startAt="6"/>
                      </a:pPr>
                      <a:r>
                        <a:rPr lang="en-US" sz="1800" b="0" dirty="0" smtClean="0">
                          <a:solidFill>
                            <a:schemeClr val="tx1"/>
                          </a:solidFill>
                          <a:latin typeface="Arial" panose="020B0604020202020204" pitchFamily="34" charset="0"/>
                          <a:cs typeface="Arial" panose="020B0604020202020204" pitchFamily="34" charset="0"/>
                        </a:rPr>
                        <a:t>Bristol-Myers-Squibb Company</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tr>
              <a:tr h="381000">
                <a:tc>
                  <a:txBody>
                    <a:bodyPr/>
                    <a:lstStyle/>
                    <a:p>
                      <a:pPr marL="282575" indent="-282575">
                        <a:buFont typeface="+mj-lt"/>
                        <a:buAutoNum type="arabicPeriod" startAt="7"/>
                      </a:pPr>
                      <a:r>
                        <a:rPr lang="en-US" sz="1800" b="0" dirty="0" smtClean="0">
                          <a:solidFill>
                            <a:schemeClr val="tx1"/>
                          </a:solidFill>
                          <a:latin typeface="Arial" panose="020B0604020202020204" pitchFamily="34" charset="0"/>
                          <a:cs typeface="Arial" panose="020B0604020202020204" pitchFamily="34" charset="0"/>
                        </a:rPr>
                        <a:t>Xerox Corp.</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BC5E1"/>
                    </a:solidFill>
                  </a:tcPr>
                </a:tc>
              </a:tr>
              <a:tr h="381000">
                <a:tc>
                  <a:txBody>
                    <a:bodyPr/>
                    <a:lstStyle/>
                    <a:p>
                      <a:pPr marL="282575" indent="-282575">
                        <a:buFont typeface="+mj-lt"/>
                        <a:buAutoNum type="arabicPeriod" startAt="8"/>
                      </a:pPr>
                      <a:r>
                        <a:rPr lang="en-US" sz="1800" b="0" dirty="0" smtClean="0">
                          <a:solidFill>
                            <a:schemeClr val="tx1"/>
                          </a:solidFill>
                          <a:latin typeface="Arial" panose="020B0604020202020204" pitchFamily="34" charset="0"/>
                          <a:cs typeface="Arial" panose="020B0604020202020204" pitchFamily="34" charset="0"/>
                        </a:rPr>
                        <a:t>Lockheed Martin Corp.</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E9C4BB"/>
                    </a:solidFill>
                  </a:tcPr>
                </a:tc>
              </a:tr>
              <a:tr h="381000">
                <a:tc>
                  <a:txBody>
                    <a:bodyPr/>
                    <a:lstStyle/>
                    <a:p>
                      <a:pPr marL="282575" indent="-282575">
                        <a:buFont typeface="+mj-lt"/>
                        <a:buAutoNum type="arabicPeriod" startAt="9"/>
                      </a:pPr>
                      <a:r>
                        <a:rPr lang="en-US" sz="1800" b="0" dirty="0" smtClean="0">
                          <a:solidFill>
                            <a:schemeClr val="tx1"/>
                          </a:solidFill>
                          <a:latin typeface="Arial" panose="020B0604020202020204" pitchFamily="34" charset="0"/>
                          <a:cs typeface="Arial" panose="020B0604020202020204" pitchFamily="34" charset="0"/>
                        </a:rPr>
                        <a:t>Lexmark International,</a:t>
                      </a:r>
                      <a:r>
                        <a:rPr lang="en-US" sz="1800" b="0" baseline="0" dirty="0" smtClean="0">
                          <a:solidFill>
                            <a:schemeClr val="tx1"/>
                          </a:solidFill>
                          <a:latin typeface="Arial" panose="020B0604020202020204" pitchFamily="34" charset="0"/>
                          <a:cs typeface="Arial" panose="020B0604020202020204" pitchFamily="34" charset="0"/>
                        </a:rPr>
                        <a:t> Inc.</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BFDAD6"/>
                    </a:solidFill>
                  </a:tcPr>
                </a:tc>
              </a:tr>
              <a:tr h="381000">
                <a:tc>
                  <a:txBody>
                    <a:bodyPr/>
                    <a:lstStyle/>
                    <a:p>
                      <a:pPr marL="398463" indent="-398463">
                        <a:buFont typeface="+mj-lt"/>
                        <a:buAutoNum type="arabicPeriod" startAt="10"/>
                      </a:pPr>
                      <a:r>
                        <a:rPr lang="en-US" sz="1800" b="0" dirty="0" smtClean="0">
                          <a:solidFill>
                            <a:schemeClr val="tx1"/>
                          </a:solidFill>
                          <a:latin typeface="Arial" panose="020B0604020202020204" pitchFamily="34" charset="0"/>
                          <a:cs typeface="Arial" panose="020B0604020202020204" pitchFamily="34" charset="0"/>
                        </a:rPr>
                        <a:t>Campbell Soup Co.</a:t>
                      </a:r>
                      <a:endParaRPr lang="en-US" sz="1800" b="0" dirty="0">
                        <a:solidFill>
                          <a:schemeClr val="tx1"/>
                        </a:solidFill>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186463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dirty="0" smtClean="0"/>
              <a:t>Business Ethics </a:t>
            </a:r>
            <a:r>
              <a:rPr lang="en-US" sz="3200" dirty="0" smtClean="0"/>
              <a:t>and Social Responsibility: A Close Relationship</a:t>
            </a:r>
            <a:endParaRPr lang="en-US" sz="3200" dirty="0" smtClean="0"/>
          </a:p>
        </p:txBody>
      </p:sp>
      <p:sp>
        <p:nvSpPr>
          <p:cNvPr id="5" name="Oval 4"/>
          <p:cNvSpPr>
            <a:spLocks noChangeArrowheads="1"/>
          </p:cNvSpPr>
          <p:nvPr/>
        </p:nvSpPr>
        <p:spPr bwMode="auto">
          <a:xfrm>
            <a:off x="228600" y="1868488"/>
            <a:ext cx="4210050" cy="3900487"/>
          </a:xfrm>
          <a:prstGeom prst="ellipse">
            <a:avLst/>
          </a:prstGeom>
          <a:solidFill>
            <a:schemeClr val="tx2">
              <a:lumMod val="60000"/>
              <a:lumOff val="40000"/>
            </a:schemeClr>
          </a:solidFill>
          <a:ln w="9525">
            <a:noFill/>
            <a:round/>
            <a:headEnd/>
            <a:tailEnd/>
          </a:ln>
          <a:effectLst/>
        </p:spPr>
        <p:txBody>
          <a:bodyPr wrap="none" anchor="ctr"/>
          <a:lstStyle/>
          <a:p>
            <a:pPr algn="ctr" eaLnBrk="0" hangingPunct="0">
              <a:defRPr/>
            </a:pPr>
            <a:r>
              <a:rPr lang="en-US" sz="4000" b="1" dirty="0">
                <a:solidFill>
                  <a:schemeClr val="bg1"/>
                </a:solidFill>
                <a:latin typeface="+mj-lt"/>
                <a:ea typeface="ＭＳ Ｐゴシック" pitchFamily="1" charset="-128"/>
              </a:rPr>
              <a:t>ETHICS</a:t>
            </a:r>
          </a:p>
          <a:p>
            <a:pPr algn="ctr" eaLnBrk="0" hangingPunct="0">
              <a:defRPr/>
            </a:pPr>
            <a:r>
              <a:rPr lang="en-US" i="1" dirty="0">
                <a:solidFill>
                  <a:schemeClr val="bg1"/>
                </a:solidFill>
                <a:latin typeface="+mj-lt"/>
                <a:ea typeface="ＭＳ Ｐゴシック" pitchFamily="1" charset="-128"/>
              </a:rPr>
              <a:t>Beliefs about </a:t>
            </a:r>
          </a:p>
          <a:p>
            <a:pPr algn="ctr" eaLnBrk="0" hangingPunct="0">
              <a:defRPr/>
            </a:pPr>
            <a:r>
              <a:rPr lang="en-US" i="1" dirty="0">
                <a:solidFill>
                  <a:schemeClr val="bg1"/>
                </a:solidFill>
                <a:latin typeface="+mj-lt"/>
                <a:ea typeface="ＭＳ Ｐゴシック" pitchFamily="1" charset="-128"/>
              </a:rPr>
              <a:t>right and wrong</a:t>
            </a:r>
          </a:p>
        </p:txBody>
      </p:sp>
      <p:sp>
        <p:nvSpPr>
          <p:cNvPr id="6" name="Oval 5"/>
          <p:cNvSpPr>
            <a:spLocks noChangeArrowheads="1"/>
          </p:cNvSpPr>
          <p:nvPr/>
        </p:nvSpPr>
        <p:spPr bwMode="auto">
          <a:xfrm>
            <a:off x="4438650" y="1868488"/>
            <a:ext cx="4400550" cy="3886200"/>
          </a:xfrm>
          <a:prstGeom prst="ellipse">
            <a:avLst/>
          </a:prstGeom>
          <a:solidFill>
            <a:srgbClr val="7030A0"/>
          </a:solidFill>
          <a:ln w="9525">
            <a:noFill/>
            <a:round/>
            <a:headEnd/>
            <a:tailEnd/>
          </a:ln>
        </p:spPr>
        <p:txBody>
          <a:bodyPr wrap="none" anchor="ctr"/>
          <a:lstStyle/>
          <a:p>
            <a:pPr algn="ctr" eaLnBrk="0" hangingPunct="0">
              <a:defRPr/>
            </a:pPr>
            <a:r>
              <a:rPr lang="en-US" sz="3600" b="1" dirty="0">
                <a:solidFill>
                  <a:schemeClr val="bg1"/>
                </a:solidFill>
                <a:latin typeface="+mj-lt"/>
              </a:rPr>
              <a:t>SOCIAL </a:t>
            </a:r>
          </a:p>
          <a:p>
            <a:pPr algn="ctr" eaLnBrk="0" hangingPunct="0">
              <a:defRPr/>
            </a:pPr>
            <a:r>
              <a:rPr lang="en-US" sz="3600" b="1" dirty="0">
                <a:solidFill>
                  <a:schemeClr val="bg1"/>
                </a:solidFill>
                <a:latin typeface="+mj-lt"/>
              </a:rPr>
              <a:t>RESPONSIBILITY</a:t>
            </a:r>
          </a:p>
          <a:p>
            <a:pPr algn="ctr" eaLnBrk="0" hangingPunct="0">
              <a:defRPr/>
            </a:pPr>
            <a:r>
              <a:rPr lang="en-US" i="1" dirty="0">
                <a:solidFill>
                  <a:schemeClr val="bg1"/>
                </a:solidFill>
                <a:latin typeface="+mj-lt"/>
              </a:rPr>
              <a:t>The obligation of a business </a:t>
            </a:r>
          </a:p>
          <a:p>
            <a:pPr algn="ctr" eaLnBrk="0" hangingPunct="0">
              <a:defRPr/>
            </a:pPr>
            <a:r>
              <a:rPr lang="en-US" i="1" dirty="0">
                <a:solidFill>
                  <a:schemeClr val="bg1"/>
                </a:solidFill>
                <a:latin typeface="+mj-lt"/>
              </a:rPr>
              <a:t>to contribute to society </a:t>
            </a:r>
          </a:p>
          <a:p>
            <a:pPr algn="ctr" eaLnBrk="0" hangingPunct="0">
              <a:defRPr/>
            </a:pPr>
            <a:r>
              <a:rPr lang="en-US" i="1" dirty="0">
                <a:solidFill>
                  <a:schemeClr val="bg1"/>
                </a:solidFill>
                <a:latin typeface="+mj-lt"/>
              </a:rPr>
              <a:t>(businesses concern for</a:t>
            </a:r>
          </a:p>
          <a:p>
            <a:pPr algn="ctr" eaLnBrk="0" hangingPunct="0">
              <a:defRPr/>
            </a:pPr>
            <a:r>
              <a:rPr lang="en-US" i="1" dirty="0">
                <a:solidFill>
                  <a:schemeClr val="bg1"/>
                </a:solidFill>
                <a:latin typeface="+mj-lt"/>
              </a:rPr>
              <a:t>welfare of society)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Historical Evolution of Business Social Responsibility</a:t>
            </a:r>
            <a:endParaRPr lang="en-US" dirty="0"/>
          </a:p>
        </p:txBody>
      </p:sp>
      <p:sp>
        <p:nvSpPr>
          <p:cNvPr id="4" name="Text Placeholder 3"/>
          <p:cNvSpPr>
            <a:spLocks noGrp="1"/>
          </p:cNvSpPr>
          <p:nvPr>
            <p:ph type="body" sz="quarter" idx="10"/>
          </p:nvPr>
        </p:nvSpPr>
        <p:spPr/>
        <p:txBody>
          <a:bodyPr/>
          <a:lstStyle/>
          <a:p>
            <a:r>
              <a:rPr lang="en-US" sz="2000" dirty="0" smtClean="0"/>
              <a:t>During the first quarter of the 20th century, government protection of workers and consumers was minimal.</a:t>
            </a:r>
          </a:p>
          <a:p>
            <a:r>
              <a:rPr lang="en-US" sz="2000" dirty="0" smtClean="0"/>
              <a:t>During this period, consumers generally were subject to the doctrine of </a:t>
            </a:r>
            <a:r>
              <a:rPr lang="en-US" sz="2000" b="1" dirty="0">
                <a:solidFill>
                  <a:srgbClr val="0D9CAC"/>
                </a:solidFill>
              </a:rPr>
              <a:t>caveat emptor</a:t>
            </a:r>
            <a:r>
              <a:rPr lang="en-US" sz="2000" dirty="0" smtClean="0"/>
              <a:t>—a Latin phrase meaning “let the buyer beware.”</a:t>
            </a:r>
          </a:p>
          <a:p>
            <a:r>
              <a:rPr lang="en-US" sz="2000" dirty="0" smtClean="0"/>
              <a:t>Before the 1930s, most people believed that competition and the action of the marketplace would, in time, correct abuses.</a:t>
            </a:r>
          </a:p>
          <a:p>
            <a:r>
              <a:rPr lang="en-US" sz="2000" dirty="0"/>
              <a:t>The collapse of the stock market on October 29, 1929, triggered the Great Depression, and public pressure soon mounted for the government to “do something” about the economy and about worsening social conditions.</a:t>
            </a:r>
          </a:p>
          <a:p>
            <a:r>
              <a:rPr lang="en-US" sz="2000" dirty="0"/>
              <a:t>Soon after Franklin D. Roosevelt became president in 1933, he instituted programs to restore the economy and improve social conditions.</a:t>
            </a:r>
          </a:p>
          <a:p>
            <a:r>
              <a:rPr lang="en-US" sz="2000" dirty="0"/>
              <a:t>As government involvement has increased, so has everyone’s awareness of the social responsibility of business</a:t>
            </a:r>
            <a:r>
              <a:rPr lang="en-US" sz="2000" dirty="0" smtClean="0"/>
              <a:t>.</a:t>
            </a:r>
            <a:endParaRPr lang="en-US" sz="2000" dirty="0"/>
          </a:p>
        </p:txBody>
      </p:sp>
    </p:spTree>
    <p:extLst>
      <p:ext uri="{BB962C8B-B14F-4D97-AF65-F5344CB8AC3E}">
        <p14:creationId xmlns:p14="http://schemas.microsoft.com/office/powerpoint/2010/main" val="102192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2-3</a:t>
            </a:r>
            <a:r>
              <a:rPr lang="en-US" sz="1800" dirty="0" smtClean="0"/>
              <a:t>	Early Government Regulations That Affected American 	Business</a:t>
            </a:r>
            <a:endParaRPr lang="en-US" sz="1800" dirty="0"/>
          </a:p>
        </p:txBody>
      </p:sp>
      <p:graphicFrame>
        <p:nvGraphicFramePr>
          <p:cNvPr id="5" name="Table 4" descr="A table lists six of the most important business-related federal laws passed between 1887 and 1914 and their major provisions." title="Table 2-3 - Early Government Regulations That Affected American Business"/>
          <p:cNvGraphicFramePr>
            <a:graphicFrameLocks noGrp="1"/>
          </p:cNvGraphicFramePr>
          <p:nvPr>
            <p:extLst>
              <p:ext uri="{D42A27DB-BD31-4B8C-83A1-F6EECF244321}">
                <p14:modId xmlns:p14="http://schemas.microsoft.com/office/powerpoint/2010/main" val="2368133877"/>
              </p:ext>
            </p:extLst>
          </p:nvPr>
        </p:nvGraphicFramePr>
        <p:xfrm>
          <a:off x="395514" y="1447800"/>
          <a:ext cx="8352971" cy="4724399"/>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xmlns="" val="20000"/>
                    </a:ext>
                  </a:extLst>
                </a:gridCol>
                <a:gridCol w="5457371">
                  <a:extLst>
                    <a:ext uri="{9D8B030D-6E8A-4147-A177-3AD203B41FA5}">
                      <a16:colId xmlns:a16="http://schemas.microsoft.com/office/drawing/2014/main" xmlns="" val="20001"/>
                    </a:ext>
                  </a:extLst>
                </a:gridCol>
              </a:tblGrid>
              <a:tr h="554251">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Government Regulation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649378">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Interstate Commerce Act (1887)</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First federal act to regulate business practices; provided regulation of railroads and shipping rates</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649378">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Sherman Antitrust Act (1890)</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Prevented monopolies or mergers where competition was endangered</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464751">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Pure Food and Drug Act (1906)</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Established limited supervision of interstate sales of food and drugs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513326">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Meat Inspection Act (1906)</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Provided for limited supervision of interstate sales of meat and meat products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676833">
                <a:tc>
                  <a:txBody>
                    <a:bodyPr/>
                    <a:lstStyle/>
                    <a:p>
                      <a:pPr marL="0" indent="0" algn="l" defTabSz="914400" rtl="0" eaLnBrk="1" latinLnBrk="0" hangingPunct="1">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Federal Trade Commission Act (1914)</a:t>
                      </a:r>
                      <a:endParaRPr lang="en-US" sz="18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Created the Federal Trade Commission to investigate illegal trade practices</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r h="464751">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Clayton Antitrust Act (1914)</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Eliminated many forms of price discrimination that gave large businesses a competitive advantage over smaller firms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212241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Two Views of Social Responsibility</a:t>
            </a:r>
            <a:endParaRPr lang="en-US" sz="3600" dirty="0"/>
          </a:p>
        </p:txBody>
      </p:sp>
      <p:sp>
        <p:nvSpPr>
          <p:cNvPr id="4" name="Text Placeholder 3"/>
          <p:cNvSpPr>
            <a:spLocks noGrp="1"/>
          </p:cNvSpPr>
          <p:nvPr>
            <p:ph type="body" sz="quarter" idx="10"/>
          </p:nvPr>
        </p:nvSpPr>
        <p:spPr/>
        <p:txBody>
          <a:bodyPr/>
          <a:lstStyle/>
          <a:p>
            <a:r>
              <a:rPr lang="en-US" b="1" dirty="0">
                <a:solidFill>
                  <a:srgbClr val="0D9CAC"/>
                </a:solidFill>
              </a:rPr>
              <a:t>Economic model of social responsibility </a:t>
            </a:r>
            <a:r>
              <a:rPr lang="en-US" b="1" dirty="0" smtClean="0">
                <a:solidFill>
                  <a:srgbClr val="FF0000"/>
                </a:solidFill>
              </a:rPr>
              <a:t>(Passive Contribution)</a:t>
            </a:r>
            <a:r>
              <a:rPr lang="en-US" dirty="0" smtClean="0"/>
              <a:t>– </a:t>
            </a:r>
            <a:r>
              <a:rPr lang="en-US" dirty="0" smtClean="0"/>
              <a:t>the view that society will benefit most when business is left alone to produce and market profitable products that society needs</a:t>
            </a:r>
          </a:p>
          <a:p>
            <a:r>
              <a:rPr lang="en-US" b="1" dirty="0">
                <a:solidFill>
                  <a:srgbClr val="0D9CAC"/>
                </a:solidFill>
              </a:rPr>
              <a:t>Socioeconomic model of social responsibility </a:t>
            </a:r>
            <a:r>
              <a:rPr lang="en-US" b="1" dirty="0" smtClean="0">
                <a:solidFill>
                  <a:srgbClr val="FF0000"/>
                </a:solidFill>
              </a:rPr>
              <a:t>(Active Contribution)</a:t>
            </a:r>
            <a:r>
              <a:rPr lang="en-US" dirty="0" smtClean="0"/>
              <a:t>– </a:t>
            </a:r>
            <a:r>
              <a:rPr lang="en-US" dirty="0" smtClean="0"/>
              <a:t>the concept that business should emphasize not only profits but also the impact of its decisions on society</a:t>
            </a:r>
            <a:endParaRPr lang="en-US" dirty="0"/>
          </a:p>
        </p:txBody>
      </p:sp>
    </p:spTree>
    <p:extLst>
      <p:ext uri="{BB962C8B-B14F-4D97-AF65-F5344CB8AC3E}">
        <p14:creationId xmlns:p14="http://schemas.microsoft.com/office/powerpoint/2010/main" val="321855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Views of Social Responsibility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215322128"/>
              </p:ext>
            </p:extLst>
          </p:nvPr>
        </p:nvGraphicFramePr>
        <p:xfrm>
          <a:off x="533400" y="1513840"/>
          <a:ext cx="8077200" cy="3134360"/>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n-US" dirty="0" smtClean="0">
                          <a:solidFill>
                            <a:sysClr val="windowText" lastClr="000000"/>
                          </a:solidFill>
                        </a:rPr>
                        <a:t>Economic</a:t>
                      </a:r>
                      <a:r>
                        <a:rPr lang="en-US" baseline="0" dirty="0" smtClean="0">
                          <a:solidFill>
                            <a:sysClr val="windowText" lastClr="000000"/>
                          </a:solidFill>
                        </a:rPr>
                        <a:t> Model Emphasis</a:t>
                      </a:r>
                      <a:endParaRPr lang="en-US" dirty="0"/>
                    </a:p>
                  </a:txBody>
                  <a:tcPr marL="89747" marR="89747"/>
                </a:tc>
                <a:tc>
                  <a:txBody>
                    <a:bodyPr/>
                    <a:lstStyle/>
                    <a:p>
                      <a:r>
                        <a:rPr lang="en-US" dirty="0" smtClean="0">
                          <a:solidFill>
                            <a:sysClr val="windowText" lastClr="000000"/>
                          </a:solidFill>
                        </a:rPr>
                        <a:t>Socioeconomic</a:t>
                      </a:r>
                      <a:r>
                        <a:rPr lang="en-US" baseline="0" dirty="0" smtClean="0">
                          <a:solidFill>
                            <a:sysClr val="windowText" lastClr="000000"/>
                          </a:solidFill>
                        </a:rPr>
                        <a:t> Model Emphasis</a:t>
                      </a:r>
                      <a:endParaRPr lang="en-US" dirty="0">
                        <a:solidFill>
                          <a:sysClr val="windowText" lastClr="000000"/>
                        </a:solidFill>
                      </a:endParaRPr>
                    </a:p>
                  </a:txBody>
                  <a:tcPr marL="89747" marR="89747"/>
                </a:tc>
              </a:tr>
              <a:tr h="370840">
                <a:tc>
                  <a:txBody>
                    <a:bodyPr/>
                    <a:lstStyle/>
                    <a:p>
                      <a:r>
                        <a:rPr lang="en-US" dirty="0" smtClean="0"/>
                        <a:t>Production</a:t>
                      </a:r>
                      <a:endParaRPr lang="en-US" dirty="0"/>
                    </a:p>
                  </a:txBody>
                  <a:tcPr marL="89747" marR="89747"/>
                </a:tc>
                <a:tc>
                  <a:txBody>
                    <a:bodyPr/>
                    <a:lstStyle/>
                    <a:p>
                      <a:r>
                        <a:rPr lang="en-US" dirty="0" smtClean="0"/>
                        <a:t>Quality of</a:t>
                      </a:r>
                      <a:r>
                        <a:rPr lang="en-US" baseline="0" dirty="0" smtClean="0"/>
                        <a:t> life</a:t>
                      </a:r>
                      <a:endParaRPr lang="en-US" dirty="0"/>
                    </a:p>
                  </a:txBody>
                  <a:tcPr marL="89747" marR="89747"/>
                </a:tc>
              </a:tr>
              <a:tr h="370840">
                <a:tc>
                  <a:txBody>
                    <a:bodyPr/>
                    <a:lstStyle/>
                    <a:p>
                      <a:r>
                        <a:rPr lang="en-US" dirty="0" smtClean="0"/>
                        <a:t>Exploitation</a:t>
                      </a:r>
                      <a:r>
                        <a:rPr lang="en-US" baseline="0" dirty="0" smtClean="0"/>
                        <a:t> of natural resources</a:t>
                      </a:r>
                      <a:endParaRPr lang="en-US" dirty="0"/>
                    </a:p>
                  </a:txBody>
                  <a:tcPr marL="89747" marR="89747"/>
                </a:tc>
                <a:tc>
                  <a:txBody>
                    <a:bodyPr/>
                    <a:lstStyle/>
                    <a:p>
                      <a:r>
                        <a:rPr lang="en-US" dirty="0" smtClean="0"/>
                        <a:t>Conservation</a:t>
                      </a:r>
                      <a:r>
                        <a:rPr lang="en-US" baseline="0" dirty="0" smtClean="0"/>
                        <a:t> of natural resources</a:t>
                      </a:r>
                      <a:endParaRPr lang="en-US" dirty="0"/>
                    </a:p>
                  </a:txBody>
                  <a:tcPr marL="89747" marR="89747"/>
                </a:tc>
              </a:tr>
              <a:tr h="370840">
                <a:tc>
                  <a:txBody>
                    <a:bodyPr/>
                    <a:lstStyle/>
                    <a:p>
                      <a:r>
                        <a:rPr lang="en-US" dirty="0" smtClean="0"/>
                        <a:t>Internal,</a:t>
                      </a:r>
                      <a:r>
                        <a:rPr lang="en-US" baseline="0" dirty="0" smtClean="0"/>
                        <a:t> market-based decisions</a:t>
                      </a:r>
                      <a:endParaRPr lang="en-US" dirty="0"/>
                    </a:p>
                  </a:txBody>
                  <a:tcPr marL="89747" marR="89747"/>
                </a:tc>
                <a:tc>
                  <a:txBody>
                    <a:bodyPr/>
                    <a:lstStyle/>
                    <a:p>
                      <a:r>
                        <a:rPr lang="en-US" dirty="0" smtClean="0"/>
                        <a:t>Market-based decisions with</a:t>
                      </a:r>
                      <a:r>
                        <a:rPr lang="en-US" baseline="0" dirty="0" smtClean="0"/>
                        <a:t> some community controls</a:t>
                      </a:r>
                      <a:endParaRPr lang="en-US" dirty="0"/>
                    </a:p>
                  </a:txBody>
                  <a:tcPr marL="89747" marR="89747"/>
                </a:tc>
              </a:tr>
              <a:tr h="370840">
                <a:tc>
                  <a:txBody>
                    <a:bodyPr/>
                    <a:lstStyle/>
                    <a:p>
                      <a:r>
                        <a:rPr lang="en-US" dirty="0" smtClean="0"/>
                        <a:t>Economic return</a:t>
                      </a:r>
                      <a:endParaRPr lang="en-US" dirty="0"/>
                    </a:p>
                  </a:txBody>
                  <a:tcPr marL="89747" marR="89747"/>
                </a:tc>
                <a:tc>
                  <a:txBody>
                    <a:bodyPr/>
                    <a:lstStyle/>
                    <a:p>
                      <a:r>
                        <a:rPr lang="en-US" dirty="0" smtClean="0"/>
                        <a:t>Balance of economic return and social</a:t>
                      </a:r>
                      <a:r>
                        <a:rPr lang="en-US" baseline="0" dirty="0" smtClean="0"/>
                        <a:t> return</a:t>
                      </a:r>
                      <a:endParaRPr lang="en-US" dirty="0"/>
                    </a:p>
                  </a:txBody>
                  <a:tcPr marL="89747" marR="89747"/>
                </a:tc>
              </a:tr>
              <a:tr h="370840">
                <a:tc>
                  <a:txBody>
                    <a:bodyPr/>
                    <a:lstStyle/>
                    <a:p>
                      <a:r>
                        <a:rPr lang="en-US" dirty="0" smtClean="0"/>
                        <a:t>Firm’s or manager’s interest</a:t>
                      </a:r>
                      <a:endParaRPr lang="en-US" dirty="0"/>
                    </a:p>
                  </a:txBody>
                  <a:tcPr marL="89747" marR="89747"/>
                </a:tc>
                <a:tc>
                  <a:txBody>
                    <a:bodyPr/>
                    <a:lstStyle/>
                    <a:p>
                      <a:r>
                        <a:rPr lang="en-US" dirty="0" smtClean="0"/>
                        <a:t>Firm’s and community’s interests</a:t>
                      </a:r>
                    </a:p>
                  </a:txBody>
                  <a:tcPr marL="89747" marR="89747"/>
                </a:tc>
              </a:tr>
              <a:tr h="370840">
                <a:tc>
                  <a:txBody>
                    <a:bodyPr/>
                    <a:lstStyle/>
                    <a:p>
                      <a:r>
                        <a:rPr lang="en-US" dirty="0" smtClean="0"/>
                        <a:t>Minor</a:t>
                      </a:r>
                      <a:r>
                        <a:rPr lang="en-US" baseline="0" dirty="0" smtClean="0"/>
                        <a:t> role for government</a:t>
                      </a:r>
                      <a:endParaRPr lang="en-US" dirty="0"/>
                    </a:p>
                  </a:txBody>
                  <a:tcPr marL="89747" marR="89747"/>
                </a:tc>
                <a:tc>
                  <a:txBody>
                    <a:bodyPr/>
                    <a:lstStyle/>
                    <a:p>
                      <a:r>
                        <a:rPr lang="en-US" dirty="0" smtClean="0"/>
                        <a:t>Active government</a:t>
                      </a:r>
                    </a:p>
                  </a:txBody>
                  <a:tcPr marL="89747" marR="89747"/>
                </a:tc>
              </a:tr>
            </a:tbl>
          </a:graphicData>
        </a:graphic>
      </p:graphicFrame>
      <p:sp>
        <p:nvSpPr>
          <p:cNvPr id="5" name="Round Diagonal Corner Rectangle 4"/>
          <p:cNvSpPr/>
          <p:nvPr/>
        </p:nvSpPr>
        <p:spPr>
          <a:xfrm>
            <a:off x="2362200" y="5029200"/>
            <a:ext cx="4419600" cy="990600"/>
          </a:xfrm>
          <a:prstGeom prst="round2DiagRect">
            <a:avLst/>
          </a:prstGeom>
          <a:solidFill>
            <a:srgbClr val="006600">
              <a:alpha val="25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7"/>
          <p:cNvSpPr txBox="1">
            <a:spLocks/>
          </p:cNvSpPr>
          <p:nvPr/>
        </p:nvSpPr>
        <p:spPr>
          <a:xfrm>
            <a:off x="2438400" y="5029200"/>
            <a:ext cx="4267200" cy="10668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en-US" sz="2400" dirty="0" smtClean="0">
                <a:solidFill>
                  <a:srgbClr val="000000"/>
                </a:solidFill>
                <a:latin typeface="Arial" panose="020B0604020202020204" pitchFamily="34" charset="0"/>
                <a:cs typeface="Arial" panose="020B0604020202020204" pitchFamily="34" charset="0"/>
              </a:rPr>
              <a:t>Consider:</a:t>
            </a:r>
          </a:p>
          <a:p>
            <a:r>
              <a:rPr lang="en-US" sz="2400" i="1" dirty="0" smtClean="0">
                <a:solidFill>
                  <a:srgbClr val="000000"/>
                </a:solidFill>
                <a:latin typeface="Arial" panose="020B0604020202020204" pitchFamily="34" charset="0"/>
                <a:cs typeface="Arial" panose="020B0604020202020204" pitchFamily="34" charset="0"/>
              </a:rPr>
              <a:t>Is there a middle ground?</a:t>
            </a:r>
            <a:endParaRPr lang="en-US" sz="2400" dirty="0"/>
          </a:p>
        </p:txBody>
      </p:sp>
    </p:spTree>
    <p:extLst>
      <p:ext uri="{BB962C8B-B14F-4D97-AF65-F5344CB8AC3E}">
        <p14:creationId xmlns:p14="http://schemas.microsoft.com/office/powerpoint/2010/main" val="1792456145"/>
      </p:ext>
    </p:extLst>
  </p:cSld>
  <p:clrMapOvr>
    <a:masterClrMapping/>
  </p:clrMapOvr>
  <p:transition xmlns:p14="http://schemas.microsoft.com/office/powerpoint/2010/mai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Pros and Cons of Social Responsibility </a:t>
            </a:r>
            <a:r>
              <a:rPr lang="en-US" sz="2000" dirty="0" smtClean="0"/>
              <a:t>(slide 1 of 2)</a:t>
            </a:r>
            <a:endParaRPr lang="en-US" sz="2000" dirty="0"/>
          </a:p>
        </p:txBody>
      </p:sp>
      <p:sp>
        <p:nvSpPr>
          <p:cNvPr id="4" name="Text Placeholder 3"/>
          <p:cNvSpPr>
            <a:spLocks noGrp="1"/>
          </p:cNvSpPr>
          <p:nvPr>
            <p:ph type="body" sz="quarter" idx="10"/>
          </p:nvPr>
        </p:nvSpPr>
        <p:spPr/>
        <p:txBody>
          <a:bodyPr/>
          <a:lstStyle/>
          <a:p>
            <a:r>
              <a:rPr lang="en-US" dirty="0" smtClean="0"/>
              <a:t>Pros:</a:t>
            </a:r>
          </a:p>
          <a:p>
            <a:pPr lvl="1"/>
            <a:r>
              <a:rPr lang="en-US" dirty="0" smtClean="0"/>
              <a:t>Because business is a part of our society, it cannot ignore social issues.</a:t>
            </a:r>
          </a:p>
          <a:p>
            <a:pPr lvl="1"/>
            <a:r>
              <a:rPr lang="en-US" dirty="0" smtClean="0"/>
              <a:t>Business has the technical, financial, and managerial resources needed to tackle today’s complex social issues.</a:t>
            </a:r>
          </a:p>
          <a:p>
            <a:pPr lvl="1"/>
            <a:r>
              <a:rPr lang="en-US" dirty="0" smtClean="0"/>
              <a:t>By helping resolve social issues, business can create a more stable environment for long-term profitability.</a:t>
            </a:r>
          </a:p>
          <a:p>
            <a:pPr lvl="1"/>
            <a:r>
              <a:rPr lang="en-US" dirty="0" smtClean="0"/>
              <a:t>Socially responsible decision making by firms can prevent increased government intervention, which would force businesses to do what they fail to do voluntarily.</a:t>
            </a:r>
          </a:p>
        </p:txBody>
      </p:sp>
    </p:spTree>
    <p:extLst>
      <p:ext uri="{BB962C8B-B14F-4D97-AF65-F5344CB8AC3E}">
        <p14:creationId xmlns:p14="http://schemas.microsoft.com/office/powerpoint/2010/main" val="172144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Pros and Cons of Social Responsibility </a:t>
            </a:r>
            <a:r>
              <a:rPr lang="en-US" sz="2000" dirty="0" smtClean="0"/>
              <a:t>(slide 2 of 2)</a:t>
            </a:r>
            <a:endParaRPr lang="en-US" sz="2000" dirty="0"/>
          </a:p>
        </p:txBody>
      </p:sp>
      <p:sp>
        <p:nvSpPr>
          <p:cNvPr id="4" name="Text Placeholder 3"/>
          <p:cNvSpPr>
            <a:spLocks noGrp="1"/>
          </p:cNvSpPr>
          <p:nvPr>
            <p:ph type="body" sz="quarter" idx="10"/>
          </p:nvPr>
        </p:nvSpPr>
        <p:spPr/>
        <p:txBody>
          <a:bodyPr/>
          <a:lstStyle/>
          <a:p>
            <a:r>
              <a:rPr lang="en-US" dirty="0" smtClean="0"/>
              <a:t>Cons:</a:t>
            </a:r>
          </a:p>
          <a:p>
            <a:pPr lvl="1"/>
            <a:r>
              <a:rPr lang="en-US" dirty="0" smtClean="0"/>
              <a:t>Business managers are responsible primarily to stockholders, so management must be concerned with providing a return on owners’ investments.</a:t>
            </a:r>
          </a:p>
          <a:p>
            <a:pPr lvl="1"/>
            <a:r>
              <a:rPr lang="en-US" dirty="0" smtClean="0"/>
              <a:t>Corporate time, money, and talent should be used to maximize profits, not to solve society’s problems.</a:t>
            </a:r>
          </a:p>
          <a:p>
            <a:pPr lvl="1"/>
            <a:r>
              <a:rPr lang="en-US" dirty="0" smtClean="0"/>
              <a:t>Social problems affect society in general, so individual businesses should not be expected to solve these problems.</a:t>
            </a:r>
          </a:p>
          <a:p>
            <a:pPr lvl="1"/>
            <a:r>
              <a:rPr lang="en-US" dirty="0" smtClean="0"/>
              <a:t>Social issues are the responsibility of government officials who are elected for that purpose and who are accountable to the voters for their decisions.</a:t>
            </a:r>
            <a:endParaRPr lang="en-US" dirty="0"/>
          </a:p>
        </p:txBody>
      </p:sp>
    </p:spTree>
    <p:extLst>
      <p:ext uri="{BB962C8B-B14F-4D97-AF65-F5344CB8AC3E}">
        <p14:creationId xmlns:p14="http://schemas.microsoft.com/office/powerpoint/2010/main" val="175029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Consumerism </a:t>
            </a:r>
            <a:r>
              <a:rPr lang="en-US" sz="2000" dirty="0" smtClean="0"/>
              <a:t>(slide </a:t>
            </a:r>
            <a:r>
              <a:rPr lang="en-US" sz="2000" dirty="0"/>
              <a:t>1 of </a:t>
            </a:r>
            <a:r>
              <a:rPr lang="en-US" sz="2000" dirty="0" smtClean="0"/>
              <a:t>3)</a:t>
            </a:r>
            <a:endParaRPr lang="en-US" dirty="0"/>
          </a:p>
        </p:txBody>
      </p:sp>
      <p:sp>
        <p:nvSpPr>
          <p:cNvPr id="3" name="Text Placeholder 2"/>
          <p:cNvSpPr>
            <a:spLocks noGrp="1"/>
          </p:cNvSpPr>
          <p:nvPr>
            <p:ph type="body" sz="quarter" idx="10"/>
          </p:nvPr>
        </p:nvSpPr>
        <p:spPr/>
        <p:txBody>
          <a:bodyPr/>
          <a:lstStyle/>
          <a:p>
            <a:r>
              <a:rPr lang="en-US" b="1" dirty="0" smtClean="0">
                <a:solidFill>
                  <a:srgbClr val="0D9CAC"/>
                </a:solidFill>
              </a:rPr>
              <a:t>Consumerism </a:t>
            </a:r>
            <a:r>
              <a:rPr lang="en-US" dirty="0" smtClean="0"/>
              <a:t>– all activities undertaken to protect the rights of consumers</a:t>
            </a:r>
          </a:p>
          <a:p>
            <a:r>
              <a:rPr lang="en-US" dirty="0" smtClean="0"/>
              <a:t>The fundamental issues pursued by the consumer movement fall into three categories:</a:t>
            </a:r>
          </a:p>
          <a:p>
            <a:pPr marL="852488" lvl="1" indent="-395288">
              <a:buFont typeface="+mj-lt"/>
              <a:buAutoNum type="arabicPeriod"/>
            </a:pPr>
            <a:r>
              <a:rPr lang="en-US" dirty="0" smtClean="0"/>
              <a:t>Environmental protection</a:t>
            </a:r>
          </a:p>
          <a:p>
            <a:pPr marL="852488" lvl="1" indent="-395288">
              <a:buFont typeface="+mj-lt"/>
              <a:buAutoNum type="arabicPeriod"/>
            </a:pPr>
            <a:r>
              <a:rPr lang="en-US" dirty="0" smtClean="0"/>
              <a:t>Product performance and safety</a:t>
            </a:r>
          </a:p>
          <a:p>
            <a:pPr marL="852488" lvl="1" indent="-395288">
              <a:buFont typeface="+mj-lt"/>
              <a:buAutoNum type="arabicPeriod"/>
            </a:pPr>
            <a:r>
              <a:rPr lang="en-US" dirty="0" smtClean="0"/>
              <a:t>Information disclosure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Consumerism </a:t>
            </a:r>
            <a:r>
              <a:rPr lang="en-US" sz="2000" dirty="0" smtClean="0"/>
              <a:t>(slide 2 </a:t>
            </a:r>
            <a:r>
              <a:rPr lang="en-US" sz="2000" dirty="0"/>
              <a:t>of </a:t>
            </a:r>
            <a:r>
              <a:rPr lang="en-US" sz="2000" dirty="0" smtClean="0"/>
              <a:t>3)</a:t>
            </a:r>
            <a:endParaRPr lang="en-US" dirty="0"/>
          </a:p>
        </p:txBody>
      </p:sp>
      <p:sp>
        <p:nvSpPr>
          <p:cNvPr id="3" name="Text Placeholder 2"/>
          <p:cNvSpPr>
            <a:spLocks noGrp="1"/>
          </p:cNvSpPr>
          <p:nvPr>
            <p:ph type="body" sz="quarter" idx="10"/>
          </p:nvPr>
        </p:nvSpPr>
        <p:spPr/>
        <p:txBody>
          <a:bodyPr/>
          <a:lstStyle/>
          <a:p>
            <a:pPr marL="0" indent="0">
              <a:buNone/>
            </a:pPr>
            <a:r>
              <a:rPr lang="en-US" sz="2000" b="1" dirty="0" smtClean="0"/>
              <a:t>The Basic Rights of Consumers</a:t>
            </a:r>
          </a:p>
          <a:p>
            <a:r>
              <a:rPr lang="en-US" sz="2000" dirty="0" smtClean="0"/>
              <a:t>The Right to Safety</a:t>
            </a:r>
          </a:p>
          <a:p>
            <a:pPr lvl="1"/>
            <a:r>
              <a:rPr lang="en-US" sz="1800" dirty="0" smtClean="0"/>
              <a:t>Products that consumers purchase must be safe for their intended use, must include thorough and explicit directions for proper use, and must be tested by the manufacturer to ensure product quality and reliability.</a:t>
            </a:r>
          </a:p>
          <a:p>
            <a:r>
              <a:rPr lang="en-US" sz="2000" dirty="0" smtClean="0"/>
              <a:t>The Right to Be Informed</a:t>
            </a:r>
          </a:p>
          <a:p>
            <a:pPr lvl="1"/>
            <a:r>
              <a:rPr lang="en-US" sz="1800" dirty="0" smtClean="0"/>
              <a:t>Consumers must have access to complete information about a product before they buy it.</a:t>
            </a:r>
          </a:p>
          <a:p>
            <a:r>
              <a:rPr lang="en-US" sz="2000" dirty="0" smtClean="0"/>
              <a:t>The Right to Choose</a:t>
            </a:r>
          </a:p>
          <a:p>
            <a:pPr lvl="1"/>
            <a:r>
              <a:rPr lang="en-US" sz="1800" dirty="0" smtClean="0"/>
              <a:t>Consumers must have a choice of products, offered by different manufacturers and sellers, to satisfy a particular need.</a:t>
            </a:r>
          </a:p>
          <a:p>
            <a:r>
              <a:rPr lang="en-US" sz="2000" dirty="0" smtClean="0"/>
              <a:t>The Right to Be Heard</a:t>
            </a:r>
          </a:p>
          <a:p>
            <a:pPr lvl="1"/>
            <a:r>
              <a:rPr lang="en-US" sz="1800" dirty="0" smtClean="0"/>
              <a:t>Someone will listen and take appropriate action when customers complain.</a:t>
            </a:r>
          </a:p>
        </p:txBody>
      </p:sp>
    </p:spTree>
    <p:extLst>
      <p:ext uri="{BB962C8B-B14F-4D97-AF65-F5344CB8AC3E}">
        <p14:creationId xmlns:p14="http://schemas.microsoft.com/office/powerpoint/2010/main" val="364769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Consumerism </a:t>
            </a:r>
            <a:r>
              <a:rPr lang="en-US" sz="2000" dirty="0" smtClean="0"/>
              <a:t>(slide 3 </a:t>
            </a:r>
            <a:r>
              <a:rPr lang="en-US" sz="2000" dirty="0"/>
              <a:t>of </a:t>
            </a:r>
            <a:r>
              <a:rPr lang="en-US" sz="2000" dirty="0" smtClean="0"/>
              <a:t>3)</a:t>
            </a:r>
            <a:endParaRPr lang="en-US" dirty="0"/>
          </a:p>
        </p:txBody>
      </p:sp>
      <p:sp>
        <p:nvSpPr>
          <p:cNvPr id="3" name="Text Placeholder 2"/>
          <p:cNvSpPr>
            <a:spLocks noGrp="1"/>
          </p:cNvSpPr>
          <p:nvPr>
            <p:ph type="body" sz="quarter" idx="10"/>
          </p:nvPr>
        </p:nvSpPr>
        <p:spPr/>
        <p:txBody>
          <a:bodyPr/>
          <a:lstStyle/>
          <a:p>
            <a:pPr marL="0" indent="0">
              <a:buNone/>
            </a:pPr>
            <a:r>
              <a:rPr lang="en-US" sz="2000" b="1" dirty="0" smtClean="0"/>
              <a:t>Additional Consumer Rights</a:t>
            </a:r>
          </a:p>
          <a:p>
            <a:r>
              <a:rPr lang="en-US" sz="2000" dirty="0" smtClean="0"/>
              <a:t>The Right to Consumer Education</a:t>
            </a:r>
          </a:p>
          <a:p>
            <a:pPr lvl="1"/>
            <a:r>
              <a:rPr lang="en-US" sz="1800" dirty="0" smtClean="0"/>
              <a:t>People are entitled to be fully informed about their rights as consumers.</a:t>
            </a:r>
          </a:p>
          <a:p>
            <a:r>
              <a:rPr lang="en-US" sz="2000" dirty="0" smtClean="0"/>
              <a:t>The Right to Service</a:t>
            </a:r>
          </a:p>
          <a:p>
            <a:pPr lvl="1"/>
            <a:r>
              <a:rPr lang="en-US" sz="1800" dirty="0" smtClean="0"/>
              <a:t>Consumers are entitled to convenience, courtesy, and responsiveness from manufacturers and sellers of consumer products.</a:t>
            </a:r>
          </a:p>
          <a:p>
            <a:pPr marL="0" indent="0">
              <a:buNone/>
            </a:pPr>
            <a:endParaRPr lang="en-US" sz="2000" b="1" dirty="0" smtClean="0"/>
          </a:p>
          <a:p>
            <a:pPr marL="0" indent="0">
              <a:buNone/>
            </a:pPr>
            <a:r>
              <a:rPr lang="en-US" sz="2000" b="1" dirty="0" smtClean="0"/>
              <a:t>Major </a:t>
            </a:r>
            <a:r>
              <a:rPr lang="en-US" sz="2000" b="1" dirty="0"/>
              <a:t>Consumerism Forces</a:t>
            </a:r>
          </a:p>
          <a:p>
            <a:r>
              <a:rPr lang="en-US" sz="2000" dirty="0"/>
              <a:t>Consumer advocates and organizations</a:t>
            </a:r>
          </a:p>
          <a:p>
            <a:r>
              <a:rPr lang="en-US" sz="2000" dirty="0"/>
              <a:t>Consumer education programs</a:t>
            </a:r>
          </a:p>
          <a:p>
            <a:r>
              <a:rPr lang="en-US" sz="2000" dirty="0"/>
              <a:t>Consumer </a:t>
            </a:r>
            <a:r>
              <a:rPr lang="en-US" sz="2000" dirty="0" smtClean="0"/>
              <a:t>laws</a:t>
            </a:r>
            <a:endParaRPr lang="en-US" sz="2000" dirty="0"/>
          </a:p>
        </p:txBody>
      </p:sp>
    </p:spTree>
    <p:extLst>
      <p:ext uri="{BB962C8B-B14F-4D97-AF65-F5344CB8AC3E}">
        <p14:creationId xmlns:p14="http://schemas.microsoft.com/office/powerpoint/2010/main" val="1732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2-4</a:t>
            </a:r>
            <a:r>
              <a:rPr lang="en-US" sz="1800" dirty="0" smtClean="0"/>
              <a:t>	Major Federal Legislation Protecting Consumers Since 1960 	</a:t>
            </a:r>
            <a:r>
              <a:rPr lang="en-US" sz="1400" dirty="0" smtClean="0"/>
              <a:t>(slide 1 of 5)</a:t>
            </a:r>
            <a:endParaRPr lang="en-US" sz="1400" dirty="0"/>
          </a:p>
        </p:txBody>
      </p:sp>
      <p:graphicFrame>
        <p:nvGraphicFramePr>
          <p:cNvPr id="5" name="Table 4" descr="A table lists major laws that protect consumers that have been enacted since 1960 along with their major provisions." title="Table 2-4 - Major Federal Legislation Protecting Consumers Since 1960"/>
          <p:cNvGraphicFramePr>
            <a:graphicFrameLocks noGrp="1"/>
          </p:cNvGraphicFramePr>
          <p:nvPr>
            <p:extLst>
              <p:ext uri="{D42A27DB-BD31-4B8C-83A1-F6EECF244321}">
                <p14:modId xmlns:p14="http://schemas.microsoft.com/office/powerpoint/2010/main" val="1150164820"/>
              </p:ext>
            </p:extLst>
          </p:nvPr>
        </p:nvGraphicFramePr>
        <p:xfrm>
          <a:off x="395514" y="1371600"/>
          <a:ext cx="8352971" cy="466343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1455">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81220">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Federal Hazardous Substances Labeling Act (1960)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Required warning labels on household chemicals if they were highly toxic</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381220">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Kefauver-Harris Drug Amendments (1962)</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testing practices for drugs and required manufacturers to label drugs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with generic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names in addition to trade names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81220">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Cigarette Labeling Act (1965)</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Required manufacturers to place standard warning labels on all cigarette packages and advertising</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381220">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Fair Packaging and Labeling Act (1966)</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Called for all products sold across state lines to be labeled with net weight, ingredients, and manufacturer’s name and address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231455">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Motor Vehicle Safety Act (1966)</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standards for safer cars</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7489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Business Ethics Defined</a:t>
            </a:r>
          </a:p>
        </p:txBody>
      </p:sp>
      <p:sp>
        <p:nvSpPr>
          <p:cNvPr id="2" name="Text Placeholder 1"/>
          <p:cNvSpPr>
            <a:spLocks noGrp="1"/>
          </p:cNvSpPr>
          <p:nvPr>
            <p:ph type="body" sz="quarter" idx="10"/>
          </p:nvPr>
        </p:nvSpPr>
        <p:spPr>
          <a:xfrm>
            <a:off x="228600" y="1219200"/>
            <a:ext cx="8686800" cy="5181600"/>
          </a:xfrm>
        </p:spPr>
        <p:txBody>
          <a:bodyPr/>
          <a:lstStyle/>
          <a:p>
            <a:r>
              <a:rPr lang="en-US" sz="2200" b="1" dirty="0">
                <a:solidFill>
                  <a:srgbClr val="0D9CAC"/>
                </a:solidFill>
              </a:rPr>
              <a:t>Ethics </a:t>
            </a:r>
            <a:r>
              <a:rPr lang="en-US" sz="2200" dirty="0"/>
              <a:t>– the study of right and wrong and of the morality of the choices individuals make</a:t>
            </a:r>
          </a:p>
          <a:p>
            <a:pPr lvl="1"/>
            <a:r>
              <a:rPr lang="en-US" sz="2200" dirty="0"/>
              <a:t>An ethical decision or action is one that is “right” according to some standard of behavior.</a:t>
            </a:r>
          </a:p>
          <a:p>
            <a:r>
              <a:rPr lang="en-US" sz="2200" b="1" dirty="0" smtClean="0">
                <a:solidFill>
                  <a:srgbClr val="0D9CAC"/>
                </a:solidFill>
              </a:rPr>
              <a:t>What’s Ethical?</a:t>
            </a:r>
          </a:p>
          <a:p>
            <a:pPr marL="800100" lvl="1" indent="-342900">
              <a:spcBef>
                <a:spcPct val="0"/>
              </a:spcBef>
              <a:buFont typeface="Arial"/>
              <a:buChar char="•"/>
              <a:defRPr/>
            </a:pPr>
            <a:r>
              <a:rPr lang="en-US" sz="2200" dirty="0">
                <a:ea typeface="ＭＳ Ｐゴシック" charset="0"/>
                <a:cs typeface="Arial"/>
              </a:rPr>
              <a:t>Different standards for different people, cultures, countries, etc.</a:t>
            </a:r>
          </a:p>
          <a:p>
            <a:pPr marL="800100" lvl="1" indent="-342900">
              <a:spcBef>
                <a:spcPct val="0"/>
              </a:spcBef>
              <a:buFont typeface="Arial"/>
              <a:buChar char="•"/>
              <a:defRPr/>
            </a:pPr>
            <a:r>
              <a:rPr lang="en-US" sz="2200" dirty="0">
                <a:ea typeface="ＭＳ Ｐゴシック" charset="0"/>
                <a:cs typeface="Arial"/>
              </a:rPr>
              <a:t>Gray areas?</a:t>
            </a:r>
          </a:p>
          <a:p>
            <a:pPr marL="800100" lvl="1" indent="-342900">
              <a:spcBef>
                <a:spcPct val="0"/>
              </a:spcBef>
              <a:buFont typeface="Arial"/>
              <a:buChar char="•"/>
              <a:defRPr/>
            </a:pPr>
            <a:r>
              <a:rPr lang="en-US" sz="2200" dirty="0">
                <a:ea typeface="ＭＳ Ｐゴシック" charset="0"/>
                <a:cs typeface="Arial"/>
              </a:rPr>
              <a:t>More than just following the law</a:t>
            </a:r>
          </a:p>
          <a:p>
            <a:pPr marL="800100" lvl="1" indent="-342900">
              <a:spcBef>
                <a:spcPct val="0"/>
              </a:spcBef>
              <a:buFont typeface="Arial"/>
              <a:buChar char="•"/>
              <a:defRPr/>
            </a:pPr>
            <a:r>
              <a:rPr lang="en-US" sz="2200" dirty="0">
                <a:ea typeface="ＭＳ Ｐゴシック" charset="0"/>
                <a:cs typeface="Arial"/>
              </a:rPr>
              <a:t>Fundamental standards (respect for life, honesty, integrity, etc.)</a:t>
            </a:r>
          </a:p>
          <a:p>
            <a:r>
              <a:rPr lang="en-US" sz="2200" b="1" dirty="0" smtClean="0">
                <a:solidFill>
                  <a:srgbClr val="0D9CAC"/>
                </a:solidFill>
              </a:rPr>
              <a:t>Business </a:t>
            </a:r>
            <a:r>
              <a:rPr lang="en-US" sz="2200" b="1" dirty="0">
                <a:solidFill>
                  <a:srgbClr val="0D9CAC"/>
                </a:solidFill>
              </a:rPr>
              <a:t>ethics </a:t>
            </a:r>
            <a:r>
              <a:rPr lang="en-US" sz="2200" dirty="0"/>
              <a:t>– the application of moral standards to business </a:t>
            </a:r>
            <a:r>
              <a:rPr lang="en-US" sz="2200" dirty="0" smtClean="0"/>
              <a:t>situations</a:t>
            </a:r>
          </a:p>
          <a:p>
            <a:r>
              <a:rPr lang="en-US" sz="2200" b="1" dirty="0" smtClean="0">
                <a:solidFill>
                  <a:srgbClr val="0D9CAC"/>
                </a:solidFill>
              </a:rPr>
              <a:t>Organizations should focus on ethics - </a:t>
            </a:r>
            <a:r>
              <a:rPr lang="en-US" sz="2200" dirty="0" smtClean="0"/>
              <a:t>Good ethics is good business!</a:t>
            </a:r>
            <a:endParaRPr lang="en-US" sz="2200" dirty="0"/>
          </a:p>
        </p:txBody>
      </p:sp>
    </p:spTree>
    <p:extLst>
      <p:ext uri="{BB962C8B-B14F-4D97-AF65-F5344CB8AC3E}">
        <p14:creationId xmlns:p14="http://schemas.microsoft.com/office/powerpoint/2010/main" val="380662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2-4</a:t>
            </a:r>
            <a:r>
              <a:rPr lang="en-US" sz="1800" dirty="0" smtClean="0"/>
              <a:t>	Major Federal Legislation Protecting Consumers Since 1960 	</a:t>
            </a:r>
            <a:r>
              <a:rPr lang="en-US" sz="1400" dirty="0" smtClean="0"/>
              <a:t>(slide 2 of 5)</a:t>
            </a:r>
            <a:endParaRPr lang="en-US" sz="1400" dirty="0"/>
          </a:p>
        </p:txBody>
      </p:sp>
      <p:graphicFrame>
        <p:nvGraphicFramePr>
          <p:cNvPr id="5" name="Table 4" descr="A table lists major laws that protect consumers that have been enacted since 1960 along with their major provisions." title="Table 2-4 - Major Federal Legislation Protecting Consumers Since 1960"/>
          <p:cNvGraphicFramePr>
            <a:graphicFrameLocks noGrp="1"/>
          </p:cNvGraphicFramePr>
          <p:nvPr>
            <p:extLst>
              <p:ext uri="{D42A27DB-BD31-4B8C-83A1-F6EECF244321}">
                <p14:modId xmlns:p14="http://schemas.microsoft.com/office/powerpoint/2010/main" val="3963224305"/>
              </p:ext>
            </p:extLst>
          </p:nvPr>
        </p:nvGraphicFramePr>
        <p:xfrm>
          <a:off x="395514" y="1600200"/>
          <a:ext cx="8352971" cy="429767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1455">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81220">
                <a:tc>
                  <a:txBody>
                    <a:bodyPr/>
                    <a:lstStyle/>
                    <a:p>
                      <a:pPr marL="0" indent="0">
                        <a:buFont typeface="+mj-lt"/>
                        <a:buNone/>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Truth in Lending Act (1968)</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Required lenders and credit merchants to disclose the full cost of finance charges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in both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dollars and annual percentage rates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6"/>
                  </a:ext>
                </a:extLst>
              </a:tr>
              <a:tr h="680749">
                <a:tc>
                  <a:txBody>
                    <a:bodyPr/>
                    <a:lstStyle/>
                    <a:p>
                      <a:pPr marL="0" indent="0">
                        <a:buFont typeface="+mj-lt"/>
                        <a:buNone/>
                      </a:pPr>
                      <a:r>
                        <a:rPr lang="en-US" sz="1800" b="1" dirty="0" smtClean="0">
                          <a:latin typeface="Arial" panose="020B0604020202020204" pitchFamily="34" charset="0"/>
                          <a:cs typeface="Arial" panose="020B0604020202020204" pitchFamily="34" charset="0"/>
                        </a:rPr>
                        <a:t>Credit Card Liability Act (1970)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Limited credit-card holder’s liability to $50 per card and stopped credit-card companies from issuing unsolicited cards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Required credit bureaus to provide credit reports to consumers regarding their own credit files; also provided for correction of incorrect information</a:t>
                      </a:r>
                      <a:endParaRPr lang="en-US" sz="1400" dirty="0" smtClean="0">
                        <a:latin typeface="Arial" panose="020B0604020202020204" pitchFamily="34" charset="0"/>
                        <a:cs typeface="Arial" panose="020B0604020202020204" pitchFamily="34" charset="0"/>
                      </a:endParaRPr>
                    </a:p>
                  </a:txBody>
                  <a:tcPr anchor="ctr">
                    <a:solidFill>
                      <a:srgbClr val="DEE7F3"/>
                    </a:solidFill>
                  </a:tcPr>
                </a:tc>
              </a:tr>
              <a:tr h="381220">
                <a:tc>
                  <a:txBody>
                    <a:bodyPr/>
                    <a:lstStyle/>
                    <a:p>
                      <a:pPr marL="0" indent="0">
                        <a:buFont typeface="+mj-lt"/>
                        <a:buNone/>
                      </a:pPr>
                      <a:r>
                        <a:rPr lang="en-US" sz="1800" b="1" dirty="0" smtClean="0">
                          <a:latin typeface="Arial" panose="020B0604020202020204" pitchFamily="34" charset="0"/>
                          <a:cs typeface="Arial" panose="020B0604020202020204" pitchFamily="34" charset="0"/>
                        </a:rPr>
                        <a:t>Consumer Product Safety</a:t>
                      </a:r>
                      <a:r>
                        <a:rPr lang="en-US" sz="1800" b="1" baseline="0" dirty="0" smtClean="0">
                          <a:latin typeface="Arial" panose="020B0604020202020204" pitchFamily="34" charset="0"/>
                          <a:cs typeface="Arial" panose="020B0604020202020204" pitchFamily="34" charset="0"/>
                        </a:rPr>
                        <a:t> Commission Act (1972)</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an abbreviated procedure for registering certain generic drugs</a:t>
                      </a:r>
                      <a:endParaRPr lang="en-US" sz="1400" dirty="0">
                        <a:latin typeface="Arial" panose="020B0604020202020204" pitchFamily="34" charset="0"/>
                        <a:cs typeface="Arial" panose="020B0604020202020204" pitchFamily="34" charset="0"/>
                      </a:endParaRPr>
                    </a:p>
                  </a:txBody>
                  <a:tcPr anchor="ctr">
                    <a:solidFill>
                      <a:srgbClr val="C3D2E9"/>
                    </a:solidFill>
                  </a:tcPr>
                </a:tc>
              </a:tr>
              <a:tr h="231455">
                <a:tc>
                  <a:txBody>
                    <a:bodyPr/>
                    <a:lstStyle/>
                    <a:p>
                      <a:pPr marL="0" indent="0">
                        <a:buFont typeface="+mj-lt"/>
                        <a:buNone/>
                      </a:pPr>
                      <a:r>
                        <a:rPr lang="en-US" sz="1800" b="1" dirty="0" smtClean="0">
                          <a:latin typeface="Arial" panose="020B0604020202020204" pitchFamily="34" charset="0"/>
                          <a:cs typeface="Arial" panose="020B0604020202020204" pitchFamily="34" charset="0"/>
                        </a:rPr>
                        <a:t>Fair Credit Billing Act (1974)</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Amended the Truth in Lending Act to enable consumers to challenge billing errors</a:t>
                      </a:r>
                      <a:endParaRPr lang="en-US" sz="14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2991019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377950" algn="l"/>
              </a:tabLst>
            </a:pPr>
            <a:r>
              <a:rPr lang="en-US" sz="1800" dirty="0" smtClean="0">
                <a:solidFill>
                  <a:srgbClr val="888FB8"/>
                </a:solidFill>
              </a:rPr>
              <a:t>TABLE 2-4</a:t>
            </a:r>
            <a:r>
              <a:rPr lang="en-US" sz="1800" dirty="0" smtClean="0"/>
              <a:t>	Major Federal Legislation Protecting Consumers Since 1960 	</a:t>
            </a:r>
            <a:r>
              <a:rPr lang="en-US" sz="1400" dirty="0" smtClean="0"/>
              <a:t>(slide 3 of 5)</a:t>
            </a:r>
            <a:endParaRPr lang="en-US" sz="1400" dirty="0"/>
          </a:p>
        </p:txBody>
      </p:sp>
      <p:graphicFrame>
        <p:nvGraphicFramePr>
          <p:cNvPr id="5" name="Table 4" descr="A table lists major laws that protect consumers that have been enacted since 1960 along with their major provisions." title="Table 2-4 - Major Federal Legislation Protecting Consumers Since 1960"/>
          <p:cNvGraphicFramePr>
            <a:graphicFrameLocks noGrp="1"/>
          </p:cNvGraphicFramePr>
          <p:nvPr>
            <p:extLst>
              <p:ext uri="{D42A27DB-BD31-4B8C-83A1-F6EECF244321}">
                <p14:modId xmlns:p14="http://schemas.microsoft.com/office/powerpoint/2010/main" val="3623260062"/>
              </p:ext>
            </p:extLst>
          </p:nvPr>
        </p:nvGraphicFramePr>
        <p:xfrm>
          <a:off x="395514" y="1295400"/>
          <a:ext cx="8352971" cy="484631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1455">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680749">
                <a:tc>
                  <a:txBody>
                    <a:bodyPr/>
                    <a:lstStyle/>
                    <a:p>
                      <a:pPr marL="0" indent="0">
                        <a:buFont typeface="+mj-lt"/>
                        <a:buNone/>
                      </a:pPr>
                      <a:r>
                        <a:rPr lang="en-US" sz="1800" b="1" dirty="0" smtClean="0">
                          <a:latin typeface="Arial" panose="020B0604020202020204" pitchFamily="34" charset="0"/>
                          <a:cs typeface="Arial" panose="020B0604020202020204" pitchFamily="34" charset="0"/>
                        </a:rPr>
                        <a:t>Equal Credit Opportunity Act (1974)</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Provided equal credit opportunities for males and females and for married and single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individuals</a:t>
                      </a:r>
                    </a:p>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Provided for minimum disclosure standards for written consumer-product warranties for products that cost more than $15</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81220">
                <a:tc>
                  <a:txBody>
                    <a:bodyPr/>
                    <a:lstStyle/>
                    <a:p>
                      <a:pPr marL="0" indent="0">
                        <a:buFont typeface="+mj-lt"/>
                        <a:buNone/>
                      </a:pPr>
                      <a:r>
                        <a:rPr lang="en-US" sz="1800" b="1" dirty="0" smtClean="0">
                          <a:latin typeface="Arial" panose="020B0604020202020204" pitchFamily="34" charset="0"/>
                          <a:cs typeface="Arial" panose="020B0604020202020204" pitchFamily="34" charset="0"/>
                        </a:rPr>
                        <a:t>Amendments to the Equal Credit Opportunity Act (1976, 1994)</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Prevented discrimination based on race, creed, color, religion, age, and income when granting credit</a:t>
                      </a:r>
                      <a:endParaRPr lang="en-US" sz="1800" dirty="0" smtClean="0">
                        <a:latin typeface="Arial" panose="020B0604020202020204" pitchFamily="34" charset="0"/>
                        <a:cs typeface="Arial" panose="020B0604020202020204" pitchFamily="34" charset="0"/>
                      </a:endParaRPr>
                    </a:p>
                  </a:txBody>
                  <a:tcPr anchor="ctr">
                    <a:solidFill>
                      <a:srgbClr val="DEE7F3"/>
                    </a:solidFill>
                  </a:tcPr>
                </a:tc>
              </a:tr>
              <a:tr h="381220">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Fair Debt Collection Practices Act (1977)</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Outlawed abusive collection practices by third parties</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81220">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Nutrition Labeling and Education Act (1990)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Required the Food and Drug Administration to review current food labeling and packaging focusing on nutrition label content, label format, ingredient labeling, food descriptors and standards, and health messages</a:t>
                      </a:r>
                      <a:endParaRPr lang="en-US" sz="18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237589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5489"/>
            <a:ext cx="8229600" cy="685800"/>
          </a:xfrm>
        </p:spPr>
        <p:txBody>
          <a:bodyPr/>
          <a:lstStyle/>
          <a:p>
            <a:pPr>
              <a:tabLst>
                <a:tab pos="1377950" algn="l"/>
              </a:tabLst>
            </a:pPr>
            <a:r>
              <a:rPr lang="en-US" sz="1800" dirty="0" smtClean="0">
                <a:solidFill>
                  <a:srgbClr val="888FB8"/>
                </a:solidFill>
              </a:rPr>
              <a:t>TABLE 2-4</a:t>
            </a:r>
            <a:r>
              <a:rPr lang="en-US" sz="1800" dirty="0" smtClean="0"/>
              <a:t>	Major Federal Legislation Protecting Consumers Since 1960 	</a:t>
            </a:r>
            <a:r>
              <a:rPr lang="en-US" sz="1400" dirty="0" smtClean="0"/>
              <a:t>(slide 4 of 5)</a:t>
            </a:r>
            <a:endParaRPr lang="en-US" sz="1400" dirty="0"/>
          </a:p>
        </p:txBody>
      </p:sp>
      <p:graphicFrame>
        <p:nvGraphicFramePr>
          <p:cNvPr id="6" name="Table 5" descr="A table lists major laws that protect consumers that have been enacted since 1960 along with their major provisions." title="Table 2-4 - Major Federal Legislation Protecting Consumers Since 1960"/>
          <p:cNvGraphicFramePr>
            <a:graphicFrameLocks noGrp="1"/>
          </p:cNvGraphicFramePr>
          <p:nvPr>
            <p:extLst>
              <p:ext uri="{D42A27DB-BD31-4B8C-83A1-F6EECF244321}">
                <p14:modId xmlns:p14="http://schemas.microsoft.com/office/powerpoint/2010/main" val="3380227660"/>
              </p:ext>
            </p:extLst>
          </p:nvPr>
        </p:nvGraphicFramePr>
        <p:xfrm>
          <a:off x="395514" y="1600200"/>
          <a:ext cx="8352971" cy="420623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885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98083">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Telephone Consumer Protection</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Act (1991)</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Prohibited the use of automated dialing and prerecorded-voice calling equipment to make calls or deliver messages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3"/>
                  </a:ext>
                </a:extLst>
              </a:tr>
              <a:tr h="557317">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Consumer Credit Reporting Reform Act (1997)</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Placed more responsibility for accurate credit data on credit issuers; required creditors to verify that disputed data are accurate and to notify a consumer before reinstating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the data</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4"/>
                  </a:ext>
                </a:extLst>
              </a:tr>
              <a:tr h="716550">
                <a:tc>
                  <a:txBody>
                    <a:bodyPr/>
                    <a:lstStyle/>
                    <a:p>
                      <a:pPr marL="0" algn="l" defTabSz="914400" rtl="0" eaLnBrk="1" latinLnBrk="0" hangingPunct="1"/>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Children’s Online Privacy Protection Act (2000)</a:t>
                      </a:r>
                    </a:p>
                  </a:txBody>
                  <a:tcPr anchor="ctr">
                    <a:solidFill>
                      <a:srgbClr val="BFDAD6"/>
                    </a:solidFill>
                  </a:tcPr>
                </a:tc>
                <a:tc>
                  <a:txBody>
                    <a:bodyPr/>
                    <a:lstStyle/>
                    <a:p>
                      <a:pPr marL="0" algn="l" defTabSz="914400" rtl="0" eaLnBrk="1" latinLnBrk="0" hangingPunct="1"/>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Placed parents in control over what information is collected online from their children younger than 13 years; required commercial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Web site operators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to maintain the confidentiality, security, and integrity of personal information collected from children</a:t>
                      </a:r>
                    </a:p>
                  </a:txBody>
                  <a:tcPr anchor="ctr">
                    <a:solidFill>
                      <a:srgbClr val="C3D2E9"/>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1927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5489"/>
            <a:ext cx="8229600" cy="685800"/>
          </a:xfrm>
        </p:spPr>
        <p:txBody>
          <a:bodyPr/>
          <a:lstStyle/>
          <a:p>
            <a:pPr>
              <a:tabLst>
                <a:tab pos="1377950" algn="l"/>
              </a:tabLst>
            </a:pPr>
            <a:r>
              <a:rPr lang="en-US" sz="1800" dirty="0" smtClean="0">
                <a:solidFill>
                  <a:srgbClr val="888FB8"/>
                </a:solidFill>
              </a:rPr>
              <a:t>TABLE 2-4</a:t>
            </a:r>
            <a:r>
              <a:rPr lang="en-US" sz="1800" dirty="0" smtClean="0"/>
              <a:t>	Major Federal Legislation Protecting Consumers Since 1960 	</a:t>
            </a:r>
            <a:r>
              <a:rPr lang="en-US" sz="1400" dirty="0" smtClean="0"/>
              <a:t>(slide 5 of 5)</a:t>
            </a:r>
            <a:endParaRPr lang="en-US" sz="1400" dirty="0"/>
          </a:p>
        </p:txBody>
      </p:sp>
      <p:graphicFrame>
        <p:nvGraphicFramePr>
          <p:cNvPr id="6" name="Table 5" descr="A table lists major laws that protect consumers that have been enacted since 1960 along with their major provisions." title="Table 2-4 - Major Federal Legislation Protecting Consumers Since 1960"/>
          <p:cNvGraphicFramePr>
            <a:graphicFrameLocks noGrp="1"/>
          </p:cNvGraphicFramePr>
          <p:nvPr>
            <p:extLst>
              <p:ext uri="{D42A27DB-BD31-4B8C-83A1-F6EECF244321}">
                <p14:modId xmlns:p14="http://schemas.microsoft.com/office/powerpoint/2010/main" val="2824335066"/>
              </p:ext>
            </p:extLst>
          </p:nvPr>
        </p:nvGraphicFramePr>
        <p:xfrm>
          <a:off x="395514" y="1524000"/>
          <a:ext cx="8352971" cy="448055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885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557317">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Do Not Call Implementation</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Act (2003)</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Directed the FCC and the FTC to coordinate so that their rules are consistent regarding telemarketing call practices including the Do Not Call Registry and other lists, as well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as call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abandonment</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6"/>
                  </a:ext>
                </a:extLst>
              </a:tr>
              <a:tr h="557317">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Credit Card Accountability,</a:t>
                      </a:r>
                    </a:p>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Responsibility, and Disclosure Act (2009)</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Provided the most sweeping changes in credit card protections since the Truth in Lending Act of 1968</a:t>
                      </a:r>
                      <a:endParaRPr lang="en-US" sz="1800" dirty="0">
                        <a:latin typeface="Arial" panose="020B0604020202020204" pitchFamily="34" charset="0"/>
                        <a:cs typeface="Arial" panose="020B0604020202020204" pitchFamily="34" charset="0"/>
                      </a:endParaRPr>
                    </a:p>
                  </a:txBody>
                  <a:tcPr anchor="ctr">
                    <a:solidFill>
                      <a:srgbClr val="C3D2E9"/>
                    </a:solidFill>
                  </a:tcPr>
                </a:tc>
              </a:tr>
              <a:tr h="716550">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Dodd–Frank Wall Street Reform and Consumer Protection Act of 2010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Promoted the financial stability of the United States by improving accountability and responsibility in the financial system; established a new Consumer Financial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Protection Agency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to regulate home mortgages, car loans, and credit cards; became Public Law on July 21, 2010</a:t>
                      </a:r>
                      <a:endParaRPr lang="en-US" sz="18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45649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a:t>
            </a:r>
            <a:endParaRPr lang="en-US" dirty="0"/>
          </a:p>
        </p:txBody>
      </p:sp>
      <p:sp>
        <p:nvSpPr>
          <p:cNvPr id="3" name="Text Placeholder 2"/>
          <p:cNvSpPr>
            <a:spLocks noGrp="1"/>
          </p:cNvSpPr>
          <p:nvPr>
            <p:ph type="body" sz="quarter" idx="10"/>
          </p:nvPr>
        </p:nvSpPr>
        <p:spPr/>
        <p:txBody>
          <a:bodyPr/>
          <a:lstStyle/>
          <a:p>
            <a:r>
              <a:rPr lang="en-US" sz="2400" dirty="0" smtClean="0"/>
              <a:t>Many people believe that businesses have a basic responsibility to contribute to the general wellbeing of the public.</a:t>
            </a:r>
          </a:p>
          <a:p>
            <a:r>
              <a:rPr lang="en-US" sz="2400" dirty="0" smtClean="0"/>
              <a:t>Beyond this basic responsibility, however, there is contention with regard to how far businesses’ responsibility to public health extends, especially about issues such as:</a:t>
            </a:r>
          </a:p>
          <a:p>
            <a:pPr lvl="1"/>
            <a:r>
              <a:rPr lang="en-US" sz="2000" dirty="0" smtClean="0"/>
              <a:t>Obesity</a:t>
            </a:r>
          </a:p>
          <a:p>
            <a:pPr lvl="1"/>
            <a:r>
              <a:rPr lang="en-US" sz="2000" dirty="0" smtClean="0"/>
              <a:t>Smoking</a:t>
            </a:r>
          </a:p>
          <a:p>
            <a:pPr lvl="1"/>
            <a:r>
              <a:rPr lang="en-US" sz="2000" dirty="0" smtClean="0"/>
              <a:t>Heart disease</a:t>
            </a:r>
          </a:p>
          <a:p>
            <a:pPr lvl="1"/>
            <a:r>
              <a:rPr lang="en-US" sz="2000" dirty="0" smtClean="0"/>
              <a:t>Alcohol use</a:t>
            </a:r>
          </a:p>
          <a:p>
            <a:pPr lvl="1"/>
            <a:r>
              <a:rPr lang="en-US" sz="2000" dirty="0" smtClean="0"/>
              <a:t>Smartphone use while driving</a:t>
            </a:r>
            <a:endParaRPr lang="en-US" sz="2000" dirty="0"/>
          </a:p>
        </p:txBody>
      </p:sp>
    </p:spTree>
    <p:extLst>
      <p:ext uri="{BB962C8B-B14F-4D97-AF65-F5344CB8AC3E}">
        <p14:creationId xmlns:p14="http://schemas.microsoft.com/office/powerpoint/2010/main" val="37150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Employment Practices</a:t>
            </a:r>
            <a:endParaRPr lang="en-US" sz="2000" dirty="0"/>
          </a:p>
        </p:txBody>
      </p:sp>
      <p:sp>
        <p:nvSpPr>
          <p:cNvPr id="3" name="Text Placeholder 2"/>
          <p:cNvSpPr>
            <a:spLocks noGrp="1"/>
          </p:cNvSpPr>
          <p:nvPr>
            <p:ph type="body" sz="quarter" idx="10"/>
          </p:nvPr>
        </p:nvSpPr>
        <p:spPr/>
        <p:txBody>
          <a:bodyPr/>
          <a:lstStyle/>
          <a:p>
            <a:r>
              <a:rPr lang="en-US" sz="2400" dirty="0" smtClean="0"/>
              <a:t>Over the years, the opportunity to land a job for which he or she is qualified and to be rewarded on the basis of ability and performance has been denied to members of various minority groups.</a:t>
            </a:r>
          </a:p>
          <a:p>
            <a:pPr lvl="1"/>
            <a:r>
              <a:rPr lang="en-US" sz="2000" b="1" dirty="0">
                <a:solidFill>
                  <a:srgbClr val="0D9CAC"/>
                </a:solidFill>
                <a:ea typeface="+mn-ea"/>
                <a:cs typeface="+mn-cs"/>
              </a:rPr>
              <a:t>Minority</a:t>
            </a:r>
            <a:r>
              <a:rPr lang="en-US" sz="2000" dirty="0" smtClean="0"/>
              <a:t> – a racial, religious, political, or other group regarded as different from the larger group of which it is a part and that is often singled out for unfavorable treatment</a:t>
            </a:r>
          </a:p>
          <a:p>
            <a:pPr marL="342900" lvl="1" indent="-342900">
              <a:buClr>
                <a:srgbClr val="9E0025"/>
              </a:buClr>
              <a:buSzPct val="80000"/>
              <a:buFont typeface="Wingdings" pitchFamily="2" charset="2"/>
              <a:buChar char="§"/>
            </a:pPr>
            <a:r>
              <a:rPr lang="en-US" dirty="0">
                <a:ea typeface="+mn-ea"/>
                <a:cs typeface="+mn-cs"/>
              </a:rPr>
              <a:t>The federal government responded to the outcry of minority groups during the 1960s and 1970s by passing a number of laws forbidding </a:t>
            </a:r>
            <a:r>
              <a:rPr lang="en-US" dirty="0" smtClean="0">
                <a:ea typeface="+mn-ea"/>
                <a:cs typeface="+mn-cs"/>
              </a:rPr>
              <a:t>workplace discrimination.</a:t>
            </a:r>
            <a:endParaRPr lang="en-US" dirty="0">
              <a:ea typeface="+mn-ea"/>
              <a:cs typeface="+mn-cs"/>
            </a:endParaRPr>
          </a:p>
          <a:p>
            <a:pPr lvl="1"/>
            <a:r>
              <a:rPr lang="en-US" sz="2000" dirty="0" smtClean="0"/>
              <a:t>Yet, abuses still exist.</a:t>
            </a:r>
          </a:p>
          <a:p>
            <a:pPr lvl="2"/>
            <a:r>
              <a:rPr lang="en-US" sz="1800" dirty="0" smtClean="0"/>
              <a:t>Disparity in income levels for whites, blacks, Hispanics, and Asians</a:t>
            </a:r>
          </a:p>
          <a:p>
            <a:pPr lvl="2"/>
            <a:r>
              <a:rPr lang="en-US" sz="1800" dirty="0" smtClean="0"/>
              <a:t>Lower income levels and higher unemployment rates for Native Americans, disabled persons, and women</a:t>
            </a:r>
          </a:p>
        </p:txBody>
      </p:sp>
    </p:spTree>
    <p:extLst>
      <p:ext uri="{BB962C8B-B14F-4D97-AF65-F5344CB8AC3E}">
        <p14:creationId xmlns:p14="http://schemas.microsoft.com/office/powerpoint/2010/main" val="163328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2-3</a:t>
            </a:r>
            <a:r>
              <a:rPr lang="en-US" sz="1800" dirty="0" smtClean="0"/>
              <a:t>	Comparative Income Levels</a:t>
            </a:r>
            <a:endParaRPr lang="en-US" sz="1800" dirty="0"/>
          </a:p>
        </p:txBody>
      </p:sp>
      <p:pic>
        <p:nvPicPr>
          <p:cNvPr id="2" name="Picture 1" descr="A line graph shows a comparison of income levels for whites, blacks, Hispanics, and Asians between 1967 and 2015. The following text appears above the graph: “Real Median Household Income by Race and Hispanic Origin: 1967 to 2015.” The vertical axis of the graph is labeled “Income in thousands (2015 dollars)” and ranges from 0 to 80,000, in increments of 10,000. The horizontal axis of the graph is labeled “Year” and lists the following years: 1959, 1965, 1970, 1975, 1980, 1985, 1990, 1995, 2000, 2005, 2010, and 2015. &#10;&#10;A line labeled &quot;Asian&quot; shows the income level for Asians from 1985 to 2015. It increases, but is staggered along the way. The median household income level for Asians in 1985 was around $62,000; in 1990, it had decreased to around $60,000; in 1995, it had increased slightly to around $61,000; in 2000, it had increased to close to $70,000; in 2005, it had increased to around $75,000; in 2010, it had decreased to close to $70,000; and in 2015, it had increased to $77,166. To the right of the line, outside of the graph, the amount for 2015, &quot;$77,166,&quot; is given.&#10;&#10;A line labeled &quot;White, not Hispanic&quot; shows the income level for whites, not Hispanic, from 1972 to 2015. Like the income level for Asians, it increases, but is staggered along the way. The median household income level for whites in 1972 was around $52,000; in 1975, it had decreased to around $49,000; in 1980, it had increased slightly to around $51,000; in 1985, it had increased slightly to $53,000; in 1990, it had increased slightly to around $55,000; in 1995, it had increased slightly to around $57,000; in 2000, it had increased to around $61,000; in 2005, it had decreased slightly to $60,000, in 2010, it had decreased slightly to around $58,000; and in 2015, it had increased to $62,950. To the right of the line, outside of the graph, the amount for 2015, &quot;$62,950,&quot; is given.&#10;&#10;A line labeled &quot;Hispanic (any race)&quot; shows the income level for Hispanics from 1972 to 2015. Like the income levels for Asians and whites, it increases, but is staggered along the way. The median household income level for Hispanics in 1972 was around $38,000; in 1975, it had decreased to around $35,000; in 1980, it had increased to around $38,000; in 1985, it had decreased slightly to around $37,000; in 1990, it had increased slightly to around $38,000; in 1995, it had decreased to around $35,000; in 2000, it had increased to around $45,000; in 2005, it had decreased slightly to around $43,000; in 2010, it had decreased to $40,000; and in 2015, it had increased to $45,148. To the right of the line, outside of the graph, the amount for 2015, &quot;$45,148,&quot; is given.&#10;&#10;A line labeled &quot;Black&quot; shows the income level for blacks from 1967 to 2015. Like the income levels for the other racial groups, it increases, but is staggered along the way. The median household income level for blacks in 1967 was around $25,000; in 1970, it had increased to around $29,000; in 1975, it had increased slightly to $30,000; in 1980, it had decreased slightly to around $28,000; in 1985, it had increased slightly to around $31,000; in 1990, it had increased slightly to around $32,000; in 1995, it had increased to around $34,000; in 2000, it had increased to $40,000; in 2005, it had decreased to around $37,000; in 2010, it had decreased slightly to around $36,000; and in 2015, it had increased slightly to $36,898. To the right of the line, outside of the graph, the amount for 2015, &quot;$36,898,&quot; is given.&#10;&#10;A line labeled &quot;All races&quot; is shown between the lines labeled &quot;White, not Hispanic&quot; and &quot;Hispanic (any race).&quot; The line shows the average income for Asians, whites, Hispanics, and blacks from 1967 to 2015. Like the lines for each individual race, it increases, but is staggered along the way. The median household income level for all races in 1967 was around $43,000; in 1970, it had increased to around $46,000; in 1975, it had increased to around $48,000; in 1980, it was still around $48,000; in 1985, it had increased slightly to $50,000; in 1990, it had increased slightly to around $51,000; in 1995, it had increased to around $52,000; in 2000, it had increased to around $55,000; in 2005, it was still around $55,000; in 2010, it had decreased slightly to around $53,000; and in 2015, it had increased to $56,516. To the right of the line, outside of the graph, the amount for 2015, &quot;$56,516,&quot; is given.&#10;&#10;The background of the graph is shaded gray. Years in which the United States experienced a recession are shown in vertical bars shaded dark gray. A legend with a small rectangle shaded dark gray with the word &quot;Recession&quot; to the right of it is shown above the graph. The United States experienced recessions in the following years: 1960–1961, 1970, 1973–1975, 1980, 1981–1982, 1990–1991, 2001, and 2007–2009." title="Figure 2-3 - Comparative Income Levels"/>
          <p:cNvPicPr>
            <a:picLocks noChangeAspect="1"/>
          </p:cNvPicPr>
          <p:nvPr/>
        </p:nvPicPr>
        <p:blipFill>
          <a:blip r:embed="rId2"/>
          <a:stretch>
            <a:fillRect/>
          </a:stretch>
        </p:blipFill>
        <p:spPr>
          <a:xfrm>
            <a:off x="457200" y="1142999"/>
            <a:ext cx="8229600" cy="5105401"/>
          </a:xfrm>
          <a:prstGeom prst="rect">
            <a:avLst/>
          </a:prstGeom>
        </p:spPr>
      </p:pic>
    </p:spTree>
    <p:extLst>
      <p:ext uri="{BB962C8B-B14F-4D97-AF65-F5344CB8AC3E}">
        <p14:creationId xmlns:p14="http://schemas.microsoft.com/office/powerpoint/2010/main" val="145603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2-4</a:t>
            </a:r>
            <a:r>
              <a:rPr lang="en-US" sz="1800" dirty="0" smtClean="0"/>
              <a:t>	Relative Earning of Male and Female Workers</a:t>
            </a:r>
            <a:endParaRPr lang="en-US" sz="1800" dirty="0"/>
          </a:p>
        </p:txBody>
      </p:sp>
      <p:pic>
        <p:nvPicPr>
          <p:cNvPr id="3" name="Picture 2" descr="A line graph shows a comparison of earnings for men and women between 1960 and 2015. The following text appears above the graph: “The ratio of women's to men's annual full-time earnings was 80 percent in 2015, up from 74 percent first reached in 1996.” The vertical axis of the graph is labeled “Earnings in thousands (2015 dollars), ratio in percent” and ranges from 0 to 90, in increments of 10. The horizontal axis of the graph is labeled “Year” and lists the following years: 1959, 1965, 1970, 1975, 1980, 1985, 1990, 1995, 2000, 2005, 2010, and 2015. &#10;&#10;A line labeled &quot;Earnings of men&quot; shows the average annual full-time earnings for men from 1960 to 2015. It increases, but is staggered along the way. The average full-time earnings for men in 1960 was around $38,000; in 1965, it had increased to around $45,000; in 1970, it had increased to around $49,000; in 1975, it had increased slightly to $50,000; in 1980, it remained at $50,000; in 1985, it remained at $50,000; in 1990, it had decreased slightly to around $49,000; in 1995, it had decreased slightly to $48,000; in 2000, it had increased to around $51,000; in 2005, it had decreased slightly to $50,000; in 2010, it remained at $50,000; and in 2015, it had increased slightly to $51,212. To the right of the line, outside of the graph, the amount for 2015, &quot;$51,212,&quot; is given.&#10;&#10;A line labeled &quot;Earnings of women&quot; shows the average annual full-time earnings for women from 1960 to 2015. It increases, but is staggered along the way. The average full-time earnings for women in 1960 was around $22,000; in 1965, it had increased to around $25,000; in 1970, it had increased to around $29,000; in 1975, it had increased slightly to $30,000; in 1980, it had increased slightly to around $31,000; in 1985, it had increased to around $33,000; in 1990, it had increased slightly to around $35,000; in 1995, it remained around $35,000; in 2000, it had increased to around $38,000; in 2005, it remained around $38,000; in 2010, it had increased slightly to $39,000; and in 2015, it had increased to $40,724. To the right of the line, outside of the graph, the amount for 2015, &quot;$40,724,&quot; is given.&#10;&#10;A line labeled &quot;Female-to-male earnings ratio&quot; is shown above the lines labeled &quot;Earnings of men&quot; and &quot;Earnings of women.&quot; The line shows the ratio in percentage of what women earned vs. what men earned from 1960 to 2015. Like the lines for the earnings for men and earnings for women, it increases, but is staggered along the way. The female-to-male earnings ratio in 1960 was around 61 percent; in 1965, it had decreased to around 58 percent; in 1970, it had increased to around 60 percent; in 1975, it remained around 60 percent; in 1980, it had increased slightly to around 61 percent; in 1985, it had increased to around 64 percent; in 1990, it had increased to around 71 percent; in 1995, it remained around 71 percent; in 2000, it increased to around 74 percent; in 2005, it had increased to around 78 percent; in 2010, it remained around 78 percent; and in 2015, it had increased to 80 percent. To the right of the line, outside of the graph, the percentage for 2015, &quot;80 percent,&quot; is given.&#10;&#10;The background of the graph is shaded gray. Years in which the United States experienced a recession are shown in vertical bars shaded dark gray. A legend with a small rectangle shaded dark gray with the word &quot;Recession&quot; to the right of it is shown above the graph. The United States experienced recessions in the following years: 1960–1961, 1970, 1973–1975, 1980, 1981–1982, 1990–1991, 2001, and 2007–2009." title="Figure 2-4 - Relative Earning of Male and Female Workers"/>
          <p:cNvPicPr>
            <a:picLocks noChangeAspect="1"/>
          </p:cNvPicPr>
          <p:nvPr/>
        </p:nvPicPr>
        <p:blipFill>
          <a:blip r:embed="rId2"/>
          <a:stretch>
            <a:fillRect/>
          </a:stretch>
        </p:blipFill>
        <p:spPr>
          <a:xfrm>
            <a:off x="457200" y="1219200"/>
            <a:ext cx="8229600" cy="4953000"/>
          </a:xfrm>
          <a:prstGeom prst="rect">
            <a:avLst/>
          </a:prstGeom>
        </p:spPr>
      </p:pic>
    </p:spTree>
    <p:extLst>
      <p:ext uri="{BB962C8B-B14F-4D97-AF65-F5344CB8AC3E}">
        <p14:creationId xmlns:p14="http://schemas.microsoft.com/office/powerpoint/2010/main" val="378144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Affirmative Action Programs</a:t>
            </a:r>
            <a:endParaRPr lang="en-US" dirty="0"/>
          </a:p>
        </p:txBody>
      </p:sp>
      <p:sp>
        <p:nvSpPr>
          <p:cNvPr id="4" name="Text Placeholder 3"/>
          <p:cNvSpPr>
            <a:spLocks noGrp="1"/>
          </p:cNvSpPr>
          <p:nvPr>
            <p:ph type="body" sz="quarter" idx="10"/>
          </p:nvPr>
        </p:nvSpPr>
        <p:spPr/>
        <p:txBody>
          <a:bodyPr/>
          <a:lstStyle/>
          <a:p>
            <a:r>
              <a:rPr lang="en-US" sz="2000" b="1" dirty="0" smtClean="0">
                <a:solidFill>
                  <a:srgbClr val="0D9CAC"/>
                </a:solidFill>
              </a:rPr>
              <a:t>Affirmative action program </a:t>
            </a:r>
            <a:r>
              <a:rPr lang="en-US" sz="2000" dirty="0" smtClean="0"/>
              <a:t>– a plan designed to increase the number of minority employees at all levels within an organization</a:t>
            </a:r>
          </a:p>
          <a:p>
            <a:r>
              <a:rPr lang="en-US" sz="2000" dirty="0" smtClean="0"/>
              <a:t>Employers with federal contracts of more than $50,000 per year must have written affirmative action plans.</a:t>
            </a:r>
          </a:p>
          <a:p>
            <a:r>
              <a:rPr lang="en-US" sz="2000" dirty="0" smtClean="0"/>
              <a:t>Affirmative action programs have been plagued by two problems:</a:t>
            </a:r>
          </a:p>
          <a:p>
            <a:pPr marL="739775" lvl="1" indent="-282575">
              <a:buFont typeface="+mj-lt"/>
              <a:buAutoNum type="arabicPeriod"/>
            </a:pPr>
            <a:r>
              <a:rPr lang="en-US" sz="1800" dirty="0" smtClean="0"/>
              <a:t>Quotas</a:t>
            </a:r>
          </a:p>
          <a:p>
            <a:pPr marL="739775" lvl="1" indent="-282575">
              <a:buFont typeface="+mj-lt"/>
              <a:buAutoNum type="arabicPeriod"/>
            </a:pPr>
            <a:r>
              <a:rPr lang="en-US" sz="1800" dirty="0" smtClean="0"/>
              <a:t>Lack of support by some businesspeople</a:t>
            </a:r>
          </a:p>
          <a:p>
            <a:pPr marL="342900" lvl="1" indent="-342900">
              <a:buClr>
                <a:srgbClr val="9E0025"/>
              </a:buClr>
              <a:buSzPct val="80000"/>
              <a:buFont typeface="Wingdings" pitchFamily="2" charset="2"/>
              <a:buChar char="§"/>
            </a:pPr>
            <a:r>
              <a:rPr lang="en-US" sz="2000" b="1" dirty="0">
                <a:solidFill>
                  <a:srgbClr val="0D9CAC"/>
                </a:solidFill>
                <a:ea typeface="+mn-ea"/>
                <a:cs typeface="+mn-cs"/>
              </a:rPr>
              <a:t>Equal Employment Opportunity </a:t>
            </a:r>
            <a:r>
              <a:rPr lang="en-US" sz="2000" b="1" dirty="0" smtClean="0">
                <a:solidFill>
                  <a:srgbClr val="0D9CAC"/>
                </a:solidFill>
                <a:ea typeface="+mn-ea"/>
                <a:cs typeface="+mn-cs"/>
              </a:rPr>
              <a:t>Commission (EEOC) </a:t>
            </a:r>
            <a:r>
              <a:rPr lang="en-US" sz="2000" dirty="0">
                <a:ea typeface="+mn-ea"/>
                <a:cs typeface="+mn-cs"/>
              </a:rPr>
              <a:t>– a government agency with the power to investigate complaints of employment discrimination and the power to sue firms that practice it</a:t>
            </a:r>
          </a:p>
        </p:txBody>
      </p:sp>
    </p:spTree>
    <p:extLst>
      <p:ext uri="{BB962C8B-B14F-4D97-AF65-F5344CB8AC3E}">
        <p14:creationId xmlns:p14="http://schemas.microsoft.com/office/powerpoint/2010/main" val="137225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Programs for </a:t>
            </a:r>
            <a:br>
              <a:rPr lang="en-US" dirty="0" smtClean="0"/>
            </a:br>
            <a:r>
              <a:rPr lang="en-US" dirty="0" smtClean="0"/>
              <a:t>the Hard-Core Unemployed</a:t>
            </a:r>
            <a:endParaRPr lang="en-US" dirty="0"/>
          </a:p>
        </p:txBody>
      </p:sp>
      <p:sp>
        <p:nvSpPr>
          <p:cNvPr id="4" name="Text Placeholder 3"/>
          <p:cNvSpPr>
            <a:spLocks noGrp="1"/>
          </p:cNvSpPr>
          <p:nvPr>
            <p:ph type="body" sz="quarter" idx="10"/>
          </p:nvPr>
        </p:nvSpPr>
        <p:spPr/>
        <p:txBody>
          <a:bodyPr/>
          <a:lstStyle/>
          <a:p>
            <a:r>
              <a:rPr lang="en-US" b="1" dirty="0">
                <a:solidFill>
                  <a:srgbClr val="0D9CAC"/>
                </a:solidFill>
              </a:rPr>
              <a:t>Hard-core unemployed </a:t>
            </a:r>
            <a:r>
              <a:rPr lang="en-US" dirty="0" smtClean="0"/>
              <a:t>– workers with little education or vocational training and a long history of unemployment</a:t>
            </a:r>
            <a:endParaRPr lang="en-US" dirty="0"/>
          </a:p>
          <a:p>
            <a:r>
              <a:rPr lang="en-US" dirty="0" smtClean="0"/>
              <a:t>Many firms have assumed the task of helping the hard-core unemployed.</a:t>
            </a:r>
          </a:p>
          <a:p>
            <a:pPr lvl="1"/>
            <a:r>
              <a:rPr lang="en-US" dirty="0" smtClean="0"/>
              <a:t>Example: The Hard Rock Hotel &amp; Casino teamed up with the College of Menominee Nation and Gateway Technical College in Kenosha, Wisconsin, to create a Job Training Institute to recruit and train Native Americans for casino and related jobs in the Kenosha area.</a:t>
            </a:r>
          </a:p>
        </p:txBody>
      </p:sp>
    </p:spTree>
    <p:extLst>
      <p:ext uri="{BB962C8B-B14F-4D97-AF65-F5344CB8AC3E}">
        <p14:creationId xmlns:p14="http://schemas.microsoft.com/office/powerpoint/2010/main" val="305947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Ethical Issues</a:t>
            </a:r>
          </a:p>
        </p:txBody>
      </p:sp>
      <p:sp>
        <p:nvSpPr>
          <p:cNvPr id="2" name="Text Placeholder 1"/>
          <p:cNvSpPr>
            <a:spLocks noGrp="1"/>
          </p:cNvSpPr>
          <p:nvPr>
            <p:ph type="body" sz="quarter" idx="10"/>
          </p:nvPr>
        </p:nvSpPr>
        <p:spPr/>
        <p:txBody>
          <a:bodyPr/>
          <a:lstStyle/>
          <a:p>
            <a:r>
              <a:rPr lang="en-US" dirty="0"/>
              <a:t>Ethical issues often arise out of a business’s relationship with investors, customers, employees, creditors, suppliers, or competitors</a:t>
            </a:r>
            <a:r>
              <a:rPr lang="en-US" dirty="0" smtClean="0"/>
              <a:t>.</a:t>
            </a:r>
          </a:p>
          <a:p>
            <a:pPr marL="742950" lvl="2" indent="-342900">
              <a:buClr>
                <a:srgbClr val="9E0025"/>
              </a:buClr>
              <a:buSzPct val="80000"/>
            </a:pPr>
            <a:r>
              <a:rPr lang="en-US" sz="2400" dirty="0"/>
              <a:t>Each of these stakeholder groups has specific concerns and usually exerts pressure on the organization’s managers.</a:t>
            </a:r>
          </a:p>
          <a:p>
            <a:r>
              <a:rPr lang="en-US" dirty="0" smtClean="0"/>
              <a:t>Four General Areas of Ethical Issues</a:t>
            </a:r>
            <a:endParaRPr lang="en-US" dirty="0"/>
          </a:p>
          <a:p>
            <a:pPr marL="914400" lvl="1" indent="-457200">
              <a:buFont typeface="+mj-lt"/>
              <a:buAutoNum type="arabicPeriod"/>
            </a:pPr>
            <a:r>
              <a:rPr lang="en-US" dirty="0" smtClean="0"/>
              <a:t>Fairness and Honesty</a:t>
            </a:r>
          </a:p>
          <a:p>
            <a:pPr marL="914400" lvl="1" indent="-457200">
              <a:buFont typeface="+mj-lt"/>
              <a:buAutoNum type="arabicPeriod"/>
            </a:pPr>
            <a:r>
              <a:rPr lang="en-US" dirty="0" smtClean="0"/>
              <a:t>Organizational Relationships</a:t>
            </a:r>
          </a:p>
          <a:p>
            <a:pPr marL="914400" lvl="1" indent="-457200">
              <a:buFont typeface="+mj-lt"/>
              <a:buAutoNum type="arabicPeriod"/>
            </a:pPr>
            <a:r>
              <a:rPr lang="en-US" dirty="0" smtClean="0"/>
              <a:t>Conflicts of Interest</a:t>
            </a:r>
          </a:p>
          <a:p>
            <a:pPr marL="914400" lvl="1" indent="-457200">
              <a:buFont typeface="+mj-lt"/>
              <a:buAutoNum type="arabicPeriod"/>
            </a:pPr>
            <a:r>
              <a:rPr lang="en-US" dirty="0" smtClean="0"/>
              <a:t>Communications</a:t>
            </a:r>
            <a:endParaRPr lang="en-US" dirty="0"/>
          </a:p>
        </p:txBody>
      </p:sp>
    </p:spTree>
    <p:extLst>
      <p:ext uri="{BB962C8B-B14F-4D97-AF65-F5344CB8AC3E}">
        <p14:creationId xmlns:p14="http://schemas.microsoft.com/office/powerpoint/2010/main" val="352616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to Reduce Sexual Harassment and Abusive Behavior</a:t>
            </a:r>
            <a:endParaRPr lang="en-US" dirty="0"/>
          </a:p>
        </p:txBody>
      </p:sp>
      <p:sp>
        <p:nvSpPr>
          <p:cNvPr id="4" name="Text Placeholder 3"/>
          <p:cNvSpPr>
            <a:spLocks noGrp="1"/>
          </p:cNvSpPr>
          <p:nvPr>
            <p:ph type="body" sz="quarter" idx="10"/>
          </p:nvPr>
        </p:nvSpPr>
        <p:spPr/>
        <p:txBody>
          <a:bodyPr/>
          <a:lstStyle/>
          <a:p>
            <a:r>
              <a:rPr lang="en-US" sz="2000" dirty="0" smtClean="0"/>
              <a:t>The Workplace Bullying Institute (WBI) defines bullying in the workplace as repeated work sabotage; verbal abuse; and/or abusive conduct that is threatening, humiliating, or intimidating.</a:t>
            </a:r>
            <a:endParaRPr lang="en-US" sz="2000" dirty="0"/>
          </a:p>
          <a:p>
            <a:r>
              <a:rPr lang="en-US" sz="2000" dirty="0" smtClean="0"/>
              <a:t>When bullying takes on sexual overtones, it becomes sexual harassment, which the U.S. Equal Employment Opportunity Commission defines as unwelcome sexual advances, requests for sexual favors, and other verbal or physical harassment of a physical nature.</a:t>
            </a:r>
          </a:p>
          <a:p>
            <a:pPr lvl="1"/>
            <a:r>
              <a:rPr lang="en-US" sz="1800" dirty="0" smtClean="0"/>
              <a:t>Unlike bullying, sexual harassment is illegal.</a:t>
            </a:r>
          </a:p>
          <a:p>
            <a:r>
              <a:rPr lang="en-US" sz="2000" dirty="0" smtClean="0"/>
              <a:t>To create a workplace environment that stifles bullying, sexual harassment, and other abusive conduct, managers need to provide programs, much like the ones that are used to foster more ethical conduct in the workplace, and create formal policies that define and prohibit unacceptable abusive conduct.</a:t>
            </a:r>
            <a:endParaRPr lang="en-US" dirty="0" smtClean="0"/>
          </a:p>
        </p:txBody>
      </p:sp>
    </p:spTree>
    <p:extLst>
      <p:ext uri="{BB962C8B-B14F-4D97-AF65-F5344CB8AC3E}">
        <p14:creationId xmlns:p14="http://schemas.microsoft.com/office/powerpoint/2010/main" val="356072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Text Placeholder 2"/>
          <p:cNvSpPr>
            <a:spLocks noGrp="1"/>
          </p:cNvSpPr>
          <p:nvPr>
            <p:ph type="body" sz="quarter" idx="10"/>
          </p:nvPr>
        </p:nvSpPr>
        <p:spPr/>
        <p:txBody>
          <a:bodyPr/>
          <a:lstStyle/>
          <a:p>
            <a:r>
              <a:rPr lang="en-US" dirty="0" smtClean="0"/>
              <a:t>Major environmental issues include:</a:t>
            </a:r>
          </a:p>
          <a:p>
            <a:pPr lvl="1"/>
            <a:r>
              <a:rPr lang="en-US" dirty="0" smtClean="0"/>
              <a:t>The amount of waste produced by businesses and society</a:t>
            </a:r>
          </a:p>
          <a:p>
            <a:pPr lvl="1"/>
            <a:r>
              <a:rPr lang="en-US" b="1" dirty="0">
                <a:solidFill>
                  <a:srgbClr val="0D9CAC"/>
                </a:solidFill>
              </a:rPr>
              <a:t>Pollution</a:t>
            </a:r>
            <a:r>
              <a:rPr lang="en-US" dirty="0" smtClean="0"/>
              <a:t> – the contamination of water, air, or land through the actions of people in an industrialized society</a:t>
            </a:r>
            <a:endParaRPr lang="en-US" dirty="0"/>
          </a:p>
        </p:txBody>
      </p:sp>
    </p:spTree>
    <p:extLst>
      <p:ext uri="{BB962C8B-B14F-4D97-AF65-F5344CB8AC3E}">
        <p14:creationId xmlns:p14="http://schemas.microsoft.com/office/powerpoint/2010/main" val="13162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Environmental Legislation</a:t>
            </a:r>
            <a:endParaRPr lang="en-US" sz="2000" dirty="0"/>
          </a:p>
        </p:txBody>
      </p:sp>
      <p:sp>
        <p:nvSpPr>
          <p:cNvPr id="4" name="Text Placeholder 3"/>
          <p:cNvSpPr>
            <a:spLocks noGrp="1"/>
          </p:cNvSpPr>
          <p:nvPr>
            <p:ph type="body" sz="quarter" idx="10"/>
          </p:nvPr>
        </p:nvSpPr>
        <p:spPr/>
        <p:txBody>
          <a:bodyPr/>
          <a:lstStyle/>
          <a:p>
            <a:r>
              <a:rPr lang="en-US" dirty="0" smtClean="0"/>
              <a:t>Legislation and regulations play a crucial role in pollution control.</a:t>
            </a:r>
          </a:p>
          <a:p>
            <a:r>
              <a:rPr lang="en-US" dirty="0" smtClean="0"/>
              <a:t>Current environmental legislation includes laws to promote clean air, clean water, and even quiet work and living environments.</a:t>
            </a:r>
          </a:p>
          <a:p>
            <a:r>
              <a:rPr lang="en-US" dirty="0" smtClean="0"/>
              <a:t>Of major importance was the creation of the Environmental Protection Agency (EPA), the federal agency charged with enforcing laws designed to protect the environment.</a:t>
            </a:r>
            <a:endParaRPr lang="en-US" dirty="0"/>
          </a:p>
        </p:txBody>
      </p:sp>
    </p:spTree>
    <p:extLst>
      <p:ext uri="{BB962C8B-B14F-4D97-AF65-F5344CB8AC3E}">
        <p14:creationId xmlns:p14="http://schemas.microsoft.com/office/powerpoint/2010/main" val="242163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2-5</a:t>
            </a:r>
            <a:r>
              <a:rPr lang="en-US" sz="1800" dirty="0" smtClean="0"/>
              <a:t>	Summary of Major Environmental Laws </a:t>
            </a:r>
            <a:r>
              <a:rPr lang="en-US" sz="1400" dirty="0" smtClean="0"/>
              <a:t>(slide 1 of 3)</a:t>
            </a:r>
            <a:endParaRPr lang="en-US" sz="1400" dirty="0"/>
          </a:p>
        </p:txBody>
      </p:sp>
      <p:graphicFrame>
        <p:nvGraphicFramePr>
          <p:cNvPr id="6" name="Table 5" descr="A table lists major environmental laws that have been passed since 1970 and their major provisions." title="Table 2-5 - Summary of Major Environmental Laws"/>
          <p:cNvGraphicFramePr>
            <a:graphicFrameLocks noGrp="1"/>
          </p:cNvGraphicFramePr>
          <p:nvPr>
            <p:extLst>
              <p:ext uri="{D42A27DB-BD31-4B8C-83A1-F6EECF244321}">
                <p14:modId xmlns:p14="http://schemas.microsoft.com/office/powerpoint/2010/main" val="3200803961"/>
              </p:ext>
            </p:extLst>
          </p:nvPr>
        </p:nvGraphicFramePr>
        <p:xfrm>
          <a:off x="395514" y="1600200"/>
          <a:ext cx="8352971" cy="438911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2554">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92435">
                <a:tc>
                  <a:txBody>
                    <a:bodyPr/>
                    <a:lstStyle/>
                    <a:p>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National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Environmental </a:t>
                      </a: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Policy Act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(1970)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the Environmental Protection Agency (EPA) to enforce federal laws that involve the environment</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239822">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Clean Air Amendment (1970)</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Provided stringent automotive, aircraft, and factory emission standards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Water Quality Improvement Act (1970)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Strengthened existing water pollution regulations and provided for large monetary fines against violators</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239822">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Resource Recovery Act (1970)</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Enlarged the solid-waste disposal program and provided for enforcement by the EPA</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Water Pollution Control Act Amendment (1972)</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standards for cleaning navigable streams and lakes and eliminating all harmful waste disposal by 1985</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3030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2-5</a:t>
            </a:r>
            <a:r>
              <a:rPr lang="en-US" sz="1800" dirty="0" smtClean="0"/>
              <a:t>	Summary of Major Environmental Laws </a:t>
            </a:r>
            <a:r>
              <a:rPr lang="en-US" sz="1400" dirty="0" smtClean="0"/>
              <a:t>(slide 2 of 3)</a:t>
            </a:r>
            <a:endParaRPr lang="en-US" sz="1400" dirty="0"/>
          </a:p>
        </p:txBody>
      </p:sp>
      <p:graphicFrame>
        <p:nvGraphicFramePr>
          <p:cNvPr id="6" name="Table 5" descr="A table lists major environmental laws that have been passed since 1970 and their major provisions." title="Table 2-5 - Summary of Major Environmental Laws"/>
          <p:cNvGraphicFramePr>
            <a:graphicFrameLocks noGrp="1"/>
          </p:cNvGraphicFramePr>
          <p:nvPr>
            <p:extLst>
              <p:ext uri="{D42A27DB-BD31-4B8C-83A1-F6EECF244321}">
                <p14:modId xmlns:p14="http://schemas.microsoft.com/office/powerpoint/2010/main" val="116196598"/>
              </p:ext>
            </p:extLst>
          </p:nvPr>
        </p:nvGraphicFramePr>
        <p:xfrm>
          <a:off x="395514" y="1447800"/>
          <a:ext cx="8352971" cy="466343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2554">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Noise Control Act (1972)</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Established standards for major sources of noise and required the EPA to advise the Federal Aviation Administration on standards for airplanes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6"/>
                  </a:ext>
                </a:extLst>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Clean Air Act Amendment (1977)</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Established new deadlines for cleaning up polluted areas; also required review of existing air-quality standards</a:t>
                      </a:r>
                      <a:endParaRPr lang="en-US" sz="1800" dirty="0">
                        <a:latin typeface="Arial" panose="020B0604020202020204" pitchFamily="34" charset="0"/>
                        <a:cs typeface="Arial" panose="020B0604020202020204" pitchFamily="34" charset="0"/>
                      </a:endParaRPr>
                    </a:p>
                  </a:txBody>
                  <a:tcPr anchor="ctr">
                    <a:solidFill>
                      <a:srgbClr val="DEE7F3"/>
                    </a:solidFill>
                  </a:tcPr>
                </a:tc>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Resource Conservation and Recovery Act (1984)</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Amended the original 1976 act and required federal regulation of potentially dangerous solid-waste disposal</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Clean Air Act Amendment (1987)</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Established a national air-quality standard for ozone</a:t>
                      </a:r>
                      <a:endParaRPr lang="en-US" sz="1800" dirty="0">
                        <a:latin typeface="Arial" panose="020B0604020202020204" pitchFamily="34" charset="0"/>
                        <a:cs typeface="Arial" panose="020B0604020202020204" pitchFamily="34" charset="0"/>
                      </a:endParaRPr>
                    </a:p>
                  </a:txBody>
                  <a:tcPr anchor="ctr">
                    <a:solidFill>
                      <a:srgbClr val="DEE7F3"/>
                    </a:solidFill>
                  </a:tcPr>
                </a:tc>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Oil Pollution Act (1990)</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Expanded the nation’s oil-spill prevention and response activities; also established the Oil Spill Liability Trust Fund</a:t>
                      </a:r>
                      <a:endParaRPr lang="en-US" sz="1800" dirty="0" smtClean="0">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263222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2-5</a:t>
            </a:r>
            <a:r>
              <a:rPr lang="en-US" sz="1800" dirty="0" smtClean="0"/>
              <a:t>	Summary of Major Environmental Laws </a:t>
            </a:r>
            <a:r>
              <a:rPr lang="en-US" sz="1400" dirty="0" smtClean="0"/>
              <a:t>(slide 3 of 3)</a:t>
            </a:r>
            <a:endParaRPr lang="en-US" sz="1400" dirty="0"/>
          </a:p>
        </p:txBody>
      </p:sp>
      <p:graphicFrame>
        <p:nvGraphicFramePr>
          <p:cNvPr id="6" name="Table 5" descr="A table lists major environmental laws that have been passed since 1970 and their major provisions." title="Table 2-5 - Summary of Major Environmental Laws"/>
          <p:cNvGraphicFramePr>
            <a:graphicFrameLocks noGrp="1"/>
          </p:cNvGraphicFramePr>
          <p:nvPr>
            <p:extLst>
              <p:ext uri="{D42A27DB-BD31-4B8C-83A1-F6EECF244321}">
                <p14:modId xmlns:p14="http://schemas.microsoft.com/office/powerpoint/2010/main" val="3134015220"/>
              </p:ext>
            </p:extLst>
          </p:nvPr>
        </p:nvGraphicFramePr>
        <p:xfrm>
          <a:off x="395514" y="1905000"/>
          <a:ext cx="8352971" cy="3657599"/>
        </p:xfrm>
        <a:graphic>
          <a:graphicData uri="http://schemas.openxmlformats.org/drawingml/2006/table">
            <a:tbl>
              <a:tblPr firstRow="1" bandRow="1">
                <a:tableStyleId>{5940675A-B579-460E-94D1-54222C63F5DA}</a:tableStyleId>
              </a:tblPr>
              <a:tblGrid>
                <a:gridCol w="3109686">
                  <a:extLst>
                    <a:ext uri="{9D8B030D-6E8A-4147-A177-3AD203B41FA5}">
                      <a16:colId xmlns:a16="http://schemas.microsoft.com/office/drawing/2014/main" xmlns="" val="20000"/>
                    </a:ext>
                  </a:extLst>
                </a:gridCol>
                <a:gridCol w="5243285">
                  <a:extLst>
                    <a:ext uri="{9D8B030D-6E8A-4147-A177-3AD203B41FA5}">
                      <a16:colId xmlns:a16="http://schemas.microsoft.com/office/drawing/2014/main" xmlns="" val="20001"/>
                    </a:ext>
                  </a:extLst>
                </a:gridCol>
              </a:tblGrid>
              <a:tr h="232554">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Legislation</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Major Provisions</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293364">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Clean Air Act Amendments (1990)</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Required that motor vehicles be equipped with onboard systems to control about 90 percent of refueling vapors</a:t>
                      </a:r>
                      <a:endParaRPr lang="en-US" sz="1800" dirty="0" smtClean="0">
                        <a:latin typeface="Arial" panose="020B0604020202020204" pitchFamily="34" charset="0"/>
                        <a:cs typeface="Arial" panose="020B0604020202020204" pitchFamily="34" charset="0"/>
                      </a:endParaRPr>
                    </a:p>
                  </a:txBody>
                  <a:tcPr anchor="ctr">
                    <a:solidFill>
                      <a:srgbClr val="DEE7F3"/>
                    </a:solidFill>
                  </a:tcPr>
                </a:tc>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Food Quality Protection Act (1996)</a:t>
                      </a:r>
                      <a:endParaRPr lang="en-US" sz="1800" b="1" dirty="0">
                        <a:latin typeface="Arial" panose="020B0604020202020204" pitchFamily="34" charset="0"/>
                        <a:cs typeface="Arial" panose="020B0604020202020204" pitchFamily="34" charset="0"/>
                      </a:endParaRPr>
                    </a:p>
                  </a:txBody>
                  <a:tcPr anchor="ctr">
                    <a:solidFill>
                      <a:srgbClr val="BFDA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Amended the Federal Insecticide, Fungicide and Rodenticide Act and the Federal Food Drug and Cosmetic Act; the requirements included a new safety standard—reasonable certainty of no harm—that must be applied to all pesticides used on foods</a:t>
                      </a:r>
                      <a:endParaRPr lang="en-US" sz="1800" dirty="0" smtClean="0">
                        <a:latin typeface="Arial" panose="020B0604020202020204" pitchFamily="34" charset="0"/>
                        <a:cs typeface="Arial" panose="020B0604020202020204" pitchFamily="34" charset="0"/>
                      </a:endParaRPr>
                    </a:p>
                  </a:txBody>
                  <a:tcPr anchor="ctr">
                    <a:solidFill>
                      <a:srgbClr val="C3D2E9"/>
                    </a:solidFill>
                  </a:tcPr>
                </a:tc>
              </a:tr>
              <a:tr h="392435">
                <a:tc>
                  <a:txBody>
                    <a:bodyPr/>
                    <a:lstStyle/>
                    <a:p>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American Recovery and Reinvestment Act (2009)</a:t>
                      </a:r>
                      <a:endParaRPr lang="en-US" sz="1800" b="1"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Provided $7.22 billion to the EPA to protect and promote “green” jobs and a healthier environment</a:t>
                      </a:r>
                      <a:endParaRPr lang="en-US" sz="1800" dirty="0">
                        <a:latin typeface="Arial" panose="020B0604020202020204" pitchFamily="34" charset="0"/>
                        <a:cs typeface="Arial" panose="020B0604020202020204" pitchFamily="34" charset="0"/>
                      </a:endParaRPr>
                    </a:p>
                  </a:txBody>
                  <a:tcPr anchor="ctr">
                    <a:solidFill>
                      <a:srgbClr val="DEE7F3"/>
                    </a:solidFill>
                  </a:tcPr>
                </a:tc>
              </a:tr>
            </a:tbl>
          </a:graphicData>
        </a:graphic>
      </p:graphicFrame>
    </p:spTree>
    <p:extLst>
      <p:ext uri="{BB962C8B-B14F-4D97-AF65-F5344CB8AC3E}">
        <p14:creationId xmlns:p14="http://schemas.microsoft.com/office/powerpoint/2010/main" val="3376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Business Response to </a:t>
            </a:r>
            <a:br>
              <a:rPr lang="en-US" sz="3200" dirty="0" smtClean="0"/>
            </a:br>
            <a:r>
              <a:rPr lang="en-US" sz="3200" dirty="0" smtClean="0"/>
              <a:t>Environmental Concerns </a:t>
            </a:r>
            <a:r>
              <a:rPr lang="en-US" sz="2000" dirty="0" smtClean="0"/>
              <a:t>(slide 1 of 2)</a:t>
            </a:r>
            <a:endParaRPr lang="en-US" sz="2000" dirty="0"/>
          </a:p>
        </p:txBody>
      </p:sp>
      <p:sp>
        <p:nvSpPr>
          <p:cNvPr id="4" name="Text Placeholder 3"/>
          <p:cNvSpPr>
            <a:spLocks noGrp="1"/>
          </p:cNvSpPr>
          <p:nvPr>
            <p:ph type="body" sz="quarter" idx="10"/>
          </p:nvPr>
        </p:nvSpPr>
        <p:spPr/>
        <p:txBody>
          <a:bodyPr/>
          <a:lstStyle/>
          <a:p>
            <a:r>
              <a:rPr lang="en-US" dirty="0" smtClean="0"/>
              <a:t>Companies can reduce their impact on the environment by:</a:t>
            </a:r>
          </a:p>
          <a:p>
            <a:pPr lvl="1"/>
            <a:r>
              <a:rPr lang="en-US" dirty="0" smtClean="0"/>
              <a:t>Identifying and eliminating inefficiencies in production and operations</a:t>
            </a:r>
          </a:p>
          <a:p>
            <a:pPr lvl="1"/>
            <a:r>
              <a:rPr lang="en-US" dirty="0" smtClean="0"/>
              <a:t>Finding alternative uses for waste</a:t>
            </a:r>
          </a:p>
          <a:p>
            <a:pPr lvl="1"/>
            <a:r>
              <a:rPr lang="en-US" dirty="0" smtClean="0"/>
              <a:t>Striving to recycle as much as possible</a:t>
            </a:r>
          </a:p>
          <a:p>
            <a:pPr lvl="2"/>
            <a:r>
              <a:rPr lang="en-US" b="1" dirty="0">
                <a:solidFill>
                  <a:srgbClr val="0D9CAC"/>
                </a:solidFill>
                <a:ea typeface="+mn-ea"/>
                <a:cs typeface="+mn-cs"/>
              </a:rPr>
              <a:t>Recycling </a:t>
            </a:r>
            <a:r>
              <a:rPr lang="en-US" dirty="0" smtClean="0"/>
              <a:t>– converting used materials into new products or components for new products in order to prevent their unnecessary disposal</a:t>
            </a:r>
          </a:p>
          <a:p>
            <a:pPr lvl="1">
              <a:buSzPct val="80000"/>
            </a:pPr>
            <a:r>
              <a:rPr lang="en-US" dirty="0"/>
              <a:t>Using “greener” forms of power to counter their use of huge quantities of energy during operations and other activities</a:t>
            </a:r>
          </a:p>
        </p:txBody>
      </p:sp>
    </p:spTree>
    <p:extLst>
      <p:ext uri="{BB962C8B-B14F-4D97-AF65-F5344CB8AC3E}">
        <p14:creationId xmlns:p14="http://schemas.microsoft.com/office/powerpoint/2010/main" val="4083014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Business Response to </a:t>
            </a:r>
            <a:br>
              <a:rPr lang="en-US" sz="3200" dirty="0" smtClean="0"/>
            </a:br>
            <a:r>
              <a:rPr lang="en-US" sz="3200" dirty="0" smtClean="0"/>
              <a:t>Environmental Concerns </a:t>
            </a:r>
            <a:r>
              <a:rPr lang="en-US" sz="2000" dirty="0" smtClean="0"/>
              <a:t>(slide 2 of 2)</a:t>
            </a:r>
            <a:endParaRPr lang="en-US" sz="2000" dirty="0"/>
          </a:p>
        </p:txBody>
      </p:sp>
      <p:sp>
        <p:nvSpPr>
          <p:cNvPr id="4" name="Text Placeholder 3"/>
          <p:cNvSpPr>
            <a:spLocks noGrp="1"/>
          </p:cNvSpPr>
          <p:nvPr>
            <p:ph type="body" sz="quarter" idx="10"/>
          </p:nvPr>
        </p:nvSpPr>
        <p:spPr/>
        <p:txBody>
          <a:bodyPr/>
          <a:lstStyle/>
          <a:p>
            <a:r>
              <a:rPr lang="en-US" dirty="0" smtClean="0"/>
              <a:t>Recognizing public demand for greater environmental responsibility, more and more firms are adopting environmentally friendly practices and products that are less harmful to the environment.</a:t>
            </a:r>
          </a:p>
          <a:p>
            <a:pPr lvl="1"/>
            <a:r>
              <a:rPr lang="en-US" b="1" dirty="0">
                <a:solidFill>
                  <a:srgbClr val="0D9CAC"/>
                </a:solidFill>
                <a:ea typeface="+mn-ea"/>
                <a:cs typeface="+mn-cs"/>
              </a:rPr>
              <a:t>Green marketing </a:t>
            </a:r>
            <a:r>
              <a:rPr lang="en-US" dirty="0" smtClean="0"/>
              <a:t>– the process of creating, making, delivering, and promoting products that are environmentally safe</a:t>
            </a:r>
          </a:p>
          <a:p>
            <a:pPr lvl="1"/>
            <a:r>
              <a:rPr lang="en-US" dirty="0" smtClean="0"/>
              <a:t>Example: Chipotle Mexican Grill’s products include only natural animal products (treated humanely and fed a vegetarian diet that does not include growth hormones or antibiotics).</a:t>
            </a:r>
            <a:endParaRPr lang="en-US" dirty="0"/>
          </a:p>
        </p:txBody>
      </p:sp>
    </p:spTree>
    <p:extLst>
      <p:ext uri="{BB962C8B-B14F-4D97-AF65-F5344CB8AC3E}">
        <p14:creationId xmlns:p14="http://schemas.microsoft.com/office/powerpoint/2010/main" val="200844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Implementing a Program </a:t>
            </a:r>
            <a:br>
              <a:rPr lang="en-US" sz="3200" dirty="0" smtClean="0"/>
            </a:br>
            <a:r>
              <a:rPr lang="en-US" sz="3200" dirty="0" smtClean="0"/>
              <a:t>of Social Responsibility</a:t>
            </a:r>
            <a:endParaRPr lang="en-US" sz="2000" dirty="0"/>
          </a:p>
        </p:txBody>
      </p:sp>
      <p:sp>
        <p:nvSpPr>
          <p:cNvPr id="4" name="Text Placeholder 3"/>
          <p:cNvSpPr>
            <a:spLocks noGrp="1"/>
          </p:cNvSpPr>
          <p:nvPr>
            <p:ph type="body" sz="quarter" idx="10"/>
          </p:nvPr>
        </p:nvSpPr>
        <p:spPr/>
        <p:txBody>
          <a:bodyPr/>
          <a:lstStyle/>
          <a:p>
            <a:r>
              <a:rPr lang="en-US" dirty="0" smtClean="0"/>
              <a:t>In most cases, developing and implementing an effective program for social responsibility will require four steps:</a:t>
            </a:r>
          </a:p>
          <a:p>
            <a:pPr marL="852488" lvl="1" indent="-395288">
              <a:buFont typeface="+mj-lt"/>
              <a:buAutoNum type="arabicPeriod"/>
            </a:pPr>
            <a:r>
              <a:rPr lang="en-US" dirty="0" smtClean="0"/>
              <a:t>Securing the commitment of top executives</a:t>
            </a:r>
          </a:p>
          <a:p>
            <a:pPr marL="852488" lvl="1" indent="-395288">
              <a:buFont typeface="+mj-lt"/>
              <a:buAutoNum type="arabicPeriod"/>
            </a:pPr>
            <a:r>
              <a:rPr lang="en-US" dirty="0" smtClean="0"/>
              <a:t>Planning</a:t>
            </a:r>
          </a:p>
          <a:p>
            <a:pPr marL="852488" lvl="1" indent="-395288">
              <a:buFont typeface="+mj-lt"/>
              <a:buAutoNum type="arabicPeriod"/>
            </a:pPr>
            <a:r>
              <a:rPr lang="en-US" dirty="0" smtClean="0"/>
              <a:t>Appointing a director</a:t>
            </a:r>
          </a:p>
          <a:p>
            <a:pPr marL="852488" lvl="1" indent="-395288">
              <a:buFont typeface="+mj-lt"/>
              <a:buAutoNum type="arabicPeriod"/>
            </a:pPr>
            <a:r>
              <a:rPr lang="en-US" dirty="0" smtClean="0"/>
              <a:t>Preparing a </a:t>
            </a:r>
            <a:r>
              <a:rPr lang="en-US" b="1" dirty="0">
                <a:solidFill>
                  <a:srgbClr val="0D9CAC"/>
                </a:solidFill>
                <a:ea typeface="+mn-ea"/>
                <a:cs typeface="+mn-cs"/>
              </a:rPr>
              <a:t>social audit</a:t>
            </a:r>
            <a:r>
              <a:rPr lang="en-US" dirty="0" smtClean="0"/>
              <a:t>—a comprehensive report of what an organization has done and is doing with regard to social issues that affect it</a:t>
            </a:r>
            <a:endParaRPr lang="en-US" dirty="0"/>
          </a:p>
        </p:txBody>
      </p:sp>
    </p:spTree>
    <p:extLst>
      <p:ext uri="{BB962C8B-B14F-4D97-AF65-F5344CB8AC3E}">
        <p14:creationId xmlns:p14="http://schemas.microsoft.com/office/powerpoint/2010/main" val="30462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Fairness and Honesty</a:t>
            </a:r>
          </a:p>
        </p:txBody>
      </p:sp>
      <p:sp>
        <p:nvSpPr>
          <p:cNvPr id="2" name="Text Placeholder 1"/>
          <p:cNvSpPr>
            <a:spLocks noGrp="1"/>
          </p:cNvSpPr>
          <p:nvPr>
            <p:ph type="body" sz="quarter" idx="10"/>
          </p:nvPr>
        </p:nvSpPr>
        <p:spPr/>
        <p:txBody>
          <a:bodyPr/>
          <a:lstStyle/>
          <a:p>
            <a:r>
              <a:rPr lang="en-US" dirty="0"/>
              <a:t>Businesspeople are expected to refrain from knowingly deceiving, misrepresenting, or intimidating others.</a:t>
            </a:r>
          </a:p>
          <a:p>
            <a:pPr lvl="1"/>
            <a:r>
              <a:rPr lang="en-US" dirty="0"/>
              <a:t>Example: The Federal Trade Commission ruled that Gerber’s claim that its Good Start Gentle baby formula can prevent or reduce allergies in children lacked scientific evidence and asked the company to remove the statement from its advertising and product labels. </a:t>
            </a:r>
            <a:endParaRPr lang="en-US" dirty="0" smtClean="0"/>
          </a:p>
          <a:p>
            <a:pPr lvl="1"/>
            <a:r>
              <a:rPr lang="en-US" dirty="0" smtClean="0"/>
              <a:t>Businesspeople should follow the </a:t>
            </a:r>
            <a:r>
              <a:rPr lang="en-US" b="1" dirty="0" smtClean="0">
                <a:solidFill>
                  <a:srgbClr val="FF0000"/>
                </a:solidFill>
              </a:rPr>
              <a:t>“GOLDEN RULE” </a:t>
            </a:r>
            <a:r>
              <a:rPr lang="mr-IN" dirty="0" smtClean="0"/>
              <a:t>–</a:t>
            </a:r>
            <a:r>
              <a:rPr lang="en-US" dirty="0" smtClean="0"/>
              <a:t> treat others how you would like to be treated!</a:t>
            </a:r>
            <a:endParaRPr lang="en-US" dirty="0"/>
          </a:p>
        </p:txBody>
      </p:sp>
    </p:spTree>
    <p:extLst>
      <p:ext uri="{BB962C8B-B14F-4D97-AF65-F5344CB8AC3E}">
        <p14:creationId xmlns:p14="http://schemas.microsoft.com/office/powerpoint/2010/main" val="278273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Organizational Relationships</a:t>
            </a:r>
          </a:p>
        </p:txBody>
      </p:sp>
      <p:sp>
        <p:nvSpPr>
          <p:cNvPr id="2" name="Text Placeholder 1"/>
          <p:cNvSpPr>
            <a:spLocks noGrp="1"/>
          </p:cNvSpPr>
          <p:nvPr>
            <p:ph type="body" sz="quarter" idx="10"/>
          </p:nvPr>
        </p:nvSpPr>
        <p:spPr/>
        <p:txBody>
          <a:bodyPr/>
          <a:lstStyle/>
          <a:p>
            <a:r>
              <a:rPr lang="en-US" dirty="0"/>
              <a:t>Businesspeople should not place their personal welfare above the welfare of others or the welfare of the organization.</a:t>
            </a:r>
          </a:p>
          <a:p>
            <a:r>
              <a:rPr lang="en-US" dirty="0"/>
              <a:t>Relationships among co-workers often create unethical problems.</a:t>
            </a:r>
          </a:p>
          <a:p>
            <a:pPr lvl="1"/>
            <a:r>
              <a:rPr lang="en-US" dirty="0"/>
              <a:t>Includes:</a:t>
            </a:r>
          </a:p>
          <a:p>
            <a:pPr lvl="2"/>
            <a:r>
              <a:rPr lang="en-US" dirty="0"/>
              <a:t>Not meeting one’s commitments in a mutual agreement</a:t>
            </a:r>
          </a:p>
          <a:p>
            <a:pPr lvl="2"/>
            <a:r>
              <a:rPr lang="en-US" dirty="0"/>
              <a:t>Pressuring others to behave unethically</a:t>
            </a:r>
          </a:p>
          <a:p>
            <a:pPr lvl="2"/>
            <a:r>
              <a:rPr lang="en-US" b="1" dirty="0">
                <a:solidFill>
                  <a:srgbClr val="0D9CAC"/>
                </a:solidFill>
              </a:rPr>
              <a:t>Plagiarism</a:t>
            </a:r>
            <a:r>
              <a:rPr lang="en-US" dirty="0"/>
              <a:t> – knowingly taking someone else’s words, ideas, or other original material without acknowledging the </a:t>
            </a:r>
            <a:r>
              <a:rPr lang="en-US" dirty="0" smtClean="0"/>
              <a:t>source</a:t>
            </a:r>
            <a:endParaRPr lang="en-US" dirty="0"/>
          </a:p>
        </p:txBody>
      </p:sp>
    </p:spTree>
    <p:extLst>
      <p:ext uri="{BB962C8B-B14F-4D97-AF65-F5344CB8AC3E}">
        <p14:creationId xmlns:p14="http://schemas.microsoft.com/office/powerpoint/2010/main" val="67833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Conflicts of Interest</a:t>
            </a:r>
          </a:p>
        </p:txBody>
      </p:sp>
      <p:sp>
        <p:nvSpPr>
          <p:cNvPr id="2" name="Text Placeholder 1"/>
          <p:cNvSpPr>
            <a:spLocks noGrp="1"/>
          </p:cNvSpPr>
          <p:nvPr>
            <p:ph type="body" sz="quarter" idx="10"/>
          </p:nvPr>
        </p:nvSpPr>
        <p:spPr/>
        <p:txBody>
          <a:bodyPr/>
          <a:lstStyle/>
          <a:p>
            <a:r>
              <a:rPr lang="en-US" sz="2400" dirty="0"/>
              <a:t>Conflicts of interest occur when a businessperson takes advantage of a situation for his or her own personal interest rather than for the employer’s interest.</a:t>
            </a:r>
          </a:p>
          <a:p>
            <a:pPr lvl="1"/>
            <a:r>
              <a:rPr lang="en-US" sz="2000" dirty="0"/>
              <a:t>Examples: a manager dating a subordinate, a firm that advises clients without informing them that it has a relationship with some of the products it recommends</a:t>
            </a:r>
          </a:p>
          <a:p>
            <a:pPr marL="342900" lvl="1" indent="-342900">
              <a:buClr>
                <a:srgbClr val="9E0025"/>
              </a:buClr>
              <a:buSzPct val="80000"/>
              <a:buFont typeface="Wingdings" pitchFamily="2" charset="2"/>
              <a:buChar char="§"/>
            </a:pPr>
            <a:r>
              <a:rPr lang="en-US" dirty="0"/>
              <a:t>Conflicts of interest may occur when payments and gifts make their way into business deals.</a:t>
            </a:r>
          </a:p>
          <a:p>
            <a:pPr lvl="1">
              <a:buSzPct val="100000"/>
            </a:pPr>
            <a:r>
              <a:rPr lang="en-US" sz="2000" dirty="0"/>
              <a:t>Bribes—gifts, favors, or payments offered with the intent of influencing an outcome—are illegal in the U.S. and abroad.</a:t>
            </a:r>
          </a:p>
        </p:txBody>
      </p:sp>
    </p:spTree>
    <p:extLst>
      <p:ext uri="{BB962C8B-B14F-4D97-AF65-F5344CB8AC3E}">
        <p14:creationId xmlns:p14="http://schemas.microsoft.com/office/powerpoint/2010/main" val="411129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Communications</a:t>
            </a:r>
          </a:p>
        </p:txBody>
      </p:sp>
      <p:sp>
        <p:nvSpPr>
          <p:cNvPr id="2" name="Text Placeholder 1"/>
          <p:cNvSpPr>
            <a:spLocks noGrp="1"/>
          </p:cNvSpPr>
          <p:nvPr>
            <p:ph type="body" sz="quarter" idx="10"/>
          </p:nvPr>
        </p:nvSpPr>
        <p:spPr/>
        <p:txBody>
          <a:bodyPr/>
          <a:lstStyle/>
          <a:p>
            <a:r>
              <a:rPr lang="en-US" dirty="0"/>
              <a:t>False and misleading advertising is illegal and unethical.</a:t>
            </a:r>
          </a:p>
          <a:p>
            <a:pPr lvl="1"/>
            <a:r>
              <a:rPr lang="en-US" dirty="0"/>
              <a:t>Example: Advertisers of health-related products must take precautions to guard against deception when using such descriptive terms as </a:t>
            </a:r>
            <a:r>
              <a:rPr lang="en-US" i="1" dirty="0" smtClean="0"/>
              <a:t>low</a:t>
            </a:r>
            <a:r>
              <a:rPr lang="en-US" dirty="0" smtClean="0"/>
              <a:t> </a:t>
            </a:r>
            <a:r>
              <a:rPr lang="en-US" i="1" dirty="0"/>
              <a:t>fat</a:t>
            </a:r>
            <a:r>
              <a:rPr lang="en-US" dirty="0"/>
              <a:t>, </a:t>
            </a:r>
            <a:r>
              <a:rPr lang="en-US" i="1" dirty="0"/>
              <a:t>fat free</a:t>
            </a:r>
            <a:r>
              <a:rPr lang="en-US" dirty="0"/>
              <a:t>, and </a:t>
            </a:r>
            <a:r>
              <a:rPr lang="en-US" i="1" dirty="0"/>
              <a:t>light</a:t>
            </a:r>
            <a:r>
              <a:rPr lang="en-US" dirty="0" smtClean="0"/>
              <a:t>.</a:t>
            </a:r>
            <a:endParaRPr lang="en-US" dirty="0"/>
          </a:p>
        </p:txBody>
      </p:sp>
    </p:spTree>
    <p:extLst>
      <p:ext uri="{BB962C8B-B14F-4D97-AF65-F5344CB8AC3E}">
        <p14:creationId xmlns:p14="http://schemas.microsoft.com/office/powerpoint/2010/main" val="311914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p:spPr>
        <p:txBody>
          <a:bodyPr/>
          <a:lstStyle/>
          <a:p>
            <a:pPr>
              <a:tabLst>
                <a:tab pos="1490663" algn="l"/>
              </a:tabLst>
            </a:pPr>
            <a:r>
              <a:rPr lang="en-US" sz="1800" dirty="0" smtClean="0">
                <a:solidFill>
                  <a:srgbClr val="888FB8"/>
                </a:solidFill>
              </a:rPr>
              <a:t>FIGURE 2-1</a:t>
            </a:r>
            <a:r>
              <a:rPr lang="en-US" sz="1800" dirty="0" smtClean="0"/>
              <a:t>	Factors That Affect the Level of Ethical Behavior in an 	Organization</a:t>
            </a:r>
            <a:endParaRPr lang="en-US" sz="1400" dirty="0"/>
          </a:p>
        </p:txBody>
      </p:sp>
      <p:pic>
        <p:nvPicPr>
          <p:cNvPr id="2" name="Picture 1" descr="The three factors that affect the level of ethical behavior in an organization are shown in the form of an illustration. The illustration shows a long rectangle labeled &quot;LEVEL OF ETHICAL BEHAVIOR&quot; in all caps. Along the bottom and in front of the rectangle are three squares lined up in a horizontal fashion. The first square is labeled &quot;Individual factors&quot;; the second square is labeled &quot;Social factors&quot;; and the third square is labeled &quot;Opportunity.&quot;" title="Figure 2-1 - Factors That Affect the Level of Ethical Behavior in an Organization"/>
          <p:cNvPicPr>
            <a:picLocks noChangeAspect="1"/>
          </p:cNvPicPr>
          <p:nvPr/>
        </p:nvPicPr>
        <p:blipFill>
          <a:blip r:embed="rId2"/>
          <a:stretch>
            <a:fillRect/>
          </a:stretch>
        </p:blipFill>
        <p:spPr>
          <a:xfrm>
            <a:off x="457200" y="2514600"/>
            <a:ext cx="8229600" cy="2376181"/>
          </a:xfrm>
          <a:prstGeom prst="rect">
            <a:avLst/>
          </a:prstGeom>
        </p:spPr>
      </p:pic>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10394</TotalTime>
  <Words>3948</Words>
  <Application>Microsoft Macintosh PowerPoint</Application>
  <PresentationFormat>On-screen Show (4:3)</PresentationFormat>
  <Paragraphs>385</Paragraphs>
  <Slides>48</Slides>
  <Notes>31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Pride12e</vt:lpstr>
      <vt:lpstr>Chapter 2  Ethics and Social Responsibility in Business</vt:lpstr>
      <vt:lpstr>Business Ethics and Social Responsibility: A Close Relationship</vt:lpstr>
      <vt:lpstr>Business Ethics Defined</vt:lpstr>
      <vt:lpstr>Ethical Issues</vt:lpstr>
      <vt:lpstr>Fairness and Honesty</vt:lpstr>
      <vt:lpstr>Organizational Relationships</vt:lpstr>
      <vt:lpstr>Conflicts of Interest</vt:lpstr>
      <vt:lpstr>Communications</vt:lpstr>
      <vt:lpstr>FIGURE 2-1 Factors That Affect the Level of Ethical Behavior in an  Organization</vt:lpstr>
      <vt:lpstr>Factors Affecting Ethical Behavior</vt:lpstr>
      <vt:lpstr>Encouraging Ethical Behavior  (slide 1 of 3)</vt:lpstr>
      <vt:lpstr>Encouraging Ethical Behavior  (slide 2 of 3)</vt:lpstr>
      <vt:lpstr>FIGURE 2-2 Defining Acceptable Behavior at Starbucks, Nike, and Apple</vt:lpstr>
      <vt:lpstr>Encouraging Ethical Behavior  (slide 3 of 3)</vt:lpstr>
      <vt:lpstr>TABLE 2-1 Guidelines for Making Ethical Decision</vt:lpstr>
      <vt:lpstr>Facing an Ethical Dilemma?</vt:lpstr>
      <vt:lpstr>Social Responsibility</vt:lpstr>
      <vt:lpstr>Corporate Citizenship</vt:lpstr>
      <vt:lpstr>TABLE 2-2 Corporate Responsibility Magazine’s 10 Best Corporate  Citizens</vt:lpstr>
      <vt:lpstr>Historical Evolution of Business Social Responsibility</vt:lpstr>
      <vt:lpstr>TABLE 2-3 Early Government Regulations That Affected American  Business</vt:lpstr>
      <vt:lpstr>Two Views of Social Responsibility</vt:lpstr>
      <vt:lpstr>Two Views of Social Responsibility</vt:lpstr>
      <vt:lpstr>The Pros and Cons of Social Responsibility (slide 1 of 2)</vt:lpstr>
      <vt:lpstr>The Pros and Cons of Social Responsibility (slide 2 of 2)</vt:lpstr>
      <vt:lpstr>Consumerism (slide 1 of 3)</vt:lpstr>
      <vt:lpstr>Consumerism (slide 2 of 3)</vt:lpstr>
      <vt:lpstr>Consumerism (slide 3 of 3)</vt:lpstr>
      <vt:lpstr>TABLE 2-4 Major Federal Legislation Protecting Consumers Since 1960  (slide 1 of 5)</vt:lpstr>
      <vt:lpstr>TABLE 2-4 Major Federal Legislation Protecting Consumers Since 1960  (slide 2 of 5)</vt:lpstr>
      <vt:lpstr>TABLE 2-4 Major Federal Legislation Protecting Consumers Since 1960  (slide 3 of 5)</vt:lpstr>
      <vt:lpstr>TABLE 2-4 Major Federal Legislation Protecting Consumers Since 1960  (slide 4 of 5)</vt:lpstr>
      <vt:lpstr>TABLE 2-4 Major Federal Legislation Protecting Consumers Since 1960  (slide 5 of 5)</vt:lpstr>
      <vt:lpstr>Public Health</vt:lpstr>
      <vt:lpstr>Employment Practices</vt:lpstr>
      <vt:lpstr>FIGURE 2-3 Comparative Income Levels</vt:lpstr>
      <vt:lpstr>FIGURE 2-4 Relative Earning of Male and Female Workers</vt:lpstr>
      <vt:lpstr>Affirmative Action Programs</vt:lpstr>
      <vt:lpstr>Training Programs for  the Hard-Core Unemployed</vt:lpstr>
      <vt:lpstr>Programs to Reduce Sexual Harassment and Abusive Behavior</vt:lpstr>
      <vt:lpstr>Environmental Concerns</vt:lpstr>
      <vt:lpstr>Effects of Environmental Legislation</vt:lpstr>
      <vt:lpstr>TABLE 2-5 Summary of Major Environmental Laws (slide 1 of 3)</vt:lpstr>
      <vt:lpstr>TABLE 2-5 Summary of Major Environmental Laws (slide 2 of 3)</vt:lpstr>
      <vt:lpstr>TABLE 2-5 Summary of Major Environmental Laws (slide 3 of 3)</vt:lpstr>
      <vt:lpstr>Business Response to  Environmental Concerns (slide 1 of 2)</vt:lpstr>
      <vt:lpstr>Business Response to  Environmental Concerns (slide 2 of 2)</vt:lpstr>
      <vt:lpstr>Implementing a Program  of Social Responsibility</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476</cp:revision>
  <cp:lastPrinted>2017-09-21T05:34:31Z</cp:lastPrinted>
  <dcterms:modified xsi:type="dcterms:W3CDTF">2018-10-03T00:19:19Z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