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4"/>
  </p:notesMasterIdLst>
  <p:handoutMasterIdLst>
    <p:handoutMasterId r:id="rId35"/>
  </p:handoutMasterIdLst>
  <p:sldIdLst>
    <p:sldId id="329" r:id="rId2"/>
    <p:sldId id="414" r:id="rId3"/>
    <p:sldId id="425" r:id="rId4"/>
    <p:sldId id="415" r:id="rId5"/>
    <p:sldId id="419" r:id="rId6"/>
    <p:sldId id="416" r:id="rId7"/>
    <p:sldId id="417" r:id="rId8"/>
    <p:sldId id="421" r:id="rId9"/>
    <p:sldId id="420" r:id="rId10"/>
    <p:sldId id="380" r:id="rId11"/>
    <p:sldId id="426" r:id="rId12"/>
    <p:sldId id="427" r:id="rId13"/>
    <p:sldId id="382" r:id="rId14"/>
    <p:sldId id="428" r:id="rId15"/>
    <p:sldId id="429" r:id="rId16"/>
    <p:sldId id="383" r:id="rId17"/>
    <p:sldId id="430" r:id="rId18"/>
    <p:sldId id="384" r:id="rId19"/>
    <p:sldId id="385" r:id="rId20"/>
    <p:sldId id="386" r:id="rId21"/>
    <p:sldId id="431" r:id="rId22"/>
    <p:sldId id="387" r:id="rId23"/>
    <p:sldId id="432" r:id="rId24"/>
    <p:sldId id="423" r:id="rId25"/>
    <p:sldId id="433" r:id="rId26"/>
    <p:sldId id="434" r:id="rId27"/>
    <p:sldId id="388" r:id="rId28"/>
    <p:sldId id="422" r:id="rId29"/>
    <p:sldId id="393" r:id="rId30"/>
    <p:sldId id="424" r:id="rId31"/>
    <p:sldId id="396" r:id="rId32"/>
    <p:sldId id="397" r:id="rId33"/>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AC1D4"/>
    <a:srgbClr val="009900"/>
    <a:srgbClr val="339966"/>
    <a:srgbClr val="339933"/>
    <a:srgbClr val="008000"/>
    <a:srgbClr val="D2E3EA"/>
    <a:srgbClr val="438609"/>
    <a:srgbClr val="00709A"/>
    <a:srgbClr val="D8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86364" autoAdjust="0"/>
  </p:normalViewPr>
  <p:slideViewPr>
    <p:cSldViewPr>
      <p:cViewPr>
        <p:scale>
          <a:sx n="75" d="100"/>
          <a:sy n="75" d="100"/>
        </p:scale>
        <p:origin x="-1248" y="-296"/>
      </p:cViewPr>
      <p:guideLst>
        <p:guide orient="horz" pos="816"/>
        <p:guide pos="672"/>
      </p:guideLst>
    </p:cSldViewPr>
  </p:slideViewPr>
  <p:outlineViewPr>
    <p:cViewPr>
      <p:scale>
        <a:sx n="33" d="100"/>
        <a:sy n="33" d="100"/>
      </p:scale>
      <p:origin x="0" y="36048"/>
    </p:cViewPr>
  </p:outlineViewPr>
  <p:notesTextViewPr>
    <p:cViewPr>
      <p:scale>
        <a:sx n="100" d="100"/>
        <a:sy n="100" d="100"/>
      </p:scale>
      <p:origin x="0" y="0"/>
    </p:cViewPr>
  </p:notesTextViewPr>
  <p:sorterViewPr>
    <p:cViewPr>
      <p:scale>
        <a:sx n="59" d="100"/>
        <a:sy n="59" d="100"/>
      </p:scale>
      <p:origin x="0" y="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gs" Target="tags/tag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u="sng"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u="sng"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u="sng"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60"/>
              </a:lnSpc>
            </a:pPr>
            <a:endParaRPr lang="en-US" dirty="0" smtClean="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a:p>
        </p:txBody>
      </p:sp>
    </p:spTree>
    <p:extLst>
      <p:ext uri="{BB962C8B-B14F-4D97-AF65-F5344CB8AC3E}">
        <p14:creationId xmlns:p14="http://schemas.microsoft.com/office/powerpoint/2010/main" val="419204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u="sng"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u="sng"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u="sng" dirty="0"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a:p>
        </p:txBody>
      </p:sp>
    </p:spTree>
    <p:extLst>
      <p:ext uri="{BB962C8B-B14F-4D97-AF65-F5344CB8AC3E}">
        <p14:creationId xmlns:p14="http://schemas.microsoft.com/office/powerpoint/2010/main" val="124970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u="sng"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0">
              <a:srgbClr val="006600"/>
            </a:gs>
            <a:gs pos="39999">
              <a:srgbClr val="339933"/>
            </a:gs>
            <a:gs pos="70000">
              <a:srgbClr val="339966"/>
            </a:gs>
            <a:gs pos="100000">
              <a:srgbClr val="FFEBFA"/>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467360"/>
            <a:ext cx="4495799" cy="575285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sp>
        <p:nvSpPr>
          <p:cNvPr id="7" name="TextBox 6"/>
          <p:cNvSpPr txBox="1"/>
          <p:nvPr/>
        </p:nvSpPr>
        <p:spPr>
          <a:xfrm>
            <a:off x="6096000" y="518160"/>
            <a:ext cx="1676400" cy="1323439"/>
          </a:xfrm>
          <a:prstGeom prst="rect">
            <a:avLst/>
          </a:prstGeom>
          <a:noFill/>
        </p:spPr>
        <p:txBody>
          <a:bodyPr wrap="square" rtlCol="0">
            <a:spAutoFit/>
          </a:bodyPr>
          <a:lstStyle/>
          <a:p>
            <a:pPr algn="ctr"/>
            <a:r>
              <a:rPr lang="en-US" sz="8000" b="0" i="0" spc="-510" dirty="0" smtClean="0">
                <a:solidFill>
                  <a:srgbClr val="FFC000"/>
                </a:solidFill>
                <a:effectLst>
                  <a:outerShdw blurRad="38100" dist="38100" dir="2700000" algn="tl">
                    <a:srgbClr val="000000">
                      <a:alpha val="43137"/>
                    </a:srgbClr>
                  </a:outerShdw>
                </a:effectLst>
                <a:latin typeface="Lucida Sans"/>
                <a:cs typeface="Lucida Sans"/>
              </a:rPr>
              <a:t>15</a:t>
            </a:r>
            <a:endParaRPr lang="en-US" sz="8000" b="0" i="0" spc="-510" dirty="0">
              <a:solidFill>
                <a:srgbClr val="FFC000"/>
              </a:solidFill>
              <a:effectLst>
                <a:outerShdw blurRad="38100" dist="38100" dir="2700000" algn="tl">
                  <a:srgbClr val="000000">
                    <a:alpha val="43137"/>
                  </a:srgbClr>
                </a:outerShdw>
              </a:effectLst>
              <a:latin typeface="Lucida Sans"/>
              <a:cs typeface="Lucida Sans"/>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77200" cy="990600"/>
          </a:xfrm>
          <a:gradFill>
            <a:gsLst>
              <a:gs pos="0">
                <a:srgbClr val="006600"/>
              </a:gs>
              <a:gs pos="72000">
                <a:srgbClr val="339933"/>
              </a:gs>
              <a:gs pos="100000">
                <a:srgbClr val="FFEBFA"/>
              </a:gs>
            </a:gsLst>
            <a:lin ang="5400000" scaled="0"/>
          </a:gradFill>
          <a:ln cap="rnd"/>
          <a:effectLst>
            <a:softEdge rad="63500"/>
          </a:effectLst>
        </p:spPr>
        <p:txBody>
          <a:bodyPr/>
          <a:lstStyle>
            <a:lvl1pPr>
              <a:defRPr sz="3200">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a:lnSpc>
                <a:spcPct val="90000"/>
              </a:lnSpc>
              <a:buClr>
                <a:srgbClr val="006600"/>
              </a:buClr>
              <a:buSzPct val="100000"/>
              <a:defRPr/>
            </a:lvl1pPr>
            <a:lvl2pPr>
              <a:lnSpc>
                <a:spcPct val="90000"/>
              </a:lnSpc>
              <a:buClr>
                <a:srgbClr val="FFCC00"/>
              </a:buClr>
              <a:defRPr sz="2400"/>
            </a:lvl2pPr>
            <a:lvl3pPr marL="1143000" indent="-228600">
              <a:buClr>
                <a:srgbClr val="7030A0"/>
              </a:buClr>
              <a:buFont typeface="Wingdings" panose="05000000000000000000" pitchFamily="2" charset="2"/>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ound Diagonal Corner Rectangle 3"/>
          <p:cNvSpPr/>
          <p:nvPr userDrawn="1"/>
        </p:nvSpPr>
        <p:spPr>
          <a:xfrm>
            <a:off x="152400" y="152400"/>
            <a:ext cx="8915400" cy="6629400"/>
          </a:xfrm>
          <a:prstGeom prst="round2DiagRect">
            <a:avLst/>
          </a:prstGeom>
          <a:noFill/>
          <a:ln w="444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800600"/>
          </a:xfrm>
        </p:spPr>
        <p:txBody>
          <a:bodyPr/>
          <a:lstStyle>
            <a:lvl1pPr marL="342900" marR="0" indent="-342900" algn="l" defTabSz="914400" rtl="0" eaLnBrk="1" fontAlgn="base" latinLnBrk="0" hangingPunct="1">
              <a:lnSpc>
                <a:spcPct val="100000"/>
              </a:lnSpc>
              <a:spcBef>
                <a:spcPct val="20000"/>
              </a:spcBef>
              <a:spcAft>
                <a:spcPct val="0"/>
              </a:spcAft>
              <a:buClr>
                <a:srgbClr val="006600"/>
              </a:buClr>
              <a:buSzPct val="80000"/>
              <a:buFont typeface="Wingdings" pitchFamily="2" charset="2"/>
              <a:buChar char="§"/>
              <a:tabLst/>
              <a:defRPr sz="2800"/>
            </a:lvl1pPr>
            <a:lvl2pPr marL="742950" marR="0" indent="-285750" algn="l" defTabSz="914400" rtl="0" eaLnBrk="1" fontAlgn="base" latinLnBrk="0" hangingPunct="1">
              <a:lnSpc>
                <a:spcPct val="100000"/>
              </a:lnSpc>
              <a:spcBef>
                <a:spcPct val="20000"/>
              </a:spcBef>
              <a:spcAft>
                <a:spcPct val="0"/>
              </a:spcAft>
              <a:buClr>
                <a:srgbClr val="FFC000"/>
              </a:buClr>
              <a:buSzTx/>
              <a:buFont typeface="Arial" charset="0"/>
              <a:buChar char="•"/>
              <a:tabLst/>
              <a:defRPr sz="2400"/>
            </a:lvl2pPr>
            <a:lvl3pPr marL="1143000" marR="0" indent="-228600" algn="l" defTabSz="914400" rtl="0" eaLnBrk="1" fontAlgn="base" latinLnBrk="0" hangingPunct="1">
              <a:lnSpc>
                <a:spcPct val="100000"/>
              </a:lnSpc>
              <a:spcBef>
                <a:spcPct val="20000"/>
              </a:spcBef>
              <a:spcAft>
                <a:spcPct val="0"/>
              </a:spcAft>
              <a:buClr>
                <a:srgbClr val="7030A0"/>
              </a:buClr>
              <a:buSzPct val="100000"/>
              <a:buFont typeface="Wingdings" panose="05000000000000000000" pitchFamily="2" charset="2"/>
              <a:buChar char="§"/>
              <a:tabLst/>
              <a:defRPr sz="2000"/>
            </a:lvl3pPr>
            <a:lvl4pPr marL="1600200" marR="0" indent="-228600" algn="l" defTabSz="914400" rtl="0" eaLnBrk="1" fontAlgn="base" latinLnBrk="0" hangingPunct="1">
              <a:lnSpc>
                <a:spcPct val="100000"/>
              </a:lnSpc>
              <a:spcBef>
                <a:spcPct val="20000"/>
              </a:spcBef>
              <a:spcAft>
                <a:spcPct val="0"/>
              </a:spcAft>
              <a:buClrTx/>
              <a:buSzTx/>
              <a:buFont typeface="Arial" charset="0"/>
              <a:buChar char="-"/>
              <a:tabLst/>
              <a:defRPr sz="1800"/>
            </a:lvl4pPr>
            <a:lvl5pPr marL="2057400" marR="0" indent="-228600" algn="l" defTabSz="914400"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ound Diagonal Corner Rectangle 5"/>
          <p:cNvSpPr/>
          <p:nvPr userDrawn="1"/>
        </p:nvSpPr>
        <p:spPr>
          <a:xfrm>
            <a:off x="152400" y="152400"/>
            <a:ext cx="8915400" cy="6629400"/>
          </a:xfrm>
          <a:prstGeom prst="round2DiagRect">
            <a:avLst/>
          </a:prstGeom>
          <a:noFill/>
          <a:ln w="444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990600" y="152400"/>
            <a:ext cx="8077200" cy="990600"/>
          </a:xfrm>
          <a:gradFill>
            <a:gsLst>
              <a:gs pos="0">
                <a:srgbClr val="006600"/>
              </a:gs>
              <a:gs pos="72000">
                <a:srgbClr val="339933"/>
              </a:gs>
              <a:gs pos="100000">
                <a:srgbClr val="FFEBFA"/>
              </a:gs>
            </a:gsLst>
            <a:lin ang="5400000" scaled="0"/>
          </a:gradFill>
          <a:ln cap="rnd"/>
          <a:effectLst>
            <a:softEdge rad="63500"/>
          </a:effectLst>
        </p:spPr>
        <p:txBody>
          <a:bodyPr/>
          <a:lstStyle>
            <a:lvl1pPr>
              <a:defRPr sz="3200">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6838"/>
            <a:ext cx="9144000" cy="969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777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62400"/>
            <a:ext cx="777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629400"/>
            <a:ext cx="5410200" cy="228600"/>
          </a:xfrm>
          <a:prstGeom prst="rect">
            <a:avLst/>
          </a:prstGeom>
        </p:spPr>
        <p:txBody>
          <a:bodyPr/>
          <a:lstStyle>
            <a:lvl1pPr algn="l">
              <a:defRPr/>
            </a:lvl1pPr>
          </a:lstStyle>
          <a:p>
            <a:pPr>
              <a:defRPr/>
            </a:pPr>
            <a:endParaRPr lang="en-US"/>
          </a:p>
        </p:txBody>
      </p:sp>
      <p:sp>
        <p:nvSpPr>
          <p:cNvPr id="6" name="Slide Number Placeholder 5"/>
          <p:cNvSpPr>
            <a:spLocks noGrp="1"/>
          </p:cNvSpPr>
          <p:nvPr>
            <p:ph type="sldNum" sz="quarter" idx="11"/>
          </p:nvPr>
        </p:nvSpPr>
        <p:spPr>
          <a:xfrm>
            <a:off x="7239000" y="6629400"/>
            <a:ext cx="1905000" cy="228600"/>
          </a:xfrm>
          <a:prstGeom prst="rect">
            <a:avLst/>
          </a:prstGeom>
        </p:spPr>
        <p:txBody>
          <a:bodyPr/>
          <a:lstStyle>
            <a:lvl1pPr algn="l">
              <a:defRPr/>
            </a:lvl1pPr>
          </a:lstStyle>
          <a:p>
            <a:pPr>
              <a:defRPr/>
            </a:pPr>
            <a:r>
              <a:rPr lang="en-US" smtClean="0"/>
              <a:t>3 | </a:t>
            </a:r>
            <a:fld id="{6ECB567D-B4B2-4E9F-A8F4-7357454A8FEC}" type="slidenum">
              <a:rPr lang="en-US" smtClean="0"/>
              <a:pPr>
                <a:defRPr/>
              </a:pPr>
              <a:t>‹#›</a:t>
            </a:fld>
            <a:endParaRPr lang="en-US"/>
          </a:p>
        </p:txBody>
      </p:sp>
    </p:spTree>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l">
              <a:defRPr/>
            </a:pPr>
            <a:r>
              <a:rPr lang="en-US" sz="900" dirty="0" smtClean="0">
                <a:solidFill>
                  <a:schemeClr val="bg1">
                    <a:lumMod val="50000"/>
                  </a:schemeClr>
                </a:solidFill>
                <a:latin typeface="Calibri" pitchFamily="34" charset="0"/>
                <a:cs typeface="Arial" charset="0"/>
              </a:rPr>
              <a:t>Copyright ©2017</a:t>
            </a:r>
            <a:r>
              <a:rPr lang="en-US" sz="900" baseline="0" dirty="0" smtClean="0">
                <a:solidFill>
                  <a:schemeClr val="bg1">
                    <a:lumMod val="50000"/>
                  </a:schemeClr>
                </a:solidFill>
                <a:latin typeface="Calibri" pitchFamily="34" charset="0"/>
                <a:cs typeface="Arial" charset="0"/>
              </a:rPr>
              <a:t> </a:t>
            </a:r>
            <a:r>
              <a:rPr lang="en-US" sz="900" dirty="0" smtClean="0">
                <a:solidFill>
                  <a:schemeClr val="bg1">
                    <a:lumMod val="50000"/>
                  </a:schemeClr>
                </a:solidFill>
                <a:latin typeface="Calibri" pitchFamily="34" charset="0"/>
                <a:cs typeface="Arial" charset="0"/>
              </a:rPr>
              <a:t>Cengage Learning. All Rights Reserved. May not be copied, scanned, or duplicated, in whole or in part, except for use as permitted in a license distributed with a certain product or service or otherwise on a password-protected website for classroom use.</a:t>
            </a:r>
            <a:endParaRPr lang="en-US" sz="900" dirty="0">
              <a:solidFill>
                <a:schemeClr val="bg1">
                  <a:lumMod val="50000"/>
                </a:schemeClr>
              </a:solidFill>
              <a:latin typeface="Calibri"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3" r:id="rId3"/>
    <p:sldLayoutId id="2147483807" r:id="rId4"/>
    <p:sldLayoutId id="2147483808" r:id="rId5"/>
    <p:sldLayoutId id="2147483809" r:id="rId6"/>
    <p:sldLayoutId id="2147483810" r:id="rId7"/>
    <p:sldLayoutId id="2147483811" r:id="rId8"/>
    <p:sldLayoutId id="2147483778" r:id="rId9"/>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006600"/>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6600"/>
            </a:gs>
            <a:gs pos="39999">
              <a:srgbClr val="339933"/>
            </a:gs>
            <a:gs pos="70000">
              <a:srgbClr val="339966"/>
            </a:gs>
            <a:gs pos="100000">
              <a:srgbClr val="FFEBFA"/>
            </a:gs>
          </a:gsLst>
          <a:lin ang="5400000" scaled="0"/>
        </a:gradFill>
        <a:effectLst/>
      </p:bgPr>
    </p:bg>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en-US" dirty="0"/>
              <a:t>Using Management Information Systems and Accounting Information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7"/>
          <p:cNvSpPr>
            <a:spLocks noGrp="1" noChangeArrowheads="1"/>
          </p:cNvSpPr>
          <p:nvPr>
            <p:ph type="title"/>
          </p:nvPr>
        </p:nvSpPr>
        <p:spPr/>
        <p:txBody>
          <a:bodyPr/>
          <a:lstStyle/>
          <a:p>
            <a:r>
              <a:rPr lang="en-US" dirty="0" smtClean="0"/>
              <a:t>Classifications of Accountants</a:t>
            </a:r>
            <a:endParaRPr lang="en-US" sz="2400" b="0" dirty="0" smtClean="0"/>
          </a:p>
        </p:txBody>
      </p:sp>
      <p:sp>
        <p:nvSpPr>
          <p:cNvPr id="36866" name="Rectangle 8"/>
          <p:cNvSpPr>
            <a:spLocks noGrp="1" noChangeArrowheads="1"/>
          </p:cNvSpPr>
          <p:nvPr>
            <p:ph idx="1"/>
          </p:nvPr>
        </p:nvSpPr>
        <p:spPr>
          <a:xfrm>
            <a:off x="609600" y="1295400"/>
            <a:ext cx="8077200" cy="4800600"/>
          </a:xfrm>
        </p:spPr>
        <p:txBody>
          <a:bodyPr/>
          <a:lstStyle/>
          <a:p>
            <a:r>
              <a:rPr lang="en-US" sz="1800" dirty="0" smtClean="0"/>
              <a:t>Private Accountant</a:t>
            </a:r>
          </a:p>
          <a:p>
            <a:pPr lvl="1"/>
            <a:r>
              <a:rPr lang="en-US" sz="1800" dirty="0" smtClean="0"/>
              <a:t>Employed by a specific organization</a:t>
            </a:r>
          </a:p>
          <a:p>
            <a:pPr lvl="1"/>
            <a:r>
              <a:rPr lang="en-US" sz="1800" dirty="0" smtClean="0"/>
              <a:t>Services performed for the employer</a:t>
            </a:r>
          </a:p>
          <a:p>
            <a:pPr lvl="2"/>
            <a:r>
              <a:rPr lang="en-US" sz="1800" dirty="0" smtClean="0"/>
              <a:t>Design its accounting information system</a:t>
            </a:r>
          </a:p>
          <a:p>
            <a:pPr lvl="2"/>
            <a:r>
              <a:rPr lang="en-US" sz="1800" dirty="0" smtClean="0"/>
              <a:t>Manage its accounting department</a:t>
            </a:r>
          </a:p>
          <a:p>
            <a:pPr lvl="2"/>
            <a:r>
              <a:rPr lang="en-US" sz="1800" dirty="0" smtClean="0"/>
              <a:t>Provide managers with accounting information, </a:t>
            </a:r>
            <a:br>
              <a:rPr lang="en-US" sz="1800" dirty="0" smtClean="0"/>
            </a:br>
            <a:r>
              <a:rPr lang="en-US" sz="1800" dirty="0" smtClean="0"/>
              <a:t>advice and assistance</a:t>
            </a:r>
          </a:p>
          <a:p>
            <a:r>
              <a:rPr lang="en-US" sz="1800" dirty="0" smtClean="0"/>
              <a:t>Public </a:t>
            </a:r>
            <a:r>
              <a:rPr lang="en-US" sz="1800" dirty="0" smtClean="0"/>
              <a:t>Accountant</a:t>
            </a:r>
          </a:p>
          <a:p>
            <a:pPr lvl="1"/>
            <a:r>
              <a:rPr lang="en-US" sz="1800" dirty="0"/>
              <a:t>Provides services to clients on a fee basis</a:t>
            </a:r>
          </a:p>
          <a:p>
            <a:pPr lvl="1"/>
            <a:r>
              <a:rPr lang="en-US" sz="1800" dirty="0"/>
              <a:t>Self-employed or employee of an accounting firm</a:t>
            </a:r>
          </a:p>
          <a:p>
            <a:r>
              <a:rPr lang="en-US" sz="1800" dirty="0" smtClean="0">
                <a:solidFill>
                  <a:srgbClr val="0000FF"/>
                </a:solidFill>
              </a:rPr>
              <a:t>Certified </a:t>
            </a:r>
            <a:r>
              <a:rPr lang="en-US" sz="1800" dirty="0">
                <a:solidFill>
                  <a:srgbClr val="0000FF"/>
                </a:solidFill>
              </a:rPr>
              <a:t>Public Accountant (CPA)</a:t>
            </a:r>
          </a:p>
          <a:p>
            <a:pPr lvl="1"/>
            <a:r>
              <a:rPr lang="en-US" sz="1800" dirty="0"/>
              <a:t>Has met state requirements for accounting education and experience and has passed a rigorous accounting examination prepared by the AICPA</a:t>
            </a:r>
          </a:p>
          <a:p>
            <a:pPr lvl="1"/>
            <a:r>
              <a:rPr lang="en-US" sz="1800" dirty="0"/>
              <a:t>Participates in continuing-education programs to maintain certification</a:t>
            </a:r>
          </a:p>
          <a:p>
            <a:endParaRPr lang="en-US" sz="1800" dirty="0" smtClean="0"/>
          </a:p>
        </p:txBody>
      </p:sp>
    </p:spTree>
    <p:extLst>
      <p:ext uri="{BB962C8B-B14F-4D97-AF65-F5344CB8AC3E}">
        <p14:creationId xmlns:p14="http://schemas.microsoft.com/office/powerpoint/2010/main" val="1095954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581400"/>
            <a:ext cx="3604431" cy="2314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481" name="Rectangle 6"/>
          <p:cNvSpPr>
            <a:spLocks noGrp="1" noChangeArrowheads="1"/>
          </p:cNvSpPr>
          <p:nvPr>
            <p:ph type="title"/>
          </p:nvPr>
        </p:nvSpPr>
        <p:spPr>
          <a:xfrm>
            <a:off x="990600" y="152400"/>
            <a:ext cx="8077200" cy="1219200"/>
          </a:xfrm>
        </p:spPr>
        <p:txBody>
          <a:bodyPr/>
          <a:lstStyle/>
          <a:p>
            <a:r>
              <a:rPr lang="en-US" dirty="0"/>
              <a:t>Why </a:t>
            </a:r>
            <a:r>
              <a:rPr lang="en-US" dirty="0" smtClean="0"/>
              <a:t>Audited Financial Statements </a:t>
            </a:r>
            <a:br>
              <a:rPr lang="en-US" dirty="0" smtClean="0"/>
            </a:br>
            <a:r>
              <a:rPr lang="en-US" dirty="0" smtClean="0"/>
              <a:t>Are Important</a:t>
            </a:r>
            <a:endParaRPr lang="en-US" dirty="0"/>
          </a:p>
        </p:txBody>
      </p:sp>
      <p:sp>
        <p:nvSpPr>
          <p:cNvPr id="20482" name="Rectangle 7"/>
          <p:cNvSpPr>
            <a:spLocks noGrp="1" noChangeArrowheads="1"/>
          </p:cNvSpPr>
          <p:nvPr>
            <p:ph idx="1"/>
          </p:nvPr>
        </p:nvSpPr>
        <p:spPr>
          <a:xfrm>
            <a:off x="381000" y="1447800"/>
            <a:ext cx="8305800" cy="5029200"/>
          </a:xfrm>
        </p:spPr>
        <p:txBody>
          <a:bodyPr/>
          <a:lstStyle/>
          <a:p>
            <a:pPr>
              <a:lnSpc>
                <a:spcPts val="3360"/>
              </a:lnSpc>
            </a:pPr>
            <a:r>
              <a:rPr lang="en-US" sz="1400" b="1" dirty="0" smtClean="0">
                <a:solidFill>
                  <a:srgbClr val="0000FF"/>
                </a:solidFill>
              </a:rPr>
              <a:t>Audit</a:t>
            </a:r>
            <a:r>
              <a:rPr lang="en-US" sz="1400" dirty="0" smtClean="0">
                <a:solidFill>
                  <a:srgbClr val="0000FF"/>
                </a:solidFill>
              </a:rPr>
              <a:t>: </a:t>
            </a:r>
            <a:r>
              <a:rPr lang="en-US" sz="1400" dirty="0" smtClean="0">
                <a:solidFill>
                  <a:srgbClr val="000000"/>
                </a:solidFill>
              </a:rPr>
              <a:t>Examination of company’s </a:t>
            </a:r>
            <a:r>
              <a:rPr lang="en-US" sz="1400" dirty="0">
                <a:solidFill>
                  <a:srgbClr val="000000"/>
                </a:solidFill>
              </a:rPr>
              <a:t>financial statements </a:t>
            </a:r>
            <a:r>
              <a:rPr lang="en-US" sz="1400" dirty="0" smtClean="0">
                <a:solidFill>
                  <a:srgbClr val="000000"/>
                </a:solidFill>
              </a:rPr>
              <a:t>and accounting practices</a:t>
            </a:r>
          </a:p>
          <a:p>
            <a:pPr>
              <a:lnSpc>
                <a:spcPts val="3360"/>
              </a:lnSpc>
            </a:pPr>
            <a:r>
              <a:rPr lang="en-US" sz="1400" b="1" dirty="0" smtClean="0">
                <a:solidFill>
                  <a:srgbClr val="000000"/>
                </a:solidFill>
              </a:rPr>
              <a:t>Generally accepted accounting principles (GAAPs)</a:t>
            </a:r>
            <a:r>
              <a:rPr lang="en-US" sz="1400" dirty="0">
                <a:solidFill>
                  <a:srgbClr val="000000"/>
                </a:solidFill>
              </a:rPr>
              <a:t>: </a:t>
            </a:r>
            <a:r>
              <a:rPr lang="en-US" sz="1400" dirty="0" smtClean="0">
                <a:solidFill>
                  <a:srgbClr val="000000"/>
                </a:solidFill>
              </a:rPr>
              <a:t>Guidelines </a:t>
            </a:r>
            <a:r>
              <a:rPr lang="en-US" sz="1400" dirty="0">
                <a:solidFill>
                  <a:srgbClr val="000000"/>
                </a:solidFill>
              </a:rPr>
              <a:t>and </a:t>
            </a:r>
            <a:r>
              <a:rPr lang="en-US" sz="1400" dirty="0" smtClean="0">
                <a:solidFill>
                  <a:srgbClr val="000000"/>
                </a:solidFill>
              </a:rPr>
              <a:t>practices for </a:t>
            </a:r>
            <a:r>
              <a:rPr lang="en-US" sz="1400" dirty="0">
                <a:solidFill>
                  <a:srgbClr val="000000"/>
                </a:solidFill>
              </a:rPr>
              <a:t>companies </a:t>
            </a:r>
            <a:r>
              <a:rPr lang="en-US" sz="1400" dirty="0" smtClean="0">
                <a:solidFill>
                  <a:srgbClr val="000000"/>
                </a:solidFill>
              </a:rPr>
              <a:t>reporting financial </a:t>
            </a:r>
            <a:r>
              <a:rPr lang="en-US" sz="1400" dirty="0">
                <a:solidFill>
                  <a:srgbClr val="000000"/>
                </a:solidFill>
              </a:rPr>
              <a:t>information and for </a:t>
            </a:r>
            <a:r>
              <a:rPr lang="en-US" sz="1400" dirty="0" smtClean="0">
                <a:solidFill>
                  <a:srgbClr val="000000"/>
                </a:solidFill>
              </a:rPr>
              <a:t>the accounting profession</a:t>
            </a:r>
          </a:p>
          <a:p>
            <a:pPr>
              <a:lnSpc>
                <a:spcPct val="200000"/>
              </a:lnSpc>
            </a:pPr>
            <a:r>
              <a:rPr lang="en-US" sz="1400" dirty="0" smtClean="0">
                <a:solidFill>
                  <a:srgbClr val="000000"/>
                </a:solidFill>
              </a:rPr>
              <a:t>An </a:t>
            </a:r>
            <a:r>
              <a:rPr lang="en-US" sz="1400" dirty="0">
                <a:solidFill>
                  <a:srgbClr val="000000"/>
                </a:solidFill>
              </a:rPr>
              <a:t>audit </a:t>
            </a:r>
            <a:r>
              <a:rPr lang="en-US" sz="1400" dirty="0" smtClean="0">
                <a:solidFill>
                  <a:srgbClr val="000000"/>
                </a:solidFill>
              </a:rPr>
              <a:t>does </a:t>
            </a:r>
            <a:r>
              <a:rPr lang="en-US" sz="1400" dirty="0">
                <a:solidFill>
                  <a:srgbClr val="000000"/>
                </a:solidFill>
              </a:rPr>
              <a:t>not </a:t>
            </a:r>
            <a:r>
              <a:rPr lang="en-US" sz="1400" dirty="0" smtClean="0">
                <a:solidFill>
                  <a:srgbClr val="000000"/>
                </a:solidFill>
              </a:rPr>
              <a:t>guarantee</a:t>
            </a:r>
            <a:r>
              <a:rPr lang="en-US" sz="1400" dirty="0">
                <a:solidFill>
                  <a:srgbClr val="000000"/>
                </a:solidFill>
              </a:rPr>
              <a:t> </a:t>
            </a:r>
            <a:r>
              <a:rPr lang="en-US" sz="1400" dirty="0" smtClean="0">
                <a:solidFill>
                  <a:srgbClr val="000000"/>
                </a:solidFill>
              </a:rPr>
              <a:t>t</a:t>
            </a:r>
            <a:r>
              <a:rPr lang="en-US" sz="1400" dirty="0" smtClean="0">
                <a:solidFill>
                  <a:srgbClr val="000000"/>
                </a:solidFill>
              </a:rPr>
              <a:t>hat </a:t>
            </a:r>
            <a:r>
              <a:rPr lang="en-US" sz="1400" dirty="0">
                <a:solidFill>
                  <a:srgbClr val="000000"/>
                </a:solidFill>
              </a:rPr>
              <a:t>a </a:t>
            </a:r>
            <a:r>
              <a:rPr lang="en-US" sz="1400" dirty="0" smtClean="0">
                <a:solidFill>
                  <a:srgbClr val="000000"/>
                </a:solidFill>
              </a:rPr>
              <a:t>company has </a:t>
            </a:r>
            <a:r>
              <a:rPr lang="en-US" sz="1400" dirty="0">
                <a:solidFill>
                  <a:srgbClr val="000000"/>
                </a:solidFill>
              </a:rPr>
              <a:t>not </a:t>
            </a:r>
            <a:r>
              <a:rPr lang="en-US" sz="1400" dirty="0" smtClean="0">
                <a:solidFill>
                  <a:srgbClr val="000000"/>
                </a:solidFill>
              </a:rPr>
              <a:t>“</a:t>
            </a:r>
            <a:r>
              <a:rPr lang="en-US" sz="1400" dirty="0">
                <a:solidFill>
                  <a:srgbClr val="000000"/>
                </a:solidFill>
              </a:rPr>
              <a:t>cooked” the books, it does </a:t>
            </a:r>
            <a:r>
              <a:rPr lang="en-US" sz="1400" dirty="0" smtClean="0">
                <a:solidFill>
                  <a:srgbClr val="000000"/>
                </a:solidFill>
              </a:rPr>
              <a:t>imply </a:t>
            </a:r>
            <a:r>
              <a:rPr lang="en-US" sz="1400" dirty="0" smtClean="0">
                <a:solidFill>
                  <a:srgbClr val="000000"/>
                </a:solidFill>
              </a:rPr>
              <a:t>that the company </a:t>
            </a:r>
            <a:r>
              <a:rPr lang="en-US" sz="1400" dirty="0" smtClean="0">
                <a:solidFill>
                  <a:srgbClr val="000000"/>
                </a:solidFill>
              </a:rPr>
              <a:t>has followed GAAPs</a:t>
            </a:r>
          </a:p>
          <a:p>
            <a:pPr marL="344488" indent="-344488">
              <a:lnSpc>
                <a:spcPct val="200000"/>
              </a:lnSpc>
              <a:spcAft>
                <a:spcPts val="3000"/>
              </a:spcAft>
              <a:buFont typeface="Arial" charset="0"/>
              <a:buChar char="•"/>
            </a:pPr>
            <a:r>
              <a:rPr lang="en-US" sz="1400" dirty="0" smtClean="0">
                <a:latin typeface="Helvetica" charset="0"/>
                <a:ea typeface="ＭＳ Ｐゴシック" charset="0"/>
                <a:cs typeface="Helvetica" charset="0"/>
              </a:rPr>
              <a:t>Fraud </a:t>
            </a:r>
            <a:r>
              <a:rPr lang="en-US" sz="1400" dirty="0">
                <a:latin typeface="Helvetica" charset="0"/>
                <a:ea typeface="ＭＳ Ｐゴシック" charset="0"/>
                <a:cs typeface="Helvetica" charset="0"/>
              </a:rPr>
              <a:t>damages businesses, no matter the size.</a:t>
            </a:r>
          </a:p>
          <a:p>
            <a:pPr marL="344488" indent="-344488">
              <a:lnSpc>
                <a:spcPct val="50000"/>
              </a:lnSpc>
              <a:spcAft>
                <a:spcPts val="3000"/>
              </a:spcAft>
              <a:buFont typeface="Arial" charset="0"/>
              <a:buChar char="•"/>
            </a:pPr>
            <a:r>
              <a:rPr lang="en-US" sz="1400" dirty="0">
                <a:latin typeface="Helvetica" charset="0"/>
                <a:ea typeface="ＭＳ Ｐゴシック" charset="0"/>
                <a:cs typeface="Helvetica" charset="0"/>
              </a:rPr>
              <a:t>The SEC has committed itself to fighting fraud but not </a:t>
            </a:r>
          </a:p>
          <a:p>
            <a:pPr marL="0" indent="0">
              <a:lnSpc>
                <a:spcPct val="50000"/>
              </a:lnSpc>
              <a:spcAft>
                <a:spcPts val="3000"/>
              </a:spcAft>
              <a:buNone/>
            </a:pPr>
            <a:r>
              <a:rPr lang="en-US" sz="1400" dirty="0" smtClean="0">
                <a:latin typeface="Helvetica" charset="0"/>
                <a:ea typeface="ＭＳ Ｐゴシック" charset="0"/>
                <a:cs typeface="Helvetica" charset="0"/>
              </a:rPr>
              <a:t>        all </a:t>
            </a:r>
            <a:r>
              <a:rPr lang="en-US" sz="1400" dirty="0">
                <a:latin typeface="Helvetica" charset="0"/>
                <a:ea typeface="ＭＳ Ｐゴシック" charset="0"/>
                <a:cs typeface="Helvetica" charset="0"/>
              </a:rPr>
              <a:t>auditors and CPAs are trained in finding fraud.</a:t>
            </a:r>
          </a:p>
          <a:p>
            <a:pPr marL="344488" indent="-344488">
              <a:spcAft>
                <a:spcPts val="3000"/>
              </a:spcAft>
              <a:buFont typeface="Arial" charset="0"/>
              <a:buChar char="•"/>
            </a:pPr>
            <a:r>
              <a:rPr lang="en-US" sz="1400" dirty="0">
                <a:latin typeface="Helvetica" charset="0"/>
                <a:ea typeface="ＭＳ Ｐゴシック" charset="0"/>
                <a:cs typeface="Helvetica" charset="0"/>
              </a:rPr>
              <a:t>Colleges are offering advanced degrees in forensic </a:t>
            </a:r>
            <a:endParaRPr lang="en-US" sz="1400" dirty="0" smtClean="0">
              <a:latin typeface="Helvetica" charset="0"/>
              <a:ea typeface="ＭＳ Ｐゴシック" charset="0"/>
              <a:cs typeface="Helvetica" charset="0"/>
            </a:endParaRPr>
          </a:p>
          <a:p>
            <a:pPr marL="0" indent="0">
              <a:lnSpc>
                <a:spcPct val="50000"/>
              </a:lnSpc>
              <a:spcAft>
                <a:spcPts val="3000"/>
              </a:spcAft>
              <a:buNone/>
            </a:pPr>
            <a:r>
              <a:rPr lang="en-US" sz="1400" dirty="0">
                <a:latin typeface="Helvetica" charset="0"/>
                <a:ea typeface="ＭＳ Ｐゴシック" charset="0"/>
                <a:cs typeface="Helvetica" charset="0"/>
              </a:rPr>
              <a:t> </a:t>
            </a:r>
            <a:r>
              <a:rPr lang="en-US" sz="1400" dirty="0" smtClean="0">
                <a:latin typeface="Helvetica" charset="0"/>
                <a:ea typeface="ＭＳ Ｐゴシック" charset="0"/>
                <a:cs typeface="Helvetica" charset="0"/>
              </a:rPr>
              <a:t>      accounting </a:t>
            </a:r>
            <a:r>
              <a:rPr lang="en-US" sz="1400" dirty="0">
                <a:latin typeface="Helvetica" charset="0"/>
                <a:ea typeface="ＭＳ Ｐゴシック" charset="0"/>
                <a:cs typeface="Helvetica" charset="0"/>
              </a:rPr>
              <a:t>to meet the upcoming demand for these accountants</a:t>
            </a:r>
            <a:r>
              <a:rPr lang="en-US" sz="1400" dirty="0" smtClean="0">
                <a:latin typeface="Helvetica" charset="0"/>
                <a:ea typeface="ＭＳ Ｐゴシック" charset="0"/>
                <a:cs typeface="Helvetica" charset="0"/>
              </a:rPr>
              <a:t>.</a:t>
            </a:r>
            <a:endParaRPr lang="en-US" sz="1400" dirty="0">
              <a:latin typeface="Helvetica" charset="0"/>
              <a:ea typeface="ＭＳ Ｐゴシック" charset="0"/>
              <a:cs typeface="Helvetica" charset="0"/>
            </a:endParaRPr>
          </a:p>
        </p:txBody>
      </p:sp>
    </p:spTree>
    <p:extLst>
      <p:ext uri="{BB962C8B-B14F-4D97-AF65-F5344CB8AC3E}">
        <p14:creationId xmlns:p14="http://schemas.microsoft.com/office/powerpoint/2010/main" val="422417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6"/>
          <p:cNvSpPr>
            <a:spLocks noGrp="1" noChangeArrowheads="1"/>
          </p:cNvSpPr>
          <p:nvPr>
            <p:ph type="title"/>
          </p:nvPr>
        </p:nvSpPr>
        <p:spPr>
          <a:xfrm>
            <a:off x="990600" y="152400"/>
            <a:ext cx="8077200" cy="1219200"/>
          </a:xfrm>
        </p:spPr>
        <p:txBody>
          <a:bodyPr/>
          <a:lstStyle/>
          <a:p>
            <a:r>
              <a:rPr lang="en-US" dirty="0" smtClean="0"/>
              <a:t>Accounting Standards and Procedures</a:t>
            </a:r>
            <a:endParaRPr lang="en-US" dirty="0"/>
          </a:p>
        </p:txBody>
      </p:sp>
      <p:sp>
        <p:nvSpPr>
          <p:cNvPr id="6" name="Rectangle 4"/>
          <p:cNvSpPr>
            <a:spLocks noChangeArrowheads="1"/>
          </p:cNvSpPr>
          <p:nvPr/>
        </p:nvSpPr>
        <p:spPr bwMode="auto">
          <a:xfrm>
            <a:off x="528638" y="1703388"/>
            <a:ext cx="4800600" cy="2209800"/>
          </a:xfrm>
          <a:prstGeom prst="rect">
            <a:avLst/>
          </a:prstGeom>
          <a:solidFill>
            <a:srgbClr val="FF6600"/>
          </a:solidFill>
          <a:ln w="9525">
            <a:solidFill>
              <a:schemeClr val="tx1"/>
            </a:solidFill>
            <a:miter lim="800000"/>
            <a:headEnd/>
            <a:tailEnd/>
          </a:ln>
        </p:spPr>
        <p:txBody>
          <a:bodyPr wrap="none" anchor="ctr"/>
          <a:lstStyle/>
          <a:p>
            <a:pPr algn="ctr">
              <a:defRPr/>
            </a:pPr>
            <a:r>
              <a:rPr lang="en-US" b="1" i="1" dirty="0"/>
              <a:t>Generally Accepted </a:t>
            </a:r>
          </a:p>
          <a:p>
            <a:pPr algn="ctr">
              <a:defRPr/>
            </a:pPr>
            <a:r>
              <a:rPr lang="en-US" b="1" i="1" dirty="0"/>
              <a:t>Accounting Principles (</a:t>
            </a:r>
            <a:r>
              <a:rPr lang="en-US" b="1" i="1" dirty="0" err="1"/>
              <a:t>GAAP</a:t>
            </a:r>
            <a:r>
              <a:rPr lang="en-US" b="1" i="1" dirty="0"/>
              <a:t>) –</a:t>
            </a:r>
            <a:r>
              <a:rPr lang="en-US" dirty="0"/>
              <a:t> </a:t>
            </a:r>
          </a:p>
          <a:p>
            <a:pPr algn="ctr">
              <a:defRPr/>
            </a:pPr>
            <a:r>
              <a:rPr lang="en-US" dirty="0"/>
              <a:t>accounting standards that </a:t>
            </a:r>
          </a:p>
          <a:p>
            <a:pPr algn="ctr">
              <a:defRPr/>
            </a:pPr>
            <a:r>
              <a:rPr lang="en-US" dirty="0"/>
              <a:t>are used in the preparation </a:t>
            </a:r>
          </a:p>
          <a:p>
            <a:pPr algn="ctr">
              <a:defRPr/>
            </a:pPr>
            <a:r>
              <a:rPr lang="en-US" dirty="0"/>
              <a:t>of financial </a:t>
            </a:r>
            <a:r>
              <a:rPr lang="en-US" dirty="0"/>
              <a:t>statements</a:t>
            </a:r>
            <a:endParaRPr lang="en-US" dirty="0"/>
          </a:p>
        </p:txBody>
      </p:sp>
      <p:sp>
        <p:nvSpPr>
          <p:cNvPr id="7" name="Rectangle 5"/>
          <p:cNvSpPr>
            <a:spLocks noChangeArrowheads="1"/>
          </p:cNvSpPr>
          <p:nvPr/>
        </p:nvSpPr>
        <p:spPr bwMode="auto">
          <a:xfrm>
            <a:off x="528638" y="3913188"/>
            <a:ext cx="4800600" cy="2209800"/>
          </a:xfrm>
          <a:prstGeom prst="rect">
            <a:avLst/>
          </a:prstGeom>
          <a:solidFill>
            <a:srgbClr val="FFFF00"/>
          </a:solidFill>
          <a:ln w="9525">
            <a:solidFill>
              <a:schemeClr val="tx1"/>
            </a:solidFill>
            <a:miter lim="800000"/>
            <a:headEnd/>
            <a:tailEnd/>
          </a:ln>
        </p:spPr>
        <p:txBody>
          <a:bodyPr wrap="none" anchor="ctr"/>
          <a:lstStyle/>
          <a:p>
            <a:pPr algn="ctr"/>
            <a:r>
              <a:rPr lang="en-US" b="1" i="1"/>
              <a:t>Financial Accounting </a:t>
            </a:r>
          </a:p>
          <a:p>
            <a:pPr algn="ctr"/>
            <a:r>
              <a:rPr lang="en-US" b="1" i="1"/>
              <a:t>Standards Board (FASB) –</a:t>
            </a:r>
            <a:r>
              <a:rPr lang="en-US"/>
              <a:t> </a:t>
            </a:r>
          </a:p>
          <a:p>
            <a:pPr algn="ctr"/>
            <a:r>
              <a:rPr lang="en-US"/>
              <a:t>private self-regulated board that </a:t>
            </a:r>
          </a:p>
          <a:p>
            <a:pPr algn="ctr"/>
            <a:r>
              <a:rPr lang="en-US"/>
              <a:t>establishes and enforces GAAP</a:t>
            </a:r>
          </a:p>
        </p:txBody>
      </p:sp>
      <p:sp>
        <p:nvSpPr>
          <p:cNvPr id="9" name="Rectangle 6"/>
          <p:cNvSpPr>
            <a:spLocks noChangeArrowheads="1"/>
          </p:cNvSpPr>
          <p:nvPr/>
        </p:nvSpPr>
        <p:spPr bwMode="auto">
          <a:xfrm>
            <a:off x="5329238" y="1703388"/>
            <a:ext cx="3305175" cy="4419600"/>
          </a:xfrm>
          <a:prstGeom prst="rect">
            <a:avLst/>
          </a:prstGeom>
          <a:solidFill>
            <a:srgbClr val="660066"/>
          </a:solidFill>
          <a:ln w="9525">
            <a:solidFill>
              <a:schemeClr val="tx1"/>
            </a:solidFill>
            <a:miter lim="800000"/>
            <a:headEnd/>
            <a:tailEnd/>
          </a:ln>
        </p:spPr>
        <p:txBody>
          <a:bodyPr wrap="none" anchor="ctr"/>
          <a:lstStyle/>
          <a:p>
            <a:pPr marL="279400" indent="-279400">
              <a:defRPr/>
            </a:pPr>
            <a:endParaRPr lang="en-US" sz="2800" dirty="0">
              <a:solidFill>
                <a:schemeClr val="bg1"/>
              </a:solidFill>
            </a:endParaRPr>
          </a:p>
          <a:p>
            <a:pPr marL="279400" indent="-279400" algn="ctr">
              <a:defRPr/>
            </a:pPr>
            <a:r>
              <a:rPr lang="en-US" sz="2800" i="1" dirty="0">
                <a:solidFill>
                  <a:schemeClr val="bg1"/>
                </a:solidFill>
              </a:rPr>
              <a:t>Through </a:t>
            </a:r>
            <a:r>
              <a:rPr lang="en-US" sz="2800" i="1" dirty="0" err="1">
                <a:solidFill>
                  <a:schemeClr val="bg1"/>
                </a:solidFill>
              </a:rPr>
              <a:t>GAAP</a:t>
            </a:r>
            <a:r>
              <a:rPr lang="en-US" sz="2800" i="1" dirty="0">
                <a:solidFill>
                  <a:schemeClr val="bg1"/>
                </a:solidFill>
              </a:rPr>
              <a:t>, </a:t>
            </a:r>
          </a:p>
          <a:p>
            <a:pPr marL="279400" indent="-279400" algn="ctr">
              <a:defRPr/>
            </a:pPr>
            <a:r>
              <a:rPr lang="en-US" sz="2800" i="1" dirty="0">
                <a:solidFill>
                  <a:schemeClr val="bg1"/>
                </a:solidFill>
              </a:rPr>
              <a:t>the FASB aims to </a:t>
            </a:r>
          </a:p>
          <a:p>
            <a:pPr marL="279400" indent="-279400" algn="ctr">
              <a:defRPr/>
            </a:pPr>
            <a:r>
              <a:rPr lang="en-US" sz="2800" i="1" dirty="0">
                <a:solidFill>
                  <a:schemeClr val="bg1"/>
                </a:solidFill>
              </a:rPr>
              <a:t>ensure that financial </a:t>
            </a:r>
          </a:p>
          <a:p>
            <a:pPr marL="279400" indent="-279400" algn="ctr">
              <a:defRPr/>
            </a:pPr>
            <a:r>
              <a:rPr lang="en-US" sz="2800" i="1" dirty="0">
                <a:solidFill>
                  <a:schemeClr val="bg1"/>
                </a:solidFill>
              </a:rPr>
              <a:t>statements are:</a:t>
            </a:r>
          </a:p>
          <a:p>
            <a:pPr marL="279400" indent="-279400">
              <a:defRPr/>
            </a:pPr>
            <a:endParaRPr lang="en-US" sz="2800" dirty="0">
              <a:solidFill>
                <a:schemeClr val="bg1"/>
              </a:solidFill>
            </a:endParaRPr>
          </a:p>
          <a:p>
            <a:pPr marL="736600" lvl="1" indent="-279400">
              <a:buFontTx/>
              <a:buChar char="•"/>
              <a:defRPr/>
            </a:pPr>
            <a:r>
              <a:rPr lang="en-US" sz="2800" dirty="0">
                <a:solidFill>
                  <a:schemeClr val="bg1"/>
                </a:solidFill>
              </a:rPr>
              <a:t>Relevant</a:t>
            </a:r>
          </a:p>
          <a:p>
            <a:pPr marL="736600" lvl="1" indent="-279400">
              <a:buFontTx/>
              <a:buChar char="•"/>
              <a:defRPr/>
            </a:pPr>
            <a:r>
              <a:rPr lang="en-US" sz="2800" dirty="0">
                <a:solidFill>
                  <a:schemeClr val="bg1"/>
                </a:solidFill>
              </a:rPr>
              <a:t>Reliable</a:t>
            </a:r>
          </a:p>
          <a:p>
            <a:pPr marL="736600" lvl="1" indent="-279400">
              <a:buFontTx/>
              <a:buChar char="•"/>
              <a:defRPr/>
            </a:pPr>
            <a:r>
              <a:rPr lang="en-US" sz="2800" dirty="0">
                <a:solidFill>
                  <a:schemeClr val="bg1"/>
                </a:solidFill>
              </a:rPr>
              <a:t>Consistent</a:t>
            </a:r>
          </a:p>
          <a:p>
            <a:pPr marL="736600" lvl="1" indent="-279400">
              <a:buFontTx/>
              <a:buChar char="•"/>
              <a:defRPr/>
            </a:pPr>
            <a:r>
              <a:rPr lang="en-US" sz="2800" dirty="0">
                <a:solidFill>
                  <a:schemeClr val="bg1"/>
                </a:solidFill>
              </a:rPr>
              <a:t>Comparable</a:t>
            </a:r>
          </a:p>
          <a:p>
            <a:pPr marL="279400" indent="-279400">
              <a:buFontTx/>
              <a:buChar char="•"/>
              <a:defRPr/>
            </a:pPr>
            <a:endParaRPr lang="en-US" sz="2800" dirty="0">
              <a:solidFill>
                <a:schemeClr val="bg1"/>
              </a:solidFill>
            </a:endParaRPr>
          </a:p>
          <a:p>
            <a:pPr marL="279400" indent="-279400">
              <a:buFontTx/>
              <a:buChar char="•"/>
              <a:defRPr/>
            </a:pPr>
            <a:endParaRPr lang="en-US" sz="2800" dirty="0">
              <a:solidFill>
                <a:schemeClr val="bg1"/>
              </a:solidFill>
            </a:endParaRPr>
          </a:p>
        </p:txBody>
      </p:sp>
    </p:spTree>
    <p:extLst>
      <p:ext uri="{BB962C8B-B14F-4D97-AF65-F5344CB8AC3E}">
        <p14:creationId xmlns:p14="http://schemas.microsoft.com/office/powerpoint/2010/main" val="3699320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smtClean="0"/>
              <a:t>The Accounting </a:t>
            </a:r>
            <a:r>
              <a:rPr lang="en-US" dirty="0" smtClean="0"/>
              <a:t>Process</a:t>
            </a:r>
            <a:endParaRPr lang="en-US" dirty="0" smtClean="0"/>
          </a:p>
        </p:txBody>
      </p:sp>
      <p:sp>
        <p:nvSpPr>
          <p:cNvPr id="5" name="Content Placeholder 2"/>
          <p:cNvSpPr txBox="1">
            <a:spLocks/>
          </p:cNvSpPr>
          <p:nvPr/>
        </p:nvSpPr>
        <p:spPr>
          <a:xfrm>
            <a:off x="381000" y="1371600"/>
            <a:ext cx="8382000" cy="5083175"/>
          </a:xfrm>
          <a:prstGeom prst="rect">
            <a:avLst/>
          </a:prstGeom>
        </p:spPr>
        <p:txBody>
          <a:bodyPr>
            <a:normAutofit fontScale="62500" lnSpcReduction="20000"/>
          </a:bodyPr>
          <a:lstStyle>
            <a:lvl1pPr marL="342900" indent="-342900" algn="l" defTabSz="457200" rtl="0" eaLnBrk="1" latinLnBrk="0" hangingPunct="1">
              <a:spcBef>
                <a:spcPct val="20000"/>
              </a:spcBef>
              <a:buClr>
                <a:srgbClr val="8A008C"/>
              </a:buClr>
              <a:buFont typeface="Arial"/>
              <a:buChar char="•"/>
              <a:defRPr sz="3200" b="0" i="0" kern="1200" spc="-150">
                <a:solidFill>
                  <a:schemeClr val="tx1"/>
                </a:solidFill>
                <a:latin typeface="Lucida Sans"/>
                <a:ea typeface="+mn-ea"/>
                <a:cs typeface="Lucida Sans"/>
              </a:defRPr>
            </a:lvl1pPr>
            <a:lvl2pPr marL="742950" indent="-285750" algn="l" defTabSz="457200" rtl="0" eaLnBrk="1" latinLnBrk="0" hangingPunct="1">
              <a:spcBef>
                <a:spcPct val="20000"/>
              </a:spcBef>
              <a:buClr>
                <a:srgbClr val="0B0C80"/>
              </a:buClr>
              <a:buSzPct val="69000"/>
              <a:buFont typeface="Wingdings" charset="2"/>
              <a:buChar char=""/>
              <a:defRPr sz="2800" b="0" i="0" kern="1200" spc="-150">
                <a:solidFill>
                  <a:schemeClr val="tx1"/>
                </a:solidFill>
                <a:latin typeface="Lucida Sans"/>
                <a:ea typeface="+mn-ea"/>
                <a:cs typeface="Lucida Sans"/>
              </a:defRPr>
            </a:lvl2pPr>
            <a:lvl3pPr marL="1143000" indent="-228600" algn="l" defTabSz="457200" rtl="0" eaLnBrk="1" latinLnBrk="0" hangingPunct="1">
              <a:spcBef>
                <a:spcPct val="20000"/>
              </a:spcBef>
              <a:buClr>
                <a:srgbClr val="FF6600"/>
              </a:buClr>
              <a:buFont typeface="Arial"/>
              <a:buChar char="•"/>
              <a:defRPr sz="2400" b="0" i="0" kern="1200" spc="-15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2000" b="0" i="0" kern="1200" spc="-15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2000" b="0" i="0" kern="1200" spc="-15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Tx/>
              <a:buNone/>
              <a:defRPr/>
            </a:pPr>
            <a:r>
              <a:rPr lang="en-US" sz="3600" spc="0" dirty="0" smtClean="0">
                <a:latin typeface="+mn-lt"/>
              </a:rPr>
              <a:t>GAAP establishes two main financial accounting rules:</a:t>
            </a:r>
          </a:p>
          <a:p>
            <a:pPr lvl="1">
              <a:lnSpc>
                <a:spcPct val="90000"/>
              </a:lnSpc>
              <a:spcAft>
                <a:spcPts val="1200"/>
              </a:spcAft>
              <a:buFont typeface="Wingdings 2" pitchFamily="18" charset="2"/>
              <a:buChar char="u"/>
              <a:defRPr/>
            </a:pPr>
            <a:r>
              <a:rPr lang="en-US" sz="3600" spc="0" dirty="0" smtClean="0">
                <a:solidFill>
                  <a:srgbClr val="FF0000"/>
                </a:solidFill>
                <a:latin typeface="+mn-lt"/>
              </a:rPr>
              <a:t>The Accounting Equation</a:t>
            </a:r>
          </a:p>
          <a:p>
            <a:pPr marL="914400" lvl="2" indent="0" algn="ctr">
              <a:lnSpc>
                <a:spcPct val="90000"/>
              </a:lnSpc>
              <a:spcAft>
                <a:spcPts val="1200"/>
              </a:spcAft>
              <a:buFont typeface="Arial"/>
              <a:buNone/>
              <a:defRPr/>
            </a:pPr>
            <a:r>
              <a:rPr lang="en-US" sz="5100" spc="0" dirty="0" smtClean="0">
                <a:solidFill>
                  <a:srgbClr val="0B0C80"/>
                </a:solidFill>
                <a:latin typeface="+mn-lt"/>
              </a:rPr>
              <a:t>Assets = Liabilities + Owner’s Equity</a:t>
            </a:r>
          </a:p>
          <a:p>
            <a:pPr marL="914400" lvl="2" indent="0">
              <a:lnSpc>
                <a:spcPct val="90000"/>
              </a:lnSpc>
              <a:spcAft>
                <a:spcPts val="1200"/>
              </a:spcAft>
              <a:buFont typeface="Arial"/>
              <a:buNone/>
              <a:defRPr/>
            </a:pPr>
            <a:r>
              <a:rPr lang="en-US" sz="3200" u="sng" spc="0" dirty="0" smtClean="0">
                <a:solidFill>
                  <a:srgbClr val="800000"/>
                </a:solidFill>
                <a:latin typeface="+mn-lt"/>
              </a:rPr>
              <a:t>Assets</a:t>
            </a:r>
            <a:r>
              <a:rPr lang="en-US" sz="3200" spc="0" dirty="0" smtClean="0">
                <a:solidFill>
                  <a:srgbClr val="800000"/>
                </a:solidFill>
                <a:latin typeface="+mn-lt"/>
              </a:rPr>
              <a:t> – The resources that a business own (ex. Cash, Accounts Receivable, Inventory, Equipment, and Real Estate/Land)</a:t>
            </a:r>
          </a:p>
          <a:p>
            <a:pPr marL="914400" lvl="2" indent="0">
              <a:lnSpc>
                <a:spcPct val="90000"/>
              </a:lnSpc>
              <a:spcAft>
                <a:spcPts val="1200"/>
              </a:spcAft>
              <a:buFont typeface="Arial"/>
              <a:buNone/>
              <a:defRPr/>
            </a:pPr>
            <a:r>
              <a:rPr lang="en-US" sz="3200" u="sng" spc="0" dirty="0" smtClean="0">
                <a:solidFill>
                  <a:srgbClr val="FF6600"/>
                </a:solidFill>
                <a:latin typeface="+mn-lt"/>
              </a:rPr>
              <a:t>Liabilities</a:t>
            </a:r>
            <a:r>
              <a:rPr lang="en-US" sz="3200" i="1" u="sng" spc="0" dirty="0" smtClean="0">
                <a:solidFill>
                  <a:srgbClr val="FF6600"/>
                </a:solidFill>
                <a:latin typeface="+mn-lt"/>
              </a:rPr>
              <a:t> </a:t>
            </a:r>
            <a:r>
              <a:rPr lang="en-US" sz="3200" spc="0" dirty="0" smtClean="0">
                <a:solidFill>
                  <a:srgbClr val="FF6600"/>
                </a:solidFill>
                <a:latin typeface="+mn-lt"/>
              </a:rPr>
              <a:t>– The firm’s debts, what it owes others (ex. Accounts Payable and Notes Payable)</a:t>
            </a:r>
          </a:p>
          <a:p>
            <a:pPr marL="914400" lvl="2" indent="0">
              <a:lnSpc>
                <a:spcPct val="90000"/>
              </a:lnSpc>
              <a:spcAft>
                <a:spcPts val="1200"/>
              </a:spcAft>
              <a:buFont typeface="Arial"/>
              <a:buNone/>
              <a:defRPr/>
            </a:pPr>
            <a:r>
              <a:rPr lang="en-US" sz="3200" u="sng" spc="0" dirty="0" smtClean="0">
                <a:solidFill>
                  <a:srgbClr val="660066"/>
                </a:solidFill>
                <a:latin typeface="+mn-lt"/>
              </a:rPr>
              <a:t>Owner’s Equity </a:t>
            </a:r>
            <a:r>
              <a:rPr lang="en-US" sz="3200" spc="0" dirty="0" smtClean="0">
                <a:solidFill>
                  <a:srgbClr val="660066"/>
                </a:solidFill>
                <a:latin typeface="+mn-lt"/>
              </a:rPr>
              <a:t>– The difference between assets and liabilities (what would be left for the owners if the firm’s assets were sold and the money used to pay off its liabilities (ex. Retained Earnings, Stock)</a:t>
            </a:r>
          </a:p>
          <a:p>
            <a:pPr lvl="1">
              <a:lnSpc>
                <a:spcPct val="90000"/>
              </a:lnSpc>
              <a:spcAft>
                <a:spcPts val="1200"/>
              </a:spcAft>
              <a:buFont typeface="Wingdings 2" pitchFamily="18" charset="2"/>
              <a:buChar char="v"/>
              <a:defRPr/>
            </a:pPr>
            <a:r>
              <a:rPr lang="en-US" sz="3600" spc="0" dirty="0" smtClean="0">
                <a:solidFill>
                  <a:srgbClr val="FF0000"/>
                </a:solidFill>
                <a:latin typeface="+mn-lt"/>
              </a:rPr>
              <a:t>Double-Entry Bookkeeping System</a:t>
            </a:r>
          </a:p>
          <a:p>
            <a:pPr marL="914400" lvl="2" indent="0">
              <a:lnSpc>
                <a:spcPct val="90000"/>
              </a:lnSpc>
              <a:spcAft>
                <a:spcPts val="1200"/>
              </a:spcAft>
              <a:buFont typeface="Arial"/>
              <a:buNone/>
              <a:defRPr/>
            </a:pPr>
            <a:r>
              <a:rPr lang="en-US" sz="3100" spc="0" dirty="0" smtClean="0">
                <a:solidFill>
                  <a:srgbClr val="2D2D5F"/>
                </a:solidFill>
                <a:latin typeface="+mn-lt"/>
              </a:rPr>
              <a:t>Each </a:t>
            </a:r>
            <a:r>
              <a:rPr lang="en-US" sz="3100" spc="0" dirty="0">
                <a:solidFill>
                  <a:srgbClr val="2D2D5F"/>
                </a:solidFill>
                <a:latin typeface="+mn-lt"/>
              </a:rPr>
              <a:t>financial transaction is recorded as two separate accounting entries to maintain the balance of the accounting equation</a:t>
            </a:r>
          </a:p>
          <a:p>
            <a:pPr lvl="2">
              <a:lnSpc>
                <a:spcPct val="90000"/>
              </a:lnSpc>
              <a:spcAft>
                <a:spcPts val="1200"/>
              </a:spcAft>
              <a:buFont typeface="Wingdings 2" pitchFamily="18" charset="2"/>
              <a:buChar char="v"/>
              <a:defRPr/>
            </a:pPr>
            <a:endParaRPr lang="en-US" sz="3200" dirty="0" smtClean="0">
              <a:solidFill>
                <a:srgbClr val="FF0000"/>
              </a:solidFill>
              <a:latin typeface="+mn-lt"/>
            </a:endParaRPr>
          </a:p>
          <a:p>
            <a:pPr marL="0" indent="0">
              <a:buFont typeface="Arial"/>
              <a:buNone/>
              <a:defRPr/>
            </a:pPr>
            <a:endParaRPr lang="en-US" dirty="0">
              <a:latin typeface="+mn-lt"/>
            </a:endParaRPr>
          </a:p>
        </p:txBody>
      </p:sp>
    </p:spTree>
    <p:extLst>
      <p:ext uri="{BB962C8B-B14F-4D97-AF65-F5344CB8AC3E}">
        <p14:creationId xmlns:p14="http://schemas.microsoft.com/office/powerpoint/2010/main" val="215539180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smtClean="0"/>
              <a:t>The Fundamental Accounting Equation</a:t>
            </a:r>
            <a:endParaRPr lang="en-US" dirty="0" smtClean="0"/>
          </a:p>
        </p:txBody>
      </p:sp>
      <p:sp>
        <p:nvSpPr>
          <p:cNvPr id="4" name="TextBox 9"/>
          <p:cNvSpPr txBox="1">
            <a:spLocks noChangeArrowheads="1"/>
          </p:cNvSpPr>
          <p:nvPr/>
        </p:nvSpPr>
        <p:spPr bwMode="auto">
          <a:xfrm>
            <a:off x="381000" y="1752600"/>
            <a:ext cx="3581400" cy="4108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3000"/>
              </a:spcAft>
            </a:pPr>
            <a:r>
              <a:rPr lang="en-US" sz="2400" b="1" dirty="0" smtClean="0">
                <a:latin typeface="Helvetica" charset="0"/>
                <a:ea typeface="ＭＳ Ｐゴシック" charset="0"/>
                <a:cs typeface="Helvetica" charset="0"/>
              </a:rPr>
              <a:t>Fundamental Accounting Equation -- </a:t>
            </a:r>
            <a:r>
              <a:rPr lang="en-US" sz="2400" i="1" dirty="0" smtClean="0">
                <a:latin typeface="Helvetica" charset="0"/>
                <a:ea typeface="ＭＳ Ｐゴシック" charset="0"/>
                <a:cs typeface="Helvetica" charset="0"/>
              </a:rPr>
              <a:t>The basis for the balance sheet.</a:t>
            </a:r>
          </a:p>
          <a:p>
            <a:pPr>
              <a:spcAft>
                <a:spcPts val="1200"/>
              </a:spcAft>
            </a:pPr>
            <a:r>
              <a:rPr lang="en-US" sz="2400" dirty="0" smtClean="0">
                <a:latin typeface="Helvetica" charset="0"/>
                <a:ea typeface="ＭＳ Ｐゴシック" charset="0"/>
                <a:cs typeface="Helvetica" charset="0"/>
              </a:rPr>
              <a:t>The equation must always be balanced and includes the formula:</a:t>
            </a:r>
          </a:p>
          <a:p>
            <a:pPr lvl="1">
              <a:spcAft>
                <a:spcPts val="1200"/>
              </a:spcAft>
            </a:pPr>
            <a:r>
              <a:rPr lang="en-US" i="1" dirty="0" smtClean="0">
                <a:latin typeface="Helvetica" charset="0"/>
                <a:ea typeface="ＭＳ Ｐゴシック" charset="0"/>
                <a:cs typeface="Helvetica" charset="0"/>
              </a:rPr>
              <a:t>Assets = Liabilities + Owners Equity</a:t>
            </a:r>
            <a:endParaRPr lang="en-US" i="1" dirty="0">
              <a:latin typeface="Helvetica" charset="0"/>
              <a:ea typeface="ＭＳ Ｐゴシック" charset="0"/>
              <a:cs typeface="Helvetica"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487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4480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8"/>
          <p:cNvSpPr>
            <a:spLocks noChangeArrowheads="1"/>
          </p:cNvSpPr>
          <p:nvPr/>
        </p:nvSpPr>
        <p:spPr bwMode="auto">
          <a:xfrm>
            <a:off x="457200" y="4953000"/>
            <a:ext cx="8229600" cy="1219200"/>
          </a:xfrm>
          <a:prstGeom prst="rect">
            <a:avLst/>
          </a:prstGeom>
          <a:solidFill>
            <a:schemeClr val="bg1"/>
          </a:solidFill>
          <a:ln w="9525">
            <a:solidFill>
              <a:schemeClr val="accent4">
                <a:lumMod val="10000"/>
              </a:schemeClr>
            </a:solidFill>
            <a:miter lim="800000"/>
            <a:headEnd/>
            <a:tailEnd/>
          </a:ln>
        </p:spPr>
        <p:txBody>
          <a:bodyPr wrap="none" anchor="ctr"/>
          <a:lstStyle/>
          <a:p>
            <a:pPr>
              <a:defRPr/>
            </a:pPr>
            <a:endParaRPr lang="en-US">
              <a:ea typeface="ＭＳ Ｐゴシック" charset="-128"/>
              <a:cs typeface="ＭＳ Ｐゴシック" charset="-128"/>
            </a:endParaRPr>
          </a:p>
        </p:txBody>
      </p:sp>
      <p:sp>
        <p:nvSpPr>
          <p:cNvPr id="41985" name="Rectangle 2"/>
          <p:cNvSpPr>
            <a:spLocks noGrp="1" noChangeArrowheads="1"/>
          </p:cNvSpPr>
          <p:nvPr>
            <p:ph type="title"/>
          </p:nvPr>
        </p:nvSpPr>
        <p:spPr/>
        <p:txBody>
          <a:bodyPr/>
          <a:lstStyle/>
          <a:p>
            <a:r>
              <a:rPr lang="en-US" dirty="0" smtClean="0"/>
              <a:t>The Fundamental Accounting Equation</a:t>
            </a:r>
            <a:endParaRPr lang="en-US" dirty="0" smtClean="0"/>
          </a:p>
        </p:txBody>
      </p:sp>
      <p:sp>
        <p:nvSpPr>
          <p:cNvPr id="5" name="Rectangle 29"/>
          <p:cNvSpPr>
            <a:spLocks noChangeArrowheads="1"/>
          </p:cNvSpPr>
          <p:nvPr/>
        </p:nvSpPr>
        <p:spPr bwMode="auto">
          <a:xfrm>
            <a:off x="457200" y="1295400"/>
            <a:ext cx="8229600" cy="3657600"/>
          </a:xfrm>
          <a:prstGeom prst="rect">
            <a:avLst/>
          </a:prstGeom>
          <a:noFill/>
          <a:ln w="9525">
            <a:solidFill>
              <a:schemeClr val="tx2">
                <a:lumMod val="10000"/>
              </a:schemeClr>
            </a:solidFill>
            <a:miter lim="800000"/>
            <a:headEnd/>
            <a:tailEnd/>
          </a:ln>
        </p:spPr>
        <p:txBody>
          <a:bodyPr wrap="none" anchor="ctr"/>
          <a:lstStyle/>
          <a:p>
            <a:pPr>
              <a:defRPr/>
            </a:pPr>
            <a:endParaRPr lang="en-US">
              <a:ea typeface="ＭＳ Ｐゴシック" charset="-128"/>
              <a:cs typeface="ＭＳ Ｐゴシック" charset="-128"/>
            </a:endParaRPr>
          </a:p>
        </p:txBody>
      </p:sp>
      <p:sp>
        <p:nvSpPr>
          <p:cNvPr id="7" name="Text Box 30"/>
          <p:cNvSpPr txBox="1">
            <a:spLocks noChangeArrowheads="1"/>
          </p:cNvSpPr>
          <p:nvPr/>
        </p:nvSpPr>
        <p:spPr bwMode="auto">
          <a:xfrm>
            <a:off x="457200" y="50292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Arial Narrow" charset="0"/>
              </a:rPr>
              <a:t>Owner</a:t>
            </a:r>
            <a:r>
              <a:rPr lang="ja-JP" altLang="en-US" b="1">
                <a:latin typeface="Arial Narrow" charset="0"/>
              </a:rPr>
              <a:t>’</a:t>
            </a:r>
            <a:r>
              <a:rPr lang="en-US" altLang="ja-JP" b="1">
                <a:latin typeface="Arial Narrow" charset="0"/>
              </a:rPr>
              <a:t>s Equity </a:t>
            </a:r>
            <a:r>
              <a:rPr lang="en-US" altLang="ja-JP" sz="1600" b="1" i="1">
                <a:solidFill>
                  <a:srgbClr val="990000"/>
                </a:solidFill>
                <a:latin typeface="Arial Narrow" charset="0"/>
              </a:rPr>
              <a:t>(what</a:t>
            </a:r>
            <a:r>
              <a:rPr lang="ja-JP" altLang="en-US" sz="1600" b="1" i="1">
                <a:solidFill>
                  <a:srgbClr val="990000"/>
                </a:solidFill>
                <a:latin typeface="Arial Narrow" charset="0"/>
              </a:rPr>
              <a:t>’</a:t>
            </a:r>
            <a:r>
              <a:rPr lang="en-US" altLang="ja-JP" sz="1600" b="1" i="1">
                <a:solidFill>
                  <a:srgbClr val="990000"/>
                </a:solidFill>
                <a:latin typeface="Arial Narrow" charset="0"/>
              </a:rPr>
              <a:t>s left over to owner</a:t>
            </a:r>
            <a:r>
              <a:rPr lang="ja-JP" altLang="en-US" sz="1600" b="1" i="1">
                <a:solidFill>
                  <a:srgbClr val="990000"/>
                </a:solidFill>
                <a:latin typeface="Arial Narrow" charset="0"/>
              </a:rPr>
              <a:t>’</a:t>
            </a:r>
            <a:r>
              <a:rPr lang="en-US" altLang="ja-JP" sz="1600" b="1" i="1">
                <a:solidFill>
                  <a:srgbClr val="990000"/>
                </a:solidFill>
                <a:latin typeface="Arial Narrow" charset="0"/>
              </a:rPr>
              <a:t>s once liabilities are taken from assets), shown as:</a:t>
            </a:r>
            <a:endParaRPr lang="en-US" sz="1600" b="1" i="1">
              <a:solidFill>
                <a:srgbClr val="990000"/>
              </a:solidFill>
              <a:latin typeface="Arial Narrow" charset="0"/>
            </a:endParaRPr>
          </a:p>
        </p:txBody>
      </p:sp>
      <p:sp>
        <p:nvSpPr>
          <p:cNvPr id="8" name="Text Box 32"/>
          <p:cNvSpPr txBox="1">
            <a:spLocks noChangeArrowheads="1"/>
          </p:cNvSpPr>
          <p:nvPr/>
        </p:nvSpPr>
        <p:spPr bwMode="auto">
          <a:xfrm>
            <a:off x="914400" y="1905000"/>
            <a:ext cx="7345363" cy="584200"/>
          </a:xfrm>
          <a:prstGeom prst="rect">
            <a:avLst/>
          </a:prstGeom>
          <a:noFill/>
          <a:ln w="9525">
            <a:noFill/>
            <a:miter lim="800000"/>
            <a:headEnd/>
            <a:tailEnd/>
          </a:ln>
        </p:spPr>
        <p:txBody>
          <a:bodyPr wrap="none">
            <a:spAutoFit/>
          </a:bodyPr>
          <a:lstStyle/>
          <a:p>
            <a:pPr>
              <a:defRPr/>
            </a:pPr>
            <a:r>
              <a:rPr lang="en-US" sz="3200" b="1" dirty="0">
                <a:solidFill>
                  <a:schemeClr val="accent2">
                    <a:lumMod val="50000"/>
                  </a:schemeClr>
                </a:solidFill>
                <a:ea typeface="ＭＳ Ｐゴシック" charset="-128"/>
                <a:cs typeface="ＭＳ Ｐゴシック" charset="-128"/>
              </a:rPr>
              <a:t>Assets = Liabilities + Owner’s Equity</a:t>
            </a:r>
          </a:p>
        </p:txBody>
      </p:sp>
      <p:sp>
        <p:nvSpPr>
          <p:cNvPr id="9" name="Text Box 34"/>
          <p:cNvSpPr txBox="1">
            <a:spLocks noChangeArrowheads="1"/>
          </p:cNvSpPr>
          <p:nvPr/>
        </p:nvSpPr>
        <p:spPr bwMode="auto">
          <a:xfrm>
            <a:off x="914400" y="2514600"/>
            <a:ext cx="7391400" cy="588963"/>
          </a:xfrm>
          <a:prstGeom prst="rect">
            <a:avLst/>
          </a:prstGeom>
          <a:solidFill>
            <a:srgbClr val="FFFF99"/>
          </a:solidFill>
          <a:ln w="9525">
            <a:solidFill>
              <a:srgbClr val="FFFF99"/>
            </a:solidFill>
            <a:miter lim="800000"/>
            <a:headEnd/>
            <a:tailEnd/>
          </a:ln>
        </p:spPr>
        <p:txBody>
          <a:bodyPr wrap="none">
            <a:spAutoFit/>
          </a:bodyPr>
          <a:lstStyle/>
          <a:p>
            <a:pPr>
              <a:defRPr/>
            </a:pPr>
            <a:r>
              <a:rPr lang="en-US" sz="3200" b="1" dirty="0">
                <a:solidFill>
                  <a:schemeClr val="accent4">
                    <a:lumMod val="10000"/>
                  </a:schemeClr>
                </a:solidFill>
                <a:ea typeface="ＭＳ Ｐゴシック" charset="-128"/>
                <a:cs typeface="ＭＳ Ｐゴシック" charset="-128"/>
              </a:rPr>
              <a:t>Own     = Owed        + Owner’s Claims</a:t>
            </a:r>
          </a:p>
        </p:txBody>
      </p:sp>
      <p:sp>
        <p:nvSpPr>
          <p:cNvPr id="10" name="Text Box 35"/>
          <p:cNvSpPr txBox="1">
            <a:spLocks noChangeArrowheads="1"/>
          </p:cNvSpPr>
          <p:nvPr/>
        </p:nvSpPr>
        <p:spPr bwMode="auto">
          <a:xfrm>
            <a:off x="533400" y="32004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990000"/>
                </a:solidFill>
              </a:rPr>
              <a:t>Cash, Accounts Receivable, </a:t>
            </a:r>
          </a:p>
          <a:p>
            <a:pPr algn="ctr" eaLnBrk="1" hangingPunct="1"/>
            <a:r>
              <a:rPr lang="en-US" sz="1200" b="1">
                <a:solidFill>
                  <a:srgbClr val="990000"/>
                </a:solidFill>
              </a:rPr>
              <a:t>Inventory, Equipment, Real Estate</a:t>
            </a:r>
          </a:p>
        </p:txBody>
      </p:sp>
      <p:sp>
        <p:nvSpPr>
          <p:cNvPr id="11" name="Text Box 36"/>
          <p:cNvSpPr txBox="1">
            <a:spLocks noChangeArrowheads="1"/>
          </p:cNvSpPr>
          <p:nvPr/>
        </p:nvSpPr>
        <p:spPr bwMode="auto">
          <a:xfrm>
            <a:off x="2590800" y="3276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990000"/>
                </a:solidFill>
              </a:rPr>
              <a:t>Accounts Payable,</a:t>
            </a:r>
          </a:p>
          <a:p>
            <a:pPr algn="ctr" eaLnBrk="1" hangingPunct="1"/>
            <a:r>
              <a:rPr lang="en-US" sz="1200" b="1">
                <a:solidFill>
                  <a:srgbClr val="990000"/>
                </a:solidFill>
              </a:rPr>
              <a:t>Notes Payable</a:t>
            </a:r>
          </a:p>
        </p:txBody>
      </p:sp>
      <p:sp>
        <p:nvSpPr>
          <p:cNvPr id="12" name="Text Box 37"/>
          <p:cNvSpPr txBox="1">
            <a:spLocks noChangeArrowheads="1"/>
          </p:cNvSpPr>
          <p:nvPr/>
        </p:nvSpPr>
        <p:spPr bwMode="auto">
          <a:xfrm>
            <a:off x="5638800" y="3200400"/>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990000"/>
                </a:solidFill>
              </a:rPr>
              <a:t>Stock, </a:t>
            </a:r>
            <a:r>
              <a:rPr lang="en-US" sz="1200" b="1" i="1">
                <a:solidFill>
                  <a:srgbClr val="990000"/>
                </a:solidFill>
              </a:rPr>
              <a:t>Retained Earnings</a:t>
            </a:r>
            <a:r>
              <a:rPr lang="en-US" sz="1200" b="1">
                <a:solidFill>
                  <a:srgbClr val="990000"/>
                </a:solidFill>
              </a:rPr>
              <a:t> (cumulation of company</a:t>
            </a:r>
            <a:r>
              <a:rPr lang="ja-JP" altLang="en-US" sz="1200" b="1">
                <a:solidFill>
                  <a:srgbClr val="990000"/>
                </a:solidFill>
              </a:rPr>
              <a:t>’</a:t>
            </a:r>
            <a:r>
              <a:rPr lang="en-US" altLang="ja-JP" sz="1200" b="1">
                <a:solidFill>
                  <a:srgbClr val="990000"/>
                </a:solidFill>
              </a:rPr>
              <a:t>s profits and losses)</a:t>
            </a:r>
            <a:endParaRPr lang="en-US" sz="1200" b="1">
              <a:solidFill>
                <a:srgbClr val="990000"/>
              </a:solidFill>
            </a:endParaRPr>
          </a:p>
        </p:txBody>
      </p:sp>
      <p:sp>
        <p:nvSpPr>
          <p:cNvPr id="13" name="Text Box 38"/>
          <p:cNvSpPr txBox="1">
            <a:spLocks noChangeArrowheads="1"/>
          </p:cNvSpPr>
          <p:nvPr/>
        </p:nvSpPr>
        <p:spPr bwMode="auto">
          <a:xfrm>
            <a:off x="914400" y="4114800"/>
            <a:ext cx="7508875" cy="584200"/>
          </a:xfrm>
          <a:prstGeom prst="rect">
            <a:avLst/>
          </a:prstGeom>
          <a:solidFill>
            <a:srgbClr val="C0C0C0"/>
          </a:solidFill>
          <a:ln w="9525">
            <a:solidFill>
              <a:srgbClr val="C0C0C0"/>
            </a:solidFill>
            <a:miter lim="800000"/>
            <a:headEnd/>
            <a:tailEnd/>
          </a:ln>
        </p:spPr>
        <p:txBody>
          <a:bodyPr wrap="none">
            <a:spAutoFit/>
          </a:bodyPr>
          <a:lstStyle/>
          <a:p>
            <a:pPr>
              <a:defRPr/>
            </a:pPr>
            <a:r>
              <a:rPr lang="en-US" sz="3200" b="1" dirty="0">
                <a:solidFill>
                  <a:schemeClr val="accent4">
                    <a:lumMod val="10000"/>
                  </a:schemeClr>
                </a:solidFill>
                <a:ea typeface="ＭＳ Ｐゴシック" charset="-128"/>
                <a:cs typeface="ＭＳ Ｐゴシック" charset="-128"/>
              </a:rPr>
              <a:t>$826,000    =   $613,000    +    $213,000</a:t>
            </a:r>
          </a:p>
        </p:txBody>
      </p:sp>
      <p:sp>
        <p:nvSpPr>
          <p:cNvPr id="14" name="Text Box 33"/>
          <p:cNvSpPr txBox="1">
            <a:spLocks noChangeArrowheads="1"/>
          </p:cNvSpPr>
          <p:nvPr/>
        </p:nvSpPr>
        <p:spPr bwMode="auto">
          <a:xfrm>
            <a:off x="914400" y="5562600"/>
            <a:ext cx="7253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t>Assets – Liabilities = Owner</a:t>
            </a:r>
            <a:r>
              <a:rPr lang="ja-JP" altLang="en-US" sz="3200" b="1"/>
              <a:t>’</a:t>
            </a:r>
            <a:r>
              <a:rPr lang="en-US" altLang="ja-JP" sz="3200" b="1"/>
              <a:t>s Equity</a:t>
            </a:r>
            <a:endParaRPr lang="en-US" sz="3200" b="1"/>
          </a:p>
        </p:txBody>
      </p:sp>
      <p:sp>
        <p:nvSpPr>
          <p:cNvPr id="15" name="Text Box 31"/>
          <p:cNvSpPr txBox="1">
            <a:spLocks noChangeArrowheads="1"/>
          </p:cNvSpPr>
          <p:nvPr/>
        </p:nvSpPr>
        <p:spPr bwMode="auto">
          <a:xfrm>
            <a:off x="533400" y="1447800"/>
            <a:ext cx="2370138" cy="400050"/>
          </a:xfrm>
          <a:prstGeom prst="rect">
            <a:avLst/>
          </a:prstGeom>
          <a:noFill/>
          <a:ln w="9525">
            <a:noFill/>
            <a:miter lim="800000"/>
            <a:headEnd/>
            <a:tailEnd/>
          </a:ln>
        </p:spPr>
        <p:txBody>
          <a:bodyPr wrap="none">
            <a:spAutoFit/>
          </a:bodyPr>
          <a:lstStyle/>
          <a:p>
            <a:pPr>
              <a:defRPr/>
            </a:pPr>
            <a:r>
              <a:rPr lang="en-US" b="1" dirty="0">
                <a:solidFill>
                  <a:schemeClr val="accent2">
                    <a:lumMod val="50000"/>
                  </a:schemeClr>
                </a:solidFill>
                <a:latin typeface="Arial Narrow" charset="0"/>
                <a:ea typeface="ＭＳ Ｐゴシック" charset="-128"/>
                <a:cs typeface="ＭＳ Ｐゴシック" charset="-128"/>
              </a:rPr>
              <a:t>Accounting Equation:</a:t>
            </a:r>
          </a:p>
        </p:txBody>
      </p:sp>
    </p:spTree>
    <p:extLst>
      <p:ext uri="{BB962C8B-B14F-4D97-AF65-F5344CB8AC3E}">
        <p14:creationId xmlns:p14="http://schemas.microsoft.com/office/powerpoint/2010/main" val="189091928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The Balance Sheet</a:t>
            </a:r>
          </a:p>
        </p:txBody>
      </p:sp>
      <p:sp>
        <p:nvSpPr>
          <p:cNvPr id="5" name="Rectangle 3"/>
          <p:cNvSpPr txBox="1">
            <a:spLocks noChangeArrowheads="1"/>
          </p:cNvSpPr>
          <p:nvPr/>
        </p:nvSpPr>
        <p:spPr bwMode="auto">
          <a:xfrm>
            <a:off x="119063" y="5707063"/>
            <a:ext cx="9144000" cy="846137"/>
          </a:xfrm>
          <a:prstGeom prst="rect">
            <a:avLst/>
          </a:prstGeom>
          <a:noFill/>
          <a:ln w="9525">
            <a:noFill/>
            <a:miter lim="800000"/>
            <a:headEnd/>
            <a:tailEnd/>
          </a:ln>
        </p:spPr>
        <p:txBody>
          <a:bodyPr/>
          <a:lstStyle/>
          <a:p>
            <a:pPr marL="342900" indent="-342900" algn="ctr" eaLnBrk="0" hangingPunct="0">
              <a:spcBef>
                <a:spcPct val="20000"/>
              </a:spcBef>
              <a:defRPr/>
            </a:pPr>
            <a:r>
              <a:rPr lang="en-US" sz="2800" b="1" i="1" kern="0" dirty="0">
                <a:solidFill>
                  <a:srgbClr val="FF6600"/>
                </a:solidFill>
                <a:latin typeface="+mn-lt"/>
                <a:ea typeface="+mn-ea"/>
                <a:cs typeface="ＭＳ Ｐゴシック"/>
              </a:rPr>
              <a:t>Assets = Liabilities + Owner’s Equity</a:t>
            </a:r>
          </a:p>
        </p:txBody>
      </p:sp>
      <p:sp>
        <p:nvSpPr>
          <p:cNvPr id="6" name="Oval 10"/>
          <p:cNvSpPr>
            <a:spLocks noChangeArrowheads="1"/>
          </p:cNvSpPr>
          <p:nvPr/>
        </p:nvSpPr>
        <p:spPr bwMode="auto">
          <a:xfrm>
            <a:off x="6075362" y="2971800"/>
            <a:ext cx="2743200" cy="2362200"/>
          </a:xfrm>
          <a:prstGeom prst="ellipse">
            <a:avLst/>
          </a:prstGeom>
          <a:solidFill>
            <a:srgbClr val="FF6600"/>
          </a:solidFill>
          <a:ln>
            <a:noFill/>
          </a:ln>
        </p:spPr>
        <p:txBody>
          <a:bodyPr wrap="none" anchor="ctr"/>
          <a:lstStyle/>
          <a:p>
            <a:pPr algn="ctr"/>
            <a:r>
              <a:rPr lang="en-US" b="1" i="1">
                <a:solidFill>
                  <a:schemeClr val="bg1"/>
                </a:solidFill>
              </a:rPr>
              <a:t>Owner’s </a:t>
            </a:r>
          </a:p>
          <a:p>
            <a:pPr algn="ctr"/>
            <a:r>
              <a:rPr lang="en-US" b="1" i="1">
                <a:solidFill>
                  <a:schemeClr val="bg1"/>
                </a:solidFill>
              </a:rPr>
              <a:t>Equity –</a:t>
            </a:r>
            <a:r>
              <a:rPr lang="en-US">
                <a:solidFill>
                  <a:schemeClr val="bg1"/>
                </a:solidFill>
              </a:rPr>
              <a:t> </a:t>
            </a:r>
          </a:p>
          <a:p>
            <a:pPr algn="ctr"/>
            <a:r>
              <a:rPr lang="en-US">
                <a:solidFill>
                  <a:schemeClr val="bg1"/>
                </a:solidFill>
              </a:rPr>
              <a:t>the claims owners </a:t>
            </a:r>
          </a:p>
          <a:p>
            <a:pPr algn="ctr"/>
            <a:r>
              <a:rPr lang="en-US">
                <a:solidFill>
                  <a:schemeClr val="bg1"/>
                </a:solidFill>
              </a:rPr>
              <a:t>have against </a:t>
            </a:r>
          </a:p>
          <a:p>
            <a:pPr algn="ctr"/>
            <a:r>
              <a:rPr lang="en-US">
                <a:solidFill>
                  <a:schemeClr val="bg1"/>
                </a:solidFill>
              </a:rPr>
              <a:t>their firm’s </a:t>
            </a:r>
          </a:p>
          <a:p>
            <a:pPr algn="ctr"/>
            <a:r>
              <a:rPr lang="en-US">
                <a:solidFill>
                  <a:schemeClr val="bg1"/>
                </a:solidFill>
              </a:rPr>
              <a:t>assets</a:t>
            </a:r>
          </a:p>
        </p:txBody>
      </p:sp>
      <p:sp>
        <p:nvSpPr>
          <p:cNvPr id="7" name="Rectangle 6"/>
          <p:cNvSpPr>
            <a:spLocks noChangeArrowheads="1"/>
          </p:cNvSpPr>
          <p:nvPr/>
        </p:nvSpPr>
        <p:spPr bwMode="auto">
          <a:xfrm>
            <a:off x="246063" y="1725613"/>
            <a:ext cx="8589962" cy="809625"/>
          </a:xfrm>
          <a:prstGeom prst="rect">
            <a:avLst/>
          </a:prstGeom>
          <a:noFill/>
          <a:ln w="9525">
            <a:noFill/>
            <a:miter lim="800000"/>
            <a:headEnd/>
            <a:tailEnd/>
          </a:ln>
        </p:spPr>
        <p:txBody>
          <a:bodyPr/>
          <a:lstStyle/>
          <a:p>
            <a:pPr marL="342900" indent="-342900" algn="ctr">
              <a:spcBef>
                <a:spcPct val="20000"/>
              </a:spcBef>
              <a:defRPr/>
            </a:pPr>
            <a:r>
              <a:rPr lang="en-US" b="1" i="1" dirty="0">
                <a:solidFill>
                  <a:schemeClr val="accent6">
                    <a:lumMod val="75000"/>
                  </a:schemeClr>
                </a:solidFill>
                <a:ea typeface="ヒラギノ角ゴ Pro W3"/>
                <a:cs typeface="ヒラギノ角ゴ Pro W3"/>
              </a:rPr>
              <a:t>Balance Sheet –</a:t>
            </a:r>
            <a:r>
              <a:rPr lang="en-US" dirty="0">
                <a:solidFill>
                  <a:schemeClr val="accent6">
                    <a:lumMod val="75000"/>
                  </a:schemeClr>
                </a:solidFill>
                <a:ea typeface="ヒラギノ角ゴ Pro W3"/>
                <a:cs typeface="ヒラギノ角ゴ Pro W3"/>
              </a:rPr>
              <a:t> summarizes a firm’s financial position at a specific point in </a:t>
            </a:r>
            <a:r>
              <a:rPr lang="en-US" dirty="0">
                <a:solidFill>
                  <a:schemeClr val="accent6">
                    <a:lumMod val="75000"/>
                  </a:schemeClr>
                </a:solidFill>
                <a:ea typeface="ヒラギノ角ゴ Pro W3"/>
                <a:cs typeface="ヒラギノ角ゴ Pro W3"/>
              </a:rPr>
              <a:t>time</a:t>
            </a:r>
            <a:endParaRPr lang="en-US" dirty="0">
              <a:solidFill>
                <a:schemeClr val="accent6">
                  <a:lumMod val="75000"/>
                </a:schemeClr>
              </a:solidFill>
              <a:ea typeface="ヒラギノ角ゴ Pro W3"/>
              <a:cs typeface="ヒラギノ角ゴ Pro W3"/>
            </a:endParaRPr>
          </a:p>
        </p:txBody>
      </p:sp>
      <p:sp>
        <p:nvSpPr>
          <p:cNvPr id="8" name="Oval 14"/>
          <p:cNvSpPr>
            <a:spLocks noChangeArrowheads="1"/>
          </p:cNvSpPr>
          <p:nvPr/>
        </p:nvSpPr>
        <p:spPr bwMode="auto">
          <a:xfrm>
            <a:off x="228600" y="2971800"/>
            <a:ext cx="2743200" cy="2362200"/>
          </a:xfrm>
          <a:prstGeom prst="ellipse">
            <a:avLst/>
          </a:prstGeom>
          <a:solidFill>
            <a:srgbClr val="FF6600"/>
          </a:solidFill>
          <a:ln>
            <a:noFill/>
          </a:ln>
        </p:spPr>
        <p:txBody>
          <a:bodyPr wrap="none" anchor="ctr"/>
          <a:lstStyle/>
          <a:p>
            <a:pPr algn="ctr"/>
            <a:r>
              <a:rPr lang="en-US" b="1" i="1">
                <a:solidFill>
                  <a:schemeClr val="bg1"/>
                </a:solidFill>
              </a:rPr>
              <a:t>Assets – </a:t>
            </a:r>
          </a:p>
          <a:p>
            <a:pPr algn="ctr"/>
            <a:r>
              <a:rPr lang="en-US">
                <a:solidFill>
                  <a:schemeClr val="bg1"/>
                </a:solidFill>
              </a:rPr>
              <a:t>things of </a:t>
            </a:r>
          </a:p>
          <a:p>
            <a:pPr algn="ctr"/>
            <a:r>
              <a:rPr lang="en-US">
                <a:solidFill>
                  <a:schemeClr val="bg1"/>
                </a:solidFill>
              </a:rPr>
              <a:t>value that </a:t>
            </a:r>
          </a:p>
          <a:p>
            <a:pPr algn="ctr"/>
            <a:r>
              <a:rPr lang="en-US">
                <a:solidFill>
                  <a:schemeClr val="bg1"/>
                </a:solidFill>
              </a:rPr>
              <a:t>the firm owns</a:t>
            </a:r>
          </a:p>
        </p:txBody>
      </p:sp>
      <p:sp>
        <p:nvSpPr>
          <p:cNvPr id="9" name="Oval 15"/>
          <p:cNvSpPr>
            <a:spLocks noChangeArrowheads="1"/>
          </p:cNvSpPr>
          <p:nvPr/>
        </p:nvSpPr>
        <p:spPr bwMode="auto">
          <a:xfrm>
            <a:off x="3159125" y="2971800"/>
            <a:ext cx="2743200" cy="2362200"/>
          </a:xfrm>
          <a:prstGeom prst="ellipse">
            <a:avLst/>
          </a:prstGeom>
          <a:solidFill>
            <a:srgbClr val="FF6600"/>
          </a:solidFill>
          <a:ln>
            <a:noFill/>
          </a:ln>
        </p:spPr>
        <p:txBody>
          <a:bodyPr wrap="none" anchor="ctr"/>
          <a:lstStyle/>
          <a:p>
            <a:pPr algn="ctr"/>
            <a:r>
              <a:rPr lang="en-US" b="1" i="1">
                <a:solidFill>
                  <a:schemeClr val="bg1"/>
                </a:solidFill>
              </a:rPr>
              <a:t>Liabilities – </a:t>
            </a:r>
          </a:p>
          <a:p>
            <a:pPr algn="ctr"/>
            <a:r>
              <a:rPr lang="en-US">
                <a:solidFill>
                  <a:schemeClr val="bg1"/>
                </a:solidFill>
              </a:rPr>
              <a:t>indicates what </a:t>
            </a:r>
          </a:p>
          <a:p>
            <a:pPr algn="ctr"/>
            <a:r>
              <a:rPr lang="en-US">
                <a:solidFill>
                  <a:schemeClr val="bg1"/>
                </a:solidFill>
              </a:rPr>
              <a:t>the firm owes to </a:t>
            </a:r>
          </a:p>
          <a:p>
            <a:pPr algn="ctr"/>
            <a:r>
              <a:rPr lang="en-US">
                <a:solidFill>
                  <a:schemeClr val="bg1"/>
                </a:solidFill>
              </a:rPr>
              <a:t>non-owners</a:t>
            </a:r>
          </a:p>
        </p:txBody>
      </p:sp>
    </p:spTree>
    <p:extLst>
      <p:ext uri="{BB962C8B-B14F-4D97-AF65-F5344CB8AC3E}">
        <p14:creationId xmlns:p14="http://schemas.microsoft.com/office/powerpoint/2010/main" val="7032730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The Balance Sheet</a:t>
            </a:r>
          </a:p>
        </p:txBody>
      </p:sp>
      <p:sp>
        <p:nvSpPr>
          <p:cNvPr id="48130" name="Rectangle 3"/>
          <p:cNvSpPr>
            <a:spLocks noGrp="1" noChangeArrowheads="1"/>
          </p:cNvSpPr>
          <p:nvPr>
            <p:ph idx="1"/>
          </p:nvPr>
        </p:nvSpPr>
        <p:spPr/>
        <p:txBody>
          <a:bodyPr/>
          <a:lstStyle/>
          <a:p>
            <a:r>
              <a:rPr lang="en-US" sz="2400" dirty="0" smtClean="0"/>
              <a:t>A summary of the dollar amounts of a firm’s assets, liabilities, and owners’ equity accounts at the end of a specific accounting period (also called statement of financial position)</a:t>
            </a:r>
          </a:p>
          <a:p>
            <a:r>
              <a:rPr lang="en-US" sz="2400" dirty="0" smtClean="0"/>
              <a:t>Assets</a:t>
            </a:r>
          </a:p>
          <a:p>
            <a:pPr lvl="1"/>
            <a:r>
              <a:rPr lang="en-US" sz="2400" i="1" dirty="0" smtClean="0">
                <a:solidFill>
                  <a:srgbClr val="0000FF"/>
                </a:solidFill>
              </a:rPr>
              <a:t>Listed in order of liquidity </a:t>
            </a:r>
            <a:r>
              <a:rPr lang="en-US" sz="2400" dirty="0" smtClean="0"/>
              <a:t>(ease with which an asset can be converted into cash)</a:t>
            </a:r>
          </a:p>
          <a:p>
            <a:pPr lvl="1"/>
            <a:r>
              <a:rPr lang="en-US" sz="2400" b="1" dirty="0" smtClean="0">
                <a:solidFill>
                  <a:srgbClr val="FF0000"/>
                </a:solidFill>
              </a:rPr>
              <a:t>Current assets</a:t>
            </a:r>
            <a:r>
              <a:rPr lang="en-US" sz="2400" dirty="0" smtClean="0"/>
              <a:t>—can quickly be converted into cash or that will be used in one year or less</a:t>
            </a:r>
          </a:p>
          <a:p>
            <a:pPr lvl="1"/>
            <a:r>
              <a:rPr lang="en-US" sz="2400" dirty="0" smtClean="0">
                <a:solidFill>
                  <a:srgbClr val="0000FF"/>
                </a:solidFill>
              </a:rPr>
              <a:t>Cash</a:t>
            </a:r>
            <a:r>
              <a:rPr lang="en-US" sz="2400" dirty="0" smtClean="0"/>
              <a:t>, marketable securities, </a:t>
            </a:r>
            <a:r>
              <a:rPr lang="en-US" sz="2400" dirty="0" smtClean="0">
                <a:solidFill>
                  <a:srgbClr val="0000FF"/>
                </a:solidFill>
              </a:rPr>
              <a:t>accounts receivable</a:t>
            </a:r>
            <a:r>
              <a:rPr lang="en-US" sz="2400" dirty="0" smtClean="0"/>
              <a:t>, notes receivable, </a:t>
            </a:r>
            <a:r>
              <a:rPr lang="en-US" sz="2400" dirty="0" smtClean="0">
                <a:solidFill>
                  <a:srgbClr val="0000FF"/>
                </a:solidFill>
              </a:rPr>
              <a:t>merchandise inventory</a:t>
            </a:r>
            <a:r>
              <a:rPr lang="en-US" sz="2400" dirty="0" smtClean="0"/>
              <a:t>, and prepaid expenses</a:t>
            </a:r>
          </a:p>
        </p:txBody>
      </p:sp>
    </p:spTree>
    <p:extLst>
      <p:ext uri="{BB962C8B-B14F-4D97-AF65-F5344CB8AC3E}">
        <p14:creationId xmlns:p14="http://schemas.microsoft.com/office/powerpoint/2010/main" val="37311402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dirty="0" smtClean="0"/>
              <a:t>The Balance Sheet: Assets</a:t>
            </a:r>
            <a:endParaRPr lang="en-US" sz="2400" b="0" dirty="0" smtClean="0"/>
          </a:p>
        </p:txBody>
      </p:sp>
      <p:sp>
        <p:nvSpPr>
          <p:cNvPr id="50178" name="Rectangle 3"/>
          <p:cNvSpPr>
            <a:spLocks noGrp="1" noChangeArrowheads="1"/>
          </p:cNvSpPr>
          <p:nvPr>
            <p:ph idx="1"/>
          </p:nvPr>
        </p:nvSpPr>
        <p:spPr/>
        <p:txBody>
          <a:bodyPr/>
          <a:lstStyle/>
          <a:p>
            <a:r>
              <a:rPr lang="en-US" dirty="0" smtClean="0"/>
              <a:t>Assets (cont’d)</a:t>
            </a:r>
          </a:p>
          <a:p>
            <a:pPr lvl="1"/>
            <a:r>
              <a:rPr lang="en-US" sz="2600" dirty="0" smtClean="0">
                <a:solidFill>
                  <a:srgbClr val="FF0000"/>
                </a:solidFill>
              </a:rPr>
              <a:t>Fixed assets</a:t>
            </a:r>
            <a:r>
              <a:rPr lang="en-US" sz="2600" dirty="0" smtClean="0"/>
              <a:t>—will be held or used for a period longer than one year</a:t>
            </a:r>
          </a:p>
          <a:p>
            <a:pPr lvl="2"/>
            <a:r>
              <a:rPr lang="en-US" sz="2200" dirty="0" smtClean="0">
                <a:solidFill>
                  <a:srgbClr val="0000FF"/>
                </a:solidFill>
              </a:rPr>
              <a:t>Land</a:t>
            </a:r>
            <a:r>
              <a:rPr lang="en-US" sz="2200" dirty="0" smtClean="0"/>
              <a:t>, </a:t>
            </a:r>
            <a:r>
              <a:rPr lang="en-US" sz="2200" dirty="0" smtClean="0">
                <a:solidFill>
                  <a:srgbClr val="0000FF"/>
                </a:solidFill>
              </a:rPr>
              <a:t>buildings</a:t>
            </a:r>
            <a:r>
              <a:rPr lang="en-US" sz="2200" dirty="0" smtClean="0"/>
              <a:t>, and </a:t>
            </a:r>
            <a:r>
              <a:rPr lang="en-US" sz="2200" dirty="0" smtClean="0">
                <a:solidFill>
                  <a:srgbClr val="0000FF"/>
                </a:solidFill>
              </a:rPr>
              <a:t>equipment</a:t>
            </a:r>
          </a:p>
          <a:p>
            <a:pPr lvl="2"/>
            <a:r>
              <a:rPr lang="en-US" sz="2200" b="1" dirty="0" smtClean="0">
                <a:solidFill>
                  <a:srgbClr val="006600"/>
                </a:solidFill>
              </a:rPr>
              <a:t>Depreciation</a:t>
            </a:r>
            <a:r>
              <a:rPr lang="en-US" sz="2200" dirty="0" smtClean="0"/>
              <a:t>—the process of apportioning the cost of a fixed asset over the period during which it will be used</a:t>
            </a:r>
          </a:p>
          <a:p>
            <a:pPr lvl="1"/>
            <a:r>
              <a:rPr lang="en-US" sz="2600" dirty="0" smtClean="0"/>
              <a:t>Intangible assets—do not exist physically but have a value based on the rights or privileges they confer on the firm</a:t>
            </a:r>
          </a:p>
          <a:p>
            <a:pPr lvl="2"/>
            <a:r>
              <a:rPr lang="en-US" sz="2200" dirty="0" smtClean="0"/>
              <a:t>Patents, copyrights, trademarks, and goodwill</a:t>
            </a:r>
          </a:p>
        </p:txBody>
      </p:sp>
    </p:spTree>
    <p:extLst>
      <p:ext uri="{BB962C8B-B14F-4D97-AF65-F5344CB8AC3E}">
        <p14:creationId xmlns:p14="http://schemas.microsoft.com/office/powerpoint/2010/main" val="29666105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dirty="0" smtClean="0"/>
              <a:t>Liabilities</a:t>
            </a:r>
            <a:endParaRPr lang="en-US" sz="2400" b="0" dirty="0" smtClean="0"/>
          </a:p>
        </p:txBody>
      </p:sp>
      <p:sp>
        <p:nvSpPr>
          <p:cNvPr id="52226" name="Rectangle 3"/>
          <p:cNvSpPr>
            <a:spLocks noGrp="1" noChangeArrowheads="1"/>
          </p:cNvSpPr>
          <p:nvPr>
            <p:ph idx="1"/>
          </p:nvPr>
        </p:nvSpPr>
        <p:spPr/>
        <p:txBody>
          <a:bodyPr/>
          <a:lstStyle/>
          <a:p>
            <a:r>
              <a:rPr lang="en-US" b="1" dirty="0" smtClean="0">
                <a:solidFill>
                  <a:srgbClr val="FF0000"/>
                </a:solidFill>
              </a:rPr>
              <a:t>Current liabilities</a:t>
            </a:r>
            <a:r>
              <a:rPr lang="en-US" dirty="0" smtClean="0"/>
              <a:t>—debts to be repaid in one year or less</a:t>
            </a:r>
          </a:p>
          <a:p>
            <a:pPr lvl="1"/>
            <a:r>
              <a:rPr lang="en-US" dirty="0" smtClean="0">
                <a:solidFill>
                  <a:srgbClr val="0000FF"/>
                </a:solidFill>
              </a:rPr>
              <a:t>Accounts payable</a:t>
            </a:r>
            <a:r>
              <a:rPr lang="en-US" dirty="0" smtClean="0"/>
              <a:t>—short-term obligations that arise as a result of making credit purchases</a:t>
            </a:r>
          </a:p>
          <a:p>
            <a:pPr lvl="1"/>
            <a:r>
              <a:rPr lang="en-US" dirty="0" smtClean="0">
                <a:solidFill>
                  <a:srgbClr val="0000FF"/>
                </a:solidFill>
              </a:rPr>
              <a:t>Notes payable</a:t>
            </a:r>
            <a:r>
              <a:rPr lang="en-US" dirty="0" smtClean="0"/>
              <a:t>—obligations that have been secured with promissory notes</a:t>
            </a:r>
          </a:p>
          <a:p>
            <a:r>
              <a:rPr lang="en-US" b="1" dirty="0" smtClean="0">
                <a:solidFill>
                  <a:srgbClr val="FF0000"/>
                </a:solidFill>
              </a:rPr>
              <a:t>Long-term liabilities</a:t>
            </a:r>
            <a:r>
              <a:rPr lang="en-US" dirty="0" smtClean="0"/>
              <a:t>—debts that need not be repaid for at least one year</a:t>
            </a:r>
          </a:p>
          <a:p>
            <a:pPr lvl="1"/>
            <a:r>
              <a:rPr lang="en-US" dirty="0" smtClean="0"/>
              <a:t>Mortgages, bonds, and long-term loans</a:t>
            </a:r>
          </a:p>
        </p:txBody>
      </p:sp>
    </p:spTree>
    <p:extLst>
      <p:ext uri="{BB962C8B-B14F-4D97-AF65-F5344CB8AC3E}">
        <p14:creationId xmlns:p14="http://schemas.microsoft.com/office/powerpoint/2010/main" val="44863983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6"/>
          <p:cNvSpPr>
            <a:spLocks noGrp="1" noChangeArrowheads="1"/>
          </p:cNvSpPr>
          <p:nvPr>
            <p:ph type="title"/>
          </p:nvPr>
        </p:nvSpPr>
        <p:spPr>
          <a:xfrm>
            <a:off x="990600" y="152400"/>
            <a:ext cx="8077200" cy="1219200"/>
          </a:xfrm>
        </p:spPr>
        <p:txBody>
          <a:bodyPr/>
          <a:lstStyle/>
          <a:p>
            <a:r>
              <a:rPr lang="en-US" dirty="0" smtClean="0"/>
              <a:t>Why Accounting Information </a:t>
            </a:r>
            <a:br>
              <a:rPr lang="en-US" dirty="0" smtClean="0"/>
            </a:br>
            <a:r>
              <a:rPr lang="en-US" dirty="0" smtClean="0"/>
              <a:t>Is Important</a:t>
            </a:r>
          </a:p>
        </p:txBody>
      </p:sp>
      <p:sp>
        <p:nvSpPr>
          <p:cNvPr id="6" name="Content Placeholder 2"/>
          <p:cNvSpPr>
            <a:spLocks/>
          </p:cNvSpPr>
          <p:nvPr/>
        </p:nvSpPr>
        <p:spPr bwMode="auto">
          <a:xfrm>
            <a:off x="6705600" y="1535112"/>
            <a:ext cx="1981199" cy="4725987"/>
          </a:xfrm>
          <a:prstGeom prst="rect">
            <a:avLst/>
          </a:prstGeom>
          <a:solidFill>
            <a:srgbClr val="FFFF00"/>
          </a:solidFill>
          <a:ln w="9525">
            <a:solidFill>
              <a:schemeClr val="tx1"/>
            </a:solidFill>
            <a:miter lim="800000"/>
            <a:headEnd/>
            <a:tailEnd/>
          </a:ln>
        </p:spPr>
        <p:txBody>
          <a:bodyPr/>
          <a:lstStyle/>
          <a:p>
            <a:pPr eaLnBrk="0" hangingPunct="0">
              <a:spcBef>
                <a:spcPct val="20000"/>
              </a:spcBef>
              <a:defRPr/>
            </a:pPr>
            <a:r>
              <a:rPr lang="en-US" sz="1600" dirty="0">
                <a:solidFill>
                  <a:srgbClr val="000000"/>
                </a:solidFill>
              </a:rPr>
              <a:t>What does accounting do?</a:t>
            </a:r>
          </a:p>
          <a:p>
            <a:pPr marL="342900" indent="-342900" eaLnBrk="0" hangingPunct="0">
              <a:spcBef>
                <a:spcPct val="20000"/>
              </a:spcBef>
              <a:buFont typeface="Arial" charset="0"/>
              <a:buChar char="•"/>
              <a:defRPr/>
            </a:pPr>
            <a:r>
              <a:rPr lang="en-US" sz="1600" dirty="0">
                <a:solidFill>
                  <a:srgbClr val="000000"/>
                </a:solidFill>
              </a:rPr>
              <a:t>“Language” of business</a:t>
            </a:r>
          </a:p>
          <a:p>
            <a:pPr marL="342900" indent="-342900" eaLnBrk="0" hangingPunct="0">
              <a:spcBef>
                <a:spcPct val="20000"/>
              </a:spcBef>
              <a:buFont typeface="Arial" charset="0"/>
              <a:buChar char="•"/>
              <a:defRPr/>
            </a:pPr>
            <a:r>
              <a:rPr lang="en-US" sz="1600" dirty="0">
                <a:solidFill>
                  <a:srgbClr val="000000"/>
                </a:solidFill>
              </a:rPr>
              <a:t>Record transactions</a:t>
            </a:r>
          </a:p>
          <a:p>
            <a:pPr marL="342900" indent="-342900" eaLnBrk="0" hangingPunct="0">
              <a:spcBef>
                <a:spcPct val="20000"/>
              </a:spcBef>
              <a:buFont typeface="Arial" charset="0"/>
              <a:buChar char="•"/>
              <a:defRPr/>
            </a:pPr>
            <a:r>
              <a:rPr lang="en-US" sz="1600" dirty="0">
                <a:solidFill>
                  <a:srgbClr val="000000"/>
                </a:solidFill>
              </a:rPr>
              <a:t>Track </a:t>
            </a:r>
            <a:r>
              <a:rPr lang="en-US" sz="1600" dirty="0">
                <a:solidFill>
                  <a:srgbClr val="000000"/>
                </a:solidFill>
              </a:rPr>
              <a:t>income &amp; expenses</a:t>
            </a:r>
          </a:p>
          <a:p>
            <a:pPr marL="342900" indent="-342900" eaLnBrk="0" hangingPunct="0">
              <a:spcBef>
                <a:spcPct val="20000"/>
              </a:spcBef>
              <a:buFont typeface="Arial" charset="0"/>
              <a:buChar char="•"/>
              <a:defRPr/>
            </a:pPr>
            <a:r>
              <a:rPr lang="en-US" sz="1600" dirty="0">
                <a:solidFill>
                  <a:srgbClr val="000000"/>
                </a:solidFill>
              </a:rPr>
              <a:t>Prepare financial statements</a:t>
            </a:r>
          </a:p>
          <a:p>
            <a:pPr marL="342900" indent="-342900" eaLnBrk="0" hangingPunct="0">
              <a:spcBef>
                <a:spcPct val="20000"/>
              </a:spcBef>
              <a:buFont typeface="Arial" charset="0"/>
              <a:buChar char="•"/>
              <a:defRPr/>
            </a:pPr>
            <a:r>
              <a:rPr lang="en-US" sz="1600" dirty="0">
                <a:solidFill>
                  <a:srgbClr val="000000"/>
                </a:solidFill>
              </a:rPr>
              <a:t>Helps answer and assist with important business decisions</a:t>
            </a:r>
            <a:endParaRPr lang="en-US" sz="1600" dirty="0">
              <a:solidFill>
                <a:srgbClr val="000000"/>
              </a:solidFill>
            </a:endParaRPr>
          </a:p>
          <a:p>
            <a:pPr marL="342900" indent="-342900" eaLnBrk="0" hangingPunct="0">
              <a:spcBef>
                <a:spcPct val="20000"/>
              </a:spcBef>
              <a:buFont typeface="Arial" charset="0"/>
              <a:buNone/>
              <a:defRPr/>
            </a:pPr>
            <a:endParaRPr lang="en-US" sz="1600" dirty="0">
              <a:solidFill>
                <a:srgbClr val="000000"/>
              </a:solidFill>
            </a:endParaRPr>
          </a:p>
        </p:txBody>
      </p:sp>
      <p:sp>
        <p:nvSpPr>
          <p:cNvPr id="7" name="Rectangle 4"/>
          <p:cNvSpPr>
            <a:spLocks noChangeArrowheads="1"/>
          </p:cNvSpPr>
          <p:nvPr/>
        </p:nvSpPr>
        <p:spPr bwMode="auto">
          <a:xfrm>
            <a:off x="533400" y="2438400"/>
            <a:ext cx="2971800" cy="1522413"/>
          </a:xfrm>
          <a:prstGeom prst="rect">
            <a:avLst/>
          </a:prstGeom>
          <a:solidFill>
            <a:srgbClr val="660066"/>
          </a:solidFill>
          <a:ln w="9525">
            <a:noFill/>
            <a:miter lim="800000"/>
            <a:headEnd/>
            <a:tailEnd/>
          </a:ln>
        </p:spPr>
        <p:txBody>
          <a:bodyPr wrap="none" anchor="ctr"/>
          <a:lstStyle/>
          <a:p>
            <a:pPr algn="ctr">
              <a:defRPr/>
            </a:pPr>
            <a:r>
              <a:rPr lang="en-US" sz="2800" b="1" dirty="0">
                <a:solidFill>
                  <a:schemeClr val="bg1"/>
                </a:solidFill>
              </a:rPr>
              <a:t>Managers</a:t>
            </a:r>
          </a:p>
        </p:txBody>
      </p:sp>
      <p:sp>
        <p:nvSpPr>
          <p:cNvPr id="8" name="Rectangle 5"/>
          <p:cNvSpPr>
            <a:spLocks noChangeArrowheads="1"/>
          </p:cNvSpPr>
          <p:nvPr/>
        </p:nvSpPr>
        <p:spPr bwMode="auto">
          <a:xfrm>
            <a:off x="3657600" y="2438400"/>
            <a:ext cx="2667000" cy="1522413"/>
          </a:xfrm>
          <a:prstGeom prst="rect">
            <a:avLst/>
          </a:prstGeom>
          <a:solidFill>
            <a:srgbClr val="FF6600"/>
          </a:solidFill>
          <a:ln w="9525">
            <a:noFill/>
            <a:miter lim="800000"/>
            <a:headEnd/>
            <a:tailEnd/>
          </a:ln>
        </p:spPr>
        <p:txBody>
          <a:bodyPr wrap="none" anchor="ctr"/>
          <a:lstStyle/>
          <a:p>
            <a:pPr algn="ctr">
              <a:defRPr/>
            </a:pPr>
            <a:r>
              <a:rPr lang="en-US" sz="2800" b="1" dirty="0">
                <a:solidFill>
                  <a:schemeClr val="bg1"/>
                </a:solidFill>
              </a:rPr>
              <a:t>Owners</a:t>
            </a:r>
            <a:endParaRPr lang="en-US" sz="2800" b="1" dirty="0">
              <a:solidFill>
                <a:schemeClr val="bg1"/>
              </a:solidFill>
            </a:endParaRPr>
          </a:p>
        </p:txBody>
      </p:sp>
      <p:sp>
        <p:nvSpPr>
          <p:cNvPr id="9" name="Rectangle 6"/>
          <p:cNvSpPr>
            <a:spLocks noChangeArrowheads="1"/>
          </p:cNvSpPr>
          <p:nvPr/>
        </p:nvSpPr>
        <p:spPr bwMode="auto">
          <a:xfrm>
            <a:off x="533400" y="3962400"/>
            <a:ext cx="2971800" cy="1524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a:solidFill>
                  <a:schemeClr val="bg1"/>
                </a:solidFill>
              </a:rPr>
              <a:t>Employees</a:t>
            </a:r>
          </a:p>
        </p:txBody>
      </p:sp>
      <p:sp>
        <p:nvSpPr>
          <p:cNvPr id="10" name="Rectangle 7"/>
          <p:cNvSpPr>
            <a:spLocks noChangeArrowheads="1"/>
          </p:cNvSpPr>
          <p:nvPr/>
        </p:nvSpPr>
        <p:spPr bwMode="auto">
          <a:xfrm>
            <a:off x="3657600" y="3962400"/>
            <a:ext cx="2667000" cy="152400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a:solidFill>
                  <a:schemeClr val="bg1"/>
                </a:solidFill>
              </a:rPr>
              <a:t>Creditors</a:t>
            </a:r>
          </a:p>
        </p:txBody>
      </p:sp>
      <p:sp>
        <p:nvSpPr>
          <p:cNvPr id="11" name="Rectangle 8"/>
          <p:cNvSpPr>
            <a:spLocks noChangeArrowheads="1"/>
          </p:cNvSpPr>
          <p:nvPr/>
        </p:nvSpPr>
        <p:spPr bwMode="auto">
          <a:xfrm>
            <a:off x="465136" y="5554663"/>
            <a:ext cx="5859463" cy="692150"/>
          </a:xfrm>
          <a:prstGeom prst="rect">
            <a:avLst/>
          </a:prstGeom>
          <a:solidFill>
            <a:schemeClr val="accent6">
              <a:lumMod val="75000"/>
            </a:schemeClr>
          </a:solidFill>
          <a:ln w="9525">
            <a:noFill/>
            <a:miter lim="800000"/>
            <a:headEnd/>
            <a:tailEnd/>
          </a:ln>
        </p:spPr>
        <p:txBody>
          <a:bodyPr wrap="none" anchor="ctr"/>
          <a:lstStyle/>
          <a:p>
            <a:pPr algn="ctr">
              <a:defRPr/>
            </a:pPr>
            <a:r>
              <a:rPr lang="en-US" sz="2000" b="1" dirty="0">
                <a:solidFill>
                  <a:schemeClr val="bg1"/>
                </a:solidFill>
              </a:rPr>
              <a:t>What other groups would be interested </a:t>
            </a:r>
          </a:p>
          <a:p>
            <a:pPr algn="ctr">
              <a:defRPr/>
            </a:pPr>
            <a:r>
              <a:rPr lang="en-US" sz="2000" b="1" dirty="0">
                <a:solidFill>
                  <a:schemeClr val="bg1"/>
                </a:solidFill>
              </a:rPr>
              <a:t>in accounting information?</a:t>
            </a:r>
          </a:p>
        </p:txBody>
      </p:sp>
      <p:sp>
        <p:nvSpPr>
          <p:cNvPr id="12" name="Rectangle 16"/>
          <p:cNvSpPr>
            <a:spLocks noChangeArrowheads="1"/>
          </p:cNvSpPr>
          <p:nvPr/>
        </p:nvSpPr>
        <p:spPr bwMode="auto">
          <a:xfrm>
            <a:off x="457200" y="1371600"/>
            <a:ext cx="5859463" cy="9477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i="1" dirty="0">
                <a:solidFill>
                  <a:schemeClr val="bg1"/>
                </a:solidFill>
              </a:rPr>
              <a:t>Accounting is a system for recognizing, organizing, </a:t>
            </a:r>
          </a:p>
          <a:p>
            <a:pPr algn="ctr"/>
            <a:r>
              <a:rPr lang="en-US" sz="1400" b="1" i="1" dirty="0">
                <a:solidFill>
                  <a:schemeClr val="bg1"/>
                </a:solidFill>
              </a:rPr>
              <a:t>analyzing, and reporting information about the</a:t>
            </a:r>
          </a:p>
          <a:p>
            <a:pPr algn="ctr"/>
            <a:r>
              <a:rPr lang="en-US" sz="1400" b="1" i="1" dirty="0">
                <a:solidFill>
                  <a:schemeClr val="bg1"/>
                </a:solidFill>
              </a:rPr>
              <a:t>financial transactions that affect an organization?</a:t>
            </a:r>
          </a:p>
        </p:txBody>
      </p:sp>
    </p:spTree>
    <p:extLst>
      <p:ext uri="{BB962C8B-B14F-4D97-AF65-F5344CB8AC3E}">
        <p14:creationId xmlns:p14="http://schemas.microsoft.com/office/powerpoint/2010/main" val="370713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smtClean="0"/>
              <a:t>Owners’ or Stockholder’s Equity</a:t>
            </a:r>
            <a:endParaRPr lang="en-US" sz="2400" b="0" dirty="0" smtClean="0"/>
          </a:p>
        </p:txBody>
      </p:sp>
      <p:sp>
        <p:nvSpPr>
          <p:cNvPr id="54274" name="Rectangle 3"/>
          <p:cNvSpPr>
            <a:spLocks noGrp="1" noChangeArrowheads="1"/>
          </p:cNvSpPr>
          <p:nvPr>
            <p:ph idx="1"/>
          </p:nvPr>
        </p:nvSpPr>
        <p:spPr/>
        <p:txBody>
          <a:bodyPr/>
          <a:lstStyle/>
          <a:p>
            <a:r>
              <a:rPr lang="en-US" dirty="0" smtClean="0"/>
              <a:t>For sole proprietorships</a:t>
            </a:r>
            <a:br>
              <a:rPr lang="en-US" dirty="0" smtClean="0"/>
            </a:br>
            <a:r>
              <a:rPr lang="en-US" dirty="0" smtClean="0"/>
              <a:t>	Assets – liabilities = owners’ equity</a:t>
            </a:r>
          </a:p>
          <a:p>
            <a:r>
              <a:rPr lang="en-US" dirty="0" smtClean="0"/>
              <a:t>For partnerships—Each partner’s share of ownership is reported separately in each owner’s name</a:t>
            </a:r>
          </a:p>
          <a:p>
            <a:r>
              <a:rPr lang="en-US" dirty="0" smtClean="0"/>
              <a:t>For corporations—stockholders’ equity</a:t>
            </a:r>
          </a:p>
          <a:p>
            <a:r>
              <a:rPr lang="en-US" b="1" dirty="0" smtClean="0">
                <a:solidFill>
                  <a:srgbClr val="FF0000"/>
                </a:solidFill>
              </a:rPr>
              <a:t>Retained earnings</a:t>
            </a:r>
            <a:r>
              <a:rPr lang="en-US" dirty="0" smtClean="0"/>
              <a:t>—profits not distributed to stockholders</a:t>
            </a:r>
          </a:p>
        </p:txBody>
      </p:sp>
    </p:spTree>
    <p:extLst>
      <p:ext uri="{BB962C8B-B14F-4D97-AF65-F5344CB8AC3E}">
        <p14:creationId xmlns:p14="http://schemas.microsoft.com/office/powerpoint/2010/main" val="360657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smtClean="0"/>
              <a:t>The Balance Sheet</a:t>
            </a:r>
            <a:endParaRPr lang="en-US" sz="2400" b="0" dirty="0" smtClean="0"/>
          </a:p>
        </p:txBody>
      </p:sp>
      <p:sp>
        <p:nvSpPr>
          <p:cNvPr id="5" name="Content Placeholder 2"/>
          <p:cNvSpPr txBox="1">
            <a:spLocks/>
          </p:cNvSpPr>
          <p:nvPr/>
        </p:nvSpPr>
        <p:spPr bwMode="auto">
          <a:xfrm>
            <a:off x="203200" y="1143000"/>
            <a:ext cx="8566150" cy="1447800"/>
          </a:xfrm>
          <a:prstGeom prst="rect">
            <a:avLst/>
          </a:prstGeom>
          <a:solidFill>
            <a:srgbClr val="FFFF00"/>
          </a:solidFill>
          <a:ln w="9525">
            <a:solidFill>
              <a:srgbClr val="800080"/>
            </a:solidFill>
            <a:miter lim="800000"/>
            <a:headEnd/>
            <a:tailEnd/>
          </a:ln>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200" b="1">
                <a:solidFill>
                  <a:srgbClr val="000000"/>
                </a:solidFill>
                <a:cs typeface="Arial" charset="0"/>
              </a:rPr>
              <a:t>Assets</a:t>
            </a:r>
            <a:r>
              <a:rPr lang="en-US" sz="1200">
                <a:solidFill>
                  <a:srgbClr val="000000"/>
                </a:solidFill>
                <a:cs typeface="Arial" charset="0"/>
              </a:rPr>
              <a:t>					</a:t>
            </a:r>
            <a:r>
              <a:rPr lang="en-US" sz="1200" b="1">
                <a:solidFill>
                  <a:srgbClr val="000000"/>
                </a:solidFill>
                <a:cs typeface="Arial" charset="0"/>
              </a:rPr>
              <a:t>Liabilities</a:t>
            </a:r>
          </a:p>
          <a:p>
            <a:pPr eaLnBrk="1" hangingPunct="1">
              <a:spcBef>
                <a:spcPct val="20000"/>
              </a:spcBef>
              <a:buFont typeface="Arial" charset="0"/>
              <a:buNone/>
            </a:pPr>
            <a:r>
              <a:rPr lang="en-US" sz="1200">
                <a:solidFill>
                  <a:srgbClr val="000000"/>
                </a:solidFill>
                <a:cs typeface="Arial" charset="0"/>
              </a:rPr>
              <a:t>  Current assets		   		Current liabilities</a:t>
            </a:r>
          </a:p>
          <a:p>
            <a:pPr eaLnBrk="1" hangingPunct="1">
              <a:spcBef>
                <a:spcPct val="20000"/>
              </a:spcBef>
              <a:buFont typeface="Arial" charset="0"/>
              <a:buNone/>
            </a:pPr>
            <a:r>
              <a:rPr lang="en-US" sz="1200">
                <a:solidFill>
                  <a:srgbClr val="000000"/>
                </a:solidFill>
                <a:cs typeface="Arial" charset="0"/>
              </a:rPr>
              <a:t>  + </a:t>
            </a:r>
            <a:r>
              <a:rPr lang="en-US" sz="1200" u="sng">
                <a:solidFill>
                  <a:srgbClr val="000000"/>
                </a:solidFill>
                <a:cs typeface="Arial" charset="0"/>
              </a:rPr>
              <a:t>Fixed assets</a:t>
            </a:r>
            <a:r>
              <a:rPr lang="en-US" sz="1200">
                <a:solidFill>
                  <a:srgbClr val="000000"/>
                </a:solidFill>
                <a:cs typeface="Arial" charset="0"/>
              </a:rPr>
              <a:t>		   		+ </a:t>
            </a:r>
            <a:r>
              <a:rPr lang="en-US" sz="1200" u="sng">
                <a:solidFill>
                  <a:srgbClr val="000000"/>
                </a:solidFill>
                <a:cs typeface="Arial" charset="0"/>
              </a:rPr>
              <a:t>Long-term liabilities</a:t>
            </a:r>
          </a:p>
          <a:p>
            <a:pPr eaLnBrk="1" hangingPunct="1">
              <a:spcBef>
                <a:spcPct val="20000"/>
              </a:spcBef>
              <a:buFont typeface="Arial" charset="0"/>
              <a:buNone/>
            </a:pPr>
            <a:r>
              <a:rPr lang="en-US" sz="1200">
                <a:solidFill>
                  <a:srgbClr val="000000"/>
                </a:solidFill>
                <a:cs typeface="Arial" charset="0"/>
              </a:rPr>
              <a:t>						= Total Liabilities</a:t>
            </a:r>
            <a:endParaRPr lang="en-US" sz="1200" u="sng">
              <a:solidFill>
                <a:srgbClr val="000000"/>
              </a:solidFill>
              <a:cs typeface="Arial" charset="0"/>
            </a:endParaRPr>
          </a:p>
          <a:p>
            <a:pPr eaLnBrk="1" hangingPunct="1">
              <a:spcBef>
                <a:spcPct val="20000"/>
              </a:spcBef>
              <a:buFont typeface="Arial" charset="0"/>
              <a:buNone/>
            </a:pPr>
            <a:r>
              <a:rPr lang="en-US" sz="1200">
                <a:solidFill>
                  <a:srgbClr val="000000"/>
                </a:solidFill>
                <a:cs typeface="Arial" charset="0"/>
              </a:rPr>
              <a:t>						</a:t>
            </a:r>
            <a:r>
              <a:rPr lang="en-US" sz="1200" b="1" u="sng">
                <a:solidFill>
                  <a:srgbClr val="000000"/>
                </a:solidFill>
                <a:cs typeface="Arial" charset="0"/>
              </a:rPr>
              <a:t>Owners’ Equity</a:t>
            </a:r>
          </a:p>
          <a:p>
            <a:pPr eaLnBrk="1" hangingPunct="1">
              <a:spcBef>
                <a:spcPct val="20000"/>
              </a:spcBef>
              <a:buFont typeface="Arial" charset="0"/>
              <a:buNone/>
            </a:pPr>
            <a:r>
              <a:rPr lang="en-US" sz="1200" i="1">
                <a:solidFill>
                  <a:srgbClr val="000000"/>
                </a:solidFill>
                <a:cs typeface="Arial" charset="0"/>
              </a:rPr>
              <a:t>= Total Assets</a:t>
            </a:r>
            <a:r>
              <a:rPr lang="en-US" sz="1200">
                <a:solidFill>
                  <a:srgbClr val="000000"/>
                </a:solidFill>
                <a:cs typeface="Arial" charset="0"/>
              </a:rPr>
              <a:t>				= </a:t>
            </a:r>
            <a:r>
              <a:rPr lang="en-US" sz="1200" i="1">
                <a:solidFill>
                  <a:srgbClr val="000000"/>
                </a:solidFill>
                <a:cs typeface="Arial" charset="0"/>
              </a:rPr>
              <a:t>Total Liabilities + Owners’ Equity</a:t>
            </a:r>
          </a:p>
          <a:p>
            <a:pPr eaLnBrk="1" hangingPunct="1">
              <a:spcBef>
                <a:spcPct val="20000"/>
              </a:spcBef>
              <a:buFont typeface="Arial" charset="0"/>
              <a:buNone/>
            </a:pPr>
            <a:endParaRPr lang="en-US" sz="1600">
              <a:solidFill>
                <a:srgbClr val="000000"/>
              </a:solidFill>
              <a:cs typeface="Arial" charset="0"/>
            </a:endParaRPr>
          </a:p>
          <a:p>
            <a:pPr eaLnBrk="1" hangingPunct="1">
              <a:spcBef>
                <a:spcPct val="20000"/>
              </a:spcBef>
              <a:buFont typeface="Arial" charset="0"/>
              <a:buNone/>
            </a:pPr>
            <a:endParaRPr lang="en-US" sz="1800">
              <a:solidFill>
                <a:srgbClr val="898989"/>
              </a:solidFill>
              <a:cs typeface="Arial" charset="0"/>
            </a:endParaRPr>
          </a:p>
          <a:p>
            <a:pPr eaLnBrk="1" hangingPunct="1">
              <a:spcBef>
                <a:spcPct val="20000"/>
              </a:spcBef>
              <a:buFont typeface="Arial" charset="0"/>
              <a:buNone/>
            </a:pPr>
            <a:endParaRPr lang="en-US" sz="1800">
              <a:solidFill>
                <a:srgbClr val="898989"/>
              </a:solidFill>
              <a:cs typeface="Arial" charset="0"/>
            </a:endParaRPr>
          </a:p>
          <a:p>
            <a:pPr lvl="1" eaLnBrk="1" hangingPunct="1">
              <a:spcBef>
                <a:spcPct val="20000"/>
              </a:spcBef>
              <a:buFont typeface="Arial" charset="0"/>
              <a:buNone/>
            </a:pPr>
            <a:endParaRPr lang="en-US" sz="1800">
              <a:solidFill>
                <a:srgbClr val="898989"/>
              </a:solidFill>
              <a:cs typeface="Arial" charset="0"/>
            </a:endParaRPr>
          </a:p>
          <a:p>
            <a:pPr eaLnBrk="1" hangingPunct="1">
              <a:spcBef>
                <a:spcPct val="20000"/>
              </a:spcBef>
              <a:buFont typeface="Arial" charset="0"/>
              <a:buNone/>
            </a:pPr>
            <a:endParaRPr lang="en-US" sz="1800">
              <a:solidFill>
                <a:srgbClr val="898989"/>
              </a:solidFill>
              <a:cs typeface="Arial" charset="0"/>
            </a:endParaRPr>
          </a:p>
        </p:txBody>
      </p:sp>
      <p:sp>
        <p:nvSpPr>
          <p:cNvPr id="6" name="Rectangle 3"/>
          <p:cNvSpPr txBox="1">
            <a:spLocks noChangeArrowheads="1"/>
          </p:cNvSpPr>
          <p:nvPr/>
        </p:nvSpPr>
        <p:spPr>
          <a:xfrm>
            <a:off x="203200" y="2667000"/>
            <a:ext cx="4445000" cy="3352800"/>
          </a:xfrm>
          <a:prstGeom prst="rect">
            <a:avLst/>
          </a:prstGeom>
        </p:spPr>
        <p:txBody>
          <a:bodyPr/>
          <a:lstStyle>
            <a:lvl1pPr marL="342900" indent="-342900" algn="l" defTabSz="457200" rtl="0" eaLnBrk="1" latinLnBrk="0" hangingPunct="1">
              <a:spcBef>
                <a:spcPct val="20000"/>
              </a:spcBef>
              <a:buClr>
                <a:srgbClr val="8A008C"/>
              </a:buClr>
              <a:buFont typeface="Arial"/>
              <a:buChar char="•"/>
              <a:defRPr sz="3200" b="0" i="0" kern="1200" spc="-150">
                <a:solidFill>
                  <a:schemeClr val="tx1"/>
                </a:solidFill>
                <a:latin typeface="Lucida Sans"/>
                <a:ea typeface="+mn-ea"/>
                <a:cs typeface="Lucida Sans"/>
              </a:defRPr>
            </a:lvl1pPr>
            <a:lvl2pPr marL="742950" indent="-285750" algn="l" defTabSz="457200" rtl="0" eaLnBrk="1" latinLnBrk="0" hangingPunct="1">
              <a:spcBef>
                <a:spcPct val="20000"/>
              </a:spcBef>
              <a:buClr>
                <a:srgbClr val="0B0C80"/>
              </a:buClr>
              <a:buSzPct val="69000"/>
              <a:buFont typeface="Wingdings" charset="2"/>
              <a:buChar char=""/>
              <a:defRPr sz="2800" b="0" i="0" kern="1200" spc="-150">
                <a:solidFill>
                  <a:schemeClr val="tx1"/>
                </a:solidFill>
                <a:latin typeface="Lucida Sans"/>
                <a:ea typeface="+mn-ea"/>
                <a:cs typeface="Lucida Sans"/>
              </a:defRPr>
            </a:lvl2pPr>
            <a:lvl3pPr marL="1143000" indent="-228600" algn="l" defTabSz="457200" rtl="0" eaLnBrk="1" latinLnBrk="0" hangingPunct="1">
              <a:spcBef>
                <a:spcPct val="20000"/>
              </a:spcBef>
              <a:buClr>
                <a:srgbClr val="FF6600"/>
              </a:buClr>
              <a:buFont typeface="Arial"/>
              <a:buChar char="•"/>
              <a:defRPr sz="2400" b="0" i="0" kern="1200" spc="-15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2000" b="0" i="0" kern="1200" spc="-15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2000" b="0" i="0" kern="1200" spc="-15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Font typeface="Arial"/>
              <a:buNone/>
              <a:defRPr/>
            </a:pPr>
            <a:r>
              <a:rPr lang="en-US" sz="1600" b="1" spc="0" dirty="0" smtClean="0">
                <a:latin typeface="+mj-lt"/>
                <a:ea typeface="ＭＳ Ｐゴシック" charset="0"/>
                <a:cs typeface="Calibri"/>
              </a:rPr>
              <a:t>Assets</a:t>
            </a:r>
          </a:p>
          <a:p>
            <a:pPr marL="0" indent="0">
              <a:spcBef>
                <a:spcPct val="0"/>
              </a:spcBef>
              <a:buFont typeface="Arial"/>
              <a:buNone/>
              <a:defRPr/>
            </a:pPr>
            <a:r>
              <a:rPr lang="en-US" sz="1600" b="1" i="1" spc="0" dirty="0" smtClean="0">
                <a:latin typeface="+mj-lt"/>
                <a:ea typeface="ＭＳ Ｐゴシック" charset="0"/>
                <a:cs typeface="Calibri"/>
              </a:rPr>
              <a:t>Listed </a:t>
            </a:r>
            <a:r>
              <a:rPr lang="en-US" sz="1600" b="1" i="1" spc="0" dirty="0">
                <a:latin typeface="+mj-lt"/>
                <a:ea typeface="ＭＳ Ｐゴシック" charset="0"/>
                <a:cs typeface="Calibri"/>
              </a:rPr>
              <a:t>in order of liquidity</a:t>
            </a:r>
            <a:r>
              <a:rPr lang="en-US" sz="1600" i="1" spc="0" dirty="0">
                <a:latin typeface="+mj-lt"/>
                <a:ea typeface="ＭＳ Ｐゴシック" charset="0"/>
                <a:cs typeface="Calibri"/>
              </a:rPr>
              <a:t> </a:t>
            </a:r>
            <a:r>
              <a:rPr lang="en-US" sz="1600" spc="0" dirty="0">
                <a:latin typeface="+mj-lt"/>
                <a:ea typeface="ＭＳ Ｐゴシック" charset="0"/>
                <a:cs typeface="Calibri"/>
              </a:rPr>
              <a:t>(ease with which an asset can be converted into cash</a:t>
            </a:r>
            <a:r>
              <a:rPr lang="en-US" sz="1600" spc="0" dirty="0" smtClean="0">
                <a:latin typeface="+mj-lt"/>
                <a:ea typeface="ＭＳ Ｐゴシック" charset="0"/>
                <a:cs typeface="Calibri"/>
              </a:rPr>
              <a:t>)</a:t>
            </a:r>
          </a:p>
          <a:p>
            <a:pPr>
              <a:spcBef>
                <a:spcPct val="0"/>
              </a:spcBef>
              <a:defRPr/>
            </a:pPr>
            <a:r>
              <a:rPr lang="en-US" sz="1600" b="1" spc="0" dirty="0" smtClean="0">
                <a:latin typeface="+mj-lt"/>
                <a:ea typeface="ＭＳ Ｐゴシック" charset="0"/>
                <a:cs typeface="Calibri"/>
              </a:rPr>
              <a:t>Current </a:t>
            </a:r>
            <a:r>
              <a:rPr lang="en-US" sz="1600" b="1" spc="0" dirty="0">
                <a:latin typeface="+mj-lt"/>
                <a:ea typeface="ＭＳ Ｐゴシック" charset="0"/>
                <a:cs typeface="Calibri"/>
              </a:rPr>
              <a:t>assets</a:t>
            </a:r>
            <a:r>
              <a:rPr lang="en-US" sz="1600" spc="0" dirty="0">
                <a:latin typeface="+mj-lt"/>
                <a:ea typeface="ＭＳ Ｐゴシック" charset="0"/>
                <a:cs typeface="Calibri"/>
              </a:rPr>
              <a:t>—can quickly be converted into cash or that will be used in one year or </a:t>
            </a:r>
            <a:r>
              <a:rPr lang="en-US" sz="1600" spc="0" dirty="0" smtClean="0">
                <a:latin typeface="+mj-lt"/>
                <a:ea typeface="ＭＳ Ｐゴシック" charset="0"/>
                <a:cs typeface="Calibri"/>
              </a:rPr>
              <a:t>less</a:t>
            </a:r>
          </a:p>
          <a:p>
            <a:pPr lvl="1">
              <a:spcBef>
                <a:spcPct val="0"/>
              </a:spcBef>
              <a:defRPr/>
            </a:pPr>
            <a:r>
              <a:rPr lang="en-US" sz="1600" spc="0" dirty="0" smtClean="0">
                <a:latin typeface="+mj-lt"/>
                <a:ea typeface="ＭＳ Ｐゴシック" charset="0"/>
                <a:cs typeface="Calibri"/>
              </a:rPr>
              <a:t>Cash</a:t>
            </a:r>
            <a:r>
              <a:rPr lang="en-US" sz="1600" spc="0" dirty="0">
                <a:latin typeface="+mj-lt"/>
                <a:ea typeface="ＭＳ Ｐゴシック" charset="0"/>
                <a:cs typeface="Calibri"/>
              </a:rPr>
              <a:t>, accounts receivable, notes receivable, and merchandise </a:t>
            </a:r>
            <a:r>
              <a:rPr lang="en-US" sz="1600" spc="0" dirty="0" smtClean="0">
                <a:latin typeface="+mj-lt"/>
                <a:ea typeface="ＭＳ Ｐゴシック" charset="0"/>
                <a:cs typeface="Calibri"/>
              </a:rPr>
              <a:t>inventory</a:t>
            </a:r>
          </a:p>
          <a:p>
            <a:pPr>
              <a:spcBef>
                <a:spcPct val="0"/>
              </a:spcBef>
              <a:defRPr/>
            </a:pPr>
            <a:r>
              <a:rPr lang="en-US" sz="1600" b="1" spc="0" dirty="0" smtClean="0">
                <a:latin typeface="+mj-lt"/>
                <a:ea typeface="ＭＳ Ｐゴシック" charset="0"/>
                <a:cs typeface="Calibri"/>
              </a:rPr>
              <a:t>Fixed </a:t>
            </a:r>
            <a:r>
              <a:rPr lang="en-US" sz="1600" b="1" spc="0" dirty="0">
                <a:latin typeface="+mj-lt"/>
                <a:ea typeface="ＭＳ Ｐゴシック" charset="0"/>
                <a:cs typeface="Calibri"/>
              </a:rPr>
              <a:t>assets</a:t>
            </a:r>
            <a:r>
              <a:rPr lang="en-US" sz="1600" spc="0" dirty="0">
                <a:latin typeface="+mj-lt"/>
                <a:ea typeface="ＭＳ Ｐゴシック" charset="0"/>
                <a:cs typeface="Calibri"/>
              </a:rPr>
              <a:t>—will be held or used for a period longer than one </a:t>
            </a:r>
            <a:r>
              <a:rPr lang="en-US" sz="1600" spc="0" dirty="0" smtClean="0">
                <a:latin typeface="+mj-lt"/>
                <a:ea typeface="ＭＳ Ｐゴシック" charset="0"/>
                <a:cs typeface="Calibri"/>
              </a:rPr>
              <a:t>year</a:t>
            </a:r>
          </a:p>
          <a:p>
            <a:pPr lvl="1">
              <a:spcBef>
                <a:spcPct val="0"/>
              </a:spcBef>
              <a:defRPr/>
            </a:pPr>
            <a:r>
              <a:rPr lang="en-US" sz="1600" spc="0" dirty="0" smtClean="0">
                <a:latin typeface="+mj-lt"/>
                <a:ea typeface="ＭＳ Ｐゴシック" charset="0"/>
                <a:cs typeface="Calibri"/>
              </a:rPr>
              <a:t>Real </a:t>
            </a:r>
            <a:r>
              <a:rPr lang="en-US" sz="1600" spc="0" dirty="0">
                <a:latin typeface="+mj-lt"/>
                <a:ea typeface="ＭＳ Ｐゴシック" charset="0"/>
                <a:cs typeface="Calibri"/>
              </a:rPr>
              <a:t>estate (Land and buildings), and </a:t>
            </a:r>
            <a:r>
              <a:rPr lang="en-US" sz="1600" spc="0" dirty="0" smtClean="0">
                <a:latin typeface="+mj-lt"/>
                <a:ea typeface="ＭＳ Ｐゴシック" charset="0"/>
                <a:cs typeface="Calibri"/>
              </a:rPr>
              <a:t>equipment</a:t>
            </a:r>
          </a:p>
          <a:p>
            <a:pPr>
              <a:spcBef>
                <a:spcPct val="0"/>
              </a:spcBef>
              <a:defRPr/>
            </a:pPr>
            <a:r>
              <a:rPr lang="en-US" sz="1600" b="1" i="1" spc="0" dirty="0" smtClean="0">
                <a:latin typeface="+mj-lt"/>
                <a:ea typeface="ＭＳ Ｐゴシック" charset="0"/>
                <a:cs typeface="Calibri"/>
              </a:rPr>
              <a:t>Depreciation</a:t>
            </a:r>
            <a:r>
              <a:rPr lang="en-US" sz="1600" spc="0" dirty="0">
                <a:latin typeface="+mj-lt"/>
                <a:ea typeface="ＭＳ Ｐゴシック" charset="0"/>
                <a:cs typeface="Calibri"/>
              </a:rPr>
              <a:t>—the process of apportioning the cost of a fixed asset over the period during which it will be </a:t>
            </a:r>
            <a:r>
              <a:rPr lang="en-US" sz="1600" spc="0" dirty="0" smtClean="0">
                <a:latin typeface="+mj-lt"/>
                <a:ea typeface="ＭＳ Ｐゴシック" charset="0"/>
                <a:cs typeface="Calibri"/>
              </a:rPr>
              <a:t>used</a:t>
            </a:r>
            <a:endParaRPr lang="en-US" sz="1600" spc="0" dirty="0">
              <a:latin typeface="+mj-lt"/>
              <a:ea typeface="ＭＳ Ｐゴシック" charset="0"/>
              <a:cs typeface="Calibri"/>
            </a:endParaRPr>
          </a:p>
        </p:txBody>
      </p:sp>
      <p:sp>
        <p:nvSpPr>
          <p:cNvPr id="7" name="Rectangle 3"/>
          <p:cNvSpPr txBox="1">
            <a:spLocks noChangeArrowheads="1"/>
          </p:cNvSpPr>
          <p:nvPr/>
        </p:nvSpPr>
        <p:spPr>
          <a:xfrm>
            <a:off x="4876800" y="2743200"/>
            <a:ext cx="4171466" cy="3276600"/>
          </a:xfrm>
          <a:prstGeom prst="rect">
            <a:avLst/>
          </a:prstGeom>
        </p:spPr>
        <p:txBody>
          <a:bodyPr/>
          <a:lstStyle>
            <a:lvl1pPr marL="342900" indent="-342900" algn="l" defTabSz="457200" rtl="0" eaLnBrk="1" latinLnBrk="0" hangingPunct="1">
              <a:spcBef>
                <a:spcPct val="20000"/>
              </a:spcBef>
              <a:buClr>
                <a:srgbClr val="8A008C"/>
              </a:buClr>
              <a:buFont typeface="Arial"/>
              <a:buChar char="•"/>
              <a:defRPr sz="3200" b="0" i="0" kern="1200" spc="-150">
                <a:solidFill>
                  <a:schemeClr val="tx1"/>
                </a:solidFill>
                <a:latin typeface="Lucida Sans"/>
                <a:ea typeface="+mn-ea"/>
                <a:cs typeface="Lucida Sans"/>
              </a:defRPr>
            </a:lvl1pPr>
            <a:lvl2pPr marL="742950" indent="-285750" algn="l" defTabSz="457200" rtl="0" eaLnBrk="1" latinLnBrk="0" hangingPunct="1">
              <a:spcBef>
                <a:spcPct val="20000"/>
              </a:spcBef>
              <a:buClr>
                <a:srgbClr val="0B0C80"/>
              </a:buClr>
              <a:buSzPct val="69000"/>
              <a:buFont typeface="Wingdings" charset="2"/>
              <a:buChar char=""/>
              <a:defRPr sz="2800" b="0" i="0" kern="1200" spc="-150">
                <a:solidFill>
                  <a:schemeClr val="tx1"/>
                </a:solidFill>
                <a:latin typeface="Lucida Sans"/>
                <a:ea typeface="+mn-ea"/>
                <a:cs typeface="Lucida Sans"/>
              </a:defRPr>
            </a:lvl2pPr>
            <a:lvl3pPr marL="1143000" indent="-228600" algn="l" defTabSz="457200" rtl="0" eaLnBrk="1" latinLnBrk="0" hangingPunct="1">
              <a:spcBef>
                <a:spcPct val="20000"/>
              </a:spcBef>
              <a:buClr>
                <a:srgbClr val="FF6600"/>
              </a:buClr>
              <a:buFont typeface="Arial"/>
              <a:buChar char="•"/>
              <a:defRPr sz="2400" b="0" i="0" kern="1200" spc="-15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2000" b="0" i="0" kern="1200" spc="-15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2000" b="0" i="0" kern="1200" spc="-15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Font typeface="Arial"/>
              <a:buNone/>
              <a:defRPr/>
            </a:pPr>
            <a:r>
              <a:rPr lang="en-US" sz="1600" b="1" spc="0" dirty="0" smtClean="0">
                <a:latin typeface="+mn-lt"/>
                <a:ea typeface="ＭＳ Ｐゴシック" charset="0"/>
                <a:cs typeface="Arial Narrow"/>
              </a:rPr>
              <a:t>Liabilities</a:t>
            </a:r>
            <a:endParaRPr lang="en-US" sz="1600" b="1" spc="0" dirty="0">
              <a:latin typeface="+mn-lt"/>
              <a:ea typeface="ＭＳ Ｐゴシック" charset="0"/>
              <a:cs typeface="Arial Narrow"/>
            </a:endParaRPr>
          </a:p>
          <a:p>
            <a:pPr>
              <a:spcBef>
                <a:spcPct val="0"/>
              </a:spcBef>
              <a:defRPr/>
            </a:pPr>
            <a:r>
              <a:rPr lang="en-US" sz="1600" b="1" spc="0" dirty="0" smtClean="0">
                <a:solidFill>
                  <a:srgbClr val="2D2E5E"/>
                </a:solidFill>
                <a:latin typeface="+mn-lt"/>
                <a:ea typeface="ＭＳ Ｐゴシック" charset="0"/>
                <a:cs typeface="Arial Narrow"/>
              </a:rPr>
              <a:t>Current liabilities</a:t>
            </a:r>
            <a:r>
              <a:rPr lang="en-US" sz="1600" spc="0" dirty="0" smtClean="0">
                <a:solidFill>
                  <a:srgbClr val="2D2E5E"/>
                </a:solidFill>
                <a:latin typeface="+mn-lt"/>
                <a:ea typeface="ＭＳ Ｐゴシック" charset="0"/>
                <a:cs typeface="Arial Narrow"/>
              </a:rPr>
              <a:t>—debts to be repaid in one year or less</a:t>
            </a:r>
          </a:p>
          <a:p>
            <a:pPr lvl="1">
              <a:spcBef>
                <a:spcPct val="0"/>
              </a:spcBef>
              <a:defRPr/>
            </a:pPr>
            <a:r>
              <a:rPr lang="en-US" sz="1600" spc="0" dirty="0" smtClean="0">
                <a:solidFill>
                  <a:srgbClr val="2D2E5E"/>
                </a:solidFill>
                <a:latin typeface="+mn-lt"/>
                <a:ea typeface="ＭＳ Ｐゴシック" charset="0"/>
                <a:cs typeface="Arial Narrow"/>
              </a:rPr>
              <a:t>Accounts payable—short-term obligations that arise as a result of making credit purchases</a:t>
            </a:r>
          </a:p>
          <a:p>
            <a:pPr lvl="1">
              <a:spcBef>
                <a:spcPct val="0"/>
              </a:spcBef>
              <a:defRPr/>
            </a:pPr>
            <a:r>
              <a:rPr lang="en-US" sz="1600" spc="0" dirty="0" smtClean="0">
                <a:solidFill>
                  <a:srgbClr val="2D2E5E"/>
                </a:solidFill>
                <a:latin typeface="+mn-lt"/>
                <a:ea typeface="ＭＳ Ｐゴシック" charset="0"/>
                <a:cs typeface="Arial Narrow"/>
              </a:rPr>
              <a:t>Notes payable—obligations that have been secured with promissory notes</a:t>
            </a:r>
          </a:p>
          <a:p>
            <a:pPr>
              <a:spcBef>
                <a:spcPct val="0"/>
              </a:spcBef>
              <a:defRPr/>
            </a:pPr>
            <a:r>
              <a:rPr lang="en-US" sz="1600" b="1" spc="0" dirty="0" smtClean="0">
                <a:solidFill>
                  <a:srgbClr val="2D2E5E"/>
                </a:solidFill>
                <a:latin typeface="+mn-lt"/>
                <a:ea typeface="ＭＳ Ｐゴシック" charset="0"/>
                <a:cs typeface="Arial Narrow"/>
              </a:rPr>
              <a:t>Long-term liabilities</a:t>
            </a:r>
            <a:r>
              <a:rPr lang="en-US" sz="1600" spc="0" dirty="0" smtClean="0">
                <a:solidFill>
                  <a:srgbClr val="2D2E5E"/>
                </a:solidFill>
                <a:latin typeface="+mn-lt"/>
                <a:ea typeface="ＭＳ Ｐゴシック" charset="0"/>
                <a:cs typeface="Arial Narrow"/>
              </a:rPr>
              <a:t>—debts that need not be repaid for at least one year</a:t>
            </a:r>
          </a:p>
          <a:p>
            <a:pPr marL="0" indent="0">
              <a:spcBef>
                <a:spcPct val="0"/>
              </a:spcBef>
              <a:buFont typeface="Arial"/>
              <a:buNone/>
              <a:defRPr/>
            </a:pPr>
            <a:r>
              <a:rPr lang="en-US" sz="1600" b="1" spc="0" dirty="0" smtClean="0">
                <a:latin typeface="+mn-lt"/>
                <a:ea typeface="ＭＳ Ｐゴシック" charset="0"/>
                <a:cs typeface="Arial Narrow"/>
              </a:rPr>
              <a:t>Owners</a:t>
            </a:r>
            <a:r>
              <a:rPr lang="ja-JP" altLang="en-US" sz="1600" b="1" spc="0" dirty="0" smtClean="0">
                <a:latin typeface="+mn-lt"/>
                <a:ea typeface="ＭＳ Ｐゴシック" charset="0"/>
                <a:cs typeface="Arial Narrow"/>
              </a:rPr>
              <a:t>’</a:t>
            </a:r>
            <a:r>
              <a:rPr lang="en-US" sz="1600" b="1" spc="0" dirty="0" smtClean="0">
                <a:latin typeface="+mn-lt"/>
                <a:ea typeface="ＭＳ Ｐゴシック" charset="0"/>
                <a:cs typeface="Arial Narrow"/>
              </a:rPr>
              <a:t> or stockholders</a:t>
            </a:r>
            <a:r>
              <a:rPr lang="ja-JP" altLang="en-US" sz="1600" b="1" spc="0" dirty="0" smtClean="0">
                <a:latin typeface="+mn-lt"/>
                <a:ea typeface="ＭＳ Ｐゴシック" charset="0"/>
                <a:cs typeface="Arial Narrow"/>
              </a:rPr>
              <a:t>’</a:t>
            </a:r>
            <a:r>
              <a:rPr lang="en-US" sz="1600" b="1" spc="0" dirty="0" smtClean="0">
                <a:latin typeface="+mn-lt"/>
                <a:ea typeface="ＭＳ Ｐゴシック" charset="0"/>
                <a:cs typeface="Arial Narrow"/>
              </a:rPr>
              <a:t> equity</a:t>
            </a:r>
          </a:p>
          <a:p>
            <a:pPr>
              <a:spcBef>
                <a:spcPct val="0"/>
              </a:spcBef>
              <a:defRPr/>
            </a:pPr>
            <a:r>
              <a:rPr lang="en-US" sz="1600" b="1" spc="0" dirty="0" smtClean="0">
                <a:solidFill>
                  <a:srgbClr val="2D2E5E"/>
                </a:solidFill>
                <a:latin typeface="+mn-lt"/>
                <a:ea typeface="ＭＳ Ｐゴシック" charset="0"/>
                <a:cs typeface="Arial Narrow"/>
              </a:rPr>
              <a:t>Retained earnings</a:t>
            </a:r>
            <a:r>
              <a:rPr lang="en-US" sz="1600" spc="0" dirty="0" smtClean="0">
                <a:solidFill>
                  <a:srgbClr val="2D2E5E"/>
                </a:solidFill>
                <a:latin typeface="+mn-lt"/>
                <a:ea typeface="ＭＳ Ｐゴシック" charset="0"/>
                <a:cs typeface="Arial Narrow"/>
              </a:rPr>
              <a:t>—profits not distributed to stockholders</a:t>
            </a:r>
            <a:endParaRPr lang="en-US" sz="1600" spc="0" dirty="0">
              <a:latin typeface="+mn-lt"/>
              <a:ea typeface="ＭＳ Ｐゴシック" charset="0"/>
              <a:cs typeface="Arial Narrow"/>
            </a:endParaRPr>
          </a:p>
        </p:txBody>
      </p:sp>
    </p:spTree>
    <p:extLst>
      <p:ext uri="{BB962C8B-B14F-4D97-AF65-F5344CB8AC3E}">
        <p14:creationId xmlns:p14="http://schemas.microsoft.com/office/powerpoint/2010/main" val="30880213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6"/>
          <p:cNvSpPr>
            <a:spLocks noGrp="1" noChangeArrowheads="1"/>
          </p:cNvSpPr>
          <p:nvPr>
            <p:ph type="title"/>
          </p:nvPr>
        </p:nvSpPr>
        <p:spPr/>
        <p:txBody>
          <a:bodyPr/>
          <a:lstStyle/>
          <a:p>
            <a:r>
              <a:rPr lang="en-US" dirty="0" smtClean="0"/>
              <a:t>The </a:t>
            </a:r>
            <a:r>
              <a:rPr lang="en-US" dirty="0" smtClean="0"/>
              <a:t>Balance Sheet: An Example</a:t>
            </a:r>
            <a:endParaRPr lang="en-US" dirty="0" smtClean="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7724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39535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6"/>
          <p:cNvSpPr>
            <a:spLocks noGrp="1" noChangeArrowheads="1"/>
          </p:cNvSpPr>
          <p:nvPr>
            <p:ph type="title"/>
          </p:nvPr>
        </p:nvSpPr>
        <p:spPr/>
        <p:txBody>
          <a:bodyPr/>
          <a:lstStyle/>
          <a:p>
            <a:r>
              <a:rPr lang="en-US" smtClean="0"/>
              <a:t>The Income Statement</a:t>
            </a:r>
          </a:p>
        </p:txBody>
      </p:sp>
      <p:sp>
        <p:nvSpPr>
          <p:cNvPr id="5" name="Rectangle 4"/>
          <p:cNvSpPr txBox="1">
            <a:spLocks noChangeArrowheads="1"/>
          </p:cNvSpPr>
          <p:nvPr/>
        </p:nvSpPr>
        <p:spPr bwMode="auto">
          <a:xfrm>
            <a:off x="685800" y="5203825"/>
            <a:ext cx="7772400" cy="1647825"/>
          </a:xfrm>
          <a:prstGeom prst="rect">
            <a:avLst/>
          </a:prstGeom>
          <a:noFill/>
          <a:ln w="9525">
            <a:noFill/>
            <a:miter lim="800000"/>
            <a:headEnd/>
            <a:tailEnd/>
          </a:ln>
        </p:spPr>
        <p:txBody>
          <a:bodyPr/>
          <a:lstStyle/>
          <a:p>
            <a:pPr marL="342900" indent="-342900" algn="ctr" eaLnBrk="0" hangingPunct="0">
              <a:spcBef>
                <a:spcPct val="20000"/>
              </a:spcBef>
              <a:defRPr/>
            </a:pPr>
            <a:r>
              <a:rPr lang="en-US" sz="2000" b="1" i="1" kern="0" dirty="0">
                <a:solidFill>
                  <a:srgbClr val="FF6600"/>
                </a:solidFill>
                <a:latin typeface="+mn-lt"/>
                <a:ea typeface="+mn-ea"/>
                <a:cs typeface="ＭＳ Ｐゴシック"/>
              </a:rPr>
              <a:t>Revenue – Expenses = Net </a:t>
            </a:r>
            <a:r>
              <a:rPr lang="en-US" sz="2000" b="1" i="1" kern="0" dirty="0">
                <a:solidFill>
                  <a:srgbClr val="FF6600"/>
                </a:solidFill>
                <a:latin typeface="+mn-lt"/>
                <a:ea typeface="+mn-ea"/>
                <a:cs typeface="ＭＳ Ｐゴシック"/>
              </a:rPr>
              <a:t>Income (Profit)</a:t>
            </a:r>
          </a:p>
          <a:p>
            <a:pPr marL="342900" indent="-342900" algn="ctr" eaLnBrk="0" hangingPunct="0">
              <a:spcBef>
                <a:spcPct val="20000"/>
              </a:spcBef>
              <a:defRPr/>
            </a:pPr>
            <a:r>
              <a:rPr lang="en-US" sz="2000" b="1" i="1" kern="0" dirty="0">
                <a:solidFill>
                  <a:srgbClr val="FF0000"/>
                </a:solidFill>
                <a:cs typeface="ＭＳ Ｐゴシック"/>
              </a:rPr>
              <a:t>Revenues &gt; Expenses = Net Income (Profit)</a:t>
            </a:r>
          </a:p>
          <a:p>
            <a:pPr marL="342900" indent="-342900" algn="ctr" eaLnBrk="0" hangingPunct="0">
              <a:spcBef>
                <a:spcPct val="20000"/>
              </a:spcBef>
              <a:defRPr/>
            </a:pPr>
            <a:r>
              <a:rPr lang="en-US" sz="2000" b="1" i="1" kern="0" dirty="0">
                <a:solidFill>
                  <a:srgbClr val="FF0000"/>
                </a:solidFill>
                <a:cs typeface="ＭＳ Ｐゴシック"/>
              </a:rPr>
              <a:t>Expenses &gt; Revenue = Loss </a:t>
            </a:r>
          </a:p>
          <a:p>
            <a:pPr marL="342900" indent="-342900" algn="ctr" eaLnBrk="0" hangingPunct="0">
              <a:spcBef>
                <a:spcPct val="20000"/>
              </a:spcBef>
              <a:defRPr/>
            </a:pPr>
            <a:endParaRPr lang="en-US" sz="2000" b="1" i="1" kern="0" dirty="0">
              <a:solidFill>
                <a:srgbClr val="FF6600"/>
              </a:solidFill>
              <a:latin typeface="+mn-lt"/>
              <a:ea typeface="+mn-ea"/>
              <a:cs typeface="ＭＳ Ｐゴシック"/>
            </a:endParaRPr>
          </a:p>
        </p:txBody>
      </p:sp>
      <p:sp>
        <p:nvSpPr>
          <p:cNvPr id="6" name="Oval 5"/>
          <p:cNvSpPr>
            <a:spLocks noChangeArrowheads="1"/>
          </p:cNvSpPr>
          <p:nvPr/>
        </p:nvSpPr>
        <p:spPr bwMode="auto">
          <a:xfrm>
            <a:off x="6046788" y="2613025"/>
            <a:ext cx="2736850" cy="2590800"/>
          </a:xfrm>
          <a:prstGeom prst="ellipse">
            <a:avLst/>
          </a:prstGeom>
          <a:solidFill>
            <a:srgbClr val="660066"/>
          </a:solidFill>
          <a:ln>
            <a:noFill/>
          </a:ln>
        </p:spPr>
        <p:txBody>
          <a:bodyPr wrap="none" anchor="ctr"/>
          <a:lstStyle/>
          <a:p>
            <a:pPr algn="ctr"/>
            <a:r>
              <a:rPr lang="en-US" sz="2000" b="1" i="1">
                <a:solidFill>
                  <a:schemeClr val="bg1"/>
                </a:solidFill>
              </a:rPr>
              <a:t>Net Income (Profit) –</a:t>
            </a:r>
            <a:r>
              <a:rPr lang="en-US" sz="2000">
                <a:solidFill>
                  <a:schemeClr val="bg1"/>
                </a:solidFill>
              </a:rPr>
              <a:t> </a:t>
            </a:r>
          </a:p>
          <a:p>
            <a:pPr algn="ctr"/>
            <a:r>
              <a:rPr lang="en-US" sz="2000">
                <a:solidFill>
                  <a:schemeClr val="bg1"/>
                </a:solidFill>
              </a:rPr>
              <a:t>the profit or loss</a:t>
            </a:r>
          </a:p>
          <a:p>
            <a:pPr algn="ctr"/>
            <a:r>
              <a:rPr lang="en-US" sz="2000">
                <a:solidFill>
                  <a:schemeClr val="bg1"/>
                </a:solidFill>
              </a:rPr>
              <a:t>the firm earns</a:t>
            </a:r>
          </a:p>
        </p:txBody>
      </p:sp>
      <p:sp>
        <p:nvSpPr>
          <p:cNvPr id="7" name="Rectangle 6"/>
          <p:cNvSpPr>
            <a:spLocks noChangeArrowheads="1"/>
          </p:cNvSpPr>
          <p:nvPr/>
        </p:nvSpPr>
        <p:spPr bwMode="auto">
          <a:xfrm>
            <a:off x="457200" y="1476375"/>
            <a:ext cx="8480425" cy="1031875"/>
          </a:xfrm>
          <a:prstGeom prst="rect">
            <a:avLst/>
          </a:prstGeom>
          <a:noFill/>
          <a:ln w="9525">
            <a:noFill/>
            <a:miter lim="800000"/>
            <a:headEnd/>
            <a:tailEnd/>
          </a:ln>
        </p:spPr>
        <p:txBody>
          <a:bodyPr/>
          <a:lstStyle/>
          <a:p>
            <a:pPr marL="342900" indent="-342900" algn="ctr">
              <a:spcBef>
                <a:spcPct val="20000"/>
              </a:spcBef>
              <a:defRPr/>
            </a:pPr>
            <a:r>
              <a:rPr lang="en-US" sz="2200" b="1" i="1" dirty="0">
                <a:solidFill>
                  <a:schemeClr val="accent6">
                    <a:lumMod val="75000"/>
                  </a:schemeClr>
                </a:solidFill>
                <a:ea typeface="ヒラギノ角ゴ Pro W3"/>
                <a:cs typeface="ヒラギノ角ゴ Pro W3"/>
              </a:rPr>
              <a:t>Income Statement –</a:t>
            </a:r>
            <a:r>
              <a:rPr lang="en-US" sz="2200" dirty="0">
                <a:solidFill>
                  <a:schemeClr val="accent6">
                    <a:lumMod val="75000"/>
                  </a:schemeClr>
                </a:solidFill>
                <a:ea typeface="ヒラギノ角ゴ Pro W3"/>
                <a:cs typeface="ヒラギノ角ゴ Pro W3"/>
              </a:rPr>
              <a:t> summarizes a firm’s operations over a given period of time in terms of profit and </a:t>
            </a:r>
            <a:r>
              <a:rPr lang="en-US" sz="2200" dirty="0">
                <a:solidFill>
                  <a:schemeClr val="accent6">
                    <a:lumMod val="75000"/>
                  </a:schemeClr>
                </a:solidFill>
                <a:ea typeface="ヒラギノ角ゴ Pro W3"/>
                <a:cs typeface="ヒラギノ角ゴ Pro W3"/>
              </a:rPr>
              <a:t>loss.</a:t>
            </a:r>
          </a:p>
          <a:p>
            <a:pPr marL="342900" indent="-342900" algn="ctr">
              <a:spcBef>
                <a:spcPct val="20000"/>
              </a:spcBef>
              <a:defRPr/>
            </a:pPr>
            <a:r>
              <a:rPr lang="en-US" sz="2200" dirty="0">
                <a:solidFill>
                  <a:schemeClr val="accent6">
                    <a:lumMod val="75000"/>
                  </a:schemeClr>
                </a:solidFill>
                <a:ea typeface="ヒラギノ角ゴ Pro W3"/>
                <a:cs typeface="ヒラギノ角ゴ Pro W3"/>
              </a:rPr>
              <a:t>Also called the Profit and Loss Statement</a:t>
            </a:r>
          </a:p>
        </p:txBody>
      </p:sp>
      <p:sp>
        <p:nvSpPr>
          <p:cNvPr id="8" name="Oval 7"/>
          <p:cNvSpPr>
            <a:spLocks noChangeArrowheads="1"/>
          </p:cNvSpPr>
          <p:nvPr/>
        </p:nvSpPr>
        <p:spPr bwMode="auto">
          <a:xfrm>
            <a:off x="219075" y="2613025"/>
            <a:ext cx="2738438" cy="2590800"/>
          </a:xfrm>
          <a:prstGeom prst="ellipse">
            <a:avLst/>
          </a:prstGeom>
          <a:solidFill>
            <a:srgbClr val="660066"/>
          </a:solidFill>
          <a:ln>
            <a:noFill/>
          </a:ln>
        </p:spPr>
        <p:txBody>
          <a:bodyPr wrap="none" anchor="ctr"/>
          <a:lstStyle/>
          <a:p>
            <a:pPr algn="ctr"/>
            <a:r>
              <a:rPr lang="en-US" sz="2000" b="1" i="1">
                <a:solidFill>
                  <a:schemeClr val="bg1"/>
                </a:solidFill>
              </a:rPr>
              <a:t>Revenue– </a:t>
            </a:r>
          </a:p>
          <a:p>
            <a:pPr algn="ctr"/>
            <a:r>
              <a:rPr lang="en-US" sz="2000">
                <a:solidFill>
                  <a:schemeClr val="bg1"/>
                </a:solidFill>
              </a:rPr>
              <a:t>The $ amount a firm </a:t>
            </a:r>
          </a:p>
          <a:p>
            <a:pPr algn="ctr"/>
            <a:r>
              <a:rPr lang="en-US" sz="2000">
                <a:solidFill>
                  <a:schemeClr val="bg1"/>
                </a:solidFill>
              </a:rPr>
              <a:t>earns from selling its </a:t>
            </a:r>
          </a:p>
          <a:p>
            <a:pPr algn="ctr"/>
            <a:r>
              <a:rPr lang="en-US" sz="2000">
                <a:solidFill>
                  <a:schemeClr val="bg1"/>
                </a:solidFill>
              </a:rPr>
              <a:t>products</a:t>
            </a:r>
          </a:p>
        </p:txBody>
      </p:sp>
      <p:sp>
        <p:nvSpPr>
          <p:cNvPr id="9" name="Oval 8"/>
          <p:cNvSpPr>
            <a:spLocks noChangeArrowheads="1"/>
          </p:cNvSpPr>
          <p:nvPr/>
        </p:nvSpPr>
        <p:spPr bwMode="auto">
          <a:xfrm>
            <a:off x="3087688" y="2613025"/>
            <a:ext cx="2736850" cy="2590800"/>
          </a:xfrm>
          <a:prstGeom prst="ellipse">
            <a:avLst/>
          </a:prstGeom>
          <a:solidFill>
            <a:srgbClr val="660066"/>
          </a:solidFill>
          <a:ln>
            <a:noFill/>
          </a:ln>
        </p:spPr>
        <p:txBody>
          <a:bodyPr wrap="none" anchor="ctr"/>
          <a:lstStyle/>
          <a:p>
            <a:pPr algn="ctr"/>
            <a:r>
              <a:rPr lang="en-US" sz="2000" b="1" i="1">
                <a:solidFill>
                  <a:schemeClr val="bg1"/>
                </a:solidFill>
              </a:rPr>
              <a:t>Expenses – </a:t>
            </a:r>
          </a:p>
          <a:p>
            <a:pPr algn="ctr"/>
            <a:r>
              <a:rPr lang="en-US" sz="2000">
                <a:solidFill>
                  <a:schemeClr val="bg1"/>
                </a:solidFill>
              </a:rPr>
              <a:t>the cash the firm</a:t>
            </a:r>
          </a:p>
          <a:p>
            <a:pPr algn="ctr"/>
            <a:r>
              <a:rPr lang="en-US" sz="2000">
                <a:solidFill>
                  <a:schemeClr val="bg1"/>
                </a:solidFill>
              </a:rPr>
              <a:t>spends or other </a:t>
            </a:r>
          </a:p>
          <a:p>
            <a:pPr algn="ctr"/>
            <a:r>
              <a:rPr lang="en-US" sz="2000">
                <a:solidFill>
                  <a:schemeClr val="bg1"/>
                </a:solidFill>
              </a:rPr>
              <a:t>assets it uses to </a:t>
            </a:r>
          </a:p>
          <a:p>
            <a:pPr algn="ctr"/>
            <a:r>
              <a:rPr lang="en-US" sz="2000">
                <a:solidFill>
                  <a:schemeClr val="bg1"/>
                </a:solidFill>
              </a:rPr>
              <a:t>generate </a:t>
            </a:r>
          </a:p>
          <a:p>
            <a:pPr algn="ctr"/>
            <a:r>
              <a:rPr lang="en-US" sz="2000">
                <a:solidFill>
                  <a:schemeClr val="bg1"/>
                </a:solidFill>
              </a:rPr>
              <a:t>revenue</a:t>
            </a:r>
          </a:p>
        </p:txBody>
      </p:sp>
    </p:spTree>
    <p:extLst>
      <p:ext uri="{BB962C8B-B14F-4D97-AF65-F5344CB8AC3E}">
        <p14:creationId xmlns:p14="http://schemas.microsoft.com/office/powerpoint/2010/main" val="7168563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Statement Template</a:t>
            </a:r>
            <a:endParaRPr lang="en-US" dirty="0"/>
          </a:p>
        </p:txBody>
      </p:sp>
      <p:sp>
        <p:nvSpPr>
          <p:cNvPr id="13" name="TextBox 9"/>
          <p:cNvSpPr txBox="1">
            <a:spLocks noChangeArrowheads="1"/>
          </p:cNvSpPr>
          <p:nvPr/>
        </p:nvSpPr>
        <p:spPr bwMode="auto">
          <a:xfrm>
            <a:off x="457200" y="1676400"/>
            <a:ext cx="8153400" cy="468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4488" indent="-344488">
              <a:spcAft>
                <a:spcPts val="1200"/>
              </a:spcAft>
              <a:buFont typeface="Arial" charset="0"/>
              <a:buChar char="•"/>
            </a:pPr>
            <a:r>
              <a:rPr lang="en-US" sz="2700" smtClean="0">
                <a:latin typeface="Helvetica" charset="0"/>
                <a:ea typeface="ＭＳ Ｐゴシック" charset="0"/>
                <a:cs typeface="Helvetica" charset="0"/>
              </a:rPr>
              <a:t>The formula for the income statement</a:t>
            </a:r>
            <a:r>
              <a:rPr lang="en-US" sz="2500" i="1" smtClean="0">
                <a:latin typeface="Helvetica" charset="0"/>
                <a:ea typeface="ＭＳ Ｐゴシック" charset="0"/>
                <a:cs typeface="Helvetica" charset="0"/>
              </a:rPr>
              <a:t>:</a:t>
            </a:r>
          </a:p>
          <a:p>
            <a:pPr lvl="1">
              <a:spcAft>
                <a:spcPts val="1200"/>
              </a:spcAft>
            </a:pPr>
            <a:r>
              <a:rPr lang="en-US" i="1" smtClean="0">
                <a:latin typeface="Helvetica" charset="0"/>
                <a:ea typeface="ＭＳ Ｐゴシック" charset="0"/>
                <a:cs typeface="Helvetica" charset="0"/>
              </a:rPr>
              <a:t>    Revenue (AKA Sales)</a:t>
            </a:r>
          </a:p>
          <a:p>
            <a:pPr lvl="1">
              <a:spcAft>
                <a:spcPts val="1200"/>
              </a:spcAft>
              <a:buFontTx/>
              <a:buChar char="-"/>
            </a:pPr>
            <a:r>
              <a:rPr lang="en-US" i="1" u="sng" smtClean="0">
                <a:latin typeface="Helvetica" charset="0"/>
                <a:ea typeface="ＭＳ Ｐゴシック" charset="0"/>
                <a:cs typeface="Helvetica" charset="0"/>
              </a:rPr>
              <a:t>Cost of Goods Sold</a:t>
            </a:r>
            <a:r>
              <a:rPr lang="en-US" i="1" smtClean="0">
                <a:latin typeface="Helvetica" charset="0"/>
                <a:ea typeface="ＭＳ Ｐゴシック" charset="0"/>
                <a:cs typeface="Helvetica" charset="0"/>
              </a:rPr>
              <a:t> (BI + Purchases – EI)</a:t>
            </a:r>
          </a:p>
          <a:p>
            <a:pPr lvl="1">
              <a:spcAft>
                <a:spcPts val="1200"/>
              </a:spcAft>
            </a:pPr>
            <a:r>
              <a:rPr lang="en-US" i="1" smtClean="0">
                <a:latin typeface="Helvetica" charset="0"/>
                <a:ea typeface="ＭＳ Ｐゴシック" charset="0"/>
                <a:cs typeface="Helvetica" charset="0"/>
              </a:rPr>
              <a:t>=  Gross Profit</a:t>
            </a:r>
          </a:p>
          <a:p>
            <a:pPr lvl="1">
              <a:spcAft>
                <a:spcPts val="1200"/>
              </a:spcAft>
              <a:buFontTx/>
              <a:buChar char="-"/>
            </a:pPr>
            <a:r>
              <a:rPr lang="en-US" i="1" u="sng" smtClean="0">
                <a:latin typeface="Helvetica" charset="0"/>
                <a:ea typeface="ＭＳ Ｐゴシック" charset="0"/>
                <a:cs typeface="Helvetica" charset="0"/>
              </a:rPr>
              <a:t>Operating Expenses</a:t>
            </a:r>
          </a:p>
          <a:p>
            <a:pPr lvl="1">
              <a:spcAft>
                <a:spcPts val="1200"/>
              </a:spcAft>
            </a:pPr>
            <a:r>
              <a:rPr lang="en-US" i="1" smtClean="0">
                <a:latin typeface="Helvetica" charset="0"/>
                <a:ea typeface="ＭＳ Ｐゴシック" charset="0"/>
                <a:cs typeface="Helvetica" charset="0"/>
              </a:rPr>
              <a:t>=  Net Income before Taxes</a:t>
            </a:r>
          </a:p>
          <a:p>
            <a:pPr lvl="1">
              <a:spcAft>
                <a:spcPts val="1200"/>
              </a:spcAft>
              <a:buFontTx/>
              <a:buChar char="-"/>
            </a:pPr>
            <a:r>
              <a:rPr lang="en-US" i="1" u="sng" smtClean="0">
                <a:latin typeface="Helvetica" charset="0"/>
                <a:ea typeface="ＭＳ Ｐゴシック" charset="0"/>
                <a:cs typeface="Helvetica" charset="0"/>
              </a:rPr>
              <a:t>Taxes</a:t>
            </a:r>
          </a:p>
          <a:p>
            <a:pPr lvl="1">
              <a:spcAft>
                <a:spcPts val="1200"/>
              </a:spcAft>
            </a:pPr>
            <a:r>
              <a:rPr lang="en-US" i="1" smtClean="0">
                <a:latin typeface="Helvetica" charset="0"/>
                <a:ea typeface="ＭＳ Ｐゴシック" charset="0"/>
                <a:cs typeface="Helvetica" charset="0"/>
              </a:rPr>
              <a:t>=  Net Income or Net Loss</a:t>
            </a:r>
            <a:endParaRPr lang="en-US" i="1" dirty="0">
              <a:latin typeface="Helvetica" charset="0"/>
              <a:ea typeface="ＭＳ Ｐゴシック" charset="0"/>
              <a:cs typeface="Helvetica" charset="0"/>
            </a:endParaRPr>
          </a:p>
        </p:txBody>
      </p:sp>
    </p:spTree>
    <p:extLst>
      <p:ext uri="{BB962C8B-B14F-4D97-AF65-F5344CB8AC3E}">
        <p14:creationId xmlns:p14="http://schemas.microsoft.com/office/powerpoint/2010/main" val="220998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6"/>
          <p:cNvSpPr>
            <a:spLocks noGrp="1" noChangeArrowheads="1"/>
          </p:cNvSpPr>
          <p:nvPr>
            <p:ph type="title"/>
          </p:nvPr>
        </p:nvSpPr>
        <p:spPr/>
        <p:txBody>
          <a:bodyPr/>
          <a:lstStyle/>
          <a:p>
            <a:r>
              <a:rPr lang="en-US" smtClean="0"/>
              <a:t>The Income Statement</a:t>
            </a:r>
          </a:p>
        </p:txBody>
      </p:sp>
      <p:sp>
        <p:nvSpPr>
          <p:cNvPr id="60418" name="Rectangle 7"/>
          <p:cNvSpPr>
            <a:spLocks noGrp="1" noChangeArrowheads="1"/>
          </p:cNvSpPr>
          <p:nvPr>
            <p:ph idx="1"/>
          </p:nvPr>
        </p:nvSpPr>
        <p:spPr>
          <a:xfrm>
            <a:off x="609600" y="1295400"/>
            <a:ext cx="8077200" cy="5105400"/>
          </a:xfrm>
        </p:spPr>
        <p:txBody>
          <a:bodyPr/>
          <a:lstStyle/>
          <a:p>
            <a:r>
              <a:rPr lang="en-US" sz="2600" dirty="0" smtClean="0"/>
              <a:t>A summary of a firm’s revenues and expenses during a specified accounting period</a:t>
            </a:r>
          </a:p>
          <a:p>
            <a:pPr lvl="1"/>
            <a:r>
              <a:rPr lang="en-US" sz="2400" dirty="0" smtClean="0"/>
              <a:t>Profit (cash surplus)</a:t>
            </a:r>
          </a:p>
          <a:p>
            <a:pPr lvl="1"/>
            <a:r>
              <a:rPr lang="en-US" sz="2400" dirty="0" smtClean="0"/>
              <a:t>Loss (cash deficit)</a:t>
            </a:r>
          </a:p>
          <a:p>
            <a:r>
              <a:rPr lang="en-US" sz="2600" b="1" dirty="0" smtClean="0">
                <a:solidFill>
                  <a:srgbClr val="FF0000"/>
                </a:solidFill>
              </a:rPr>
              <a:t>Revenues</a:t>
            </a:r>
            <a:r>
              <a:rPr lang="en-US" sz="2600" dirty="0" smtClean="0"/>
              <a:t> are the dollar amounts earned by a firm from selling goods, providing services, or performing business activities</a:t>
            </a:r>
          </a:p>
          <a:p>
            <a:pPr lvl="1"/>
            <a:r>
              <a:rPr lang="en-US" sz="2400" b="1" dirty="0" smtClean="0"/>
              <a:t>Gross sales</a:t>
            </a:r>
            <a:r>
              <a:rPr lang="en-US" sz="2400" dirty="0" smtClean="0"/>
              <a:t>—the total dollar amount of all goods and services sold during the accounting period</a:t>
            </a:r>
          </a:p>
          <a:p>
            <a:pPr lvl="1"/>
            <a:r>
              <a:rPr lang="en-US" sz="2400" b="1" dirty="0" smtClean="0"/>
              <a:t>Net sales</a:t>
            </a:r>
            <a:r>
              <a:rPr lang="en-US" sz="2400" dirty="0" smtClean="0"/>
              <a:t>—the actual dollar amounts received by a firm for the goods and services it has sold, after adjustment for returns, allowances, discounts</a:t>
            </a:r>
          </a:p>
        </p:txBody>
      </p:sp>
    </p:spTree>
    <p:extLst>
      <p:ext uri="{BB962C8B-B14F-4D97-AF65-F5344CB8AC3E}">
        <p14:creationId xmlns:p14="http://schemas.microsoft.com/office/powerpoint/2010/main" val="126675348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Statements</a:t>
            </a:r>
            <a:endParaRPr lang="en-US" dirty="0"/>
          </a:p>
        </p:txBody>
      </p:sp>
      <p:pic>
        <p:nvPicPr>
          <p:cNvPr id="7" name="Picture 6" descr="By subtracting expenses from income, anyone can construct a personal income statement and determine if he or she has a surplus or deficit at the end of each month." title="Personal Income Stat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4652211"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Content Placeholder 5" descr="An income statement summarizes a firm’s revenues and expenses during a specified accounting period. For Northeast Art Supply, net income after taxes is $30,175." title="Business Income State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0171" y="1219200"/>
            <a:ext cx="3789029" cy="5029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724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dirty="0" smtClean="0"/>
              <a:t>Cost of Goods Sold</a:t>
            </a:r>
            <a:endParaRPr lang="en-US" sz="2400" b="0" dirty="0" smtClean="0"/>
          </a:p>
        </p:txBody>
      </p:sp>
      <p:sp>
        <p:nvSpPr>
          <p:cNvPr id="62466" name="Rectangle 3"/>
          <p:cNvSpPr>
            <a:spLocks noGrp="1" noChangeArrowheads="1"/>
          </p:cNvSpPr>
          <p:nvPr>
            <p:ph idx="1"/>
          </p:nvPr>
        </p:nvSpPr>
        <p:spPr/>
        <p:txBody>
          <a:bodyPr/>
          <a:lstStyle/>
          <a:p>
            <a:pPr>
              <a:spcBef>
                <a:spcPts val="1200"/>
              </a:spcBef>
            </a:pPr>
            <a:r>
              <a:rPr lang="en-US" dirty="0" smtClean="0"/>
              <a:t>The dollar amount equal to beginning inventory plus net purchases less ending </a:t>
            </a:r>
            <a:r>
              <a:rPr lang="en-US" dirty="0" smtClean="0"/>
              <a:t>inventory</a:t>
            </a:r>
          </a:p>
          <a:p>
            <a:pPr>
              <a:spcBef>
                <a:spcPts val="1200"/>
              </a:spcBef>
            </a:pPr>
            <a:r>
              <a:rPr lang="en-US" dirty="0" smtClean="0"/>
              <a:t>COGS = Beg Inventory + Purchases </a:t>
            </a:r>
            <a:r>
              <a:rPr lang="mr-IN" dirty="0" smtClean="0"/>
              <a:t>–</a:t>
            </a:r>
            <a:r>
              <a:rPr lang="en-US" dirty="0" smtClean="0"/>
              <a:t> Ending Inventory</a:t>
            </a:r>
            <a:endParaRPr lang="en-US" dirty="0" smtClean="0"/>
          </a:p>
          <a:p>
            <a:pPr>
              <a:spcBef>
                <a:spcPts val="1200"/>
              </a:spcBef>
            </a:pPr>
            <a:r>
              <a:rPr lang="en-US" b="1" dirty="0">
                <a:solidFill>
                  <a:srgbClr val="FF0000"/>
                </a:solidFill>
              </a:rPr>
              <a:t>Gross profit </a:t>
            </a:r>
            <a:r>
              <a:rPr lang="en-US" dirty="0" smtClean="0"/>
              <a:t>is a </a:t>
            </a:r>
            <a:r>
              <a:rPr lang="en-US" dirty="0"/>
              <a:t>firm’s net sales less the cost of goods </a:t>
            </a:r>
            <a:r>
              <a:rPr lang="en-US" dirty="0" smtClean="0"/>
              <a:t>sold</a:t>
            </a:r>
            <a:endParaRPr lang="en-US" dirty="0"/>
          </a:p>
        </p:txBody>
      </p:sp>
    </p:spTree>
    <p:extLst>
      <p:ext uri="{BB962C8B-B14F-4D97-AF65-F5344CB8AC3E}">
        <p14:creationId xmlns:p14="http://schemas.microsoft.com/office/powerpoint/2010/main" val="368365726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6"/>
          <p:cNvSpPr>
            <a:spLocks noGrp="1" noChangeArrowheads="1"/>
          </p:cNvSpPr>
          <p:nvPr>
            <p:ph type="title"/>
          </p:nvPr>
        </p:nvSpPr>
        <p:spPr/>
        <p:txBody>
          <a:bodyPr/>
          <a:lstStyle/>
          <a:p>
            <a:r>
              <a:rPr lang="en-US" dirty="0" smtClean="0"/>
              <a:t>Operating Expenses and</a:t>
            </a:r>
            <a:br>
              <a:rPr lang="en-US" dirty="0" smtClean="0"/>
            </a:br>
            <a:r>
              <a:rPr lang="en-US" dirty="0" smtClean="0"/>
              <a:t>Net Income or Loss</a:t>
            </a:r>
            <a:endParaRPr lang="en-US" sz="2400" b="0" dirty="0" smtClean="0"/>
          </a:p>
        </p:txBody>
      </p:sp>
      <p:sp>
        <p:nvSpPr>
          <p:cNvPr id="64514" name="Rectangle 7"/>
          <p:cNvSpPr>
            <a:spLocks noGrp="1" noChangeArrowheads="1"/>
          </p:cNvSpPr>
          <p:nvPr>
            <p:ph idx="1"/>
          </p:nvPr>
        </p:nvSpPr>
        <p:spPr/>
        <p:txBody>
          <a:bodyPr/>
          <a:lstStyle/>
          <a:p>
            <a:pPr>
              <a:lnSpc>
                <a:spcPts val="3360"/>
              </a:lnSpc>
              <a:spcBef>
                <a:spcPts val="1272"/>
              </a:spcBef>
            </a:pPr>
            <a:r>
              <a:rPr lang="en-US" b="1" dirty="0" smtClean="0">
                <a:solidFill>
                  <a:srgbClr val="FF0000"/>
                </a:solidFill>
              </a:rPr>
              <a:t>Operating expenses</a:t>
            </a:r>
            <a:r>
              <a:rPr lang="en-US" dirty="0" smtClean="0">
                <a:solidFill>
                  <a:srgbClr val="FF0000"/>
                </a:solidFill>
              </a:rPr>
              <a:t>:</a:t>
            </a:r>
            <a:r>
              <a:rPr lang="en-US" b="1" dirty="0" smtClean="0">
                <a:solidFill>
                  <a:srgbClr val="FF0000"/>
                </a:solidFill>
              </a:rPr>
              <a:t> </a:t>
            </a:r>
            <a:r>
              <a:rPr lang="en-US" dirty="0" smtClean="0"/>
              <a:t>All business costs other than the cost of goods sold</a:t>
            </a:r>
          </a:p>
          <a:p>
            <a:pPr>
              <a:lnSpc>
                <a:spcPts val="3360"/>
              </a:lnSpc>
              <a:spcBef>
                <a:spcPts val="1272"/>
              </a:spcBef>
            </a:pPr>
            <a:r>
              <a:rPr lang="en-US" b="1" dirty="0" smtClean="0"/>
              <a:t>Net income</a:t>
            </a:r>
            <a:r>
              <a:rPr lang="en-US" dirty="0" smtClean="0"/>
              <a:t>: Occurs when revenues </a:t>
            </a:r>
            <a:r>
              <a:rPr lang="en-US" dirty="0"/>
              <a:t>exceed </a:t>
            </a:r>
            <a:r>
              <a:rPr lang="en-US" dirty="0" smtClean="0"/>
              <a:t>expenses (if so, you then need to account for your </a:t>
            </a:r>
            <a:r>
              <a:rPr lang="en-US" dirty="0" smtClean="0">
                <a:solidFill>
                  <a:srgbClr val="0000FF"/>
                </a:solidFill>
              </a:rPr>
              <a:t>TAX EXPENSE</a:t>
            </a:r>
            <a:r>
              <a:rPr lang="en-US" dirty="0" smtClean="0"/>
              <a:t>)</a:t>
            </a:r>
            <a:endParaRPr lang="en-US" dirty="0" smtClean="0"/>
          </a:p>
          <a:p>
            <a:pPr>
              <a:lnSpc>
                <a:spcPts val="3360"/>
              </a:lnSpc>
              <a:spcBef>
                <a:spcPts val="1272"/>
              </a:spcBef>
            </a:pPr>
            <a:r>
              <a:rPr lang="en-US" b="1" dirty="0" smtClean="0"/>
              <a:t>Net loss</a:t>
            </a:r>
            <a:r>
              <a:rPr lang="en-US" dirty="0" smtClean="0"/>
              <a:t>: Occurs </a:t>
            </a:r>
            <a:r>
              <a:rPr lang="en-US" dirty="0"/>
              <a:t>when </a:t>
            </a:r>
            <a:r>
              <a:rPr lang="en-US" dirty="0" smtClean="0"/>
              <a:t>expenses exceed </a:t>
            </a:r>
            <a:r>
              <a:rPr lang="en-US" dirty="0"/>
              <a:t>revenues</a:t>
            </a:r>
            <a:endParaRPr lang="en-US" dirty="0" smtClean="0"/>
          </a:p>
        </p:txBody>
      </p:sp>
    </p:spTree>
    <p:extLst>
      <p:ext uri="{BB962C8B-B14F-4D97-AF65-F5344CB8AC3E}">
        <p14:creationId xmlns:p14="http://schemas.microsoft.com/office/powerpoint/2010/main" val="882029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Evaluating Financial Statements</a:t>
            </a:r>
          </a:p>
        </p:txBody>
      </p:sp>
      <p:sp>
        <p:nvSpPr>
          <p:cNvPr id="74754" name="Rectangle 3"/>
          <p:cNvSpPr>
            <a:spLocks noGrp="1" noChangeArrowheads="1"/>
          </p:cNvSpPr>
          <p:nvPr>
            <p:ph idx="1"/>
          </p:nvPr>
        </p:nvSpPr>
        <p:spPr>
          <a:xfrm>
            <a:off x="609600" y="1447800"/>
            <a:ext cx="8077200" cy="4800600"/>
          </a:xfrm>
        </p:spPr>
        <p:txBody>
          <a:bodyPr/>
          <a:lstStyle/>
          <a:p>
            <a:pPr marL="0" indent="0">
              <a:spcBef>
                <a:spcPts val="900"/>
              </a:spcBef>
              <a:buNone/>
            </a:pPr>
            <a:r>
              <a:rPr lang="en-US" sz="2600" dirty="0" smtClean="0"/>
              <a:t>Use accounting information to evaluate an investment</a:t>
            </a:r>
          </a:p>
          <a:p>
            <a:pPr lvl="1">
              <a:spcBef>
                <a:spcPts val="900"/>
              </a:spcBef>
            </a:pPr>
            <a:r>
              <a:rPr lang="en-US" dirty="0" smtClean="0"/>
              <a:t>Use common sense to interpret the numbers</a:t>
            </a:r>
          </a:p>
          <a:p>
            <a:pPr lvl="1">
              <a:spcBef>
                <a:spcPts val="900"/>
              </a:spcBef>
            </a:pPr>
            <a:r>
              <a:rPr lang="en-US" dirty="0" smtClean="0"/>
              <a:t>Financial statements should be audited by an outside source and be current</a:t>
            </a:r>
          </a:p>
          <a:p>
            <a:pPr lvl="1">
              <a:spcBef>
                <a:spcPts val="900"/>
              </a:spcBef>
            </a:pPr>
            <a:r>
              <a:rPr lang="en-US" dirty="0" smtClean="0"/>
              <a:t>Look for use of new strategies to reduce costs</a:t>
            </a:r>
          </a:p>
          <a:p>
            <a:pPr lvl="1">
              <a:spcBef>
                <a:spcPts val="900"/>
              </a:spcBef>
            </a:pPr>
            <a:r>
              <a:rPr lang="en-US" dirty="0" smtClean="0"/>
              <a:t>Determine the firm’s ability to pay its debts and borrow money in the future</a:t>
            </a:r>
          </a:p>
          <a:p>
            <a:pPr lvl="1">
              <a:spcBef>
                <a:spcPts val="900"/>
              </a:spcBef>
            </a:pPr>
            <a:r>
              <a:rPr lang="en-US" dirty="0" smtClean="0"/>
              <a:t>Look at how the numbers relate to each other</a:t>
            </a:r>
          </a:p>
          <a:p>
            <a:pPr lvl="1">
              <a:spcBef>
                <a:spcPts val="900"/>
              </a:spcBef>
            </a:pPr>
            <a:r>
              <a:rPr lang="en-US" dirty="0" smtClean="0"/>
              <a:t>Understand the financial ratios</a:t>
            </a:r>
          </a:p>
          <a:p>
            <a:pPr lvl="1"/>
            <a:r>
              <a:rPr lang="en-US" dirty="0"/>
              <a:t>Read letters from top executives</a:t>
            </a:r>
          </a:p>
          <a:p>
            <a:pPr lvl="1"/>
            <a:r>
              <a:rPr lang="en-US" dirty="0"/>
              <a:t>Examine the footnotes closely, look for red flags</a:t>
            </a:r>
          </a:p>
          <a:p>
            <a:pPr lvl="1"/>
            <a:r>
              <a:rPr lang="en-US" dirty="0"/>
              <a:t>Examine the comparative data to analyze </a:t>
            </a:r>
            <a:r>
              <a:rPr lang="en-US" dirty="0" smtClean="0"/>
              <a:t>trends</a:t>
            </a:r>
            <a:endParaRPr lang="en-US" sz="2600" dirty="0" smtClean="0"/>
          </a:p>
        </p:txBody>
      </p:sp>
    </p:spTree>
    <p:extLst>
      <p:ext uri="{BB962C8B-B14F-4D97-AF65-F5344CB8AC3E}">
        <p14:creationId xmlns:p14="http://schemas.microsoft.com/office/powerpoint/2010/main" val="3700546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6"/>
          <p:cNvSpPr>
            <a:spLocks noGrp="1" noChangeArrowheads="1"/>
          </p:cNvSpPr>
          <p:nvPr>
            <p:ph type="title"/>
          </p:nvPr>
        </p:nvSpPr>
        <p:spPr>
          <a:xfrm>
            <a:off x="990600" y="152400"/>
            <a:ext cx="8077200" cy="1219200"/>
          </a:xfrm>
        </p:spPr>
        <p:txBody>
          <a:bodyPr/>
          <a:lstStyle/>
          <a:p>
            <a:r>
              <a:rPr lang="en-US" dirty="0" smtClean="0"/>
              <a:t>The Accounting System</a:t>
            </a:r>
            <a:endParaRPr lang="en-US" dirty="0"/>
          </a:p>
        </p:txBody>
      </p:sp>
      <p:pic>
        <p:nvPicPr>
          <p:cNvPr id="6" name="Picture 1" descr="The inputs to an accounting system include sales documents and other documents. The data are recorded, classified, and summarized. They’re then put into summary financial statements such as the income statement and balance sheet and statement of cash flow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286000"/>
            <a:ext cx="81375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47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77200" cy="1219200"/>
          </a:xfrm>
        </p:spPr>
        <p:txBody>
          <a:bodyPr/>
          <a:lstStyle/>
          <a:p>
            <a:r>
              <a:rPr lang="en-US" dirty="0"/>
              <a:t>Comparisons of Present and Past Financial </a:t>
            </a:r>
            <a:r>
              <a:rPr lang="en-US" dirty="0" smtClean="0"/>
              <a:t>Statements for Microsoft</a:t>
            </a:r>
            <a:endParaRPr lang="en-US" dirty="0"/>
          </a:p>
        </p:txBody>
      </p:sp>
      <p:sp>
        <p:nvSpPr>
          <p:cNvPr id="3" name="Content Placeholder 2"/>
          <p:cNvSpPr>
            <a:spLocks noGrp="1"/>
          </p:cNvSpPr>
          <p:nvPr>
            <p:ph idx="1"/>
          </p:nvPr>
        </p:nvSpPr>
        <p:spPr>
          <a:xfrm>
            <a:off x="685800" y="1471613"/>
            <a:ext cx="8077200" cy="1195387"/>
          </a:xfrm>
        </p:spPr>
        <p:txBody>
          <a:bodyPr/>
          <a:lstStyle/>
          <a:p>
            <a:pPr marL="0" indent="0">
              <a:buNone/>
            </a:pPr>
            <a:r>
              <a:rPr lang="en-US" sz="2400" dirty="0" smtClean="0"/>
              <a:t>Most corporations include in their annual reports comparisons of the important elements of their financial statements for recent years</a:t>
            </a:r>
            <a:endParaRPr lang="en-US" sz="2400" dirty="0"/>
          </a:p>
        </p:txBody>
      </p:sp>
      <p:grpSp>
        <p:nvGrpSpPr>
          <p:cNvPr id="9" name="Group 8"/>
          <p:cNvGrpSpPr/>
          <p:nvPr/>
        </p:nvGrpSpPr>
        <p:grpSpPr>
          <a:xfrm>
            <a:off x="685800" y="2489200"/>
            <a:ext cx="7772400" cy="3822700"/>
            <a:chOff x="723900" y="2489200"/>
            <a:chExt cx="7772400" cy="38227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854325"/>
              <a:ext cx="1943100" cy="34575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2489200"/>
              <a:ext cx="1714500" cy="38100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5575" y="2822575"/>
              <a:ext cx="1733550" cy="347662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6300" y="2822575"/>
              <a:ext cx="1724025" cy="3476625"/>
            </a:xfrm>
            <a:prstGeom prst="rect">
              <a:avLst/>
            </a:prstGeom>
          </p:spPr>
        </p:pic>
      </p:grpSp>
      <p:sp>
        <p:nvSpPr>
          <p:cNvPr id="10" name="TextBox 9"/>
          <p:cNvSpPr txBox="1"/>
          <p:nvPr/>
        </p:nvSpPr>
        <p:spPr>
          <a:xfrm>
            <a:off x="990600" y="6172200"/>
            <a:ext cx="7086600" cy="230832"/>
          </a:xfrm>
          <a:prstGeom prst="rect">
            <a:avLst/>
          </a:prstGeom>
          <a:noFill/>
        </p:spPr>
        <p:txBody>
          <a:bodyPr wrap="square" rtlCol="0">
            <a:spAutoFit/>
          </a:bodyPr>
          <a:lstStyle/>
          <a:p>
            <a:pPr algn="ctr"/>
            <a:r>
              <a:rPr lang="en-US" sz="900" dirty="0">
                <a:solidFill>
                  <a:schemeClr val="bg1">
                    <a:lumMod val="50000"/>
                  </a:schemeClr>
                </a:solidFill>
              </a:rPr>
              <a:t>Source: Adapted from the Microsoft Corporation 2014 Annual Report, www.microsoft.com (accessed February 4, 2015).</a:t>
            </a:r>
          </a:p>
        </p:txBody>
      </p:sp>
    </p:spTree>
    <p:extLst>
      <p:ext uri="{BB962C8B-B14F-4D97-AF65-F5344CB8AC3E}">
        <p14:creationId xmlns:p14="http://schemas.microsoft.com/office/powerpoint/2010/main" val="140229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mtClean="0"/>
              <a:t>Comparing Data with Other Firms’ Data</a:t>
            </a:r>
          </a:p>
        </p:txBody>
      </p:sp>
      <p:sp>
        <p:nvSpPr>
          <p:cNvPr id="80898" name="Rectangle 3"/>
          <p:cNvSpPr>
            <a:spLocks noGrp="1" noChangeArrowheads="1"/>
          </p:cNvSpPr>
          <p:nvPr>
            <p:ph idx="1"/>
          </p:nvPr>
        </p:nvSpPr>
        <p:spPr/>
        <p:txBody>
          <a:bodyPr/>
          <a:lstStyle/>
          <a:p>
            <a:pPr>
              <a:spcBef>
                <a:spcPts val="900"/>
              </a:spcBef>
            </a:pPr>
            <a:r>
              <a:rPr lang="en-US" dirty="0" smtClean="0"/>
              <a:t>Comparisons are possible because of GAAP</a:t>
            </a:r>
          </a:p>
          <a:p>
            <a:pPr>
              <a:spcBef>
                <a:spcPts val="900"/>
              </a:spcBef>
            </a:pPr>
            <a:r>
              <a:rPr lang="en-US" dirty="0" smtClean="0"/>
              <a:t>Managers can get a general idea of a firm’s relative effectiveness and its standing within the industry</a:t>
            </a:r>
          </a:p>
          <a:p>
            <a:pPr>
              <a:spcBef>
                <a:spcPts val="900"/>
              </a:spcBef>
            </a:pPr>
            <a:r>
              <a:rPr lang="en-US" dirty="0" smtClean="0"/>
              <a:t>Data are available from annual reports of public corporations</a:t>
            </a:r>
          </a:p>
          <a:p>
            <a:pPr>
              <a:spcBef>
                <a:spcPts val="900"/>
              </a:spcBef>
            </a:pPr>
            <a:r>
              <a:rPr lang="en-US" dirty="0" smtClean="0"/>
              <a:t>Industry averages are available from Dun &amp; Bradstreet, Standard &amp; Poor’s, industry trade associations</a:t>
            </a:r>
          </a:p>
        </p:txBody>
      </p:sp>
    </p:spTree>
    <p:extLst>
      <p:ext uri="{BB962C8B-B14F-4D97-AF65-F5344CB8AC3E}">
        <p14:creationId xmlns:p14="http://schemas.microsoft.com/office/powerpoint/2010/main" val="233218334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5"/>
          <p:cNvSpPr>
            <a:spLocks noGrp="1" noChangeArrowheads="1"/>
          </p:cNvSpPr>
          <p:nvPr>
            <p:ph type="title"/>
          </p:nvPr>
        </p:nvSpPr>
        <p:spPr/>
        <p:txBody>
          <a:bodyPr/>
          <a:lstStyle/>
          <a:p>
            <a:r>
              <a:rPr lang="en-US" smtClean="0"/>
              <a:t>Financial Ratios</a:t>
            </a:r>
          </a:p>
        </p:txBody>
      </p:sp>
      <p:sp>
        <p:nvSpPr>
          <p:cNvPr id="82946" name="Rectangle 6"/>
          <p:cNvSpPr>
            <a:spLocks noGrp="1" noChangeArrowheads="1"/>
          </p:cNvSpPr>
          <p:nvPr>
            <p:ph idx="1"/>
          </p:nvPr>
        </p:nvSpPr>
        <p:spPr/>
        <p:txBody>
          <a:bodyPr/>
          <a:lstStyle/>
          <a:p>
            <a:pPr>
              <a:spcBef>
                <a:spcPts val="900"/>
              </a:spcBef>
            </a:pPr>
            <a:r>
              <a:rPr lang="en-US" dirty="0" smtClean="0"/>
              <a:t>Numbers that show the relationship between two elements of a firm’s financial statements</a:t>
            </a:r>
          </a:p>
          <a:p>
            <a:pPr>
              <a:spcBef>
                <a:spcPts val="900"/>
              </a:spcBef>
            </a:pPr>
            <a:r>
              <a:rPr lang="en-US" dirty="0" smtClean="0"/>
              <a:t>Can be compared with</a:t>
            </a:r>
          </a:p>
          <a:p>
            <a:pPr lvl="1">
              <a:spcBef>
                <a:spcPts val="900"/>
              </a:spcBef>
            </a:pPr>
            <a:r>
              <a:rPr lang="en-US" dirty="0" smtClean="0"/>
              <a:t>The firm’s own past ratios</a:t>
            </a:r>
          </a:p>
          <a:p>
            <a:pPr lvl="1">
              <a:spcBef>
                <a:spcPts val="900"/>
              </a:spcBef>
            </a:pPr>
            <a:r>
              <a:rPr lang="en-US" dirty="0" smtClean="0"/>
              <a:t>Ratios of competitors</a:t>
            </a:r>
          </a:p>
          <a:p>
            <a:pPr lvl="1">
              <a:spcBef>
                <a:spcPts val="900"/>
              </a:spcBef>
            </a:pPr>
            <a:r>
              <a:rPr lang="en-US" dirty="0" smtClean="0"/>
              <a:t>Industry averages</a:t>
            </a:r>
          </a:p>
          <a:p>
            <a:pPr>
              <a:spcBef>
                <a:spcPts val="900"/>
              </a:spcBef>
            </a:pPr>
            <a:r>
              <a:rPr lang="en-US" dirty="0" smtClean="0"/>
              <a:t>Information to calculate ratios is found on a firm’s balance sheet, income statement, and statement of cash flows</a:t>
            </a:r>
          </a:p>
        </p:txBody>
      </p:sp>
    </p:spTree>
    <p:extLst>
      <p:ext uri="{BB962C8B-B14F-4D97-AF65-F5344CB8AC3E}">
        <p14:creationId xmlns:p14="http://schemas.microsoft.com/office/powerpoint/2010/main" val="42272845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6"/>
          <p:cNvSpPr>
            <a:spLocks noGrp="1" noChangeArrowheads="1"/>
          </p:cNvSpPr>
          <p:nvPr>
            <p:ph type="title"/>
          </p:nvPr>
        </p:nvSpPr>
        <p:spPr>
          <a:xfrm>
            <a:off x="990600" y="152400"/>
            <a:ext cx="8077200" cy="1219200"/>
          </a:xfrm>
        </p:spPr>
        <p:txBody>
          <a:bodyPr/>
          <a:lstStyle/>
          <a:p>
            <a:r>
              <a:rPr lang="en-US" dirty="0" smtClean="0"/>
              <a:t>Accounting:  Who Does It?</a:t>
            </a:r>
            <a:endParaRPr lang="en-US"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54102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29000" y="4252913"/>
            <a:ext cx="5334000" cy="1995487"/>
          </a:xfrm>
          <a:prstGeom prst="rect">
            <a:avLst/>
          </a:prstGeom>
          <a:solidFill>
            <a:srgbClr val="FFFF00"/>
          </a:solidFill>
          <a:ln>
            <a:solidFill>
              <a:srgbClr val="800080"/>
            </a:solidFill>
          </a:ln>
        </p:spPr>
        <p:txBody>
          <a:bodyPr>
            <a:spAutoFit/>
          </a:bodyPr>
          <a:lstStyle/>
          <a:p>
            <a:pPr marL="9525">
              <a:lnSpc>
                <a:spcPct val="80000"/>
              </a:lnSpc>
              <a:defRPr/>
            </a:pPr>
            <a:r>
              <a:rPr lang="en-US" sz="1400" b="1" dirty="0"/>
              <a:t>Managerial accounting</a:t>
            </a:r>
            <a:r>
              <a:rPr lang="en-US" sz="1400" dirty="0"/>
              <a:t> is responsible for tracking sales and the costs of producing the sales (production, marketing, and distribution). </a:t>
            </a:r>
          </a:p>
          <a:p>
            <a:pPr marL="685800" lvl="2" indent="-285750">
              <a:lnSpc>
                <a:spcPct val="80000"/>
              </a:lnSpc>
              <a:buFont typeface="Arial"/>
              <a:buChar char="•"/>
              <a:defRPr/>
            </a:pPr>
            <a:r>
              <a:rPr lang="en-US" sz="1400" dirty="0"/>
              <a:t>Geared towards </a:t>
            </a:r>
            <a:r>
              <a:rPr lang="en-US" sz="1400" b="1" dirty="0"/>
              <a:t>INTERNAL</a:t>
            </a:r>
            <a:r>
              <a:rPr lang="en-US" sz="1400" dirty="0"/>
              <a:t> users (hence name)</a:t>
            </a:r>
            <a:endParaRPr lang="en-US" sz="1400" dirty="0"/>
          </a:p>
          <a:p>
            <a:pPr marL="571500" lvl="2" indent="-171450">
              <a:lnSpc>
                <a:spcPct val="80000"/>
              </a:lnSpc>
              <a:defRPr/>
            </a:pPr>
            <a:endParaRPr lang="en-US" sz="1400" dirty="0"/>
          </a:p>
          <a:p>
            <a:pPr marL="9525">
              <a:lnSpc>
                <a:spcPct val="80000"/>
              </a:lnSpc>
              <a:defRPr/>
            </a:pPr>
            <a:r>
              <a:rPr lang="en-US" sz="1400" b="1" dirty="0"/>
              <a:t>Financial accounting</a:t>
            </a:r>
            <a:r>
              <a:rPr lang="en-US" sz="1400" dirty="0"/>
              <a:t> produces financial documents to aid decision makers outside an organization in making decisions regarding investments and credibility. </a:t>
            </a:r>
            <a:endParaRPr lang="en-US" sz="1400" dirty="0"/>
          </a:p>
          <a:p>
            <a:pPr marL="752475" lvl="1" indent="-285750">
              <a:lnSpc>
                <a:spcPct val="80000"/>
              </a:lnSpc>
              <a:buFont typeface="Arial"/>
              <a:buChar char="•"/>
              <a:defRPr/>
            </a:pPr>
            <a:r>
              <a:rPr lang="en-US" sz="1400" dirty="0"/>
              <a:t>Geared towards </a:t>
            </a:r>
            <a:r>
              <a:rPr lang="en-US" sz="1400" b="1" dirty="0"/>
              <a:t>OUTSIDE</a:t>
            </a:r>
            <a:r>
              <a:rPr lang="en-US" sz="1400" dirty="0"/>
              <a:t> users (although internal users also rely heavily on financial accounting information)</a:t>
            </a:r>
            <a:endParaRPr lang="en-US" sz="1400" dirty="0"/>
          </a:p>
        </p:txBody>
      </p:sp>
      <p:sp>
        <p:nvSpPr>
          <p:cNvPr id="9" name="Content Placeholder 2"/>
          <p:cNvSpPr txBox="1">
            <a:spLocks/>
          </p:cNvSpPr>
          <p:nvPr/>
        </p:nvSpPr>
        <p:spPr>
          <a:xfrm>
            <a:off x="304800" y="1524000"/>
            <a:ext cx="3048000" cy="4816475"/>
          </a:xfrm>
          <a:prstGeom prst="rect">
            <a:avLst/>
          </a:prstGeom>
        </p:spPr>
        <p:txBody>
          <a:bodyPr>
            <a:normAutofit fontScale="6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defRPr/>
            </a:pPr>
            <a:r>
              <a:rPr lang="en-US" sz="2800" b="1" i="1" dirty="0" smtClean="0">
                <a:solidFill>
                  <a:schemeClr val="tx1"/>
                </a:solidFill>
                <a:latin typeface="+mn-lt"/>
              </a:rPr>
              <a:t>What Accountants Do:</a:t>
            </a:r>
          </a:p>
          <a:p>
            <a:pPr marL="914400" lvl="1" indent="-457200">
              <a:lnSpc>
                <a:spcPct val="90000"/>
              </a:lnSpc>
              <a:buClr>
                <a:schemeClr val="tx2"/>
              </a:buClr>
              <a:buFont typeface="Wingdings" pitchFamily="2" charset="2"/>
              <a:buChar char="ü"/>
              <a:defRPr/>
            </a:pPr>
            <a:r>
              <a:rPr lang="en-US" sz="2400" b="1" dirty="0" smtClean="0">
                <a:solidFill>
                  <a:srgbClr val="FF0000"/>
                </a:solidFill>
                <a:latin typeface="+mn-lt"/>
              </a:rPr>
              <a:t>Public</a:t>
            </a:r>
            <a:r>
              <a:rPr lang="en-US" sz="2400" dirty="0" smtClean="0">
                <a:latin typeface="+mn-lt"/>
              </a:rPr>
              <a:t> </a:t>
            </a:r>
            <a:r>
              <a:rPr lang="en-US" sz="2400" dirty="0" smtClean="0">
                <a:solidFill>
                  <a:srgbClr val="000000"/>
                </a:solidFill>
                <a:latin typeface="+mn-lt"/>
              </a:rPr>
              <a:t>and </a:t>
            </a:r>
            <a:r>
              <a:rPr lang="en-US" sz="2400" b="1" dirty="0" smtClean="0">
                <a:solidFill>
                  <a:srgbClr val="FF0000"/>
                </a:solidFill>
                <a:latin typeface="+mn-lt"/>
              </a:rPr>
              <a:t>Private </a:t>
            </a:r>
            <a:r>
              <a:rPr lang="en-US" sz="2400" dirty="0" smtClean="0">
                <a:solidFill>
                  <a:srgbClr val="000000"/>
                </a:solidFill>
                <a:latin typeface="+mn-lt"/>
              </a:rPr>
              <a:t>Accountants</a:t>
            </a:r>
          </a:p>
          <a:p>
            <a:pPr marL="914400" lvl="1" indent="-457200">
              <a:lnSpc>
                <a:spcPct val="90000"/>
              </a:lnSpc>
              <a:buFont typeface="Wingdings" pitchFamily="2" charset="2"/>
              <a:buChar char="ü"/>
              <a:defRPr/>
            </a:pPr>
            <a:r>
              <a:rPr lang="en-US" sz="2400" dirty="0" smtClean="0">
                <a:solidFill>
                  <a:srgbClr val="000000"/>
                </a:solidFill>
                <a:latin typeface="+mn-lt"/>
              </a:rPr>
              <a:t>Forensic Accountants</a:t>
            </a:r>
          </a:p>
          <a:p>
            <a:pPr marL="914400" lvl="1" indent="-457200">
              <a:lnSpc>
                <a:spcPct val="90000"/>
              </a:lnSpc>
              <a:buFont typeface="Wingdings" pitchFamily="2" charset="2"/>
              <a:buChar char="ü"/>
              <a:defRPr/>
            </a:pPr>
            <a:r>
              <a:rPr lang="en-US" sz="2400" dirty="0" smtClean="0">
                <a:solidFill>
                  <a:srgbClr val="000000"/>
                </a:solidFill>
                <a:latin typeface="+mn-lt"/>
              </a:rPr>
              <a:t>Corporate Accountants</a:t>
            </a:r>
          </a:p>
          <a:p>
            <a:pPr marL="914400" lvl="1" indent="-457200">
              <a:lnSpc>
                <a:spcPct val="90000"/>
              </a:lnSpc>
              <a:buFont typeface="Wingdings" pitchFamily="2" charset="2"/>
              <a:buChar char="ü"/>
              <a:defRPr/>
            </a:pPr>
            <a:r>
              <a:rPr lang="en-US" sz="2400" dirty="0" smtClean="0">
                <a:solidFill>
                  <a:srgbClr val="000000"/>
                </a:solidFill>
                <a:latin typeface="+mn-lt"/>
              </a:rPr>
              <a:t>Internal/External Auditors</a:t>
            </a:r>
          </a:p>
          <a:p>
            <a:pPr marL="914400" lvl="1" indent="-457200">
              <a:lnSpc>
                <a:spcPct val="90000"/>
              </a:lnSpc>
              <a:buFont typeface="Wingdings" pitchFamily="2" charset="2"/>
              <a:buChar char="ü"/>
              <a:defRPr/>
            </a:pPr>
            <a:r>
              <a:rPr lang="en-US" sz="2400" dirty="0" smtClean="0">
                <a:solidFill>
                  <a:srgbClr val="000000"/>
                </a:solidFill>
                <a:latin typeface="+mn-lt"/>
              </a:rPr>
              <a:t>Government Accountants</a:t>
            </a:r>
          </a:p>
          <a:p>
            <a:pPr>
              <a:lnSpc>
                <a:spcPct val="90000"/>
              </a:lnSpc>
              <a:buFontTx/>
              <a:buNone/>
              <a:defRPr/>
            </a:pPr>
            <a:r>
              <a:rPr lang="en-US" sz="2800" b="1" i="1" dirty="0" smtClean="0">
                <a:solidFill>
                  <a:srgbClr val="000000"/>
                </a:solidFill>
                <a:latin typeface="+mn-lt"/>
              </a:rPr>
              <a:t>Accountants require expertise</a:t>
            </a:r>
          </a:p>
          <a:p>
            <a:pPr marL="914400" lvl="1" indent="-457200">
              <a:lnSpc>
                <a:spcPct val="90000"/>
              </a:lnSpc>
              <a:buFont typeface="Wingdings" pitchFamily="2" charset="2"/>
              <a:buChar char="ü"/>
              <a:defRPr/>
            </a:pPr>
            <a:r>
              <a:rPr lang="en-US" sz="2400" b="1" dirty="0" smtClean="0">
                <a:solidFill>
                  <a:srgbClr val="FF0000"/>
                </a:solidFill>
                <a:latin typeface="+mn-lt"/>
              </a:rPr>
              <a:t>Certified Public Accountant (CPA) Certification</a:t>
            </a:r>
          </a:p>
          <a:p>
            <a:pPr marL="1314450" lvl="2" indent="-457200">
              <a:lnSpc>
                <a:spcPct val="90000"/>
              </a:lnSpc>
              <a:buFont typeface="Wingdings" pitchFamily="2" charset="2"/>
              <a:buChar char="ü"/>
              <a:defRPr/>
            </a:pPr>
            <a:r>
              <a:rPr lang="en-US" dirty="0" smtClean="0">
                <a:solidFill>
                  <a:srgbClr val="000000"/>
                </a:solidFill>
                <a:latin typeface="+mn-lt"/>
              </a:rPr>
              <a:t>150-semester hours of college</a:t>
            </a:r>
          </a:p>
          <a:p>
            <a:pPr marL="1314450" lvl="2" indent="-457200">
              <a:lnSpc>
                <a:spcPct val="90000"/>
              </a:lnSpc>
              <a:buFont typeface="Wingdings" pitchFamily="2" charset="2"/>
              <a:buChar char="ü"/>
              <a:defRPr/>
            </a:pPr>
            <a:r>
              <a:rPr lang="en-US" dirty="0" smtClean="0">
                <a:solidFill>
                  <a:srgbClr val="000000"/>
                </a:solidFill>
                <a:latin typeface="+mn-lt"/>
              </a:rPr>
              <a:t>Rigorous Exam</a:t>
            </a:r>
          </a:p>
          <a:p>
            <a:pPr marL="1314450" lvl="2" indent="-457200">
              <a:lnSpc>
                <a:spcPct val="90000"/>
              </a:lnSpc>
              <a:buFont typeface="Wingdings" pitchFamily="2" charset="2"/>
              <a:buChar char="ü"/>
              <a:defRPr/>
            </a:pPr>
            <a:r>
              <a:rPr lang="en-US" dirty="0" smtClean="0">
                <a:solidFill>
                  <a:srgbClr val="000000"/>
                </a:solidFill>
                <a:latin typeface="+mn-lt"/>
              </a:rPr>
              <a:t>Direct Work Experience in accounting</a:t>
            </a:r>
          </a:p>
          <a:p>
            <a:pPr marL="914400" lvl="1" indent="-457200">
              <a:lnSpc>
                <a:spcPct val="90000"/>
              </a:lnSpc>
              <a:buFont typeface="Wingdings" pitchFamily="2" charset="2"/>
              <a:buChar char="ü"/>
              <a:defRPr/>
            </a:pPr>
            <a:r>
              <a:rPr lang="en-US" sz="2400" dirty="0" smtClean="0">
                <a:solidFill>
                  <a:srgbClr val="000000"/>
                </a:solidFill>
                <a:latin typeface="+mn-lt"/>
              </a:rPr>
              <a:t>Certified Management Accountant (CMA)</a:t>
            </a:r>
          </a:p>
          <a:p>
            <a:pPr marL="914400" lvl="1" indent="-457200">
              <a:lnSpc>
                <a:spcPct val="90000"/>
              </a:lnSpc>
              <a:buFont typeface="Wingdings" pitchFamily="2" charset="2"/>
              <a:buChar char="ü"/>
              <a:defRPr/>
            </a:pPr>
            <a:r>
              <a:rPr lang="en-US" sz="2400" dirty="0" smtClean="0">
                <a:solidFill>
                  <a:srgbClr val="000000"/>
                </a:solidFill>
                <a:latin typeface="+mn-lt"/>
              </a:rPr>
              <a:t>Certified Fraud Examiners</a:t>
            </a:r>
          </a:p>
          <a:p>
            <a:pPr>
              <a:defRPr/>
            </a:pPr>
            <a:endParaRPr lang="en-US" dirty="0" smtClean="0"/>
          </a:p>
        </p:txBody>
      </p:sp>
    </p:spTree>
    <p:extLst>
      <p:ext uri="{BB962C8B-B14F-4D97-AF65-F5344CB8AC3E}">
        <p14:creationId xmlns:p14="http://schemas.microsoft.com/office/powerpoint/2010/main" val="213377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0"/>
          <p:cNvSpPr>
            <a:spLocks noGrp="1" noChangeArrowheads="1"/>
          </p:cNvSpPr>
          <p:nvPr>
            <p:ph type="title"/>
          </p:nvPr>
        </p:nvSpPr>
        <p:spPr/>
        <p:txBody>
          <a:bodyPr/>
          <a:lstStyle/>
          <a:p>
            <a:r>
              <a:rPr lang="en-US" smtClean="0"/>
              <a:t>Different Types of Accounting </a:t>
            </a:r>
          </a:p>
        </p:txBody>
      </p:sp>
      <p:sp>
        <p:nvSpPr>
          <p:cNvPr id="32770" name="Rectangle 11"/>
          <p:cNvSpPr>
            <a:spLocks noGrp="1" noChangeArrowheads="1"/>
          </p:cNvSpPr>
          <p:nvPr>
            <p:ph idx="1"/>
          </p:nvPr>
        </p:nvSpPr>
        <p:spPr/>
        <p:txBody>
          <a:bodyPr/>
          <a:lstStyle/>
          <a:p>
            <a:pPr>
              <a:lnSpc>
                <a:spcPts val="3360"/>
              </a:lnSpc>
            </a:pPr>
            <a:r>
              <a:rPr lang="en-US" b="1" dirty="0" smtClean="0">
                <a:solidFill>
                  <a:srgbClr val="0000FF"/>
                </a:solidFill>
              </a:rPr>
              <a:t>Managerial accounting</a:t>
            </a:r>
            <a:r>
              <a:rPr lang="en-US" dirty="0" smtClean="0">
                <a:solidFill>
                  <a:srgbClr val="0000FF"/>
                </a:solidFill>
              </a:rPr>
              <a:t>: </a:t>
            </a:r>
            <a:r>
              <a:rPr lang="en-US" dirty="0"/>
              <a:t>P</a:t>
            </a:r>
            <a:r>
              <a:rPr lang="en-US" dirty="0" smtClean="0"/>
              <a:t>rovides information </a:t>
            </a:r>
            <a:r>
              <a:rPr lang="en-US" dirty="0" smtClean="0"/>
              <a:t>to </a:t>
            </a:r>
            <a:r>
              <a:rPr lang="en-US" u="sng" dirty="0" smtClean="0"/>
              <a:t>internal users </a:t>
            </a:r>
            <a:r>
              <a:rPr lang="en-US" dirty="0" smtClean="0"/>
              <a:t>that need </a:t>
            </a:r>
            <a:r>
              <a:rPr lang="en-US" dirty="0" smtClean="0"/>
              <a:t>to make decisions about:</a:t>
            </a:r>
          </a:p>
          <a:p>
            <a:pPr lvl="1">
              <a:lnSpc>
                <a:spcPts val="3360"/>
              </a:lnSpc>
            </a:pPr>
            <a:r>
              <a:rPr lang="en-US" dirty="0" smtClean="0"/>
              <a:t>Firm’s financing</a:t>
            </a:r>
          </a:p>
          <a:p>
            <a:pPr lvl="1">
              <a:lnSpc>
                <a:spcPts val="3360"/>
              </a:lnSpc>
            </a:pPr>
            <a:r>
              <a:rPr lang="en-US" dirty="0" smtClean="0"/>
              <a:t>Investing</a:t>
            </a:r>
          </a:p>
          <a:p>
            <a:pPr lvl="1">
              <a:lnSpc>
                <a:spcPts val="3360"/>
              </a:lnSpc>
            </a:pPr>
            <a:r>
              <a:rPr lang="en-US" dirty="0" smtClean="0"/>
              <a:t>Marketing</a:t>
            </a:r>
          </a:p>
          <a:p>
            <a:pPr lvl="1">
              <a:lnSpc>
                <a:spcPts val="3360"/>
              </a:lnSpc>
            </a:pPr>
            <a:r>
              <a:rPr lang="en-US" dirty="0" smtClean="0"/>
              <a:t>Operating activities</a:t>
            </a:r>
          </a:p>
          <a:p>
            <a:pPr>
              <a:lnSpc>
                <a:spcPts val="3360"/>
              </a:lnSpc>
            </a:pPr>
            <a:r>
              <a:rPr lang="en-US" b="1" dirty="0">
                <a:solidFill>
                  <a:srgbClr val="FF0000"/>
                </a:solidFill>
              </a:rPr>
              <a:t>Financial accounting</a:t>
            </a:r>
            <a:r>
              <a:rPr lang="en-US" dirty="0">
                <a:solidFill>
                  <a:srgbClr val="FF0000"/>
                </a:solidFill>
              </a:rPr>
              <a:t>: </a:t>
            </a:r>
            <a:r>
              <a:rPr lang="en-US" dirty="0"/>
              <a:t>Generates financial statements and reports for interested people </a:t>
            </a:r>
            <a:r>
              <a:rPr lang="en-US" u="sng" dirty="0"/>
              <a:t>outside</a:t>
            </a:r>
            <a:r>
              <a:rPr lang="en-US" dirty="0"/>
              <a:t> an </a:t>
            </a:r>
            <a:r>
              <a:rPr lang="en-US" dirty="0" smtClean="0"/>
              <a:t>organization</a:t>
            </a:r>
          </a:p>
        </p:txBody>
      </p:sp>
    </p:spTree>
    <p:extLst>
      <p:ext uri="{BB962C8B-B14F-4D97-AF65-F5344CB8AC3E}">
        <p14:creationId xmlns:p14="http://schemas.microsoft.com/office/powerpoint/2010/main" val="244056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Fraud</a:t>
            </a:r>
            <a:endParaRPr lang="en-US" dirty="0"/>
          </a:p>
        </p:txBody>
      </p:sp>
      <p:sp>
        <p:nvSpPr>
          <p:cNvPr id="3" name="Content Placeholder 2"/>
          <p:cNvSpPr>
            <a:spLocks noGrp="1"/>
          </p:cNvSpPr>
          <p:nvPr>
            <p:ph idx="1"/>
          </p:nvPr>
        </p:nvSpPr>
        <p:spPr/>
        <p:txBody>
          <a:bodyPr/>
          <a:lstStyle/>
          <a:p>
            <a:r>
              <a:rPr lang="en-US" dirty="0" smtClean="0"/>
              <a:t>Corporate accounting issues in </a:t>
            </a:r>
            <a:r>
              <a:rPr lang="en-US" dirty="0"/>
              <a:t>recent </a:t>
            </a:r>
            <a:r>
              <a:rPr lang="en-US" dirty="0" smtClean="0"/>
              <a:t>years have </a:t>
            </a:r>
            <a:r>
              <a:rPr lang="en-US" dirty="0"/>
              <a:t>forced many investors</a:t>
            </a:r>
            <a:r>
              <a:rPr lang="en-US" dirty="0" smtClean="0"/>
              <a:t>, lenders </a:t>
            </a:r>
            <a:r>
              <a:rPr lang="en-US" dirty="0"/>
              <a:t>and suppliers, and government </a:t>
            </a:r>
            <a:r>
              <a:rPr lang="en-US" dirty="0" smtClean="0"/>
              <a:t>regulators to </a:t>
            </a:r>
            <a:r>
              <a:rPr lang="en-US" dirty="0"/>
              <a:t>question </a:t>
            </a:r>
            <a:r>
              <a:rPr lang="en-US" dirty="0" smtClean="0"/>
              <a:t>motives </a:t>
            </a:r>
            <a:r>
              <a:rPr lang="en-US" dirty="0"/>
              <a:t>behind </a:t>
            </a:r>
            <a:r>
              <a:rPr lang="en-US" dirty="0" smtClean="0"/>
              <a:t>accounting practices</a:t>
            </a:r>
          </a:p>
          <a:p>
            <a:r>
              <a:rPr lang="en-US" dirty="0" smtClean="0"/>
              <a:t>Much pressure </a:t>
            </a:r>
            <a:r>
              <a:rPr lang="en-US" dirty="0"/>
              <a:t>on corporate </a:t>
            </a:r>
            <a:r>
              <a:rPr lang="en-US" dirty="0" smtClean="0"/>
              <a:t>executives to look good </a:t>
            </a:r>
            <a:r>
              <a:rPr lang="en-US" dirty="0"/>
              <a:t>to Wall Street analysts and </a:t>
            </a:r>
            <a:r>
              <a:rPr lang="en-US" dirty="0" smtClean="0"/>
              <a:t>investors</a:t>
            </a:r>
          </a:p>
          <a:p>
            <a:r>
              <a:rPr lang="en-US" dirty="0" smtClean="0"/>
              <a:t>Ones </a:t>
            </a:r>
            <a:r>
              <a:rPr lang="en-US" dirty="0"/>
              <a:t>hurt when companies </a:t>
            </a:r>
            <a:r>
              <a:rPr lang="en-US" dirty="0" smtClean="0"/>
              <a:t>report inaccurate </a:t>
            </a:r>
            <a:r>
              <a:rPr lang="en-US" dirty="0"/>
              <a:t>or misleading accounting </a:t>
            </a:r>
            <a:r>
              <a:rPr lang="en-US" dirty="0" smtClean="0"/>
              <a:t>information</a:t>
            </a:r>
          </a:p>
          <a:p>
            <a:pPr lvl="1"/>
            <a:r>
              <a:rPr lang="en-US" dirty="0" smtClean="0"/>
              <a:t>Employees who lose their jobs</a:t>
            </a:r>
          </a:p>
          <a:p>
            <a:pPr lvl="1"/>
            <a:r>
              <a:rPr lang="en-US" dirty="0" smtClean="0"/>
              <a:t>Investors, lenders, and suppliers</a:t>
            </a:r>
          </a:p>
          <a:p>
            <a:pPr lvl="1"/>
            <a:r>
              <a:rPr lang="en-US" u="sng" dirty="0"/>
              <a:t>Not</a:t>
            </a:r>
            <a:r>
              <a:rPr lang="en-US" dirty="0"/>
              <a:t> high-paid corporate </a:t>
            </a:r>
            <a:r>
              <a:rPr lang="en-US" dirty="0" smtClean="0"/>
              <a:t>executives</a:t>
            </a:r>
            <a:endParaRPr lang="en-US" dirty="0"/>
          </a:p>
        </p:txBody>
      </p:sp>
    </p:spTree>
    <p:extLst>
      <p:ext uri="{BB962C8B-B14F-4D97-AF65-F5344CB8AC3E}">
        <p14:creationId xmlns:p14="http://schemas.microsoft.com/office/powerpoint/2010/main" val="395863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Sarbanes–Oxley Act</a:t>
            </a:r>
          </a:p>
        </p:txBody>
      </p:sp>
      <p:sp>
        <p:nvSpPr>
          <p:cNvPr id="3" name="Content Placeholder 2"/>
          <p:cNvSpPr>
            <a:spLocks noGrp="1"/>
          </p:cNvSpPr>
          <p:nvPr>
            <p:ph idx="1"/>
          </p:nvPr>
        </p:nvSpPr>
        <p:spPr>
          <a:xfrm>
            <a:off x="609600" y="1295400"/>
            <a:ext cx="8077200" cy="4800600"/>
          </a:xfrm>
        </p:spPr>
        <p:txBody>
          <a:bodyPr/>
          <a:lstStyle/>
          <a:p>
            <a:pPr marL="0" indent="0">
              <a:buNone/>
            </a:pPr>
            <a:r>
              <a:rPr lang="en-US" sz="1600" dirty="0"/>
              <a:t>To help ensure that corporate financial information is accurate and to </a:t>
            </a:r>
            <a:r>
              <a:rPr lang="en-US" sz="1600" dirty="0" smtClean="0"/>
              <a:t>prevent accounting scandals, Congress enacted the </a:t>
            </a:r>
            <a:r>
              <a:rPr lang="en-US" sz="1600" dirty="0"/>
              <a:t>Sarbanes–Oxley Act in </a:t>
            </a:r>
            <a:r>
              <a:rPr lang="en-US" sz="1600" dirty="0" smtClean="0"/>
              <a:t>2002; key </a:t>
            </a:r>
            <a:r>
              <a:rPr lang="en-US" sz="1600" dirty="0"/>
              <a:t>components </a:t>
            </a:r>
            <a:r>
              <a:rPr lang="en-US" sz="1600" dirty="0" smtClean="0"/>
              <a:t>include</a:t>
            </a:r>
            <a:r>
              <a:rPr lang="en-US" sz="1600" dirty="0" smtClean="0"/>
              <a:t>:</a:t>
            </a:r>
          </a:p>
          <a:p>
            <a:pPr lvl="1"/>
            <a:r>
              <a:rPr lang="en-US" sz="1600" dirty="0"/>
              <a:t>The SEC must establish an oversight board to police the accounting industry</a:t>
            </a:r>
          </a:p>
          <a:p>
            <a:pPr lvl="1"/>
            <a:r>
              <a:rPr lang="en-US" sz="1600" dirty="0"/>
              <a:t>Top executives must certify periodic financial reports and are liable for intentional violations of reporting requirements</a:t>
            </a:r>
          </a:p>
          <a:p>
            <a:pPr lvl="1"/>
            <a:r>
              <a:rPr lang="en-US" sz="1600" dirty="0"/>
              <a:t>Accounting firms cannot provide many types of non-audit and consulting services to the companies they audit</a:t>
            </a:r>
          </a:p>
          <a:p>
            <a:pPr marL="0" indent="0">
              <a:lnSpc>
                <a:spcPct val="100000"/>
              </a:lnSpc>
              <a:spcBef>
                <a:spcPts val="600"/>
              </a:spcBef>
              <a:buNone/>
            </a:pPr>
            <a:r>
              <a:rPr lang="en-US" sz="1600" dirty="0" smtClean="0"/>
              <a:t>Additional </a:t>
            </a:r>
            <a:r>
              <a:rPr lang="en-US" sz="1600" dirty="0"/>
              <a:t>key components include:</a:t>
            </a:r>
          </a:p>
          <a:p>
            <a:pPr lvl="1">
              <a:lnSpc>
                <a:spcPct val="100000"/>
              </a:lnSpc>
              <a:spcBef>
                <a:spcPts val="600"/>
              </a:spcBef>
            </a:pPr>
            <a:r>
              <a:rPr lang="en-US" sz="1600" dirty="0"/>
              <a:t>Auditors must maintain financial documents and audit work papers for five years</a:t>
            </a:r>
          </a:p>
          <a:p>
            <a:pPr lvl="1">
              <a:lnSpc>
                <a:spcPct val="100000"/>
              </a:lnSpc>
              <a:spcBef>
                <a:spcPts val="600"/>
              </a:spcBef>
            </a:pPr>
            <a:r>
              <a:rPr lang="en-US" sz="1600" dirty="0"/>
              <a:t>Auditors, accountants, and employees can be imprisoned for up to 20 years and subject to fines for destroying financial documents and willful violations of the securities laws.</a:t>
            </a:r>
          </a:p>
          <a:p>
            <a:pPr lvl="1">
              <a:lnSpc>
                <a:spcPct val="100000"/>
              </a:lnSpc>
              <a:spcBef>
                <a:spcPts val="600"/>
              </a:spcBef>
            </a:pPr>
            <a:r>
              <a:rPr lang="en-US" sz="1600" dirty="0"/>
              <a:t>A public corporation must change its lead auditing firm every five years.</a:t>
            </a:r>
          </a:p>
          <a:p>
            <a:pPr lvl="1">
              <a:lnSpc>
                <a:spcPct val="100000"/>
              </a:lnSpc>
              <a:spcBef>
                <a:spcPts val="600"/>
              </a:spcBef>
            </a:pPr>
            <a:r>
              <a:rPr lang="en-US" sz="1600" dirty="0"/>
              <a:t>There is added protection for whistle-blowers who report violations of the Sarbanes–Oxley Act</a:t>
            </a:r>
          </a:p>
          <a:p>
            <a:pPr marL="0" indent="0">
              <a:buNone/>
            </a:pPr>
            <a:endParaRPr lang="en-US" sz="1600" dirty="0" smtClean="0"/>
          </a:p>
        </p:txBody>
      </p:sp>
    </p:spTree>
    <p:extLst>
      <p:ext uri="{BB962C8B-B14F-4D97-AF65-F5344CB8AC3E}">
        <p14:creationId xmlns:p14="http://schemas.microsoft.com/office/powerpoint/2010/main" val="20751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0"/>
          <p:cNvSpPr>
            <a:spLocks noGrp="1" noChangeArrowheads="1"/>
          </p:cNvSpPr>
          <p:nvPr>
            <p:ph type="title"/>
          </p:nvPr>
        </p:nvSpPr>
        <p:spPr/>
        <p:txBody>
          <a:bodyPr/>
          <a:lstStyle/>
          <a:p>
            <a:r>
              <a:rPr lang="en-US" dirty="0" smtClean="0"/>
              <a:t>Careers in Accounting</a:t>
            </a:r>
          </a:p>
        </p:txBody>
      </p:sp>
      <p:sp>
        <p:nvSpPr>
          <p:cNvPr id="34818" name="Rectangle 21"/>
          <p:cNvSpPr>
            <a:spLocks noGrp="1" noChangeArrowheads="1"/>
          </p:cNvSpPr>
          <p:nvPr>
            <p:ph idx="1"/>
          </p:nvPr>
        </p:nvSpPr>
        <p:spPr/>
        <p:txBody>
          <a:bodyPr/>
          <a:lstStyle/>
          <a:p>
            <a:pPr marL="0" indent="0">
              <a:spcBef>
                <a:spcPts val="1200"/>
              </a:spcBef>
              <a:buNone/>
            </a:pPr>
            <a:r>
              <a:rPr lang="en-US" dirty="0" smtClean="0"/>
              <a:t>Qualities to be successful in accounting:</a:t>
            </a:r>
          </a:p>
          <a:p>
            <a:pPr lvl="1">
              <a:lnSpc>
                <a:spcPts val="3160"/>
              </a:lnSpc>
              <a:spcBef>
                <a:spcPts val="1200"/>
              </a:spcBef>
            </a:pPr>
            <a:r>
              <a:rPr lang="en-US" sz="2600" dirty="0"/>
              <a:t>R</a:t>
            </a:r>
            <a:r>
              <a:rPr lang="en-US" sz="2600" dirty="0" smtClean="0"/>
              <a:t>esponsible, honest, ethical</a:t>
            </a:r>
          </a:p>
          <a:p>
            <a:pPr lvl="1">
              <a:lnSpc>
                <a:spcPts val="3160"/>
              </a:lnSpc>
              <a:spcBef>
                <a:spcPts val="1200"/>
              </a:spcBef>
            </a:pPr>
            <a:r>
              <a:rPr lang="en-US" sz="2600" dirty="0" smtClean="0"/>
              <a:t>Strong background in financial management</a:t>
            </a:r>
          </a:p>
          <a:p>
            <a:pPr lvl="1">
              <a:lnSpc>
                <a:spcPts val="3160"/>
              </a:lnSpc>
              <a:spcBef>
                <a:spcPts val="1200"/>
              </a:spcBef>
            </a:pPr>
            <a:r>
              <a:rPr lang="en-US" sz="2600" dirty="0" smtClean="0"/>
              <a:t>Knowledge of computer and accounting software</a:t>
            </a:r>
          </a:p>
          <a:p>
            <a:pPr lvl="1">
              <a:lnSpc>
                <a:spcPts val="3160"/>
              </a:lnSpc>
              <a:spcBef>
                <a:spcPts val="1200"/>
              </a:spcBef>
            </a:pPr>
            <a:r>
              <a:rPr lang="en-US" sz="2600" dirty="0" smtClean="0"/>
              <a:t>Able to communicate with people who need accounting information</a:t>
            </a:r>
            <a:endParaRPr lang="en-US" dirty="0" smtClean="0"/>
          </a:p>
        </p:txBody>
      </p:sp>
    </p:spTree>
    <p:extLst>
      <p:ext uri="{BB962C8B-B14F-4D97-AF65-F5344CB8AC3E}">
        <p14:creationId xmlns:p14="http://schemas.microsoft.com/office/powerpoint/2010/main" val="3862466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0"/>
          <p:cNvSpPr>
            <a:spLocks noGrp="1" noChangeArrowheads="1"/>
          </p:cNvSpPr>
          <p:nvPr>
            <p:ph type="title"/>
          </p:nvPr>
        </p:nvSpPr>
        <p:spPr/>
        <p:txBody>
          <a:bodyPr/>
          <a:lstStyle/>
          <a:p>
            <a:r>
              <a:rPr lang="en-US" dirty="0" smtClean="0"/>
              <a:t>Special Areas of Accounting </a:t>
            </a:r>
            <a:r>
              <a:rPr lang="en-US" sz="2400" b="0" dirty="0" smtClean="0">
                <a:solidFill>
                  <a:srgbClr val="FFFFFF"/>
                </a:solidFill>
              </a:rPr>
              <a:t> </a:t>
            </a:r>
            <a:r>
              <a:rPr lang="en-US" dirty="0" smtClean="0"/>
              <a:t> </a:t>
            </a:r>
          </a:p>
        </p:txBody>
      </p:sp>
      <p:sp>
        <p:nvSpPr>
          <p:cNvPr id="32770" name="Rectangle 11"/>
          <p:cNvSpPr>
            <a:spLocks noGrp="1" noChangeArrowheads="1"/>
          </p:cNvSpPr>
          <p:nvPr>
            <p:ph idx="1"/>
          </p:nvPr>
        </p:nvSpPr>
        <p:spPr/>
        <p:txBody>
          <a:bodyPr/>
          <a:lstStyle/>
          <a:p>
            <a:pPr marL="0" indent="0">
              <a:spcBef>
                <a:spcPts val="1200"/>
              </a:spcBef>
              <a:buNone/>
            </a:pPr>
            <a:r>
              <a:rPr lang="en-US" dirty="0" smtClean="0"/>
              <a:t>Additional special </a:t>
            </a:r>
            <a:r>
              <a:rPr lang="en-US" dirty="0"/>
              <a:t>areas of accounting </a:t>
            </a:r>
            <a:r>
              <a:rPr lang="en-US" dirty="0" smtClean="0"/>
              <a:t>include:</a:t>
            </a:r>
          </a:p>
          <a:p>
            <a:pPr lvl="1">
              <a:spcBef>
                <a:spcPts val="1200"/>
              </a:spcBef>
            </a:pPr>
            <a:r>
              <a:rPr lang="en-US" dirty="0" smtClean="0"/>
              <a:t>Cost accounting</a:t>
            </a:r>
          </a:p>
          <a:p>
            <a:pPr lvl="1">
              <a:spcBef>
                <a:spcPts val="1200"/>
              </a:spcBef>
            </a:pPr>
            <a:r>
              <a:rPr lang="en-US" dirty="0" smtClean="0"/>
              <a:t>Tax accounting</a:t>
            </a:r>
          </a:p>
          <a:p>
            <a:pPr lvl="1">
              <a:spcBef>
                <a:spcPts val="1200"/>
              </a:spcBef>
            </a:pPr>
            <a:r>
              <a:rPr lang="en-US" dirty="0" smtClean="0"/>
              <a:t>Government accounting</a:t>
            </a:r>
          </a:p>
          <a:p>
            <a:pPr lvl="1">
              <a:spcBef>
                <a:spcPts val="1200"/>
              </a:spcBef>
            </a:pPr>
            <a:r>
              <a:rPr lang="en-US" dirty="0"/>
              <a:t>Not-for-profit accounting</a:t>
            </a:r>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209800"/>
            <a:ext cx="2098260" cy="4067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6238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BUS11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C00000"/>
      </a:accent5>
      <a:accent6>
        <a:srgbClr val="9C9CDE"/>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7351</TotalTime>
  <Words>1985</Words>
  <Application>Microsoft Macintosh PowerPoint</Application>
  <PresentationFormat>On-screen Show (4:3)</PresentationFormat>
  <Paragraphs>278</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Pride12e</vt:lpstr>
      <vt:lpstr>Using Management Information Systems and Accounting Information</vt:lpstr>
      <vt:lpstr>Why Accounting Information  Is Important</vt:lpstr>
      <vt:lpstr>The Accounting System</vt:lpstr>
      <vt:lpstr>Accounting:  Who Does It?</vt:lpstr>
      <vt:lpstr>Different Types of Accounting </vt:lpstr>
      <vt:lpstr>Accounting Fraud</vt:lpstr>
      <vt:lpstr>Sarbanes–Oxley Act</vt:lpstr>
      <vt:lpstr>Careers in Accounting</vt:lpstr>
      <vt:lpstr>Special Areas of Accounting   </vt:lpstr>
      <vt:lpstr>Classifications of Accountants</vt:lpstr>
      <vt:lpstr>Why Audited Financial Statements  Are Important</vt:lpstr>
      <vt:lpstr>Accounting Standards and Procedures</vt:lpstr>
      <vt:lpstr>The Accounting Process</vt:lpstr>
      <vt:lpstr>The Fundamental Accounting Equation</vt:lpstr>
      <vt:lpstr>The Fundamental Accounting Equation</vt:lpstr>
      <vt:lpstr>The Balance Sheet</vt:lpstr>
      <vt:lpstr>The Balance Sheet</vt:lpstr>
      <vt:lpstr>The Balance Sheet: Assets</vt:lpstr>
      <vt:lpstr>Liabilities</vt:lpstr>
      <vt:lpstr>Owners’ or Stockholder’s Equity</vt:lpstr>
      <vt:lpstr>The Balance Sheet</vt:lpstr>
      <vt:lpstr>The Balance Sheet: An Example</vt:lpstr>
      <vt:lpstr>The Income Statement</vt:lpstr>
      <vt:lpstr>Income Statement Template</vt:lpstr>
      <vt:lpstr>The Income Statement</vt:lpstr>
      <vt:lpstr>Income Statements</vt:lpstr>
      <vt:lpstr>Cost of Goods Sold</vt:lpstr>
      <vt:lpstr>Operating Expenses and Net Income or Loss</vt:lpstr>
      <vt:lpstr>Evaluating Financial Statements</vt:lpstr>
      <vt:lpstr>Comparisons of Present and Past Financial Statements for Microsoft</vt:lpstr>
      <vt:lpstr>Comparing Data with Other Firms’ Data</vt:lpstr>
      <vt:lpstr>Financial Ratios</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370</cp:revision>
  <dcterms:modified xsi:type="dcterms:W3CDTF">2016-11-25T17:15:50Z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AdHocReviewCycleID">
    <vt:i4>135892425</vt:i4>
  </property>
  <property fmtid="{D5CDD505-2E9C-101B-9397-08002B2CF9AE}" pid="7" name="_NewReviewCycle">
    <vt:lpwstr/>
  </property>
  <property fmtid="{D5CDD505-2E9C-101B-9397-08002B2CF9AE}" pid="8" name="_EmailSubject">
    <vt:lpwstr>PowerPoint Project for Pride, BUSINESS, 12E</vt:lpwstr>
  </property>
  <property fmtid="{D5CDD505-2E9C-101B-9397-08002B2CF9AE}" pid="9" name="_AuthorEmail">
    <vt:lpwstr>Joanne.Dauksewicz@cengage.com</vt:lpwstr>
  </property>
  <property fmtid="{D5CDD505-2E9C-101B-9397-08002B2CF9AE}" pid="10" name="_AuthorEmailDisplayName">
    <vt:lpwstr>Dauksewicz, Joanne</vt:lpwstr>
  </property>
</Properties>
</file>