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52"/>
  </p:notesMasterIdLst>
  <p:handoutMasterIdLst>
    <p:handoutMasterId r:id="rId53"/>
  </p:handoutMasterIdLst>
  <p:sldIdLst>
    <p:sldId id="329" r:id="rId2"/>
    <p:sldId id="338" r:id="rId3"/>
    <p:sldId id="670" r:id="rId4"/>
    <p:sldId id="565" r:id="rId5"/>
    <p:sldId id="576" r:id="rId6"/>
    <p:sldId id="649" r:id="rId7"/>
    <p:sldId id="650" r:id="rId8"/>
    <p:sldId id="671" r:id="rId9"/>
    <p:sldId id="577" r:id="rId10"/>
    <p:sldId id="672" r:id="rId11"/>
    <p:sldId id="578" r:id="rId12"/>
    <p:sldId id="629" r:id="rId13"/>
    <p:sldId id="562" r:id="rId14"/>
    <p:sldId id="651" r:id="rId15"/>
    <p:sldId id="630" r:id="rId16"/>
    <p:sldId id="573" r:id="rId17"/>
    <p:sldId id="631" r:id="rId18"/>
    <p:sldId id="652" r:id="rId19"/>
    <p:sldId id="546" r:id="rId20"/>
    <p:sldId id="633" r:id="rId21"/>
    <p:sldId id="634" r:id="rId22"/>
    <p:sldId id="655" r:id="rId23"/>
    <p:sldId id="656" r:id="rId24"/>
    <p:sldId id="657" r:id="rId25"/>
    <p:sldId id="658" r:id="rId26"/>
    <p:sldId id="659" r:id="rId27"/>
    <p:sldId id="638" r:id="rId28"/>
    <p:sldId id="666" r:id="rId29"/>
    <p:sldId id="660" r:id="rId30"/>
    <p:sldId id="635" r:id="rId31"/>
    <p:sldId id="636" r:id="rId32"/>
    <p:sldId id="563" r:id="rId33"/>
    <p:sldId id="613" r:id="rId34"/>
    <p:sldId id="674" r:id="rId35"/>
    <p:sldId id="673" r:id="rId36"/>
    <p:sldId id="661" r:id="rId37"/>
    <p:sldId id="667" r:id="rId38"/>
    <p:sldId id="668" r:id="rId39"/>
    <p:sldId id="669" r:id="rId40"/>
    <p:sldId id="662" r:id="rId41"/>
    <p:sldId id="597" r:id="rId42"/>
    <p:sldId id="663" r:id="rId43"/>
    <p:sldId id="664" r:id="rId44"/>
    <p:sldId id="665" r:id="rId45"/>
    <p:sldId id="501" r:id="rId46"/>
    <p:sldId id="547" r:id="rId47"/>
    <p:sldId id="616" r:id="rId48"/>
    <p:sldId id="598" r:id="rId49"/>
    <p:sldId id="620" r:id="rId50"/>
    <p:sldId id="675" r:id="rId51"/>
  </p:sldIdLst>
  <p:sldSz cx="9144000" cy="6858000" type="screen4x3"/>
  <p:notesSz cx="7010400" cy="9296400"/>
  <p:custDataLst>
    <p:tags r:id="rId5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816">
          <p15:clr>
            <a:srgbClr val="A4A3A4"/>
          </p15:clr>
        </p15:guide>
        <p15:guide id="2" pos="672">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Dauksewicz" initials="" lastIdx="1" clrIdx="0"/>
  <p:cmAuthor id="1" name="Windows User" initials="JD" lastIdx="28" clrIdx="1"/>
  <p:cmAuthor id="2" name="Tianna" initials="T" lastIdx="59" clrIdx="2"/>
  <p:cmAuthor id="3" name="Shay Carpenter" initials="SC" lastIdx="8"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5E1"/>
    <a:srgbClr val="C3D2E9"/>
    <a:srgbClr val="BFDAD6"/>
    <a:srgbClr val="E9C4BB"/>
    <a:srgbClr val="E2DFEF"/>
    <a:srgbClr val="48348E"/>
    <a:srgbClr val="DEE7F3"/>
    <a:srgbClr val="006AA9"/>
    <a:srgbClr val="DCEBE9"/>
    <a:srgbClr val="007B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07" autoAdjust="0"/>
    <p:restoredTop sz="87637" autoAdjust="0"/>
  </p:normalViewPr>
  <p:slideViewPr>
    <p:cSldViewPr>
      <p:cViewPr varScale="1">
        <p:scale>
          <a:sx n="81" d="100"/>
          <a:sy n="81" d="100"/>
        </p:scale>
        <p:origin x="-1144" y="-112"/>
      </p:cViewPr>
      <p:guideLst>
        <p:guide orient="horz" pos="816"/>
        <p:guide pos="672"/>
      </p:guideLst>
    </p:cSldViewPr>
  </p:slideViewPr>
  <p:outlineViewPr>
    <p:cViewPr>
      <p:scale>
        <a:sx n="33" d="100"/>
        <a:sy n="33" d="100"/>
      </p:scale>
      <p:origin x="0" y="-47142"/>
    </p:cViewPr>
  </p:outlineViewPr>
  <p:notesTextViewPr>
    <p:cViewPr>
      <p:scale>
        <a:sx n="100" d="100"/>
        <a:sy n="100" d="100"/>
      </p:scale>
      <p:origin x="0" y="0"/>
    </p:cViewPr>
  </p:notesTextViewPr>
  <p:sorterViewPr>
    <p:cViewPr>
      <p:scale>
        <a:sx n="214" d="100"/>
        <a:sy n="214" d="100"/>
      </p:scale>
      <p:origin x="0" y="0"/>
    </p:cViewPr>
  </p:sorterViewPr>
  <p:notesViewPr>
    <p:cSldViewPr>
      <p:cViewPr varScale="1">
        <p:scale>
          <a:sx n="85" d="100"/>
          <a:sy n="85" d="100"/>
        </p:scale>
        <p:origin x="-315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tags" Target="tags/tag1.xml"/><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512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52EE4F1B-DBE0-4F1E-B412-49CA4B7A2779}" type="slidenum">
              <a:rPr lang="en-US"/>
              <a:pPr>
                <a:defRPr/>
              </a:pPr>
              <a:t>‹#›</a:t>
            </a:fld>
            <a:endParaRPr lang="en-US" dirty="0"/>
          </a:p>
        </p:txBody>
      </p:sp>
    </p:spTree>
    <p:extLst>
      <p:ext uri="{BB962C8B-B14F-4D97-AF65-F5344CB8AC3E}">
        <p14:creationId xmlns:p14="http://schemas.microsoft.com/office/powerpoint/2010/main" val="45603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AFE087C7-FDD8-4C89-8735-B20DA0D4D5C6}" type="slidenum">
              <a:rPr lang="en-US"/>
              <a:pPr>
                <a:defRPr/>
              </a:pPr>
              <a:t>‹#›</a:t>
            </a:fld>
            <a:endParaRPr lang="en-US" dirty="0"/>
          </a:p>
        </p:txBody>
      </p:sp>
    </p:spTree>
    <p:extLst>
      <p:ext uri="{BB962C8B-B14F-4D97-AF65-F5344CB8AC3E}">
        <p14:creationId xmlns:p14="http://schemas.microsoft.com/office/powerpoint/2010/main" val="3982287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0718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11</a:t>
            </a:fld>
            <a:endParaRPr lang="en-US" dirty="0"/>
          </a:p>
        </p:txBody>
      </p:sp>
    </p:spTree>
    <p:extLst>
      <p:ext uri="{BB962C8B-B14F-4D97-AF65-F5344CB8AC3E}">
        <p14:creationId xmlns:p14="http://schemas.microsoft.com/office/powerpoint/2010/main" val="3097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12</a:t>
            </a:fld>
            <a:endParaRPr lang="en-US" dirty="0"/>
          </a:p>
        </p:txBody>
      </p:sp>
    </p:spTree>
    <p:extLst>
      <p:ext uri="{BB962C8B-B14F-4D97-AF65-F5344CB8AC3E}">
        <p14:creationId xmlns:p14="http://schemas.microsoft.com/office/powerpoint/2010/main" val="886330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13</a:t>
            </a:fld>
            <a:endParaRPr lang="en-US" dirty="0"/>
          </a:p>
        </p:txBody>
      </p:sp>
    </p:spTree>
    <p:extLst>
      <p:ext uri="{BB962C8B-B14F-4D97-AF65-F5344CB8AC3E}">
        <p14:creationId xmlns:p14="http://schemas.microsoft.com/office/powerpoint/2010/main" val="166810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14</a:t>
            </a:fld>
            <a:endParaRPr lang="en-US" dirty="0"/>
          </a:p>
        </p:txBody>
      </p:sp>
    </p:spTree>
    <p:extLst>
      <p:ext uri="{BB962C8B-B14F-4D97-AF65-F5344CB8AC3E}">
        <p14:creationId xmlns:p14="http://schemas.microsoft.com/office/powerpoint/2010/main" val="2102107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15</a:t>
            </a:fld>
            <a:endParaRPr lang="en-US" dirty="0"/>
          </a:p>
        </p:txBody>
      </p:sp>
    </p:spTree>
    <p:extLst>
      <p:ext uri="{BB962C8B-B14F-4D97-AF65-F5344CB8AC3E}">
        <p14:creationId xmlns:p14="http://schemas.microsoft.com/office/powerpoint/2010/main" val="614022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17</a:t>
            </a:fld>
            <a:endParaRPr lang="en-US" dirty="0"/>
          </a:p>
        </p:txBody>
      </p:sp>
    </p:spTree>
    <p:extLst>
      <p:ext uri="{BB962C8B-B14F-4D97-AF65-F5344CB8AC3E}">
        <p14:creationId xmlns:p14="http://schemas.microsoft.com/office/powerpoint/2010/main" val="415364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18</a:t>
            </a:fld>
            <a:endParaRPr lang="en-US" dirty="0"/>
          </a:p>
        </p:txBody>
      </p:sp>
    </p:spTree>
    <p:extLst>
      <p:ext uri="{BB962C8B-B14F-4D97-AF65-F5344CB8AC3E}">
        <p14:creationId xmlns:p14="http://schemas.microsoft.com/office/powerpoint/2010/main" val="1004431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19</a:t>
            </a:fld>
            <a:endParaRPr lang="en-US" dirty="0"/>
          </a:p>
        </p:txBody>
      </p:sp>
    </p:spTree>
    <p:extLst>
      <p:ext uri="{BB962C8B-B14F-4D97-AF65-F5344CB8AC3E}">
        <p14:creationId xmlns:p14="http://schemas.microsoft.com/office/powerpoint/2010/main" val="1865261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20</a:t>
            </a:fld>
            <a:endParaRPr lang="en-US" dirty="0"/>
          </a:p>
        </p:txBody>
      </p:sp>
    </p:spTree>
    <p:extLst>
      <p:ext uri="{BB962C8B-B14F-4D97-AF65-F5344CB8AC3E}">
        <p14:creationId xmlns:p14="http://schemas.microsoft.com/office/powerpoint/2010/main" val="1966429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21</a:t>
            </a:fld>
            <a:endParaRPr lang="en-US" dirty="0"/>
          </a:p>
        </p:txBody>
      </p:sp>
    </p:spTree>
    <p:extLst>
      <p:ext uri="{BB962C8B-B14F-4D97-AF65-F5344CB8AC3E}">
        <p14:creationId xmlns:p14="http://schemas.microsoft.com/office/powerpoint/2010/main" val="147878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a:t>
            </a:fld>
            <a:endParaRPr lang="en-US" dirty="0"/>
          </a:p>
        </p:txBody>
      </p:sp>
    </p:spTree>
    <p:extLst>
      <p:ext uri="{BB962C8B-B14F-4D97-AF65-F5344CB8AC3E}">
        <p14:creationId xmlns:p14="http://schemas.microsoft.com/office/powerpoint/2010/main" val="224215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22</a:t>
            </a:fld>
            <a:endParaRPr lang="en-US" dirty="0"/>
          </a:p>
        </p:txBody>
      </p:sp>
    </p:spTree>
    <p:extLst>
      <p:ext uri="{BB962C8B-B14F-4D97-AF65-F5344CB8AC3E}">
        <p14:creationId xmlns:p14="http://schemas.microsoft.com/office/powerpoint/2010/main" val="4176306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23</a:t>
            </a:fld>
            <a:endParaRPr lang="en-US" dirty="0"/>
          </a:p>
        </p:txBody>
      </p:sp>
    </p:spTree>
    <p:extLst>
      <p:ext uri="{BB962C8B-B14F-4D97-AF65-F5344CB8AC3E}">
        <p14:creationId xmlns:p14="http://schemas.microsoft.com/office/powerpoint/2010/main" val="2547188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24</a:t>
            </a:fld>
            <a:endParaRPr lang="en-US" dirty="0"/>
          </a:p>
        </p:txBody>
      </p:sp>
    </p:spTree>
    <p:extLst>
      <p:ext uri="{BB962C8B-B14F-4D97-AF65-F5344CB8AC3E}">
        <p14:creationId xmlns:p14="http://schemas.microsoft.com/office/powerpoint/2010/main" val="3587368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25</a:t>
            </a:fld>
            <a:endParaRPr lang="en-US" dirty="0"/>
          </a:p>
        </p:txBody>
      </p:sp>
    </p:spTree>
    <p:extLst>
      <p:ext uri="{BB962C8B-B14F-4D97-AF65-F5344CB8AC3E}">
        <p14:creationId xmlns:p14="http://schemas.microsoft.com/office/powerpoint/2010/main" val="3584596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26</a:t>
            </a:fld>
            <a:endParaRPr lang="en-US" dirty="0"/>
          </a:p>
        </p:txBody>
      </p:sp>
    </p:spTree>
    <p:extLst>
      <p:ext uri="{BB962C8B-B14F-4D97-AF65-F5344CB8AC3E}">
        <p14:creationId xmlns:p14="http://schemas.microsoft.com/office/powerpoint/2010/main" val="883789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29</a:t>
            </a:fld>
            <a:endParaRPr lang="en-US" dirty="0"/>
          </a:p>
        </p:txBody>
      </p:sp>
    </p:spTree>
    <p:extLst>
      <p:ext uri="{BB962C8B-B14F-4D97-AF65-F5344CB8AC3E}">
        <p14:creationId xmlns:p14="http://schemas.microsoft.com/office/powerpoint/2010/main" val="1748046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31</a:t>
            </a:fld>
            <a:endParaRPr lang="en-US" dirty="0"/>
          </a:p>
        </p:txBody>
      </p:sp>
    </p:spTree>
    <p:extLst>
      <p:ext uri="{BB962C8B-B14F-4D97-AF65-F5344CB8AC3E}">
        <p14:creationId xmlns:p14="http://schemas.microsoft.com/office/powerpoint/2010/main" val="1262995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32</a:t>
            </a:fld>
            <a:endParaRPr lang="en-US" dirty="0"/>
          </a:p>
        </p:txBody>
      </p:sp>
    </p:spTree>
    <p:extLst>
      <p:ext uri="{BB962C8B-B14F-4D97-AF65-F5344CB8AC3E}">
        <p14:creationId xmlns:p14="http://schemas.microsoft.com/office/powerpoint/2010/main" val="512146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33</a:t>
            </a:fld>
            <a:endParaRPr lang="en-US" dirty="0"/>
          </a:p>
        </p:txBody>
      </p:sp>
    </p:spTree>
    <p:extLst>
      <p:ext uri="{BB962C8B-B14F-4D97-AF65-F5344CB8AC3E}">
        <p14:creationId xmlns:p14="http://schemas.microsoft.com/office/powerpoint/2010/main" val="801070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34</a:t>
            </a:fld>
            <a:endParaRPr lang="en-US" dirty="0"/>
          </a:p>
        </p:txBody>
      </p:sp>
    </p:spTree>
    <p:extLst>
      <p:ext uri="{BB962C8B-B14F-4D97-AF65-F5344CB8AC3E}">
        <p14:creationId xmlns:p14="http://schemas.microsoft.com/office/powerpoint/2010/main" val="80107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a:t>
            </a:fld>
            <a:endParaRPr lang="en-US" dirty="0"/>
          </a:p>
        </p:txBody>
      </p:sp>
    </p:spTree>
    <p:extLst>
      <p:ext uri="{BB962C8B-B14F-4D97-AF65-F5344CB8AC3E}">
        <p14:creationId xmlns:p14="http://schemas.microsoft.com/office/powerpoint/2010/main" val="2242158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35</a:t>
            </a:fld>
            <a:endParaRPr lang="en-US" dirty="0"/>
          </a:p>
        </p:txBody>
      </p:sp>
    </p:spTree>
    <p:extLst>
      <p:ext uri="{BB962C8B-B14F-4D97-AF65-F5344CB8AC3E}">
        <p14:creationId xmlns:p14="http://schemas.microsoft.com/office/powerpoint/2010/main" val="801070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41</a:t>
            </a:fld>
            <a:endParaRPr lang="en-US" dirty="0"/>
          </a:p>
        </p:txBody>
      </p:sp>
    </p:spTree>
    <p:extLst>
      <p:ext uri="{BB962C8B-B14F-4D97-AF65-F5344CB8AC3E}">
        <p14:creationId xmlns:p14="http://schemas.microsoft.com/office/powerpoint/2010/main" val="1893550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42</a:t>
            </a:fld>
            <a:endParaRPr lang="en-US" dirty="0"/>
          </a:p>
        </p:txBody>
      </p:sp>
    </p:spTree>
    <p:extLst>
      <p:ext uri="{BB962C8B-B14F-4D97-AF65-F5344CB8AC3E}">
        <p14:creationId xmlns:p14="http://schemas.microsoft.com/office/powerpoint/2010/main" val="2433674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43</a:t>
            </a:fld>
            <a:endParaRPr lang="en-US" dirty="0"/>
          </a:p>
        </p:txBody>
      </p:sp>
    </p:spTree>
    <p:extLst>
      <p:ext uri="{BB962C8B-B14F-4D97-AF65-F5344CB8AC3E}">
        <p14:creationId xmlns:p14="http://schemas.microsoft.com/office/powerpoint/2010/main" val="579742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45</a:t>
            </a:fld>
            <a:endParaRPr lang="en-US" dirty="0"/>
          </a:p>
        </p:txBody>
      </p:sp>
    </p:spTree>
    <p:extLst>
      <p:ext uri="{BB962C8B-B14F-4D97-AF65-F5344CB8AC3E}">
        <p14:creationId xmlns:p14="http://schemas.microsoft.com/office/powerpoint/2010/main" val="3093354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46</a:t>
            </a:fld>
            <a:endParaRPr lang="en-US" dirty="0"/>
          </a:p>
        </p:txBody>
      </p:sp>
    </p:spTree>
    <p:extLst>
      <p:ext uri="{BB962C8B-B14F-4D97-AF65-F5344CB8AC3E}">
        <p14:creationId xmlns:p14="http://schemas.microsoft.com/office/powerpoint/2010/main" val="2402718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47</a:t>
            </a:fld>
            <a:endParaRPr lang="en-US" dirty="0"/>
          </a:p>
        </p:txBody>
      </p:sp>
    </p:spTree>
    <p:extLst>
      <p:ext uri="{BB962C8B-B14F-4D97-AF65-F5344CB8AC3E}">
        <p14:creationId xmlns:p14="http://schemas.microsoft.com/office/powerpoint/2010/main" val="1624402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48</a:t>
            </a:fld>
            <a:endParaRPr lang="en-US" dirty="0"/>
          </a:p>
        </p:txBody>
      </p:sp>
    </p:spTree>
    <p:extLst>
      <p:ext uri="{BB962C8B-B14F-4D97-AF65-F5344CB8AC3E}">
        <p14:creationId xmlns:p14="http://schemas.microsoft.com/office/powerpoint/2010/main" val="3484421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49</a:t>
            </a:fld>
            <a:endParaRPr lang="en-US" dirty="0"/>
          </a:p>
        </p:txBody>
      </p:sp>
    </p:spTree>
    <p:extLst>
      <p:ext uri="{BB962C8B-B14F-4D97-AF65-F5344CB8AC3E}">
        <p14:creationId xmlns:p14="http://schemas.microsoft.com/office/powerpoint/2010/main" val="1091589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50</a:t>
            </a:fld>
            <a:endParaRPr lang="en-US" dirty="0"/>
          </a:p>
        </p:txBody>
      </p:sp>
    </p:spTree>
    <p:extLst>
      <p:ext uri="{BB962C8B-B14F-4D97-AF65-F5344CB8AC3E}">
        <p14:creationId xmlns:p14="http://schemas.microsoft.com/office/powerpoint/2010/main" val="109158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5</a:t>
            </a:fld>
            <a:endParaRPr lang="en-US" dirty="0"/>
          </a:p>
        </p:txBody>
      </p:sp>
    </p:spTree>
    <p:extLst>
      <p:ext uri="{BB962C8B-B14F-4D97-AF65-F5344CB8AC3E}">
        <p14:creationId xmlns:p14="http://schemas.microsoft.com/office/powerpoint/2010/main" val="64874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6</a:t>
            </a:fld>
            <a:endParaRPr lang="en-US" dirty="0"/>
          </a:p>
        </p:txBody>
      </p:sp>
    </p:spTree>
    <p:extLst>
      <p:ext uri="{BB962C8B-B14F-4D97-AF65-F5344CB8AC3E}">
        <p14:creationId xmlns:p14="http://schemas.microsoft.com/office/powerpoint/2010/main" val="335021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7</a:t>
            </a:fld>
            <a:endParaRPr lang="en-US" dirty="0"/>
          </a:p>
        </p:txBody>
      </p:sp>
    </p:spTree>
    <p:extLst>
      <p:ext uri="{BB962C8B-B14F-4D97-AF65-F5344CB8AC3E}">
        <p14:creationId xmlns:p14="http://schemas.microsoft.com/office/powerpoint/2010/main" val="1208330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8</a:t>
            </a:fld>
            <a:endParaRPr lang="en-US" dirty="0"/>
          </a:p>
        </p:txBody>
      </p:sp>
    </p:spTree>
    <p:extLst>
      <p:ext uri="{BB962C8B-B14F-4D97-AF65-F5344CB8AC3E}">
        <p14:creationId xmlns:p14="http://schemas.microsoft.com/office/powerpoint/2010/main" val="120833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9</a:t>
            </a:fld>
            <a:endParaRPr lang="en-US" dirty="0"/>
          </a:p>
        </p:txBody>
      </p:sp>
    </p:spTree>
    <p:extLst>
      <p:ext uri="{BB962C8B-B14F-4D97-AF65-F5344CB8AC3E}">
        <p14:creationId xmlns:p14="http://schemas.microsoft.com/office/powerpoint/2010/main" val="57814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10</a:t>
            </a:fld>
            <a:endParaRPr lang="en-US" dirty="0"/>
          </a:p>
        </p:txBody>
      </p:sp>
    </p:spTree>
    <p:extLst>
      <p:ext uri="{BB962C8B-B14F-4D97-AF65-F5344CB8AC3E}">
        <p14:creationId xmlns:p14="http://schemas.microsoft.com/office/powerpoint/2010/main" val="578145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1752600"/>
            <a:ext cx="3657600" cy="3124200"/>
          </a:xfrm>
        </p:spPr>
        <p:txBody>
          <a:bodyPr/>
          <a:lstStyle>
            <a:lvl1pPr>
              <a:defRPr sz="3200" b="1" i="0" spc="-100">
                <a:solidFill>
                  <a:schemeClr val="tx1"/>
                </a:solidFill>
                <a:latin typeface="+mj-lt"/>
                <a:cs typeface="Arial Black" pitchFamily="34" charset="0"/>
              </a:defRPr>
            </a:lvl1pPr>
          </a:lstStyle>
          <a:p>
            <a:r>
              <a:rPr lang="en-US" dirty="0" smtClean="0"/>
              <a:t>Click to edit Master title style</a:t>
            </a:r>
            <a:endParaRPr lang="en-US" dirty="0"/>
          </a:p>
        </p:txBody>
      </p:sp>
      <p:pic>
        <p:nvPicPr>
          <p:cNvPr id="4" name="Picture 2" descr="C:\Users\Shay\AppData\Local\Microsoft\Windows\Temporary Internet Files\Content.IE5\7NRDZIBY\Article_9781337386920_HIRES_e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762001"/>
            <a:ext cx="4343398" cy="545821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smtClean="0"/>
              <a:t>Click to edit Master title style</a:t>
            </a:r>
            <a:endParaRPr lang="en-US" dirty="0"/>
          </a:p>
        </p:txBody>
      </p:sp>
      <p:sp>
        <p:nvSpPr>
          <p:cNvPr id="9" name="Content Placeholder 8"/>
          <p:cNvSpPr>
            <a:spLocks noGrp="1"/>
          </p:cNvSpPr>
          <p:nvPr>
            <p:ph sz="quarter" idx="10"/>
          </p:nvPr>
        </p:nvSpPr>
        <p:spPr>
          <a:xfrm>
            <a:off x="457200" y="1600200"/>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600">
                <a:solidFill>
                  <a:srgbClr val="133676"/>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524000"/>
            <a:ext cx="8229600" cy="4876800"/>
          </a:xfrm>
        </p:spPr>
        <p:txBody>
          <a:bodyPr/>
          <a:lstStyle>
            <a:lvl1pPr marL="342900" indent="-342900">
              <a:buFont typeface="Wingdings" panose="05000000000000000000" pitchFamily="2" charset="2"/>
              <a:buChar char="§"/>
              <a:defRPr/>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409246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smtClean="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smtClean="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smtClean="0"/>
              <a:t>Third level</a:t>
            </a:r>
          </a:p>
          <a:p>
            <a:pPr marL="1600200" lvl="3" indent="-228600" algn="l" rtl="0" eaLnBrk="1" fontAlgn="base" hangingPunct="1">
              <a:spcBef>
                <a:spcPct val="20000"/>
              </a:spcBef>
              <a:spcAft>
                <a:spcPct val="0"/>
              </a:spcAft>
              <a:buFont typeface="Arial" charset="0"/>
              <a:buChar char="-"/>
            </a:pPr>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982352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rgbClr val="828E95"/>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smtClean="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smtClean="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smtClean="0"/>
              <a:t>Third level</a:t>
            </a:r>
          </a:p>
          <a:p>
            <a:pPr marL="1600200" lvl="3" indent="-228600" algn="l" rtl="0" eaLnBrk="1" fontAlgn="base" hangingPunct="1">
              <a:spcBef>
                <a:spcPct val="20000"/>
              </a:spcBef>
              <a:spcAft>
                <a:spcPct val="0"/>
              </a:spcAft>
              <a:buFont typeface="Arial" charset="0"/>
              <a:buChar char="-"/>
            </a:pPr>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727650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a:stretch>
            <a:fillRect/>
          </a:stretch>
        </p:blipFill>
        <p:spPr>
          <a:xfrm>
            <a:off x="76200" y="533400"/>
            <a:ext cx="363278" cy="4987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76200" y="304800"/>
            <a:ext cx="363278" cy="7273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379690"/>
      </p:ext>
    </p:extLst>
  </p:cSld>
  <p:clrMapOvr>
    <a:masterClrMapping/>
  </p:clrMapOvr>
  <p:transition xmlns:p14="http://schemas.microsoft.com/office/powerpoint/2010/mai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p:txBody>
          <a:bodyPr/>
          <a:lstStyle>
            <a:lvl1pPr>
              <a:defRPr sz="3600">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524000"/>
            <a:ext cx="3657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5029200" y="1524000"/>
            <a:ext cx="3657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6486481"/>
      </p:ext>
    </p:extLst>
  </p:cSld>
  <p:clrMapOvr>
    <a:masterClrMapping/>
  </p:clrMapOvr>
  <p:transition xmlns:p14="http://schemas.microsoft.com/office/powerpoint/2010/mai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p:txBody>
          <a:bodyPr/>
          <a:lstStyle>
            <a:lvl1pPr>
              <a:defRPr sz="3600">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5029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2"/>
          </p:nvPr>
        </p:nvSpPr>
        <p:spPr>
          <a:xfrm>
            <a:off x="457200" y="1447800"/>
            <a:ext cx="8229600" cy="762000"/>
          </a:xfrm>
        </p:spPr>
        <p:txBody>
          <a:bodyPr/>
          <a:lstStyle/>
          <a:p>
            <a:pPr lvl="0"/>
            <a:r>
              <a:rPr lang="en-US" dirty="0" smtClean="0"/>
              <a:t>Click to edit Master text styles</a:t>
            </a:r>
          </a:p>
        </p:txBody>
      </p:sp>
    </p:spTree>
    <p:extLst>
      <p:ext uri="{BB962C8B-B14F-4D97-AF65-F5344CB8AC3E}">
        <p14:creationId xmlns:p14="http://schemas.microsoft.com/office/powerpoint/2010/main" val="2907554742"/>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Rectangle 9" hidden="1"/>
          <p:cNvSpPr/>
          <p:nvPr/>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26" name="Straight Connector 25" hidden="1"/>
          <p:cNvCxnSpPr/>
          <p:nvPr/>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hidden="1"/>
          <p:cNvSpPr/>
          <p:nvPr userDrawn="1"/>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hidden="1"/>
          <p:cNvCxnSpPr/>
          <p:nvPr userDrawn="1"/>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noGrp="1"/>
          </p:cNvSpPr>
          <p:nvPr userDrawn="1"/>
        </p:nvSpPr>
        <p:spPr>
          <a:xfrm>
            <a:off x="685800" y="6477000"/>
            <a:ext cx="7924800" cy="228600"/>
          </a:xfrm>
          <a:prstGeom prst="rect">
            <a:avLst/>
          </a:prstGeom>
          <a:noFill/>
        </p:spPr>
        <p:txBody>
          <a:bodyPr anchor="ctr"/>
          <a:lstStyle/>
          <a:p>
            <a:pPr algn="ctr">
              <a:defRPr/>
            </a:pPr>
            <a:r>
              <a:rPr lang="en-US" sz="800" dirty="0" smtClean="0">
                <a:solidFill>
                  <a:schemeClr val="bg1">
                    <a:lumMod val="50000"/>
                  </a:schemeClr>
                </a:solidFill>
                <a:latin typeface="Arial" panose="020B0604020202020204" pitchFamily="34" charset="0"/>
                <a:cs typeface="Arial" panose="020B0604020202020204" pitchFamily="34" charset="0"/>
              </a:rPr>
              <a:t>© 2019</a:t>
            </a:r>
            <a:r>
              <a:rPr lang="en-US" sz="800" baseline="0" dirty="0" smtClean="0">
                <a:solidFill>
                  <a:schemeClr val="bg1">
                    <a:lumMod val="50000"/>
                  </a:schemeClr>
                </a:solidFill>
                <a:latin typeface="Arial" panose="020B0604020202020204" pitchFamily="34" charset="0"/>
                <a:cs typeface="Arial" panose="020B0604020202020204" pitchFamily="34" charset="0"/>
              </a:rPr>
              <a:t> </a:t>
            </a:r>
            <a:r>
              <a:rPr lang="en-US" sz="800" dirty="0" smtClean="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a:t>
            </a:r>
            <a:r>
              <a:rPr lang="en-US" sz="800" baseline="0" dirty="0" smtClean="0">
                <a:solidFill>
                  <a:schemeClr val="bg1">
                    <a:lumMod val="50000"/>
                  </a:schemeClr>
                </a:solidFill>
                <a:latin typeface="Arial" panose="020B0604020202020204" pitchFamily="34" charset="0"/>
                <a:cs typeface="Arial" panose="020B0604020202020204" pitchFamily="34" charset="0"/>
              </a:rPr>
              <a:t> a publicly accessible website, </a:t>
            </a:r>
            <a:r>
              <a:rPr lang="en-US" sz="800" dirty="0" smtClean="0">
                <a:solidFill>
                  <a:schemeClr val="bg1">
                    <a:lumMod val="50000"/>
                  </a:schemeClr>
                </a:solidFill>
                <a:latin typeface="Arial" panose="020B0604020202020204" pitchFamily="34" charset="0"/>
                <a:cs typeface="Arial" panose="020B0604020202020204" pitchFamily="34" charset="0"/>
              </a:rPr>
              <a:t>in whole or in part.</a:t>
            </a:r>
            <a:endParaRPr lang="en-US" sz="800" dirty="0">
              <a:solidFill>
                <a:schemeClr val="bg1">
                  <a:lumMod val="50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4" r:id="rId3"/>
    <p:sldLayoutId id="2147483803" r:id="rId4"/>
    <p:sldLayoutId id="2147483802" r:id="rId5"/>
    <p:sldLayoutId id="2147483778" r:id="rId6"/>
    <p:sldLayoutId id="2147483806" r:id="rId7"/>
    <p:sldLayoutId id="2147483805" r:id="rId8"/>
    <p:sldLayoutId id="2147483807" r:id="rId9"/>
  </p:sldLayoutIdLst>
  <p:transition xmlns:p14="http://schemas.microsoft.com/office/powerpoint/2010/main" spd="med">
    <p:wipe dir="r"/>
  </p:transition>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hyperlink" Target="http://images.google.com/imgres?imgurl=http://ccinsider.comedycentral.com/photos/uncategorized/geicocavemen.jpg&amp;imgrefurl=http://ccinsider.comedycentral.com/cc_insider/2007/03/the_geico_cavem.html&amp;h=402&amp;w=500&amp;sz=134&amp;hl=en&amp;start=1&amp;um=1&amp;tbnid=zdIILxg8UBiM2M:&amp;tbnh=105&amp;tbnw=130&amp;prev=/images?q=Geico+caveman&amp;um=1&amp;hl=en&amp;rls=GGLD,GGLD:2003-33,GGLD:en" TargetMode="External"/><Relationship Id="rId13"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images.google.com/imgres?imgurl=http://subwayla.com/images/monthlyspecial/76.jpg&amp;imgrefurl=http://subwayla.com/westwood/email.htm&amp;h=187&amp;w=323&amp;sz=21&amp;hl=en&amp;start=9&amp;um=1&amp;tbnid=a0-oXlBVNayn6M:&amp;tbnh=68&amp;tbnw=118&amp;prev=/images?q=Subway+6+grams+of+fat&amp;um=1&amp;hl=en&amp;rls=GGLD,GGLD:2003-33,GGLD:en" TargetMode="External"/><Relationship Id="rId4" Type="http://schemas.openxmlformats.org/officeDocument/2006/relationships/image" Target="../media/image11.jpeg"/><Relationship Id="rId5" Type="http://schemas.openxmlformats.org/officeDocument/2006/relationships/hyperlink" Target="http://images.google.com/imgres?imgurl=http://media.monster.com/xhallmarkcax/joblogo.gif&amp;imgrefurl=http://company.monster.ca/hallmarkca/&amp;h=200&amp;w=400&amp;sz=9&amp;hl=en&amp;start=4&amp;um=1&amp;tbnid=rTsuFFybVtGIZM:&amp;tbnh=62&amp;tbnw=124&amp;prev=/images?q=Hallmark+cards&amp;um=1&amp;hl=en&amp;rls=GGLD,GGLD:2003-33,GGLD:en&amp;sa=N" TargetMode="External"/><Relationship Id="rId6" Type="http://schemas.openxmlformats.org/officeDocument/2006/relationships/image" Target="../media/image12.jpeg"/><Relationship Id="rId7" Type="http://schemas.openxmlformats.org/officeDocument/2006/relationships/hyperlink" Target="http://images.google.com/imgres?imgurl=http://www.usgrouproads.com/images/mainnav_01.gif&amp;imgrefurl=http://www.usgrouproads.com/14101progressphotos.htm&amp;h=75&amp;w=164&amp;sz=5&amp;hl=en&amp;start=13&amp;um=1&amp;tbnid=SqRZz0auN1RjkM:&amp;tbnh=45&amp;tbnw=98&amp;prev=/images?q=SC+Highways+or+Dieways&amp;um=1&amp;hl=en&amp;rls=GGLD,GGLD:2003-33,GGLD:en&amp;sa=N" TargetMode="External"/><Relationship Id="rId8" Type="http://schemas.openxmlformats.org/officeDocument/2006/relationships/image" Target="../media/image13.jpeg"/><Relationship Id="rId9" Type="http://schemas.openxmlformats.org/officeDocument/2006/relationships/hyperlink" Target="http://images.google.com/imgres?imgurl=http://images.huffingtonpost.com/2007-09-11-markymark.jpg&amp;imgrefurl=http://www.huffingtonpost.com/cameron-silver/cameron-silver-the-trava_b_64147.html&amp;h=300&amp;w=217&amp;sz=9&amp;hl=en&amp;start=6&amp;um=1&amp;tbnid=3VDu4cwYJNzadM:&amp;tbnh=116&amp;tbnw=84&amp;prev=/images?q=marky+mark+Calvin+Klein+ad&amp;um=1&amp;hl=en&amp;rls=GGLD,GGLD:2003-33,GGLD:en" TargetMode="External"/><Relationship Id="rId10"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smtClean="0">
                <a:solidFill>
                  <a:srgbClr val="9E0025"/>
                </a:solidFill>
                <a:latin typeface="+mn-lt"/>
                <a:ea typeface="+mn-ea"/>
                <a:cs typeface="+mn-cs"/>
              </a:rPr>
              <a:t>Chapter 13</a:t>
            </a:r>
            <a:r>
              <a:rPr lang="en-US" dirty="0" smtClean="0">
                <a:solidFill>
                  <a:srgbClr val="C00000"/>
                </a:solidFill>
              </a:rPr>
              <a:t/>
            </a:r>
            <a:br>
              <a:rPr lang="en-US" dirty="0" smtClean="0">
                <a:solidFill>
                  <a:srgbClr val="C00000"/>
                </a:solidFill>
              </a:rPr>
            </a:br>
            <a:r>
              <a:rPr lang="en-US" sz="1600" dirty="0" smtClean="0"/>
              <a:t/>
            </a:r>
            <a:br>
              <a:rPr lang="en-US" sz="1600" dirty="0" smtClean="0"/>
            </a:br>
            <a:r>
              <a:rPr lang="en-US" b="0" dirty="0" smtClean="0"/>
              <a:t>Distributing and Promoting Products</a:t>
            </a:r>
            <a:endParaRPr lang="en-US" b="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Level of Market Coverage</a:t>
            </a:r>
            <a:endParaRPr lang="en-US" sz="2400" dirty="0" smtClean="0"/>
          </a:p>
        </p:txBody>
      </p:sp>
      <p:sp>
        <p:nvSpPr>
          <p:cNvPr id="2" name="Text Placeholder 1"/>
          <p:cNvSpPr>
            <a:spLocks noGrp="1"/>
          </p:cNvSpPr>
          <p:nvPr>
            <p:ph type="body" sz="quarter" idx="10"/>
          </p:nvPr>
        </p:nvSpPr>
        <p:spPr>
          <a:xfrm>
            <a:off x="228600" y="1295400"/>
            <a:ext cx="5105400" cy="4876800"/>
          </a:xfrm>
        </p:spPr>
        <p:txBody>
          <a:bodyPr/>
          <a:lstStyle/>
          <a:p>
            <a:r>
              <a:rPr lang="en-US" sz="1700" b="1" dirty="0">
                <a:solidFill>
                  <a:srgbClr val="0D9CAC"/>
                </a:solidFill>
              </a:rPr>
              <a:t>Intensive distribution </a:t>
            </a:r>
            <a:r>
              <a:rPr lang="en-US" sz="1700" dirty="0" smtClean="0"/>
              <a:t>– the use of all available outlets for a product</a:t>
            </a:r>
          </a:p>
          <a:p>
            <a:pPr lvl="1"/>
            <a:r>
              <a:rPr lang="en-US" sz="1700" dirty="0" smtClean="0">
                <a:ea typeface="+mn-ea"/>
                <a:cs typeface="+mn-cs"/>
              </a:rPr>
              <a:t>Many convenience goods, including candy, gum, and soft drinks, are distributed intensively.</a:t>
            </a:r>
          </a:p>
          <a:p>
            <a:r>
              <a:rPr lang="en-US" sz="1700" b="1" dirty="0">
                <a:solidFill>
                  <a:srgbClr val="0D9CAC"/>
                </a:solidFill>
              </a:rPr>
              <a:t>Selective distribution </a:t>
            </a:r>
            <a:r>
              <a:rPr lang="en-US" sz="1700" dirty="0" smtClean="0"/>
              <a:t>– the use of only a portion of the available outlets for a product in each geographic area</a:t>
            </a:r>
          </a:p>
          <a:p>
            <a:pPr lvl="1"/>
            <a:r>
              <a:rPr lang="en-US" sz="1700" dirty="0" smtClean="0"/>
              <a:t>Manufacturers of goods such as furniture, home appliances, and clothing typically prefer selective distribution.</a:t>
            </a:r>
          </a:p>
          <a:p>
            <a:pPr lvl="2"/>
            <a:r>
              <a:rPr lang="en-US" sz="1700" dirty="0" smtClean="0"/>
              <a:t>Example: Hanes brand socks are distributed through Target and Kohl’s.</a:t>
            </a:r>
          </a:p>
          <a:p>
            <a:r>
              <a:rPr lang="en-US" sz="1700" b="1" dirty="0" smtClean="0">
                <a:solidFill>
                  <a:srgbClr val="0D9CAC"/>
                </a:solidFill>
              </a:rPr>
              <a:t>Exclusive </a:t>
            </a:r>
            <a:r>
              <a:rPr lang="en-US" sz="1700" b="1" dirty="0">
                <a:solidFill>
                  <a:srgbClr val="0D9CAC"/>
                </a:solidFill>
              </a:rPr>
              <a:t>distribution </a:t>
            </a:r>
            <a:r>
              <a:rPr lang="en-US" sz="1700" dirty="0" smtClean="0"/>
              <a:t>– the use of only a single retail outlet for a product in a large geographic area</a:t>
            </a:r>
          </a:p>
          <a:p>
            <a:pPr lvl="1"/>
            <a:r>
              <a:rPr lang="en-US" sz="1700" dirty="0" smtClean="0">
                <a:ea typeface="+mn-ea"/>
                <a:cs typeface="+mn-cs"/>
              </a:rPr>
              <a:t>Exclusive distribution usually is limited to prestigious products.</a:t>
            </a: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00200"/>
            <a:ext cx="3527425"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20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Partnering Through </a:t>
            </a:r>
            <a:br>
              <a:rPr lang="en-US" dirty="0" smtClean="0"/>
            </a:br>
            <a:r>
              <a:rPr lang="en-US" dirty="0" smtClean="0"/>
              <a:t>Supply-Chain Management</a:t>
            </a:r>
            <a:endParaRPr lang="en-US" sz="2400" dirty="0" smtClean="0"/>
          </a:p>
        </p:txBody>
      </p:sp>
      <p:sp>
        <p:nvSpPr>
          <p:cNvPr id="2" name="Text Placeholder 1"/>
          <p:cNvSpPr>
            <a:spLocks noGrp="1"/>
          </p:cNvSpPr>
          <p:nvPr>
            <p:ph type="body" sz="quarter" idx="10"/>
          </p:nvPr>
        </p:nvSpPr>
        <p:spPr/>
        <p:txBody>
          <a:bodyPr/>
          <a:lstStyle/>
          <a:p>
            <a:r>
              <a:rPr lang="en-US" sz="1800" b="1" dirty="0">
                <a:solidFill>
                  <a:srgbClr val="0D9CAC"/>
                </a:solidFill>
              </a:rPr>
              <a:t>Supply-chain management </a:t>
            </a:r>
            <a:r>
              <a:rPr lang="en-US" sz="1800" dirty="0" smtClean="0"/>
              <a:t>– long-term partnership among channel members working together to create a distribution system that reduces inefficiencies, costs, and redundancies while creating a competitive advantage and satisfying customers</a:t>
            </a:r>
          </a:p>
          <a:p>
            <a:r>
              <a:rPr lang="en-US" sz="1800" dirty="0" smtClean="0"/>
              <a:t>Supply-chain management requires cooperation throughout the entire marketing channel, including manufacturing, research, sales, advertising, and shipping.</a:t>
            </a:r>
          </a:p>
          <a:p>
            <a:r>
              <a:rPr lang="en-US" sz="1800" dirty="0" smtClean="0"/>
              <a:t>Supply chains focus not only on producers, wholesalers, retailers, and customers, but also on component-parts suppliers, shipping companies, communication companies, and other organizations that participate in product distribution.</a:t>
            </a:r>
          </a:p>
          <a:p>
            <a:r>
              <a:rPr lang="en-US" sz="1800" dirty="0" smtClean="0"/>
              <a:t>Category management – A practice in which the retailer asks a supplier in a particular category how to stock the shelves</a:t>
            </a:r>
          </a:p>
          <a:p>
            <a:r>
              <a:rPr lang="en-US" sz="1800" dirty="0" smtClean="0"/>
              <a:t>Technology has enhanced the implementation of supply-chain management significantly.</a:t>
            </a:r>
            <a:endParaRPr lang="en-US" sz="1400" dirty="0" smtClean="0"/>
          </a:p>
        </p:txBody>
      </p:sp>
    </p:spTree>
    <p:extLst>
      <p:ext uri="{BB962C8B-B14F-4D97-AF65-F5344CB8AC3E}">
        <p14:creationId xmlns:p14="http://schemas.microsoft.com/office/powerpoint/2010/main" val="2407727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Wholesalers Provide Services to Retailers and Manufacturers</a:t>
            </a:r>
            <a:endParaRPr lang="en-US" sz="1400" dirty="0" smtClean="0"/>
          </a:p>
        </p:txBody>
      </p:sp>
      <p:sp>
        <p:nvSpPr>
          <p:cNvPr id="2" name="Text Placeholder 1"/>
          <p:cNvSpPr>
            <a:spLocks noGrp="1"/>
          </p:cNvSpPr>
          <p:nvPr>
            <p:ph type="body" sz="quarter" idx="10"/>
          </p:nvPr>
        </p:nvSpPr>
        <p:spPr/>
        <p:txBody>
          <a:bodyPr/>
          <a:lstStyle/>
          <a:p>
            <a:r>
              <a:rPr lang="en-US" sz="2400" dirty="0" smtClean="0"/>
              <a:t>Wholesalers help retailers by:</a:t>
            </a:r>
          </a:p>
          <a:p>
            <a:pPr lvl="1"/>
            <a:r>
              <a:rPr lang="en-US" sz="2000" dirty="0" smtClean="0"/>
              <a:t>Buying in large quantities and selling to retailers in smaller quantities and delivering goods to retailers</a:t>
            </a:r>
          </a:p>
          <a:p>
            <a:pPr lvl="1"/>
            <a:r>
              <a:rPr lang="en-US" sz="2000" dirty="0" smtClean="0"/>
              <a:t>Stocking in one place the variety of goods that retailers otherwise would have to buy from many producers</a:t>
            </a:r>
          </a:p>
          <a:p>
            <a:pPr lvl="1"/>
            <a:r>
              <a:rPr lang="en-US" sz="2000" dirty="0" smtClean="0"/>
              <a:t>Providing assistance in other vital areas, including promotion, market information, and financial aid</a:t>
            </a:r>
          </a:p>
          <a:p>
            <a:r>
              <a:rPr lang="en-US" sz="2400" dirty="0" smtClean="0"/>
              <a:t>Wholesalers help manufacturers by:</a:t>
            </a:r>
          </a:p>
          <a:p>
            <a:pPr lvl="1"/>
            <a:r>
              <a:rPr lang="en-US" sz="2000" dirty="0" smtClean="0"/>
              <a:t>Performing functions similar to those provided to retailers</a:t>
            </a:r>
          </a:p>
          <a:p>
            <a:pPr lvl="1"/>
            <a:r>
              <a:rPr lang="en-US" sz="2000" dirty="0" smtClean="0"/>
              <a:t>Providing a sales force, reducing inventory costs, assuming credit risks, and furnishing market information</a:t>
            </a:r>
          </a:p>
        </p:txBody>
      </p:sp>
    </p:spTree>
    <p:extLst>
      <p:ext uri="{BB962C8B-B14F-4D97-AF65-F5344CB8AC3E}">
        <p14:creationId xmlns:p14="http://schemas.microsoft.com/office/powerpoint/2010/main" val="709903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Types of Wholesalers </a:t>
            </a:r>
            <a:r>
              <a:rPr lang="en-US" sz="2000" dirty="0" smtClean="0"/>
              <a:t>(slide 1 of 3)</a:t>
            </a:r>
            <a:endParaRPr lang="en-US" sz="1400" dirty="0" smtClean="0"/>
          </a:p>
        </p:txBody>
      </p:sp>
      <p:sp>
        <p:nvSpPr>
          <p:cNvPr id="2" name="Text Placeholder 1"/>
          <p:cNvSpPr>
            <a:spLocks noGrp="1"/>
          </p:cNvSpPr>
          <p:nvPr>
            <p:ph type="body" sz="quarter" idx="10"/>
          </p:nvPr>
        </p:nvSpPr>
        <p:spPr/>
        <p:txBody>
          <a:bodyPr/>
          <a:lstStyle/>
          <a:p>
            <a:pPr marL="0" indent="0">
              <a:buNone/>
            </a:pPr>
            <a:r>
              <a:rPr lang="en-US" sz="2000" b="1" spc="-10" dirty="0" smtClean="0"/>
              <a:t>Merchant Wholesalers</a:t>
            </a:r>
          </a:p>
          <a:p>
            <a:r>
              <a:rPr lang="en-US" sz="2000" b="1" dirty="0">
                <a:solidFill>
                  <a:srgbClr val="0D9CAC"/>
                </a:solidFill>
              </a:rPr>
              <a:t>Merchant wholesaler </a:t>
            </a:r>
            <a:r>
              <a:rPr lang="en-US" sz="2000" spc="-10" dirty="0" smtClean="0"/>
              <a:t>– a middleman that purchases goods in large quantities and sells them to other wholesalers or retailers and to institutional, farm, government, professional, or industrial users</a:t>
            </a:r>
          </a:p>
          <a:p>
            <a:r>
              <a:rPr lang="en-US" sz="2000" spc="-10" dirty="0" smtClean="0"/>
              <a:t>Merchant wholesalers have the following characteristics:</a:t>
            </a:r>
          </a:p>
          <a:p>
            <a:pPr lvl="1"/>
            <a:r>
              <a:rPr lang="en-US" sz="1800" spc="-10" dirty="0" smtClean="0"/>
              <a:t>They usually operate one or more warehouses at which they receive, take title to, and store goods.</a:t>
            </a:r>
          </a:p>
          <a:p>
            <a:pPr lvl="1"/>
            <a:r>
              <a:rPr lang="en-US" sz="1800" spc="-10" dirty="0" smtClean="0"/>
              <a:t>Most merchant wholesalers are businesses composed of salespeople, order takers, receiving and shipping clerks, inventory managers, and office personnel.</a:t>
            </a:r>
          </a:p>
          <a:p>
            <a:pPr lvl="1"/>
            <a:r>
              <a:rPr lang="en-US" sz="1800" spc="-10" dirty="0" smtClean="0"/>
              <a:t>The successful merchant wholesaler must analyze available products and market needs, as well as be able to adapt the type, variety, and quality of its products to changing market conditions.</a:t>
            </a:r>
          </a:p>
        </p:txBody>
      </p:sp>
    </p:spTree>
    <p:extLst>
      <p:ext uri="{BB962C8B-B14F-4D97-AF65-F5344CB8AC3E}">
        <p14:creationId xmlns:p14="http://schemas.microsoft.com/office/powerpoint/2010/main" val="1329217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Types of Wholesalers </a:t>
            </a:r>
            <a:r>
              <a:rPr lang="en-US" sz="2000" dirty="0" smtClean="0"/>
              <a:t>(slide 2 of 3)</a:t>
            </a:r>
            <a:endParaRPr lang="en-US" sz="1400" dirty="0" smtClean="0"/>
          </a:p>
        </p:txBody>
      </p:sp>
      <p:sp>
        <p:nvSpPr>
          <p:cNvPr id="2" name="Text Placeholder 1"/>
          <p:cNvSpPr>
            <a:spLocks noGrp="1"/>
          </p:cNvSpPr>
          <p:nvPr>
            <p:ph type="body" sz="quarter" idx="10"/>
          </p:nvPr>
        </p:nvSpPr>
        <p:spPr/>
        <p:txBody>
          <a:bodyPr/>
          <a:lstStyle/>
          <a:p>
            <a:pPr marL="0" indent="0">
              <a:buNone/>
            </a:pPr>
            <a:r>
              <a:rPr lang="en-US" b="1" spc="-10" dirty="0" smtClean="0"/>
              <a:t>Merchant Wholesalers (cont.)</a:t>
            </a:r>
          </a:p>
          <a:p>
            <a:r>
              <a:rPr lang="en-US" spc="-10" dirty="0" smtClean="0"/>
              <a:t>Merchant wholesalers may be classified as full-service or limited-service wholesalers depending on the number of services they provide.</a:t>
            </a:r>
          </a:p>
          <a:p>
            <a:pPr lvl="1"/>
            <a:r>
              <a:rPr lang="en-US" b="1" dirty="0">
                <a:solidFill>
                  <a:srgbClr val="0D9CAC"/>
                </a:solidFill>
                <a:ea typeface="+mn-ea"/>
                <a:cs typeface="+mn-cs"/>
              </a:rPr>
              <a:t>Full-service wholesaler </a:t>
            </a:r>
            <a:r>
              <a:rPr lang="en-US" spc="-10" dirty="0" smtClean="0"/>
              <a:t>– a middleman that performs the entire range of wholesaler functions</a:t>
            </a:r>
          </a:p>
          <a:p>
            <a:pPr lvl="2"/>
            <a:r>
              <a:rPr lang="en-US" spc="-10" dirty="0" smtClean="0"/>
              <a:t>Three types of full-service wholesalers:</a:t>
            </a:r>
          </a:p>
          <a:p>
            <a:pPr marL="1541463" lvl="2" indent="-287338">
              <a:buNone/>
            </a:pPr>
            <a:r>
              <a:rPr lang="en-US" sz="1800" dirty="0" smtClean="0">
                <a:ea typeface="+mn-ea"/>
                <a:cs typeface="+mn-cs"/>
              </a:rPr>
              <a:t>1.	</a:t>
            </a:r>
            <a:r>
              <a:rPr lang="en-US" sz="1800" b="1" dirty="0" smtClean="0">
                <a:solidFill>
                  <a:srgbClr val="0D9CAC"/>
                </a:solidFill>
                <a:ea typeface="+mn-ea"/>
                <a:cs typeface="+mn-cs"/>
              </a:rPr>
              <a:t>General-merchandise </a:t>
            </a:r>
            <a:r>
              <a:rPr lang="en-US" sz="1800" b="1" dirty="0">
                <a:solidFill>
                  <a:srgbClr val="0D9CAC"/>
                </a:solidFill>
                <a:ea typeface="+mn-ea"/>
                <a:cs typeface="+mn-cs"/>
              </a:rPr>
              <a:t>wholesaler </a:t>
            </a:r>
            <a:r>
              <a:rPr lang="en-US" sz="1800" spc="-10" dirty="0" smtClean="0"/>
              <a:t>– a middleman that deals in a wide variety of products</a:t>
            </a:r>
          </a:p>
          <a:p>
            <a:pPr marL="1541463" lvl="2" indent="-287338">
              <a:buNone/>
            </a:pPr>
            <a:r>
              <a:rPr lang="en-US" sz="1800" spc="-10" dirty="0" smtClean="0"/>
              <a:t>2.	</a:t>
            </a:r>
            <a:r>
              <a:rPr lang="en-US" sz="1800" b="1" dirty="0">
                <a:solidFill>
                  <a:srgbClr val="0D9CAC"/>
                </a:solidFill>
                <a:ea typeface="+mn-ea"/>
                <a:cs typeface="+mn-cs"/>
              </a:rPr>
              <a:t>Limited-line wholesaler </a:t>
            </a:r>
            <a:r>
              <a:rPr lang="en-US" sz="1800" spc="-10" dirty="0" smtClean="0"/>
              <a:t>– a middleman that stocks only a few product lines but carries numerous product items within each line</a:t>
            </a:r>
          </a:p>
          <a:p>
            <a:pPr marL="1541463" lvl="2" indent="-287338">
              <a:buNone/>
            </a:pPr>
            <a:r>
              <a:rPr lang="en-US" sz="1800" spc="-10" dirty="0" smtClean="0"/>
              <a:t>3.	</a:t>
            </a:r>
            <a:r>
              <a:rPr lang="en-US" sz="1800" b="1" dirty="0">
                <a:solidFill>
                  <a:srgbClr val="0D9CAC"/>
                </a:solidFill>
                <a:ea typeface="+mn-ea"/>
                <a:cs typeface="+mn-cs"/>
              </a:rPr>
              <a:t>Specialty-line wholesaler </a:t>
            </a:r>
            <a:r>
              <a:rPr lang="en-US" sz="1800" spc="-10" dirty="0" smtClean="0"/>
              <a:t>– a middleman that carries a select group of products within a single line</a:t>
            </a:r>
          </a:p>
        </p:txBody>
      </p:sp>
    </p:spTree>
    <p:extLst>
      <p:ext uri="{BB962C8B-B14F-4D97-AF65-F5344CB8AC3E}">
        <p14:creationId xmlns:p14="http://schemas.microsoft.com/office/powerpoint/2010/main" val="228957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Types of Wholesalers </a:t>
            </a:r>
            <a:r>
              <a:rPr lang="en-US" sz="2000" dirty="0" smtClean="0"/>
              <a:t>(slide 3 of 3)</a:t>
            </a:r>
            <a:endParaRPr lang="en-US" sz="1000" dirty="0" smtClean="0"/>
          </a:p>
        </p:txBody>
      </p:sp>
      <p:sp>
        <p:nvSpPr>
          <p:cNvPr id="2" name="Text Placeholder 1"/>
          <p:cNvSpPr>
            <a:spLocks noGrp="1"/>
          </p:cNvSpPr>
          <p:nvPr>
            <p:ph type="body" sz="quarter" idx="10"/>
          </p:nvPr>
        </p:nvSpPr>
        <p:spPr/>
        <p:txBody>
          <a:bodyPr/>
          <a:lstStyle/>
          <a:p>
            <a:pPr marL="0" indent="0">
              <a:buNone/>
            </a:pPr>
            <a:r>
              <a:rPr lang="en-US" b="1" spc="-10" dirty="0" smtClean="0"/>
              <a:t>Agents and Brokers</a:t>
            </a:r>
          </a:p>
          <a:p>
            <a:r>
              <a:rPr lang="en-US" b="1" dirty="0">
                <a:solidFill>
                  <a:srgbClr val="0D9CAC"/>
                </a:solidFill>
              </a:rPr>
              <a:t>Agent </a:t>
            </a:r>
            <a:r>
              <a:rPr lang="en-US" spc="-10" dirty="0" smtClean="0"/>
              <a:t>– a middleman that expedites exchanges, represents a buyer or a seller, and often is hired permanently on a commission basis</a:t>
            </a:r>
          </a:p>
          <a:p>
            <a:r>
              <a:rPr lang="en-US" b="1" dirty="0">
                <a:solidFill>
                  <a:srgbClr val="0D9CAC"/>
                </a:solidFill>
              </a:rPr>
              <a:t>Broker </a:t>
            </a:r>
            <a:r>
              <a:rPr lang="en-US" spc="-10" dirty="0" smtClean="0"/>
              <a:t>– a middleman that specializes in a particular commodity, represents either a buyer or a seller, and is likely to be hired on a temporary basis</a:t>
            </a:r>
            <a:endParaRPr lang="en-US" sz="2000" dirty="0" smtClean="0"/>
          </a:p>
        </p:txBody>
      </p:sp>
    </p:spTree>
    <p:extLst>
      <p:ext uri="{BB962C8B-B14F-4D97-AF65-F5344CB8AC3E}">
        <p14:creationId xmlns:p14="http://schemas.microsoft.com/office/powerpoint/2010/main" val="1773410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13-1</a:t>
            </a:r>
            <a:r>
              <a:rPr lang="en-US" sz="1800" dirty="0" smtClean="0"/>
              <a:t>	The Ten Largest U.S. Retailers</a:t>
            </a:r>
            <a:endParaRPr lang="en-US" sz="1100" dirty="0"/>
          </a:p>
        </p:txBody>
      </p:sp>
      <p:graphicFrame>
        <p:nvGraphicFramePr>
          <p:cNvPr id="6" name="Table 5" descr="A table lists the ten largest U.S. retailers, along with their sales (in millions) and number of stores.&#10;&#10;The following are listed:&#10;&#10;1. Walmart, $353,108,000 in sales and 5,182 stores&#10;&#10;2. Kroger, $103,878,000 in sales and 3,747 stores&#10;&#10;3. Costco, $83,545,000 in sales and 476 stores&#10;&#10;4. The Home Depot, $79,297,000 in sales and 1,965 stores&#10;&#10;5. Walgreens Boots Alliance, $76,604,000 in sales and 8,052 stores&#10;&#10;6. Target, $73,226,000 in sales and 1,774 stores&#10;&#10;7. CVS Health, $72,151,000 in sales and 9,659 stores&#10;&#10;8. Amazon.com, $61,619,000 in sales&#10;&#10;9. Albertsons, $58,443,000 in sales and 2,311 stores&#10;&#10;10. Lowe’s, $57,486,000 in sales and 1,805 stores" title="Table 13-1 - The Ten Largest U.S. Retailers"/>
          <p:cNvGraphicFramePr>
            <a:graphicFrameLocks noGrp="1"/>
          </p:cNvGraphicFramePr>
          <p:nvPr>
            <p:extLst>
              <p:ext uri="{D42A27DB-BD31-4B8C-83A1-F6EECF244321}">
                <p14:modId xmlns:p14="http://schemas.microsoft.com/office/powerpoint/2010/main" val="640938833"/>
              </p:ext>
            </p:extLst>
          </p:nvPr>
        </p:nvGraphicFramePr>
        <p:xfrm>
          <a:off x="457200" y="1600200"/>
          <a:ext cx="8229600" cy="435864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gridCol w="3124200"/>
                <a:gridCol w="2362200"/>
                <a:gridCol w="1828800"/>
              </a:tblGrid>
              <a:tr h="378084">
                <a:tc>
                  <a:txBody>
                    <a:bodyPr/>
                    <a:lstStyle/>
                    <a:p>
                      <a:pPr algn="ctr"/>
                      <a:r>
                        <a:rPr lang="en-US" sz="2000" b="1" i="0" u="none" strike="noStrike" kern="1200" baseline="0" dirty="0" smtClean="0">
                          <a:solidFill>
                            <a:schemeClr val="bg1"/>
                          </a:solidFill>
                          <a:latin typeface="Arial" panose="020B0604020202020204" pitchFamily="34" charset="0"/>
                          <a:ea typeface="+mn-ea"/>
                          <a:cs typeface="Arial" panose="020B0604020202020204" pitchFamily="34" charset="0"/>
                        </a:rPr>
                        <a:t>Rank</a:t>
                      </a:r>
                      <a:endParaRPr lang="en-US" sz="20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2000" b="1" dirty="0" smtClean="0">
                          <a:solidFill>
                            <a:schemeClr val="bg1"/>
                          </a:solidFill>
                          <a:latin typeface="Arial" panose="020B0604020202020204" pitchFamily="34" charset="0"/>
                          <a:cs typeface="Arial" panose="020B0604020202020204" pitchFamily="34" charset="0"/>
                        </a:rPr>
                        <a:t>Company</a:t>
                      </a:r>
                      <a:endParaRPr lang="en-US" sz="20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tc>
                  <a:txBody>
                    <a:bodyPr/>
                    <a:lstStyle/>
                    <a:p>
                      <a:pPr algn="l"/>
                      <a:r>
                        <a:rPr lang="en-US" sz="2000" b="1" dirty="0" smtClean="0">
                          <a:solidFill>
                            <a:schemeClr val="bg1"/>
                          </a:solidFill>
                          <a:latin typeface="Arial" panose="020B0604020202020204" pitchFamily="34" charset="0"/>
                          <a:cs typeface="Arial" panose="020B0604020202020204" pitchFamily="34" charset="0"/>
                        </a:rPr>
                        <a:t>Sales (in millions)</a:t>
                      </a:r>
                      <a:endParaRPr lang="en-US" sz="20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tc>
                  <a:txBody>
                    <a:bodyPr/>
                    <a:lstStyle/>
                    <a:p>
                      <a:pPr algn="l"/>
                      <a:r>
                        <a:rPr lang="en-US" sz="2000" b="1" dirty="0" smtClean="0">
                          <a:solidFill>
                            <a:schemeClr val="bg1"/>
                          </a:solidFill>
                          <a:latin typeface="Arial" panose="020B0604020202020204" pitchFamily="34" charset="0"/>
                          <a:cs typeface="Arial" panose="020B0604020202020204" pitchFamily="34" charset="0"/>
                        </a:rPr>
                        <a:t># of Stores</a:t>
                      </a:r>
                      <a:endParaRPr lang="en-US" sz="2000" b="1" dirty="0">
                        <a:solidFill>
                          <a:schemeClr val="bg1"/>
                        </a:solidFill>
                        <a:latin typeface="Arial" panose="020B0604020202020204" pitchFamily="34" charset="0"/>
                        <a:cs typeface="Arial" panose="020B0604020202020204" pitchFamily="34" charset="0"/>
                      </a:endParaRPr>
                    </a:p>
                  </a:txBody>
                  <a:tcPr anchor="ctr">
                    <a:solidFill>
                      <a:srgbClr val="9E0025"/>
                    </a:solidFill>
                  </a:tcPr>
                </a:tc>
                <a:extLst>
                  <a:ext uri="{0D108BD9-81ED-4DB2-BD59-A6C34878D82A}">
                    <a16:rowId xmlns:a16="http://schemas.microsoft.com/office/drawing/2014/main" xmlns="" val="10000"/>
                  </a:ext>
                </a:extLst>
              </a:tr>
              <a:tr h="378084">
                <a:tc>
                  <a:txBody>
                    <a:bodyPr/>
                    <a:lstStyle/>
                    <a:p>
                      <a:pPr marL="0" indent="0" algn="ctr">
                        <a:buFont typeface="+mj-lt"/>
                        <a:buNone/>
                        <a:tabLst/>
                      </a:pPr>
                      <a:r>
                        <a:rPr lang="en-US" sz="2000" b="1" i="0" u="none" strike="noStrike" kern="1200" baseline="0" dirty="0" smtClean="0">
                          <a:solidFill>
                            <a:schemeClr val="tx1"/>
                          </a:solidFill>
                          <a:latin typeface="Arial" panose="020B0604020202020204" pitchFamily="34" charset="0"/>
                          <a:ea typeface="+mn-ea"/>
                          <a:cs typeface="Arial" panose="020B0604020202020204" pitchFamily="34" charset="0"/>
                        </a:rPr>
                        <a:t>1</a:t>
                      </a:r>
                      <a:endParaRPr lang="en-US" sz="20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2000" dirty="0" smtClean="0">
                          <a:latin typeface="Arial" panose="020B0604020202020204" pitchFamily="34" charset="0"/>
                          <a:cs typeface="Arial" panose="020B0604020202020204" pitchFamily="34" charset="0"/>
                        </a:rPr>
                        <a:t>Walmart</a:t>
                      </a:r>
                      <a:endParaRPr lang="en-US" sz="20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2000" dirty="0" smtClean="0">
                          <a:latin typeface="Arial" panose="020B0604020202020204" pitchFamily="34" charset="0"/>
                          <a:cs typeface="Arial" panose="020B0604020202020204" pitchFamily="34" charset="0"/>
                        </a:rPr>
                        <a:t>$353,108</a:t>
                      </a:r>
                      <a:endParaRPr lang="en-US" sz="2000" dirty="0">
                        <a:latin typeface="Arial" panose="020B0604020202020204" pitchFamily="34" charset="0"/>
                        <a:cs typeface="Arial" panose="020B0604020202020204" pitchFamily="34" charset="0"/>
                      </a:endParaRPr>
                    </a:p>
                  </a:txBody>
                  <a:tcPr anchor="ctr">
                    <a:solidFill>
                      <a:srgbClr val="E2DFEF"/>
                    </a:solidFill>
                  </a:tcPr>
                </a:tc>
                <a:tc>
                  <a:txBody>
                    <a:bodyPr/>
                    <a:lstStyle/>
                    <a:p>
                      <a:r>
                        <a:rPr lang="en-US" sz="2000" dirty="0" smtClean="0">
                          <a:latin typeface="Arial" panose="020B0604020202020204" pitchFamily="34" charset="0"/>
                          <a:cs typeface="Arial" panose="020B0604020202020204" pitchFamily="34" charset="0"/>
                        </a:rPr>
                        <a:t>5,182</a:t>
                      </a:r>
                      <a:endParaRPr lang="en-US" sz="2000" dirty="0">
                        <a:latin typeface="Arial" panose="020B0604020202020204" pitchFamily="34" charset="0"/>
                        <a:cs typeface="Arial" panose="020B0604020202020204" pitchFamily="34" charset="0"/>
                      </a:endParaRPr>
                    </a:p>
                  </a:txBody>
                  <a:tcPr anchor="ctr">
                    <a:solidFill>
                      <a:srgbClr val="F4DFDA"/>
                    </a:solidFill>
                  </a:tcPr>
                </a:tc>
                <a:extLst>
                  <a:ext uri="{0D108BD9-81ED-4DB2-BD59-A6C34878D82A}">
                    <a16:rowId xmlns:a16="http://schemas.microsoft.com/office/drawing/2014/main" xmlns="" val="10001"/>
                  </a:ext>
                </a:extLst>
              </a:tr>
              <a:tr h="225304">
                <a:tc>
                  <a:txBody>
                    <a:bodyPr/>
                    <a:lstStyle/>
                    <a:p>
                      <a:pPr marL="0" indent="0" algn="ctr">
                        <a:buFont typeface="+mj-lt"/>
                        <a:buNone/>
                        <a:tabLst/>
                      </a:pPr>
                      <a:r>
                        <a:rPr lang="en-US" sz="2000" b="1" i="0" u="none" strike="noStrike" kern="1200" baseline="0" dirty="0" smtClean="0">
                          <a:solidFill>
                            <a:schemeClr val="tx1"/>
                          </a:solidFill>
                          <a:latin typeface="Arial" panose="020B0604020202020204" pitchFamily="34" charset="0"/>
                          <a:ea typeface="+mn-ea"/>
                          <a:cs typeface="Arial" panose="020B0604020202020204" pitchFamily="34" charset="0"/>
                        </a:rPr>
                        <a:t>2</a:t>
                      </a:r>
                      <a:endParaRPr lang="en-US" sz="20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2000" dirty="0" smtClean="0">
                          <a:latin typeface="Arial" panose="020B0604020202020204" pitchFamily="34" charset="0"/>
                          <a:cs typeface="Arial" panose="020B0604020202020204" pitchFamily="34" charset="0"/>
                        </a:rPr>
                        <a:t>Kroger</a:t>
                      </a:r>
                      <a:endParaRPr lang="en-US" sz="20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2000" dirty="0" smtClean="0">
                          <a:latin typeface="Arial" panose="020B0604020202020204" pitchFamily="34" charset="0"/>
                          <a:cs typeface="Arial" panose="020B0604020202020204" pitchFamily="34" charset="0"/>
                        </a:rPr>
                        <a:t>$103,878</a:t>
                      </a:r>
                      <a:endParaRPr lang="en-US" sz="2000" dirty="0">
                        <a:latin typeface="Arial" panose="020B0604020202020204" pitchFamily="34" charset="0"/>
                        <a:cs typeface="Arial" panose="020B0604020202020204" pitchFamily="34" charset="0"/>
                      </a:endParaRPr>
                    </a:p>
                  </a:txBody>
                  <a:tcPr anchor="ctr">
                    <a:solidFill>
                      <a:srgbClr val="CBC5E1"/>
                    </a:solidFill>
                  </a:tcPr>
                </a:tc>
                <a:tc>
                  <a:txBody>
                    <a:bodyPr/>
                    <a:lstStyle/>
                    <a:p>
                      <a:r>
                        <a:rPr lang="en-US" sz="2000" dirty="0" smtClean="0">
                          <a:latin typeface="Arial" panose="020B0604020202020204" pitchFamily="34" charset="0"/>
                          <a:cs typeface="Arial" panose="020B0604020202020204" pitchFamily="34" charset="0"/>
                        </a:rPr>
                        <a:t>3,747</a:t>
                      </a:r>
                      <a:endParaRPr lang="en-US" sz="2000" dirty="0">
                        <a:latin typeface="Arial" panose="020B0604020202020204" pitchFamily="34" charset="0"/>
                        <a:cs typeface="Arial" panose="020B0604020202020204" pitchFamily="34" charset="0"/>
                      </a:endParaRPr>
                    </a:p>
                  </a:txBody>
                  <a:tcPr anchor="ctr">
                    <a:solidFill>
                      <a:srgbClr val="E9C4BB"/>
                    </a:solidFill>
                  </a:tcPr>
                </a:tc>
                <a:extLst>
                  <a:ext uri="{0D108BD9-81ED-4DB2-BD59-A6C34878D82A}">
                    <a16:rowId xmlns:a16="http://schemas.microsoft.com/office/drawing/2014/main" xmlns="" val="10002"/>
                  </a:ext>
                </a:extLst>
              </a:tr>
              <a:tr h="378084">
                <a:tc>
                  <a:txBody>
                    <a:bodyPr/>
                    <a:lstStyle/>
                    <a:p>
                      <a:pPr marL="0" indent="0" algn="ctr">
                        <a:buFont typeface="+mj-lt"/>
                        <a:buNone/>
                        <a:tabLst/>
                      </a:pPr>
                      <a:r>
                        <a:rPr lang="en-US" sz="2000" b="1" i="0" u="none" strike="noStrike" kern="1200" baseline="0" dirty="0" smtClean="0">
                          <a:solidFill>
                            <a:schemeClr val="tx1"/>
                          </a:solidFill>
                          <a:latin typeface="Arial" panose="020B0604020202020204" pitchFamily="34" charset="0"/>
                          <a:ea typeface="+mn-ea"/>
                          <a:cs typeface="Arial" panose="020B0604020202020204" pitchFamily="34" charset="0"/>
                        </a:rPr>
                        <a:t>3</a:t>
                      </a:r>
                      <a:endParaRPr lang="en-US" sz="2000" b="1"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algn="l" defTabSz="914400" rtl="0" eaLnBrk="1" latinLnBrk="0" hangingPunct="1"/>
                      <a:r>
                        <a:rPr lang="en-US" sz="2000" b="0" i="0" u="none" strike="noStrike" kern="1200" baseline="0" dirty="0" smtClean="0">
                          <a:solidFill>
                            <a:schemeClr val="tx1"/>
                          </a:solidFill>
                          <a:latin typeface="Arial" panose="020B0604020202020204" pitchFamily="34" charset="0"/>
                          <a:ea typeface="+mn-ea"/>
                          <a:cs typeface="Arial" panose="020B0604020202020204" pitchFamily="34" charset="0"/>
                        </a:rPr>
                        <a:t>Costco</a:t>
                      </a:r>
                      <a:endParaRPr lang="en-US" sz="2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EE7F3"/>
                    </a:solidFill>
                  </a:tcPr>
                </a:tc>
                <a:tc>
                  <a:txBody>
                    <a:bodyPr/>
                    <a:lstStyle/>
                    <a:p>
                      <a:pPr marL="0" algn="l" defTabSz="914400" rtl="0" eaLnBrk="1" latinLnBrk="0" hangingPunct="1"/>
                      <a:r>
                        <a:rPr lang="en-US" sz="2000" b="0" i="0" u="none" strike="noStrike" kern="1200" baseline="0" dirty="0" smtClean="0">
                          <a:solidFill>
                            <a:schemeClr val="tx1"/>
                          </a:solidFill>
                          <a:latin typeface="Arial" panose="020B0604020202020204" pitchFamily="34" charset="0"/>
                          <a:ea typeface="+mn-ea"/>
                          <a:cs typeface="Arial" panose="020B0604020202020204" pitchFamily="34" charset="0"/>
                        </a:rPr>
                        <a:t>$83,545</a:t>
                      </a:r>
                      <a:endParaRPr lang="en-US" sz="2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E2DFEF"/>
                    </a:solidFill>
                  </a:tcPr>
                </a:tc>
                <a:tc>
                  <a:txBody>
                    <a:bodyPr/>
                    <a:lstStyle/>
                    <a:p>
                      <a:pPr marL="0" algn="l" defTabSz="914400" rtl="0" eaLnBrk="1" latinLnBrk="0" hangingPunct="1">
                        <a:tabLst>
                          <a:tab pos="627063" algn="r"/>
                        </a:tabLst>
                      </a:pPr>
                      <a:r>
                        <a:rPr lang="en-US" sz="2000" b="0" i="0" u="none" strike="noStrike" kern="1200" baseline="0" dirty="0" smtClean="0">
                          <a:solidFill>
                            <a:schemeClr val="tx1"/>
                          </a:solidFill>
                          <a:latin typeface="Arial" panose="020B0604020202020204" pitchFamily="34" charset="0"/>
                          <a:ea typeface="+mn-ea"/>
                          <a:cs typeface="Arial" panose="020B0604020202020204" pitchFamily="34" charset="0"/>
                        </a:rPr>
                        <a:t>	476</a:t>
                      </a:r>
                      <a:endParaRPr lang="en-US" sz="2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F4DFDA"/>
                    </a:solidFill>
                  </a:tcPr>
                </a:tc>
                <a:extLst>
                  <a:ext uri="{0D108BD9-81ED-4DB2-BD59-A6C34878D82A}">
                    <a16:rowId xmlns:a16="http://schemas.microsoft.com/office/drawing/2014/main" xmlns="" val="10003"/>
                  </a:ext>
                </a:extLst>
              </a:tr>
              <a:tr h="225304">
                <a:tc>
                  <a:txBody>
                    <a:bodyPr/>
                    <a:lstStyle/>
                    <a:p>
                      <a:pPr marL="0" indent="0" algn="ctr">
                        <a:buFont typeface="+mj-lt"/>
                        <a:buNone/>
                        <a:tabLst/>
                      </a:pPr>
                      <a:r>
                        <a:rPr lang="en-US" sz="2000" b="1" i="0" u="none" strike="noStrike" kern="1200" baseline="0" dirty="0" smtClean="0">
                          <a:solidFill>
                            <a:schemeClr val="tx1"/>
                          </a:solidFill>
                          <a:latin typeface="Arial" panose="020B0604020202020204" pitchFamily="34" charset="0"/>
                          <a:ea typeface="+mn-ea"/>
                          <a:cs typeface="Arial" panose="020B0604020202020204" pitchFamily="34" charset="0"/>
                        </a:rPr>
                        <a:t>4</a:t>
                      </a:r>
                      <a:endParaRPr lang="en-US" sz="20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2000" dirty="0" smtClean="0">
                          <a:latin typeface="Arial" panose="020B0604020202020204" pitchFamily="34" charset="0"/>
                          <a:cs typeface="Arial" panose="020B0604020202020204" pitchFamily="34" charset="0"/>
                        </a:rPr>
                        <a:t>The Home Depot</a:t>
                      </a:r>
                      <a:endParaRPr lang="en-US" sz="20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2000" dirty="0" smtClean="0">
                          <a:latin typeface="Arial" panose="020B0604020202020204" pitchFamily="34" charset="0"/>
                          <a:cs typeface="Arial" panose="020B0604020202020204" pitchFamily="34" charset="0"/>
                        </a:rPr>
                        <a:t>$79,297</a:t>
                      </a:r>
                      <a:endParaRPr lang="en-US" sz="2000" dirty="0">
                        <a:latin typeface="Arial" panose="020B0604020202020204" pitchFamily="34" charset="0"/>
                        <a:cs typeface="Arial" panose="020B0604020202020204" pitchFamily="34" charset="0"/>
                      </a:endParaRPr>
                    </a:p>
                  </a:txBody>
                  <a:tcPr anchor="ctr">
                    <a:solidFill>
                      <a:srgbClr val="CBC5E1"/>
                    </a:solidFill>
                  </a:tcPr>
                </a:tc>
                <a:tc>
                  <a:txBody>
                    <a:bodyPr/>
                    <a:lstStyle/>
                    <a:p>
                      <a:r>
                        <a:rPr lang="en-US" sz="2000" dirty="0" smtClean="0">
                          <a:latin typeface="Arial" panose="020B0604020202020204" pitchFamily="34" charset="0"/>
                          <a:cs typeface="Arial" panose="020B0604020202020204" pitchFamily="34" charset="0"/>
                        </a:rPr>
                        <a:t>1,965</a:t>
                      </a:r>
                      <a:endParaRPr lang="en-US" sz="2000" dirty="0">
                        <a:latin typeface="Arial" panose="020B0604020202020204" pitchFamily="34" charset="0"/>
                        <a:cs typeface="Arial" panose="020B0604020202020204" pitchFamily="34" charset="0"/>
                      </a:endParaRPr>
                    </a:p>
                  </a:txBody>
                  <a:tcPr anchor="ctr">
                    <a:solidFill>
                      <a:srgbClr val="E9C4BB"/>
                    </a:solidFill>
                  </a:tcPr>
                </a:tc>
                <a:extLst>
                  <a:ext uri="{0D108BD9-81ED-4DB2-BD59-A6C34878D82A}">
                    <a16:rowId xmlns:a16="http://schemas.microsoft.com/office/drawing/2014/main" xmlns="" val="10004"/>
                  </a:ext>
                </a:extLst>
              </a:tr>
              <a:tr h="225304">
                <a:tc>
                  <a:txBody>
                    <a:bodyPr/>
                    <a:lstStyle/>
                    <a:p>
                      <a:pPr marL="0" indent="0" algn="ctr">
                        <a:buFont typeface="+mj-lt"/>
                        <a:buNone/>
                        <a:tabLst/>
                      </a:pPr>
                      <a:r>
                        <a:rPr lang="en-US" sz="2000" b="1" i="0" u="none" strike="noStrike" kern="1200" baseline="0" dirty="0" smtClean="0">
                          <a:solidFill>
                            <a:schemeClr val="tx1"/>
                          </a:solidFill>
                          <a:latin typeface="Arial" panose="020B0604020202020204" pitchFamily="34" charset="0"/>
                          <a:ea typeface="+mn-ea"/>
                          <a:cs typeface="Arial" panose="020B0604020202020204" pitchFamily="34" charset="0"/>
                        </a:rPr>
                        <a:t>5</a:t>
                      </a:r>
                      <a:endParaRPr lang="en-US" sz="20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2000" dirty="0" smtClean="0">
                          <a:latin typeface="Arial" panose="020B0604020202020204" pitchFamily="34" charset="0"/>
                          <a:cs typeface="Arial" panose="020B0604020202020204" pitchFamily="34" charset="0"/>
                        </a:rPr>
                        <a:t>Walgreens Boots Alliance</a:t>
                      </a:r>
                      <a:endParaRPr lang="en-US" sz="20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2000" dirty="0" smtClean="0">
                          <a:latin typeface="Arial" panose="020B0604020202020204" pitchFamily="34" charset="0"/>
                          <a:cs typeface="Arial" panose="020B0604020202020204" pitchFamily="34" charset="0"/>
                        </a:rPr>
                        <a:t>$76,604</a:t>
                      </a:r>
                      <a:endParaRPr lang="en-US" sz="2000" dirty="0">
                        <a:latin typeface="Arial" panose="020B0604020202020204" pitchFamily="34" charset="0"/>
                        <a:cs typeface="Arial" panose="020B0604020202020204" pitchFamily="34" charset="0"/>
                      </a:endParaRPr>
                    </a:p>
                  </a:txBody>
                  <a:tcPr anchor="ctr">
                    <a:solidFill>
                      <a:srgbClr val="E2DFEF"/>
                    </a:solidFill>
                  </a:tcPr>
                </a:tc>
                <a:tc>
                  <a:txBody>
                    <a:bodyPr/>
                    <a:lstStyle/>
                    <a:p>
                      <a:r>
                        <a:rPr lang="en-US" sz="2000" dirty="0" smtClean="0">
                          <a:latin typeface="Arial" panose="020B0604020202020204" pitchFamily="34" charset="0"/>
                          <a:cs typeface="Arial" panose="020B0604020202020204" pitchFamily="34" charset="0"/>
                        </a:rPr>
                        <a:t>8,052</a:t>
                      </a:r>
                      <a:endParaRPr lang="en-US" sz="2000" dirty="0">
                        <a:latin typeface="Arial" panose="020B0604020202020204" pitchFamily="34" charset="0"/>
                        <a:cs typeface="Arial" panose="020B0604020202020204" pitchFamily="34" charset="0"/>
                      </a:endParaRPr>
                    </a:p>
                  </a:txBody>
                  <a:tcPr anchor="ctr">
                    <a:solidFill>
                      <a:srgbClr val="F4DFDA"/>
                    </a:solidFill>
                  </a:tcPr>
                </a:tc>
                <a:extLst>
                  <a:ext uri="{0D108BD9-81ED-4DB2-BD59-A6C34878D82A}">
                    <a16:rowId xmlns:a16="http://schemas.microsoft.com/office/drawing/2014/main" xmlns="" val="10005"/>
                  </a:ext>
                </a:extLst>
              </a:tr>
              <a:tr h="225304">
                <a:tc>
                  <a:txBody>
                    <a:bodyPr/>
                    <a:lstStyle/>
                    <a:p>
                      <a:pPr marL="0" indent="0" algn="ctr">
                        <a:buFont typeface="+mj-lt"/>
                        <a:buNone/>
                        <a:tabLst/>
                      </a:pPr>
                      <a:r>
                        <a:rPr lang="en-US" sz="2000" b="1" i="0" u="none" strike="noStrike" kern="1200" baseline="0" dirty="0" smtClean="0">
                          <a:solidFill>
                            <a:schemeClr val="tx1"/>
                          </a:solidFill>
                          <a:latin typeface="Arial" panose="020B0604020202020204" pitchFamily="34" charset="0"/>
                          <a:ea typeface="+mn-ea"/>
                          <a:cs typeface="Arial" panose="020B0604020202020204" pitchFamily="34" charset="0"/>
                        </a:rPr>
                        <a:t>6</a:t>
                      </a:r>
                      <a:endParaRPr lang="en-US" sz="20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2000" dirty="0" smtClean="0">
                          <a:latin typeface="Arial" panose="020B0604020202020204" pitchFamily="34" charset="0"/>
                          <a:cs typeface="Arial" panose="020B0604020202020204" pitchFamily="34" charset="0"/>
                        </a:rPr>
                        <a:t>Target</a:t>
                      </a:r>
                      <a:endParaRPr lang="en-US" sz="20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2000" dirty="0" smtClean="0">
                          <a:latin typeface="Arial" panose="020B0604020202020204" pitchFamily="34" charset="0"/>
                          <a:cs typeface="Arial" panose="020B0604020202020204" pitchFamily="34" charset="0"/>
                        </a:rPr>
                        <a:t>$73,226</a:t>
                      </a:r>
                      <a:endParaRPr lang="en-US" sz="2000" dirty="0">
                        <a:latin typeface="Arial" panose="020B0604020202020204" pitchFamily="34" charset="0"/>
                        <a:cs typeface="Arial" panose="020B0604020202020204" pitchFamily="34" charset="0"/>
                      </a:endParaRPr>
                    </a:p>
                  </a:txBody>
                  <a:tcPr anchor="ctr">
                    <a:solidFill>
                      <a:srgbClr val="CBC5E1"/>
                    </a:solidFill>
                  </a:tcPr>
                </a:tc>
                <a:tc>
                  <a:txBody>
                    <a:bodyPr/>
                    <a:lstStyle/>
                    <a:p>
                      <a:r>
                        <a:rPr lang="en-US" sz="2000" dirty="0" smtClean="0">
                          <a:latin typeface="Arial" panose="020B0604020202020204" pitchFamily="34" charset="0"/>
                          <a:cs typeface="Arial" panose="020B0604020202020204" pitchFamily="34" charset="0"/>
                        </a:rPr>
                        <a:t>1,774</a:t>
                      </a:r>
                      <a:endParaRPr lang="en-US" sz="2000" dirty="0">
                        <a:latin typeface="Arial" panose="020B0604020202020204" pitchFamily="34" charset="0"/>
                        <a:cs typeface="Arial" panose="020B0604020202020204" pitchFamily="34" charset="0"/>
                      </a:endParaRPr>
                    </a:p>
                  </a:txBody>
                  <a:tcPr anchor="ctr">
                    <a:solidFill>
                      <a:srgbClr val="E9C4BB"/>
                    </a:solidFill>
                  </a:tcPr>
                </a:tc>
                <a:extLst>
                  <a:ext uri="{0D108BD9-81ED-4DB2-BD59-A6C34878D82A}">
                    <a16:rowId xmlns:a16="http://schemas.microsoft.com/office/drawing/2014/main" xmlns="" val="10006"/>
                  </a:ext>
                </a:extLst>
              </a:tr>
              <a:tr h="225304">
                <a:tc>
                  <a:txBody>
                    <a:bodyPr/>
                    <a:lstStyle/>
                    <a:p>
                      <a:pPr marL="0" indent="0" algn="ctr">
                        <a:buFont typeface="+mj-lt"/>
                        <a:buNone/>
                        <a:tabLst/>
                      </a:pPr>
                      <a:r>
                        <a:rPr lang="en-US" sz="2000" b="1" dirty="0" smtClean="0">
                          <a:latin typeface="Arial" panose="020B0604020202020204" pitchFamily="34" charset="0"/>
                          <a:cs typeface="Arial" panose="020B0604020202020204" pitchFamily="34" charset="0"/>
                        </a:rPr>
                        <a:t>7</a:t>
                      </a:r>
                      <a:endParaRPr lang="en-US" sz="20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2000" dirty="0" smtClean="0">
                          <a:latin typeface="Arial" panose="020B0604020202020204" pitchFamily="34" charset="0"/>
                          <a:cs typeface="Arial" panose="020B0604020202020204" pitchFamily="34" charset="0"/>
                        </a:rPr>
                        <a:t>CVS Health</a:t>
                      </a:r>
                      <a:endParaRPr lang="en-US" sz="20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2000" dirty="0" smtClean="0">
                          <a:latin typeface="Arial" panose="020B0604020202020204" pitchFamily="34" charset="0"/>
                          <a:cs typeface="Arial" panose="020B0604020202020204" pitchFamily="34" charset="0"/>
                        </a:rPr>
                        <a:t>$72,151</a:t>
                      </a:r>
                      <a:endParaRPr lang="en-US" sz="2000" dirty="0">
                        <a:latin typeface="Arial" panose="020B0604020202020204" pitchFamily="34" charset="0"/>
                        <a:cs typeface="Arial" panose="020B0604020202020204" pitchFamily="34" charset="0"/>
                      </a:endParaRPr>
                    </a:p>
                  </a:txBody>
                  <a:tcPr anchor="ctr">
                    <a:solidFill>
                      <a:srgbClr val="E2DFEF"/>
                    </a:solidFill>
                  </a:tcPr>
                </a:tc>
                <a:tc>
                  <a:txBody>
                    <a:bodyPr/>
                    <a:lstStyle/>
                    <a:p>
                      <a:r>
                        <a:rPr lang="en-US" sz="2000" dirty="0" smtClean="0">
                          <a:latin typeface="Arial" panose="020B0604020202020204" pitchFamily="34" charset="0"/>
                          <a:cs typeface="Arial" panose="020B0604020202020204" pitchFamily="34" charset="0"/>
                        </a:rPr>
                        <a:t>9,659</a:t>
                      </a:r>
                      <a:endParaRPr lang="en-US" sz="2000" dirty="0">
                        <a:latin typeface="Arial" panose="020B0604020202020204" pitchFamily="34" charset="0"/>
                        <a:cs typeface="Arial" panose="020B0604020202020204" pitchFamily="34" charset="0"/>
                      </a:endParaRPr>
                    </a:p>
                  </a:txBody>
                  <a:tcPr anchor="ctr">
                    <a:solidFill>
                      <a:srgbClr val="F4DFDA"/>
                    </a:solidFill>
                  </a:tcPr>
                </a:tc>
              </a:tr>
              <a:tr h="225304">
                <a:tc>
                  <a:txBody>
                    <a:bodyPr/>
                    <a:lstStyle/>
                    <a:p>
                      <a:pPr marL="0" indent="0" algn="ctr">
                        <a:buFont typeface="+mj-lt"/>
                        <a:buNone/>
                        <a:tabLst/>
                      </a:pPr>
                      <a:r>
                        <a:rPr lang="en-US" sz="2000" b="1" dirty="0" smtClean="0">
                          <a:latin typeface="Arial" panose="020B0604020202020204" pitchFamily="34" charset="0"/>
                          <a:cs typeface="Arial" panose="020B0604020202020204" pitchFamily="34" charset="0"/>
                        </a:rPr>
                        <a:t>8</a:t>
                      </a:r>
                      <a:endParaRPr lang="en-US" sz="20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2000" dirty="0" smtClean="0">
                          <a:latin typeface="Arial" panose="020B0604020202020204" pitchFamily="34" charset="0"/>
                          <a:cs typeface="Arial" panose="020B0604020202020204" pitchFamily="34" charset="0"/>
                        </a:rPr>
                        <a:t>Amazon.com</a:t>
                      </a:r>
                      <a:endParaRPr lang="en-US" sz="20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2000" dirty="0" smtClean="0">
                          <a:latin typeface="Arial" panose="020B0604020202020204" pitchFamily="34" charset="0"/>
                          <a:cs typeface="Arial" panose="020B0604020202020204" pitchFamily="34" charset="0"/>
                        </a:rPr>
                        <a:t>$61,619</a:t>
                      </a:r>
                      <a:endParaRPr lang="en-US" sz="2000" dirty="0">
                        <a:latin typeface="Arial" panose="020B0604020202020204" pitchFamily="34" charset="0"/>
                        <a:cs typeface="Arial" panose="020B0604020202020204" pitchFamily="34" charset="0"/>
                      </a:endParaRPr>
                    </a:p>
                  </a:txBody>
                  <a:tcPr anchor="ctr">
                    <a:solidFill>
                      <a:srgbClr val="CBC5E1"/>
                    </a:solidFill>
                  </a:tcPr>
                </a:tc>
                <a:tc>
                  <a:txBody>
                    <a:bodyPr/>
                    <a:lstStyle/>
                    <a:p>
                      <a:r>
                        <a:rPr lang="en-US" sz="2000" dirty="0" smtClean="0">
                          <a:latin typeface="Arial" panose="020B0604020202020204" pitchFamily="34" charset="0"/>
                          <a:cs typeface="Arial" panose="020B0604020202020204" pitchFamily="34" charset="0"/>
                        </a:rPr>
                        <a:t>N/A</a:t>
                      </a:r>
                      <a:endParaRPr lang="en-US" sz="2000" dirty="0">
                        <a:latin typeface="Arial" panose="020B0604020202020204" pitchFamily="34" charset="0"/>
                        <a:cs typeface="Arial" panose="020B0604020202020204" pitchFamily="34" charset="0"/>
                      </a:endParaRPr>
                    </a:p>
                  </a:txBody>
                  <a:tcPr anchor="ctr">
                    <a:solidFill>
                      <a:srgbClr val="E9C4BB"/>
                    </a:solidFill>
                  </a:tcPr>
                </a:tc>
              </a:tr>
              <a:tr h="378084">
                <a:tc>
                  <a:txBody>
                    <a:bodyPr/>
                    <a:lstStyle/>
                    <a:p>
                      <a:pPr marL="0" indent="0" algn="ctr">
                        <a:buFont typeface="+mj-lt"/>
                        <a:buNone/>
                        <a:tabLst/>
                      </a:pPr>
                      <a:r>
                        <a:rPr lang="en-US" sz="2000" b="1" dirty="0" smtClean="0">
                          <a:latin typeface="Arial" panose="020B0604020202020204" pitchFamily="34" charset="0"/>
                          <a:cs typeface="Arial" panose="020B0604020202020204" pitchFamily="34" charset="0"/>
                        </a:rPr>
                        <a:t>9</a:t>
                      </a:r>
                      <a:endParaRPr lang="en-US" sz="20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2000" dirty="0" smtClean="0">
                          <a:latin typeface="Arial" panose="020B0604020202020204" pitchFamily="34" charset="0"/>
                          <a:cs typeface="Arial" panose="020B0604020202020204" pitchFamily="34" charset="0"/>
                        </a:rPr>
                        <a:t>Albertson’s</a:t>
                      </a:r>
                      <a:endParaRPr lang="en-US" sz="20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2000" dirty="0" smtClean="0">
                          <a:latin typeface="Arial" panose="020B0604020202020204" pitchFamily="34" charset="0"/>
                          <a:cs typeface="Arial" panose="020B0604020202020204" pitchFamily="34" charset="0"/>
                        </a:rPr>
                        <a:t>$58,443</a:t>
                      </a:r>
                      <a:endParaRPr lang="en-US" sz="2000" dirty="0">
                        <a:latin typeface="Arial" panose="020B0604020202020204" pitchFamily="34" charset="0"/>
                        <a:cs typeface="Arial" panose="020B0604020202020204" pitchFamily="34" charset="0"/>
                      </a:endParaRPr>
                    </a:p>
                  </a:txBody>
                  <a:tcPr anchor="ctr">
                    <a:solidFill>
                      <a:srgbClr val="E2DFEF"/>
                    </a:solidFill>
                  </a:tcPr>
                </a:tc>
                <a:tc>
                  <a:txBody>
                    <a:bodyPr/>
                    <a:lstStyle/>
                    <a:p>
                      <a:r>
                        <a:rPr lang="en-US" sz="2000" dirty="0" smtClean="0">
                          <a:latin typeface="Arial" panose="020B0604020202020204" pitchFamily="34" charset="0"/>
                          <a:cs typeface="Arial" panose="020B0604020202020204" pitchFamily="34" charset="0"/>
                        </a:rPr>
                        <a:t>2,311</a:t>
                      </a:r>
                      <a:endParaRPr lang="en-US" sz="2000" dirty="0">
                        <a:latin typeface="Arial" panose="020B0604020202020204" pitchFamily="34" charset="0"/>
                        <a:cs typeface="Arial" panose="020B0604020202020204" pitchFamily="34" charset="0"/>
                      </a:endParaRPr>
                    </a:p>
                  </a:txBody>
                  <a:tcPr anchor="ctr">
                    <a:solidFill>
                      <a:srgbClr val="F4DFDA"/>
                    </a:solidFill>
                  </a:tcPr>
                </a:tc>
              </a:tr>
              <a:tr h="336239">
                <a:tc>
                  <a:txBody>
                    <a:bodyPr/>
                    <a:lstStyle/>
                    <a:p>
                      <a:pPr marL="0" indent="0" algn="ctr">
                        <a:buFont typeface="+mj-lt"/>
                        <a:buNone/>
                        <a:tabLst/>
                      </a:pPr>
                      <a:r>
                        <a:rPr lang="en-US" sz="2000" b="1" dirty="0" smtClean="0">
                          <a:latin typeface="Arial" panose="020B0604020202020204" pitchFamily="34" charset="0"/>
                          <a:cs typeface="Arial" panose="020B0604020202020204" pitchFamily="34" charset="0"/>
                        </a:rPr>
                        <a:t>10</a:t>
                      </a:r>
                      <a:endParaRPr lang="en-US" sz="20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2000" dirty="0" smtClean="0">
                          <a:latin typeface="Arial" panose="020B0604020202020204" pitchFamily="34" charset="0"/>
                          <a:cs typeface="Arial" panose="020B0604020202020204" pitchFamily="34" charset="0"/>
                        </a:rPr>
                        <a:t>Lowe’s</a:t>
                      </a:r>
                      <a:endParaRPr lang="en-US" sz="20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2000" dirty="0" smtClean="0">
                          <a:latin typeface="Arial" panose="020B0604020202020204" pitchFamily="34" charset="0"/>
                          <a:cs typeface="Arial" panose="020B0604020202020204" pitchFamily="34" charset="0"/>
                        </a:rPr>
                        <a:t>$57,486</a:t>
                      </a:r>
                      <a:endParaRPr lang="en-US" sz="2000" dirty="0">
                        <a:latin typeface="Arial" panose="020B0604020202020204" pitchFamily="34" charset="0"/>
                        <a:cs typeface="Arial" panose="020B0604020202020204" pitchFamily="34" charset="0"/>
                      </a:endParaRPr>
                    </a:p>
                  </a:txBody>
                  <a:tcPr anchor="ctr">
                    <a:solidFill>
                      <a:srgbClr val="CBC5E1"/>
                    </a:solidFill>
                  </a:tcPr>
                </a:tc>
                <a:tc>
                  <a:txBody>
                    <a:bodyPr/>
                    <a:lstStyle/>
                    <a:p>
                      <a:r>
                        <a:rPr lang="en-US" sz="2000" dirty="0" smtClean="0">
                          <a:latin typeface="Arial" panose="020B0604020202020204" pitchFamily="34" charset="0"/>
                          <a:cs typeface="Arial" panose="020B0604020202020204" pitchFamily="34" charset="0"/>
                        </a:rPr>
                        <a:t>1,805</a:t>
                      </a:r>
                      <a:endParaRPr lang="en-US" sz="2000" dirty="0">
                        <a:latin typeface="Arial" panose="020B0604020202020204" pitchFamily="34" charset="0"/>
                        <a:cs typeface="Arial" panose="020B0604020202020204" pitchFamily="34" charset="0"/>
                      </a:endParaRPr>
                    </a:p>
                  </a:txBody>
                  <a:tcPr anchor="ctr">
                    <a:solidFill>
                      <a:srgbClr val="E9C4BB"/>
                    </a:solidFill>
                  </a:tcPr>
                </a:tc>
              </a:tr>
            </a:tbl>
          </a:graphicData>
        </a:graphic>
      </p:graphicFrame>
    </p:spTree>
    <p:extLst>
      <p:ext uri="{BB962C8B-B14F-4D97-AF65-F5344CB8AC3E}">
        <p14:creationId xmlns:p14="http://schemas.microsoft.com/office/powerpoint/2010/main" val="3283407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Types of Retail Stores </a:t>
            </a:r>
            <a:r>
              <a:rPr lang="en-US" sz="2000" dirty="0" smtClean="0"/>
              <a:t>(slide 1 of </a:t>
            </a:r>
            <a:r>
              <a:rPr lang="en-US" sz="2000" dirty="0" smtClean="0"/>
              <a:t>2)</a:t>
            </a:r>
            <a:endParaRPr lang="en-US" sz="1000" dirty="0" smtClean="0"/>
          </a:p>
        </p:txBody>
      </p:sp>
      <p:sp>
        <p:nvSpPr>
          <p:cNvPr id="2" name="Text Placeholder 1"/>
          <p:cNvSpPr>
            <a:spLocks noGrp="1"/>
          </p:cNvSpPr>
          <p:nvPr>
            <p:ph type="body" sz="quarter" idx="10"/>
          </p:nvPr>
        </p:nvSpPr>
        <p:spPr>
          <a:xfrm>
            <a:off x="457200" y="1295400"/>
            <a:ext cx="8229600" cy="4876800"/>
          </a:xfrm>
        </p:spPr>
        <p:txBody>
          <a:bodyPr/>
          <a:lstStyle/>
          <a:p>
            <a:r>
              <a:rPr lang="en-US" sz="2400" dirty="0" smtClean="0"/>
              <a:t>One way to classify retailers is by the number of stores owned and operated by the firm.</a:t>
            </a:r>
          </a:p>
          <a:p>
            <a:pPr lvl="1"/>
            <a:r>
              <a:rPr lang="en-US" sz="2000" b="1" dirty="0">
                <a:solidFill>
                  <a:srgbClr val="0D9CAC"/>
                </a:solidFill>
                <a:ea typeface="+mn-ea"/>
                <a:cs typeface="+mn-cs"/>
              </a:rPr>
              <a:t>Independent retailer </a:t>
            </a:r>
            <a:r>
              <a:rPr lang="en-US" sz="2000" dirty="0" smtClean="0"/>
              <a:t>– a firm that operates only one retail outlet</a:t>
            </a:r>
          </a:p>
          <a:p>
            <a:pPr lvl="1"/>
            <a:r>
              <a:rPr lang="en-US" sz="2000" b="1" spc="-50" dirty="0">
                <a:solidFill>
                  <a:srgbClr val="0D9CAC"/>
                </a:solidFill>
                <a:ea typeface="+mn-ea"/>
                <a:cs typeface="+mn-cs"/>
              </a:rPr>
              <a:t>Chain retailer </a:t>
            </a:r>
            <a:r>
              <a:rPr lang="en-US" sz="2000" spc="-50" dirty="0" smtClean="0"/>
              <a:t>– a company that operates more than one retail outlet</a:t>
            </a:r>
          </a:p>
          <a:p>
            <a:r>
              <a:rPr lang="en-US" sz="2400" dirty="0" smtClean="0"/>
              <a:t>Another way to classify retail stores is by store size and the kind and number of products carried.</a:t>
            </a:r>
          </a:p>
          <a:p>
            <a:pPr lvl="1"/>
            <a:r>
              <a:rPr lang="en-US" sz="2000" b="1" dirty="0">
                <a:solidFill>
                  <a:srgbClr val="0D9CAC"/>
                </a:solidFill>
                <a:ea typeface="+mn-ea"/>
                <a:cs typeface="+mn-cs"/>
              </a:rPr>
              <a:t>Department store </a:t>
            </a:r>
            <a:r>
              <a:rPr lang="en-US" sz="2000" dirty="0" smtClean="0"/>
              <a:t>– a retail store that (1) employs 25 or more persons and (2) sells at least home furnishings, appliances, family apparel, and household linens and dry goods, each in a different part of the store</a:t>
            </a:r>
          </a:p>
          <a:p>
            <a:pPr lvl="2"/>
            <a:r>
              <a:rPr lang="en-US" sz="1800" dirty="0" smtClean="0"/>
              <a:t>Examples: Macy’s, Kohl’s, JCPenney</a:t>
            </a:r>
          </a:p>
          <a:p>
            <a:pPr lvl="1"/>
            <a:r>
              <a:rPr lang="en-US" sz="2000" b="1" dirty="0">
                <a:solidFill>
                  <a:srgbClr val="0D9CAC"/>
                </a:solidFill>
                <a:ea typeface="+mn-ea"/>
                <a:cs typeface="+mn-cs"/>
              </a:rPr>
              <a:t>Discount store </a:t>
            </a:r>
            <a:r>
              <a:rPr lang="en-US" sz="2000" dirty="0"/>
              <a:t>– a self-service general-merchandise outlet that sells products at lower-than-usual </a:t>
            </a:r>
            <a:r>
              <a:rPr lang="en-US" sz="2000" dirty="0" smtClean="0"/>
              <a:t>prices</a:t>
            </a:r>
          </a:p>
          <a:p>
            <a:pPr lvl="2"/>
            <a:r>
              <a:rPr lang="en-US" sz="1800" dirty="0" smtClean="0"/>
              <a:t>Examples: Kmart, Walmart, Target</a:t>
            </a:r>
            <a:endParaRPr lang="en-US" sz="1800" dirty="0"/>
          </a:p>
        </p:txBody>
      </p:sp>
    </p:spTree>
    <p:extLst>
      <p:ext uri="{BB962C8B-B14F-4D97-AF65-F5344CB8AC3E}">
        <p14:creationId xmlns:p14="http://schemas.microsoft.com/office/powerpoint/2010/main" val="1496876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Types of Retail Stores </a:t>
            </a:r>
            <a:r>
              <a:rPr lang="en-US" sz="2000" dirty="0" smtClean="0"/>
              <a:t>(slide 2 of </a:t>
            </a:r>
            <a:r>
              <a:rPr lang="en-US" sz="2000" dirty="0" smtClean="0"/>
              <a:t>2)</a:t>
            </a:r>
            <a:endParaRPr lang="en-US" sz="1000" dirty="0" smtClean="0"/>
          </a:p>
        </p:txBody>
      </p:sp>
      <p:sp>
        <p:nvSpPr>
          <p:cNvPr id="2" name="Text Placeholder 1"/>
          <p:cNvSpPr>
            <a:spLocks noGrp="1"/>
          </p:cNvSpPr>
          <p:nvPr>
            <p:ph type="body" sz="quarter" idx="10"/>
          </p:nvPr>
        </p:nvSpPr>
        <p:spPr>
          <a:xfrm>
            <a:off x="152400" y="1219200"/>
            <a:ext cx="8763000" cy="5181600"/>
          </a:xfrm>
        </p:spPr>
        <p:txBody>
          <a:bodyPr/>
          <a:lstStyle/>
          <a:p>
            <a:pPr lvl="1"/>
            <a:r>
              <a:rPr lang="en-US" sz="1400" b="1" dirty="0" smtClean="0">
                <a:solidFill>
                  <a:srgbClr val="0D9CAC"/>
                </a:solidFill>
                <a:ea typeface="+mn-ea"/>
                <a:cs typeface="+mn-cs"/>
              </a:rPr>
              <a:t>Warehouse showroom </a:t>
            </a:r>
            <a:r>
              <a:rPr lang="en-US" sz="1400" dirty="0" smtClean="0"/>
              <a:t>– a retail facility in a large, low-cost building with a large on-premises inventory and minimal service</a:t>
            </a:r>
          </a:p>
          <a:p>
            <a:pPr lvl="2"/>
            <a:r>
              <a:rPr lang="en-US" sz="1400" dirty="0" smtClean="0"/>
              <a:t>Example: IKEA</a:t>
            </a:r>
          </a:p>
          <a:p>
            <a:pPr lvl="1"/>
            <a:r>
              <a:rPr lang="en-US" sz="1400" b="1" dirty="0" smtClean="0">
                <a:solidFill>
                  <a:srgbClr val="0D9CAC"/>
                </a:solidFill>
                <a:ea typeface="+mn-ea"/>
                <a:cs typeface="+mn-cs"/>
              </a:rPr>
              <a:t>Convenience store </a:t>
            </a:r>
            <a:r>
              <a:rPr lang="en-US" sz="1400" dirty="0"/>
              <a:t>– </a:t>
            </a:r>
            <a:r>
              <a:rPr lang="en-US" sz="1400" dirty="0" smtClean="0"/>
              <a:t>a small food store that sells a limited variety of products but remains open well beyond normal business hours</a:t>
            </a:r>
          </a:p>
          <a:p>
            <a:pPr lvl="2"/>
            <a:r>
              <a:rPr lang="en-US" sz="1400" dirty="0" smtClean="0"/>
              <a:t>Examples: 7-Eleven, Circle K</a:t>
            </a:r>
          </a:p>
          <a:p>
            <a:pPr lvl="1"/>
            <a:r>
              <a:rPr lang="en-US" sz="1400" b="1" dirty="0" smtClean="0">
                <a:solidFill>
                  <a:srgbClr val="0D9CAC"/>
                </a:solidFill>
              </a:rPr>
              <a:t>Supermarket </a:t>
            </a:r>
            <a:r>
              <a:rPr lang="en-US" sz="1400" dirty="0" smtClean="0"/>
              <a:t>– a large self-service store that sells primarily food and household products</a:t>
            </a:r>
            <a:endParaRPr lang="en-US" sz="1400" dirty="0"/>
          </a:p>
          <a:p>
            <a:pPr lvl="2"/>
            <a:r>
              <a:rPr lang="en-US" sz="1400" dirty="0"/>
              <a:t>Examples: </a:t>
            </a:r>
            <a:r>
              <a:rPr lang="en-US" sz="1400" dirty="0" smtClean="0"/>
              <a:t>Kroger, Publix</a:t>
            </a:r>
            <a:endParaRPr lang="en-US" sz="1400" dirty="0"/>
          </a:p>
          <a:p>
            <a:pPr lvl="1"/>
            <a:r>
              <a:rPr lang="en-US" sz="1400" b="1" dirty="0" smtClean="0">
                <a:solidFill>
                  <a:srgbClr val="0D9CAC"/>
                </a:solidFill>
              </a:rPr>
              <a:t>Superstore </a:t>
            </a:r>
            <a:r>
              <a:rPr lang="en-US" sz="1400" dirty="0" smtClean="0"/>
              <a:t>– a large retail store that carries not only food and nonfood products ordinarily found in supermarkets but also additional product </a:t>
            </a:r>
            <a:r>
              <a:rPr lang="en-US" sz="1400" dirty="0" smtClean="0"/>
              <a:t>lines</a:t>
            </a:r>
          </a:p>
          <a:p>
            <a:pPr lvl="2"/>
            <a:r>
              <a:rPr lang="en-US" sz="1400" dirty="0"/>
              <a:t>Examples: Target and </a:t>
            </a:r>
            <a:r>
              <a:rPr lang="en-US" sz="1400" dirty="0" err="1"/>
              <a:t>Walmart</a:t>
            </a:r>
            <a:r>
              <a:rPr lang="en-US" sz="1400" dirty="0"/>
              <a:t> operate some superstores.</a:t>
            </a:r>
          </a:p>
          <a:p>
            <a:pPr lvl="1"/>
            <a:r>
              <a:rPr lang="en-US" sz="1400" b="1" dirty="0" smtClean="0">
                <a:solidFill>
                  <a:srgbClr val="0D9CAC"/>
                </a:solidFill>
              </a:rPr>
              <a:t>Warehouse </a:t>
            </a:r>
            <a:r>
              <a:rPr lang="en-US" sz="1400" b="1" dirty="0">
                <a:solidFill>
                  <a:srgbClr val="0D9CAC"/>
                </a:solidFill>
              </a:rPr>
              <a:t>club </a:t>
            </a:r>
            <a:r>
              <a:rPr lang="en-US" sz="1400" dirty="0"/>
              <a:t>– a large-scale members-only establishment that combines features of cash-and-carry wholesaling with discount retailing</a:t>
            </a:r>
          </a:p>
          <a:p>
            <a:pPr lvl="2"/>
            <a:r>
              <a:rPr lang="en-US" sz="1400" dirty="0"/>
              <a:t>Examples: Sam’s Club, Costco</a:t>
            </a:r>
          </a:p>
          <a:p>
            <a:pPr lvl="1"/>
            <a:r>
              <a:rPr lang="en-US" sz="1400" b="1" dirty="0">
                <a:solidFill>
                  <a:srgbClr val="0D9CAC"/>
                </a:solidFill>
              </a:rPr>
              <a:t>Traditional specialty store </a:t>
            </a:r>
            <a:r>
              <a:rPr lang="en-US" sz="1400" dirty="0"/>
              <a:t>– a store that carries a narrow product mix with deep product lines</a:t>
            </a:r>
          </a:p>
          <a:p>
            <a:pPr lvl="2"/>
            <a:r>
              <a:rPr lang="en-US" sz="1400" dirty="0"/>
              <a:t>Examples: Gap, Bath and Body Works</a:t>
            </a:r>
          </a:p>
          <a:p>
            <a:pPr lvl="1"/>
            <a:r>
              <a:rPr lang="en-US" sz="1400" b="1" dirty="0">
                <a:solidFill>
                  <a:srgbClr val="0D9CAC"/>
                </a:solidFill>
              </a:rPr>
              <a:t>Off-price retailer </a:t>
            </a:r>
            <a:r>
              <a:rPr lang="en-US" sz="1400" dirty="0"/>
              <a:t>– a store that buys manufacturers’ seconds, overruns, returns, and off-season merchandise for resale to consumers at deep discounts</a:t>
            </a:r>
          </a:p>
          <a:p>
            <a:pPr lvl="2"/>
            <a:r>
              <a:rPr lang="en-US" sz="1400" dirty="0"/>
              <a:t>Examples: T.J. Maxx, Nordstrom Rack</a:t>
            </a:r>
          </a:p>
          <a:p>
            <a:pPr lvl="1"/>
            <a:r>
              <a:rPr lang="en-US" sz="1400" b="1" dirty="0">
                <a:solidFill>
                  <a:srgbClr val="0D9CAC"/>
                </a:solidFill>
              </a:rPr>
              <a:t>Category killer </a:t>
            </a:r>
            <a:r>
              <a:rPr lang="en-US" sz="1400" dirty="0"/>
              <a:t>– a very large specialty store that concentrates on a single product line and competes on the basis of low prices and product availability</a:t>
            </a:r>
          </a:p>
          <a:p>
            <a:pPr lvl="2"/>
            <a:r>
              <a:rPr lang="en-US" sz="1400" dirty="0"/>
              <a:t>Examples: Best Buy, Toys “R” Us</a:t>
            </a:r>
          </a:p>
          <a:p>
            <a:pPr lvl="1"/>
            <a:endParaRPr lang="en-US" sz="1400" dirty="0"/>
          </a:p>
        </p:txBody>
      </p:sp>
    </p:spTree>
    <p:extLst>
      <p:ext uri="{BB962C8B-B14F-4D97-AF65-F5344CB8AC3E}">
        <p14:creationId xmlns:p14="http://schemas.microsoft.com/office/powerpoint/2010/main" val="341171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Types of </a:t>
            </a:r>
            <a:r>
              <a:rPr lang="en-US" sz="3600" dirty="0" err="1" smtClean="0"/>
              <a:t>Nonstore</a:t>
            </a:r>
            <a:r>
              <a:rPr lang="en-US" sz="3600" dirty="0" smtClean="0"/>
              <a:t> </a:t>
            </a:r>
            <a:r>
              <a:rPr lang="en-US" sz="3600" dirty="0" smtClean="0"/>
              <a:t>Selling</a:t>
            </a:r>
            <a:endParaRPr lang="en-US" sz="900" dirty="0" smtClean="0"/>
          </a:p>
        </p:txBody>
      </p:sp>
      <p:sp>
        <p:nvSpPr>
          <p:cNvPr id="2" name="Text Placeholder 1"/>
          <p:cNvSpPr>
            <a:spLocks noGrp="1"/>
          </p:cNvSpPr>
          <p:nvPr>
            <p:ph type="body" sz="quarter" idx="10"/>
          </p:nvPr>
        </p:nvSpPr>
        <p:spPr>
          <a:xfrm>
            <a:off x="304800" y="1219200"/>
            <a:ext cx="8382000" cy="5181600"/>
          </a:xfrm>
        </p:spPr>
        <p:txBody>
          <a:bodyPr/>
          <a:lstStyle/>
          <a:p>
            <a:r>
              <a:rPr lang="en-US" sz="1300" b="1" dirty="0" smtClean="0">
                <a:solidFill>
                  <a:srgbClr val="0D9CAC"/>
                </a:solidFill>
              </a:rPr>
              <a:t>Nonstore retailing </a:t>
            </a:r>
            <a:r>
              <a:rPr lang="en-US" sz="1300" dirty="0" smtClean="0"/>
              <a:t>– a type of retailing whereby consumers purchase products without visiting a store</a:t>
            </a:r>
          </a:p>
          <a:p>
            <a:r>
              <a:rPr lang="en-US" sz="1300" dirty="0" smtClean="0"/>
              <a:t>Nonstore retailers use direct selling, direct marketing, and vending machines.</a:t>
            </a:r>
          </a:p>
          <a:p>
            <a:endParaRPr lang="en-US" sz="1300" dirty="0"/>
          </a:p>
          <a:p>
            <a:pPr marL="0" indent="0">
              <a:buNone/>
            </a:pPr>
            <a:r>
              <a:rPr lang="en-US" sz="1300" b="1" dirty="0" smtClean="0"/>
              <a:t>Direct Selling</a:t>
            </a:r>
          </a:p>
          <a:p>
            <a:r>
              <a:rPr lang="en-US" sz="1300" b="1" dirty="0">
                <a:solidFill>
                  <a:srgbClr val="0D9CAC"/>
                </a:solidFill>
              </a:rPr>
              <a:t>Direct selling </a:t>
            </a:r>
            <a:r>
              <a:rPr lang="en-US" sz="1300" dirty="0" smtClean="0"/>
              <a:t>– the marketing of products to customers through face-to-face sales presentations at home or in the workplace</a:t>
            </a:r>
          </a:p>
          <a:p>
            <a:r>
              <a:rPr lang="en-US" sz="1300" dirty="0" smtClean="0"/>
              <a:t>Direct selling sometimes involves the “party plan,” which requires effective salespeople who identify potential hosts and provide encouragement and incentives for them to organize a gathering in their home or workplace</a:t>
            </a:r>
          </a:p>
          <a:p>
            <a:endParaRPr lang="en-US" sz="1300" dirty="0" smtClean="0"/>
          </a:p>
          <a:p>
            <a:pPr marL="0" indent="0">
              <a:buNone/>
            </a:pPr>
            <a:r>
              <a:rPr lang="en-US" sz="1300" b="1" dirty="0" smtClean="0"/>
              <a:t>Direct </a:t>
            </a:r>
            <a:r>
              <a:rPr lang="en-US" sz="1300" b="1" dirty="0"/>
              <a:t>Marketing</a:t>
            </a:r>
          </a:p>
          <a:p>
            <a:r>
              <a:rPr lang="en-US" sz="1300" b="1" dirty="0">
                <a:solidFill>
                  <a:srgbClr val="0D9CAC"/>
                </a:solidFill>
              </a:rPr>
              <a:t>Direct marketing </a:t>
            </a:r>
            <a:r>
              <a:rPr lang="en-US" sz="1300" dirty="0"/>
              <a:t>– the use of the telephone, Internet, and nonpersonal media to introduce products to customers, who then can purchase them via mail, telephone, or the </a:t>
            </a:r>
            <a:r>
              <a:rPr lang="en-US" sz="1300" dirty="0" smtClean="0"/>
              <a:t>Internet</a:t>
            </a:r>
          </a:p>
          <a:p>
            <a:pPr lvl="1"/>
            <a:r>
              <a:rPr lang="en-US" sz="1300" b="1" dirty="0">
                <a:solidFill>
                  <a:srgbClr val="0D9CAC"/>
                </a:solidFill>
              </a:rPr>
              <a:t>log marketing </a:t>
            </a:r>
            <a:r>
              <a:rPr lang="en-US" sz="1300" dirty="0"/>
              <a:t>– a type of marketing in which an organization provides a catalog from which customers make selections and place orders by mail, telephone, or the Internet</a:t>
            </a:r>
          </a:p>
          <a:p>
            <a:pPr lvl="1"/>
            <a:r>
              <a:rPr lang="en-US" sz="1300" b="1" dirty="0">
                <a:solidFill>
                  <a:srgbClr val="0D9CAC"/>
                </a:solidFill>
              </a:rPr>
              <a:t>Direct-response marketing </a:t>
            </a:r>
            <a:r>
              <a:rPr lang="en-US" sz="1300" dirty="0"/>
              <a:t>– a type of marketing in which a retailer advertises a product and makes it available through mail, telephone, or online orders</a:t>
            </a:r>
          </a:p>
          <a:p>
            <a:pPr lvl="1"/>
            <a:r>
              <a:rPr lang="en-US" sz="1300" b="1" dirty="0">
                <a:solidFill>
                  <a:srgbClr val="0D9CAC"/>
                </a:solidFill>
              </a:rPr>
              <a:t>Telemarketing</a:t>
            </a:r>
            <a:r>
              <a:rPr lang="en-US" sz="1300" dirty="0"/>
              <a:t> – the performance of marketing-related activities by telephone</a:t>
            </a:r>
          </a:p>
          <a:p>
            <a:pPr lvl="1"/>
            <a:r>
              <a:rPr lang="en-US" sz="1300" b="1" dirty="0">
                <a:solidFill>
                  <a:srgbClr val="0D9CAC"/>
                </a:solidFill>
              </a:rPr>
              <a:t>Television home shopping </a:t>
            </a:r>
            <a:r>
              <a:rPr lang="en-US" sz="1300" dirty="0"/>
              <a:t>– a form of selling in which products are presented to television viewers, who can buy them by calling a toll-free number and paying with a credit card</a:t>
            </a:r>
          </a:p>
          <a:p>
            <a:pPr lvl="1"/>
            <a:r>
              <a:rPr lang="en-US" sz="1300" b="1" dirty="0">
                <a:solidFill>
                  <a:srgbClr val="0D9CAC"/>
                </a:solidFill>
              </a:rPr>
              <a:t>Online retailing </a:t>
            </a:r>
            <a:r>
              <a:rPr lang="en-US" sz="1300" dirty="0"/>
              <a:t>– retailing that makes products available to buyers through computer connections</a:t>
            </a:r>
          </a:p>
          <a:p>
            <a:pPr marL="342900" lvl="1" indent="-342900">
              <a:buClr>
                <a:srgbClr val="9E0025"/>
              </a:buClr>
              <a:buSzPct val="80000"/>
              <a:buFont typeface="Wingdings" pitchFamily="2" charset="2"/>
              <a:buChar char="§"/>
            </a:pPr>
            <a:r>
              <a:rPr lang="en-US" sz="1300" b="1" dirty="0">
                <a:solidFill>
                  <a:srgbClr val="0D9CAC"/>
                </a:solidFill>
              </a:rPr>
              <a:t>Automatic vending </a:t>
            </a:r>
            <a:r>
              <a:rPr lang="en-US" sz="1300" dirty="0"/>
              <a:t>– the use of machines to dispense products</a:t>
            </a:r>
          </a:p>
          <a:p>
            <a:endParaRPr lang="en-US" sz="1300" dirty="0"/>
          </a:p>
        </p:txBody>
      </p:sp>
    </p:spTree>
    <p:extLst>
      <p:ext uri="{BB962C8B-B14F-4D97-AF65-F5344CB8AC3E}">
        <p14:creationId xmlns:p14="http://schemas.microsoft.com/office/powerpoint/2010/main" val="168905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What is the Distribution (Place) Element of the Marketing Mix?</a:t>
            </a:r>
            <a:endParaRPr lang="en-US" sz="3600" dirty="0" smtClean="0"/>
          </a:p>
        </p:txBody>
      </p:sp>
      <p:sp>
        <p:nvSpPr>
          <p:cNvPr id="5" name="Content Placeholder 2"/>
          <p:cNvSpPr txBox="1">
            <a:spLocks/>
          </p:cNvSpPr>
          <p:nvPr/>
        </p:nvSpPr>
        <p:spPr bwMode="auto">
          <a:xfrm>
            <a:off x="228600" y="1371600"/>
            <a:ext cx="86058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sz="3200" dirty="0">
                <a:cs typeface="Arial" charset="0"/>
              </a:rPr>
              <a:t>The process that makes products available to consumers when and where consumers want them.</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0"/>
            <a:ext cx="434340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Types of Shopping Centers</a:t>
            </a:r>
            <a:endParaRPr lang="en-US" sz="900" dirty="0" smtClean="0"/>
          </a:p>
        </p:txBody>
      </p:sp>
      <p:sp>
        <p:nvSpPr>
          <p:cNvPr id="2" name="Text Placeholder 1"/>
          <p:cNvSpPr>
            <a:spLocks noGrp="1"/>
          </p:cNvSpPr>
          <p:nvPr>
            <p:ph type="body" sz="quarter" idx="10"/>
          </p:nvPr>
        </p:nvSpPr>
        <p:spPr/>
        <p:txBody>
          <a:bodyPr/>
          <a:lstStyle/>
          <a:p>
            <a:r>
              <a:rPr lang="en-US" sz="2400" dirty="0" smtClean="0"/>
              <a:t>Planned shopping center – a self-contained retail facility constructed by independent owners and consisting of various stores</a:t>
            </a:r>
          </a:p>
          <a:p>
            <a:pPr lvl="1"/>
            <a:r>
              <a:rPr lang="en-US" sz="2000" dirty="0" smtClean="0">
                <a:ea typeface="+mn-ea"/>
                <a:cs typeface="+mn-cs"/>
              </a:rPr>
              <a:t>Types of planned shopping centers:</a:t>
            </a:r>
          </a:p>
          <a:p>
            <a:pPr lvl="2"/>
            <a:r>
              <a:rPr lang="en-US" sz="1800" b="1" dirty="0">
                <a:solidFill>
                  <a:srgbClr val="0D9CAC"/>
                </a:solidFill>
                <a:ea typeface="+mn-ea"/>
                <a:cs typeface="+mn-cs"/>
              </a:rPr>
              <a:t>Lifestyle shopping center </a:t>
            </a:r>
            <a:r>
              <a:rPr lang="en-US" sz="1800" dirty="0" smtClean="0"/>
              <a:t>– an open-air-environment shopping center with upscale chain specialty stores</a:t>
            </a:r>
          </a:p>
          <a:p>
            <a:pPr lvl="2"/>
            <a:r>
              <a:rPr lang="en-US" sz="1800" b="1" dirty="0">
                <a:solidFill>
                  <a:srgbClr val="0D9CAC"/>
                </a:solidFill>
                <a:ea typeface="+mn-ea"/>
                <a:cs typeface="+mn-cs"/>
              </a:rPr>
              <a:t>Neighborhood shopping center </a:t>
            </a:r>
            <a:r>
              <a:rPr lang="en-US" sz="1800" dirty="0" smtClean="0">
                <a:ea typeface="+mn-ea"/>
                <a:cs typeface="+mn-cs"/>
              </a:rPr>
              <a:t>– a planned shopping center consisting of several small convenience and specialty stores</a:t>
            </a:r>
          </a:p>
          <a:p>
            <a:pPr lvl="2"/>
            <a:r>
              <a:rPr lang="en-US" sz="1800" b="1" dirty="0">
                <a:solidFill>
                  <a:srgbClr val="0D9CAC"/>
                </a:solidFill>
                <a:ea typeface="+mn-ea"/>
                <a:cs typeface="+mn-cs"/>
              </a:rPr>
              <a:t>Community shopping center </a:t>
            </a:r>
            <a:r>
              <a:rPr lang="en-US" sz="1800" dirty="0" smtClean="0"/>
              <a:t>– a planned shopping center that includes one or two department stores and some specialty stores, along with convenience stores</a:t>
            </a:r>
          </a:p>
          <a:p>
            <a:pPr lvl="2"/>
            <a:r>
              <a:rPr lang="en-US" sz="1800" b="1" dirty="0">
                <a:solidFill>
                  <a:srgbClr val="0D9CAC"/>
                </a:solidFill>
                <a:ea typeface="+mn-ea"/>
                <a:cs typeface="+mn-cs"/>
              </a:rPr>
              <a:t>Regional shopping center </a:t>
            </a:r>
            <a:r>
              <a:rPr lang="en-US" sz="1800" dirty="0" smtClean="0">
                <a:ea typeface="+mn-ea"/>
                <a:cs typeface="+mn-cs"/>
              </a:rPr>
              <a:t>– a planned shopping center containing large department stores, numerous specialty stores, restaurants, movie theaters, and sometimes even hotels</a:t>
            </a:r>
            <a:endParaRPr lang="en-US" sz="1800" dirty="0">
              <a:ea typeface="+mn-ea"/>
              <a:cs typeface="+mn-cs"/>
            </a:endParaRPr>
          </a:p>
        </p:txBody>
      </p:sp>
    </p:spTree>
    <p:extLst>
      <p:ext uri="{BB962C8B-B14F-4D97-AF65-F5344CB8AC3E}">
        <p14:creationId xmlns:p14="http://schemas.microsoft.com/office/powerpoint/2010/main" val="3629574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Physical Distribution</a:t>
            </a:r>
            <a:endParaRPr lang="en-US" sz="900" dirty="0" smtClean="0"/>
          </a:p>
        </p:txBody>
      </p:sp>
      <p:sp>
        <p:nvSpPr>
          <p:cNvPr id="2" name="Text Placeholder 1"/>
          <p:cNvSpPr>
            <a:spLocks noGrp="1"/>
          </p:cNvSpPr>
          <p:nvPr>
            <p:ph type="body" sz="quarter" idx="10"/>
          </p:nvPr>
        </p:nvSpPr>
        <p:spPr/>
        <p:txBody>
          <a:bodyPr/>
          <a:lstStyle/>
          <a:p>
            <a:r>
              <a:rPr lang="en-US" b="1" dirty="0">
                <a:solidFill>
                  <a:srgbClr val="0D9CAC"/>
                </a:solidFill>
              </a:rPr>
              <a:t>Physical distribution </a:t>
            </a:r>
            <a:r>
              <a:rPr lang="en-US" dirty="0" smtClean="0"/>
              <a:t>– all those activities concerned with the efficient movement of products from the producer to the ultimate user</a:t>
            </a:r>
          </a:p>
          <a:p>
            <a:r>
              <a:rPr lang="en-US" dirty="0" smtClean="0"/>
              <a:t>It combines several interrelated business functions, the most important of which are:</a:t>
            </a:r>
          </a:p>
          <a:p>
            <a:pPr lvl="1"/>
            <a:r>
              <a:rPr lang="en-US" dirty="0" smtClean="0">
                <a:ea typeface="+mn-ea"/>
                <a:cs typeface="+mn-cs"/>
              </a:rPr>
              <a:t>Inventory management</a:t>
            </a:r>
          </a:p>
          <a:p>
            <a:pPr lvl="1"/>
            <a:r>
              <a:rPr lang="en-US" dirty="0" smtClean="0">
                <a:ea typeface="+mn-ea"/>
                <a:cs typeface="+mn-cs"/>
              </a:rPr>
              <a:t>Order processing</a:t>
            </a:r>
          </a:p>
          <a:p>
            <a:pPr lvl="1"/>
            <a:r>
              <a:rPr lang="en-US" dirty="0" smtClean="0">
                <a:ea typeface="+mn-ea"/>
                <a:cs typeface="+mn-cs"/>
              </a:rPr>
              <a:t>Warehousing</a:t>
            </a:r>
          </a:p>
          <a:p>
            <a:pPr lvl="1"/>
            <a:r>
              <a:rPr lang="en-US" dirty="0" smtClean="0">
                <a:ea typeface="+mn-ea"/>
                <a:cs typeface="+mn-cs"/>
              </a:rPr>
              <a:t>Materials handling</a:t>
            </a:r>
          </a:p>
          <a:p>
            <a:pPr lvl="1"/>
            <a:r>
              <a:rPr lang="en-US" dirty="0" smtClean="0">
                <a:ea typeface="+mn-ea"/>
                <a:cs typeface="+mn-cs"/>
              </a:rPr>
              <a:t>Transportation</a:t>
            </a:r>
            <a:endParaRPr lang="en-US" dirty="0">
              <a:ea typeface="+mn-ea"/>
              <a:cs typeface="+mn-cs"/>
            </a:endParaRPr>
          </a:p>
        </p:txBody>
      </p:sp>
    </p:spTree>
    <p:extLst>
      <p:ext uri="{BB962C8B-B14F-4D97-AF65-F5344CB8AC3E}">
        <p14:creationId xmlns:p14="http://schemas.microsoft.com/office/powerpoint/2010/main" val="787780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Inventory Management</a:t>
            </a:r>
            <a:endParaRPr lang="en-US" sz="900" dirty="0" smtClean="0"/>
          </a:p>
        </p:txBody>
      </p:sp>
      <p:sp>
        <p:nvSpPr>
          <p:cNvPr id="2" name="Text Placeholder 1"/>
          <p:cNvSpPr>
            <a:spLocks noGrp="1"/>
          </p:cNvSpPr>
          <p:nvPr>
            <p:ph type="body" sz="quarter" idx="10"/>
          </p:nvPr>
        </p:nvSpPr>
        <p:spPr/>
        <p:txBody>
          <a:bodyPr/>
          <a:lstStyle/>
          <a:p>
            <a:r>
              <a:rPr lang="en-US" b="1" dirty="0" smtClean="0">
                <a:solidFill>
                  <a:srgbClr val="0D9CAC"/>
                </a:solidFill>
              </a:rPr>
              <a:t>Inventory management </a:t>
            </a:r>
            <a:r>
              <a:rPr lang="en-US" dirty="0" smtClean="0"/>
              <a:t>– the process of managing inventories in such a way as to minimize inventory costs, including both holding costs and potential stockout costs</a:t>
            </a:r>
          </a:p>
          <a:p>
            <a:pPr lvl="1"/>
            <a:r>
              <a:rPr lang="en-US" dirty="0" smtClean="0">
                <a:ea typeface="+mn-ea"/>
                <a:cs typeface="+mn-cs"/>
              </a:rPr>
              <a:t>Holding costs – the expenses of storing products until they are purchased or shipped to customers</a:t>
            </a:r>
          </a:p>
          <a:p>
            <a:pPr lvl="2"/>
            <a:r>
              <a:rPr lang="en-US" dirty="0" smtClean="0">
                <a:ea typeface="+mn-ea"/>
                <a:cs typeface="+mn-cs"/>
              </a:rPr>
              <a:t>Include:</a:t>
            </a:r>
          </a:p>
          <a:p>
            <a:pPr lvl="3"/>
            <a:r>
              <a:rPr lang="en-US" dirty="0" smtClean="0">
                <a:ea typeface="+mn-ea"/>
                <a:cs typeface="+mn-cs"/>
              </a:rPr>
              <a:t>The money invested in inventory</a:t>
            </a:r>
          </a:p>
          <a:p>
            <a:pPr lvl="3"/>
            <a:r>
              <a:rPr lang="en-US" dirty="0" smtClean="0">
                <a:ea typeface="+mn-ea"/>
                <a:cs typeface="+mn-cs"/>
              </a:rPr>
              <a:t>The cost of storage space</a:t>
            </a:r>
          </a:p>
          <a:p>
            <a:pPr lvl="3"/>
            <a:r>
              <a:rPr lang="en-US" dirty="0" smtClean="0">
                <a:ea typeface="+mn-ea"/>
                <a:cs typeface="+mn-cs"/>
              </a:rPr>
              <a:t>Insurance costs</a:t>
            </a:r>
          </a:p>
          <a:p>
            <a:pPr lvl="3"/>
            <a:r>
              <a:rPr lang="en-US" dirty="0" smtClean="0">
                <a:ea typeface="+mn-ea"/>
                <a:cs typeface="+mn-cs"/>
              </a:rPr>
              <a:t>Inventory taxes</a:t>
            </a:r>
          </a:p>
          <a:p>
            <a:pPr lvl="1"/>
            <a:r>
              <a:rPr lang="en-US" dirty="0" smtClean="0">
                <a:ea typeface="+mn-ea"/>
                <a:cs typeface="+mn-cs"/>
              </a:rPr>
              <a:t>Stockout costs – sales lost when items are not in inventory</a:t>
            </a:r>
            <a:endParaRPr lang="en-US" dirty="0">
              <a:ea typeface="+mn-ea"/>
              <a:cs typeface="+mn-cs"/>
            </a:endParaRPr>
          </a:p>
        </p:txBody>
      </p:sp>
    </p:spTree>
    <p:extLst>
      <p:ext uri="{BB962C8B-B14F-4D97-AF65-F5344CB8AC3E}">
        <p14:creationId xmlns:p14="http://schemas.microsoft.com/office/powerpoint/2010/main" val="973460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Order Processing</a:t>
            </a:r>
            <a:endParaRPr lang="en-US" sz="900" dirty="0" smtClean="0"/>
          </a:p>
        </p:txBody>
      </p:sp>
      <p:sp>
        <p:nvSpPr>
          <p:cNvPr id="2" name="Text Placeholder 1"/>
          <p:cNvSpPr>
            <a:spLocks noGrp="1"/>
          </p:cNvSpPr>
          <p:nvPr>
            <p:ph type="body" sz="quarter" idx="10"/>
          </p:nvPr>
        </p:nvSpPr>
        <p:spPr/>
        <p:txBody>
          <a:bodyPr/>
          <a:lstStyle/>
          <a:p>
            <a:r>
              <a:rPr lang="en-US" b="1" dirty="0" smtClean="0">
                <a:solidFill>
                  <a:srgbClr val="0D9CAC"/>
                </a:solidFill>
              </a:rPr>
              <a:t>Order processing </a:t>
            </a:r>
            <a:r>
              <a:rPr lang="en-US" dirty="0" smtClean="0"/>
              <a:t>– activities involved in receiving and filling customers’ purchase orders</a:t>
            </a:r>
            <a:endParaRPr lang="en-US" dirty="0">
              <a:ea typeface="+mn-ea"/>
              <a:cs typeface="+mn-cs"/>
            </a:endParaRPr>
          </a:p>
        </p:txBody>
      </p:sp>
    </p:spTree>
    <p:extLst>
      <p:ext uri="{BB962C8B-B14F-4D97-AF65-F5344CB8AC3E}">
        <p14:creationId xmlns:p14="http://schemas.microsoft.com/office/powerpoint/2010/main" val="295380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Warehousing</a:t>
            </a:r>
            <a:endParaRPr lang="en-US" sz="900" dirty="0" smtClean="0"/>
          </a:p>
        </p:txBody>
      </p:sp>
      <p:sp>
        <p:nvSpPr>
          <p:cNvPr id="2" name="Text Placeholder 1"/>
          <p:cNvSpPr>
            <a:spLocks noGrp="1"/>
          </p:cNvSpPr>
          <p:nvPr>
            <p:ph type="body" sz="quarter" idx="10"/>
          </p:nvPr>
        </p:nvSpPr>
        <p:spPr/>
        <p:txBody>
          <a:bodyPr/>
          <a:lstStyle/>
          <a:p>
            <a:r>
              <a:rPr lang="en-US" b="1" dirty="0" smtClean="0">
                <a:solidFill>
                  <a:srgbClr val="0D9CAC"/>
                </a:solidFill>
              </a:rPr>
              <a:t>Warehousing </a:t>
            </a:r>
            <a:r>
              <a:rPr lang="en-US" dirty="0" smtClean="0"/>
              <a:t>– the set of activities involved in receiving and storing goods and preparing them for reshipment</a:t>
            </a:r>
          </a:p>
          <a:p>
            <a:r>
              <a:rPr lang="en-US" dirty="0" smtClean="0">
                <a:ea typeface="+mn-ea"/>
                <a:cs typeface="+mn-cs"/>
              </a:rPr>
              <a:t>Warehousing includes the following activities:</a:t>
            </a:r>
          </a:p>
          <a:p>
            <a:pPr lvl="1"/>
            <a:r>
              <a:rPr lang="en-US" dirty="0" smtClean="0">
                <a:ea typeface="+mn-ea"/>
                <a:cs typeface="+mn-cs"/>
              </a:rPr>
              <a:t>Receiving goods</a:t>
            </a:r>
          </a:p>
          <a:p>
            <a:pPr lvl="1"/>
            <a:r>
              <a:rPr lang="en-US" dirty="0" smtClean="0">
                <a:ea typeface="+mn-ea"/>
                <a:cs typeface="+mn-cs"/>
              </a:rPr>
              <a:t>Identifying goods</a:t>
            </a:r>
          </a:p>
          <a:p>
            <a:pPr lvl="1"/>
            <a:r>
              <a:rPr lang="en-US" dirty="0" smtClean="0">
                <a:ea typeface="+mn-ea"/>
                <a:cs typeface="+mn-cs"/>
              </a:rPr>
              <a:t>Sorting goods</a:t>
            </a:r>
          </a:p>
          <a:p>
            <a:pPr lvl="1"/>
            <a:r>
              <a:rPr lang="en-US" dirty="0" smtClean="0">
                <a:ea typeface="+mn-ea"/>
                <a:cs typeface="+mn-cs"/>
              </a:rPr>
              <a:t>Dispatching goods to storage</a:t>
            </a:r>
          </a:p>
          <a:p>
            <a:pPr lvl="1"/>
            <a:r>
              <a:rPr lang="en-US" dirty="0" smtClean="0">
                <a:ea typeface="+mn-ea"/>
                <a:cs typeface="+mn-cs"/>
              </a:rPr>
              <a:t>Holding goods</a:t>
            </a:r>
          </a:p>
          <a:p>
            <a:pPr lvl="1"/>
            <a:r>
              <a:rPr lang="en-US" dirty="0" smtClean="0">
                <a:ea typeface="+mn-ea"/>
                <a:cs typeface="+mn-cs"/>
              </a:rPr>
              <a:t>Recalling, picking, and assembling goods</a:t>
            </a:r>
          </a:p>
          <a:p>
            <a:pPr lvl="1"/>
            <a:r>
              <a:rPr lang="en-US" dirty="0" smtClean="0">
                <a:ea typeface="+mn-ea"/>
                <a:cs typeface="+mn-cs"/>
              </a:rPr>
              <a:t>Dispatching shipments</a:t>
            </a:r>
          </a:p>
        </p:txBody>
      </p:sp>
    </p:spTree>
    <p:extLst>
      <p:ext uri="{BB962C8B-B14F-4D97-AF65-F5344CB8AC3E}">
        <p14:creationId xmlns:p14="http://schemas.microsoft.com/office/powerpoint/2010/main" val="1094855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Materials Handling</a:t>
            </a:r>
            <a:endParaRPr lang="en-US" sz="900" dirty="0" smtClean="0"/>
          </a:p>
        </p:txBody>
      </p:sp>
      <p:sp>
        <p:nvSpPr>
          <p:cNvPr id="2" name="Text Placeholder 1"/>
          <p:cNvSpPr>
            <a:spLocks noGrp="1"/>
          </p:cNvSpPr>
          <p:nvPr>
            <p:ph type="body" sz="quarter" idx="10"/>
          </p:nvPr>
        </p:nvSpPr>
        <p:spPr/>
        <p:txBody>
          <a:bodyPr/>
          <a:lstStyle/>
          <a:p>
            <a:r>
              <a:rPr lang="en-US" b="1" dirty="0" smtClean="0">
                <a:solidFill>
                  <a:srgbClr val="0D9CAC"/>
                </a:solidFill>
              </a:rPr>
              <a:t>Materials handling </a:t>
            </a:r>
            <a:r>
              <a:rPr lang="en-US" dirty="0" smtClean="0"/>
              <a:t>– the actual physical handling of goods, in warehouses as well as during transportation</a:t>
            </a:r>
          </a:p>
          <a:p>
            <a:r>
              <a:rPr lang="en-US" dirty="0" smtClean="0">
                <a:ea typeface="+mn-ea"/>
                <a:cs typeface="+mn-cs"/>
              </a:rPr>
              <a:t>Unit loading – a method of materials handling in which several smaller cartons, barrels, or boxes are combined into a single standard-size load that can be moved efficiently by forklift, conveyer, or truck</a:t>
            </a:r>
          </a:p>
        </p:txBody>
      </p:sp>
    </p:spTree>
    <p:extLst>
      <p:ext uri="{BB962C8B-B14F-4D97-AF65-F5344CB8AC3E}">
        <p14:creationId xmlns:p14="http://schemas.microsoft.com/office/powerpoint/2010/main" val="646191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Transportation</a:t>
            </a:r>
            <a:endParaRPr lang="en-US" sz="900" dirty="0" smtClean="0"/>
          </a:p>
        </p:txBody>
      </p:sp>
      <p:sp>
        <p:nvSpPr>
          <p:cNvPr id="2" name="Text Placeholder 1"/>
          <p:cNvSpPr>
            <a:spLocks noGrp="1"/>
          </p:cNvSpPr>
          <p:nvPr>
            <p:ph type="body" sz="quarter" idx="10"/>
          </p:nvPr>
        </p:nvSpPr>
        <p:spPr/>
        <p:txBody>
          <a:bodyPr/>
          <a:lstStyle/>
          <a:p>
            <a:r>
              <a:rPr lang="en-US" b="1" dirty="0" smtClean="0">
                <a:solidFill>
                  <a:srgbClr val="0D9CAC"/>
                </a:solidFill>
              </a:rPr>
              <a:t>Transportation </a:t>
            </a:r>
            <a:r>
              <a:rPr lang="en-US" dirty="0" smtClean="0"/>
              <a:t>– the shipment of products to customers</a:t>
            </a:r>
          </a:p>
          <a:p>
            <a:r>
              <a:rPr lang="en-US" b="1" dirty="0">
                <a:solidFill>
                  <a:srgbClr val="0D9CAC"/>
                </a:solidFill>
              </a:rPr>
              <a:t>Carrier</a:t>
            </a:r>
            <a:r>
              <a:rPr lang="en-US" dirty="0" smtClean="0">
                <a:ea typeface="+mn-ea"/>
                <a:cs typeface="+mn-cs"/>
              </a:rPr>
              <a:t> – a firm that offers transportation services</a:t>
            </a:r>
          </a:p>
          <a:p>
            <a:pPr lvl="1"/>
            <a:r>
              <a:rPr lang="en-US" dirty="0" smtClean="0">
                <a:ea typeface="+mn-ea"/>
                <a:cs typeface="+mn-cs"/>
              </a:rPr>
              <a:t>Types of carriers:</a:t>
            </a:r>
          </a:p>
          <a:p>
            <a:pPr lvl="2"/>
            <a:r>
              <a:rPr lang="en-US" dirty="0" smtClean="0">
                <a:ea typeface="+mn-ea"/>
                <a:cs typeface="+mn-cs"/>
              </a:rPr>
              <a:t>Common carrier – a transportation firm whose services are available to all shippers</a:t>
            </a:r>
          </a:p>
          <a:p>
            <a:pPr lvl="3"/>
            <a:r>
              <a:rPr lang="en-US" dirty="0" smtClean="0">
                <a:ea typeface="+mn-ea"/>
                <a:cs typeface="+mn-cs"/>
              </a:rPr>
              <a:t>Examples: railroads, airlines</a:t>
            </a:r>
          </a:p>
          <a:p>
            <a:pPr lvl="2"/>
            <a:r>
              <a:rPr lang="en-US" dirty="0" smtClean="0">
                <a:ea typeface="+mn-ea"/>
                <a:cs typeface="+mn-cs"/>
              </a:rPr>
              <a:t>Contract carrier – do not serve the general public and the number of firms they can handle at a time is limited by law</a:t>
            </a:r>
          </a:p>
          <a:p>
            <a:pPr lvl="2"/>
            <a:r>
              <a:rPr lang="en-US" dirty="0" smtClean="0">
                <a:ea typeface="+mn-ea"/>
                <a:cs typeface="+mn-cs"/>
              </a:rPr>
              <a:t>Private carrier – owned and operated by the shipper</a:t>
            </a:r>
          </a:p>
        </p:txBody>
      </p:sp>
    </p:spTree>
    <p:extLst>
      <p:ext uri="{BB962C8B-B14F-4D97-AF65-F5344CB8AC3E}">
        <p14:creationId xmlns:p14="http://schemas.microsoft.com/office/powerpoint/2010/main" val="4077855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13-2</a:t>
            </a:r>
            <a:r>
              <a:rPr lang="en-US" sz="1800" dirty="0" smtClean="0"/>
              <a:t>	Characteristics of Transportation Modes </a:t>
            </a:r>
            <a:r>
              <a:rPr lang="en-US" sz="1400" dirty="0" smtClean="0"/>
              <a:t>(slide 1 of 2)</a:t>
            </a:r>
            <a:endParaRPr lang="en-US" sz="1000" dirty="0"/>
          </a:p>
        </p:txBody>
      </p:sp>
      <p:graphicFrame>
        <p:nvGraphicFramePr>
          <p:cNvPr id="6" name="Table 5" descr="A table compares the six major criteria used for selecting transportation modes. The last two rows of the table lists the percentage of companies that use each transportation mode and various products carried by each transportation mode.&#10;&#10;The first criteria listed is “Cost.” For Railroads, “Moderate”; for Trucks, “High”; for Pipelines, “Low.”&#10;&#10;The second criteria listed is “Speed.” For Railroads, “Average”; for Trucks, “Fast”; for Pipelines, “Slow.”&#10;&#10;The third criteria listed is “Dependability.” For Railroads, “Average”; for Trucks, “High”; for Pipelines, “High.”&#10;&#10;The fourth criteria listed is “Load flexibility.” For Railroads, “High”; for Trucks, “Average”; for Pipelines, “Very low.”&#10;&#10;The fifth criteria listed is “Accessibility.” For Railroads, “High”; for Trucks, “Very high”; for Pipelines, “Very limited.”&#10;&#10;The sixth criteria listed is “Frequency.” For Railroads, “Low”; for Trucks, “High”; for Pipelines, “Very high.”&#10;&#10;The percent of use for each transportation mode is as follows: Railroads, “25.6%”; Trucks, “42.6%”; Pipelines, “14.6%.”&#10;&#10;An asterisk appears after “Percent of use” with the following note displayed below the table: “Percent of use values do not add up to 100%: 9.0% of freight shipments were categorized as Multimodal, and 1.6% were categorized as Other/Unknown.”&#10;&#10;Products carried for each transportation mode include the following: For Railroads, “Coal, grain, lumber, heavy equipment, paper and pulp products, chemicals”; for Trucks, “Clothing, computers, books, groceries and produce, livestock”; for Pipelines, “Oil, processed coal, natural gas, wood chips.”" title="Table 13-2 - Characteristics of Transportation Modes"/>
          <p:cNvGraphicFramePr>
            <a:graphicFrameLocks noGrp="1"/>
          </p:cNvGraphicFramePr>
          <p:nvPr>
            <p:extLst>
              <p:ext uri="{D42A27DB-BD31-4B8C-83A1-F6EECF244321}">
                <p14:modId xmlns:p14="http://schemas.microsoft.com/office/powerpoint/2010/main" val="4063726844"/>
              </p:ext>
            </p:extLst>
          </p:nvPr>
        </p:nvGraphicFramePr>
        <p:xfrm>
          <a:off x="457200" y="1157615"/>
          <a:ext cx="8229601" cy="4816286"/>
        </p:xfrm>
        <a:graphic>
          <a:graphicData uri="http://schemas.openxmlformats.org/drawingml/2006/table">
            <a:tbl>
              <a:tblPr firstRow="1" bandRow="1">
                <a:tableStyleId>{5940675A-B579-460E-94D1-54222C63F5DA}</a:tableStyleId>
              </a:tblPr>
              <a:tblGrid>
                <a:gridCol w="2557849">
                  <a:extLst>
                    <a:ext uri="{9D8B030D-6E8A-4147-A177-3AD203B41FA5}">
                      <a16:colId xmlns:a16="http://schemas.microsoft.com/office/drawing/2014/main" xmlns="" val="20000"/>
                    </a:ext>
                  </a:extLst>
                </a:gridCol>
                <a:gridCol w="1890584"/>
                <a:gridCol w="1779373"/>
                <a:gridCol w="2001795"/>
              </a:tblGrid>
              <a:tr h="416709">
                <a:tc>
                  <a:txBody>
                    <a:bodyPr/>
                    <a:lstStyle/>
                    <a:p>
                      <a:pPr algn="ctr"/>
                      <a:r>
                        <a:rPr lang="en-US" sz="1800" b="1" dirty="0" smtClean="0">
                          <a:solidFill>
                            <a:schemeClr val="bg1"/>
                          </a:solidFill>
                          <a:latin typeface="Arial" panose="020B0604020202020204" pitchFamily="34" charset="0"/>
                          <a:cs typeface="Arial" panose="020B0604020202020204" pitchFamily="34" charset="0"/>
                        </a:rPr>
                        <a:t>Selection Criteria</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Railroads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Trucks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Pipelines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9E0025"/>
                    </a:solidFill>
                  </a:tcPr>
                </a:tc>
                <a:extLst>
                  <a:ext uri="{0D108BD9-81ED-4DB2-BD59-A6C34878D82A}">
                    <a16:rowId xmlns:a16="http://schemas.microsoft.com/office/drawing/2014/main" xmlns="" val="10000"/>
                  </a:ext>
                </a:extLst>
              </a:tr>
              <a:tr h="416709">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Cost</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Moderate</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1800" dirty="0" smtClean="0">
                          <a:latin typeface="Arial" panose="020B0604020202020204" pitchFamily="34" charset="0"/>
                          <a:cs typeface="Arial" panose="020B0604020202020204" pitchFamily="34" charset="0"/>
                        </a:rPr>
                        <a:t>High</a:t>
                      </a:r>
                      <a:endParaRPr lang="en-US" sz="1800" dirty="0">
                        <a:latin typeface="Arial" panose="020B0604020202020204" pitchFamily="34" charset="0"/>
                        <a:cs typeface="Arial" panose="020B0604020202020204" pitchFamily="34" charset="0"/>
                      </a:endParaRPr>
                    </a:p>
                  </a:txBody>
                  <a:tcPr anchor="ctr">
                    <a:solidFill>
                      <a:srgbClr val="E2DFEF"/>
                    </a:solidFill>
                  </a:tcPr>
                </a:tc>
                <a:tc>
                  <a:txBody>
                    <a:bodyPr/>
                    <a:lstStyle/>
                    <a:p>
                      <a:r>
                        <a:rPr lang="en-US" sz="1800" dirty="0" smtClean="0">
                          <a:latin typeface="Arial" panose="020B0604020202020204" pitchFamily="34" charset="0"/>
                          <a:cs typeface="Arial" panose="020B0604020202020204" pitchFamily="34" charset="0"/>
                        </a:rPr>
                        <a:t>Low</a:t>
                      </a:r>
                      <a:endParaRPr lang="en-US" sz="1800" dirty="0">
                        <a:latin typeface="Arial" panose="020B0604020202020204" pitchFamily="34" charset="0"/>
                        <a:cs typeface="Arial" panose="020B0604020202020204" pitchFamily="34" charset="0"/>
                      </a:endParaRPr>
                    </a:p>
                  </a:txBody>
                  <a:tcPr anchor="ctr">
                    <a:solidFill>
                      <a:srgbClr val="F4DFDA"/>
                    </a:solidFill>
                  </a:tcPr>
                </a:tc>
                <a:extLst>
                  <a:ext uri="{0D108BD9-81ED-4DB2-BD59-A6C34878D82A}">
                    <a16:rowId xmlns:a16="http://schemas.microsoft.com/office/drawing/2014/main" xmlns="" val="10001"/>
                  </a:ext>
                </a:extLst>
              </a:tr>
              <a:tr h="315760">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Speed</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Average</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latin typeface="Arial" panose="020B0604020202020204" pitchFamily="34" charset="0"/>
                          <a:cs typeface="Arial" panose="020B0604020202020204" pitchFamily="34" charset="0"/>
                        </a:rPr>
                        <a:t>Fast</a:t>
                      </a:r>
                      <a:endParaRPr lang="en-US" sz="1800" dirty="0">
                        <a:latin typeface="Arial" panose="020B0604020202020204" pitchFamily="34" charset="0"/>
                        <a:cs typeface="Arial" panose="020B0604020202020204" pitchFamily="34" charset="0"/>
                      </a:endParaRPr>
                    </a:p>
                  </a:txBody>
                  <a:tcPr anchor="ctr">
                    <a:solidFill>
                      <a:srgbClr val="CBC5E1"/>
                    </a:solidFill>
                  </a:tcPr>
                </a:tc>
                <a:tc>
                  <a:txBody>
                    <a:bodyPr/>
                    <a:lstStyle/>
                    <a:p>
                      <a:r>
                        <a:rPr lang="en-US" sz="1800" dirty="0" smtClean="0">
                          <a:latin typeface="Arial" panose="020B0604020202020204" pitchFamily="34" charset="0"/>
                          <a:cs typeface="Arial" panose="020B0604020202020204" pitchFamily="34" charset="0"/>
                        </a:rPr>
                        <a:t>Slow</a:t>
                      </a:r>
                      <a:endParaRPr lang="en-US" sz="1800" dirty="0">
                        <a:latin typeface="Arial" panose="020B0604020202020204" pitchFamily="34" charset="0"/>
                        <a:cs typeface="Arial" panose="020B0604020202020204" pitchFamily="34" charset="0"/>
                      </a:endParaRPr>
                    </a:p>
                  </a:txBody>
                  <a:tcPr anchor="ctr">
                    <a:solidFill>
                      <a:srgbClr val="E9C4BB"/>
                    </a:solidFill>
                  </a:tcPr>
                </a:tc>
                <a:extLst>
                  <a:ext uri="{0D108BD9-81ED-4DB2-BD59-A6C34878D82A}">
                    <a16:rowId xmlns:a16="http://schemas.microsoft.com/office/drawing/2014/main" xmlns="" val="10002"/>
                  </a:ext>
                </a:extLst>
              </a:tr>
              <a:tr h="416709">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Dependability</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Average</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EE7F3"/>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High</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E2DFEF"/>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High</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F4DFDA"/>
                    </a:solidFill>
                  </a:tcPr>
                </a:tc>
                <a:extLst>
                  <a:ext uri="{0D108BD9-81ED-4DB2-BD59-A6C34878D82A}">
                    <a16:rowId xmlns:a16="http://schemas.microsoft.com/office/drawing/2014/main" xmlns="" val="10003"/>
                  </a:ext>
                </a:extLst>
              </a:tr>
              <a:tr h="315760">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Load flexibility</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High</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latin typeface="Arial" panose="020B0604020202020204" pitchFamily="34" charset="0"/>
                          <a:cs typeface="Arial" panose="020B0604020202020204" pitchFamily="34" charset="0"/>
                        </a:rPr>
                        <a:t>Average</a:t>
                      </a:r>
                      <a:endParaRPr lang="en-US" sz="1800" dirty="0">
                        <a:latin typeface="Arial" panose="020B0604020202020204" pitchFamily="34" charset="0"/>
                        <a:cs typeface="Arial" panose="020B0604020202020204" pitchFamily="34" charset="0"/>
                      </a:endParaRPr>
                    </a:p>
                  </a:txBody>
                  <a:tcPr anchor="ctr">
                    <a:solidFill>
                      <a:srgbClr val="CBC5E1"/>
                    </a:solidFill>
                  </a:tcPr>
                </a:tc>
                <a:tc>
                  <a:txBody>
                    <a:bodyPr/>
                    <a:lstStyle/>
                    <a:p>
                      <a:r>
                        <a:rPr lang="en-US" sz="1800" dirty="0" smtClean="0">
                          <a:latin typeface="Arial" panose="020B0604020202020204" pitchFamily="34" charset="0"/>
                          <a:cs typeface="Arial" panose="020B0604020202020204" pitchFamily="34" charset="0"/>
                        </a:rPr>
                        <a:t>Very low</a:t>
                      </a:r>
                      <a:endParaRPr lang="en-US" sz="1800" dirty="0">
                        <a:latin typeface="Arial" panose="020B0604020202020204" pitchFamily="34" charset="0"/>
                        <a:cs typeface="Arial" panose="020B0604020202020204" pitchFamily="34" charset="0"/>
                      </a:endParaRPr>
                    </a:p>
                  </a:txBody>
                  <a:tcPr anchor="ctr">
                    <a:solidFill>
                      <a:srgbClr val="E9C4BB"/>
                    </a:solidFill>
                  </a:tcPr>
                </a:tc>
                <a:extLst>
                  <a:ext uri="{0D108BD9-81ED-4DB2-BD59-A6C34878D82A}">
                    <a16:rowId xmlns:a16="http://schemas.microsoft.com/office/drawing/2014/main" xmlns="" val="10004"/>
                  </a:ext>
                </a:extLst>
              </a:tr>
              <a:tr h="315760">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Accessibility</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High</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1800" dirty="0" smtClean="0">
                          <a:latin typeface="Arial" panose="020B0604020202020204" pitchFamily="34" charset="0"/>
                          <a:cs typeface="Arial" panose="020B0604020202020204" pitchFamily="34" charset="0"/>
                        </a:rPr>
                        <a:t>Very high</a:t>
                      </a:r>
                      <a:endParaRPr lang="en-US" sz="1800" dirty="0">
                        <a:latin typeface="Arial" panose="020B0604020202020204" pitchFamily="34" charset="0"/>
                        <a:cs typeface="Arial" panose="020B0604020202020204" pitchFamily="34" charset="0"/>
                      </a:endParaRPr>
                    </a:p>
                  </a:txBody>
                  <a:tcPr anchor="ctr">
                    <a:solidFill>
                      <a:srgbClr val="E2DFEF"/>
                    </a:solidFill>
                  </a:tcPr>
                </a:tc>
                <a:tc>
                  <a:txBody>
                    <a:bodyPr/>
                    <a:lstStyle/>
                    <a:p>
                      <a:r>
                        <a:rPr lang="en-US" sz="1800" dirty="0" smtClean="0">
                          <a:latin typeface="Arial" panose="020B0604020202020204" pitchFamily="34" charset="0"/>
                          <a:cs typeface="Arial" panose="020B0604020202020204" pitchFamily="34" charset="0"/>
                        </a:rPr>
                        <a:t>Very limited</a:t>
                      </a:r>
                      <a:endParaRPr lang="en-US" sz="1800" dirty="0">
                        <a:latin typeface="Arial" panose="020B0604020202020204" pitchFamily="34" charset="0"/>
                        <a:cs typeface="Arial" panose="020B0604020202020204" pitchFamily="34" charset="0"/>
                      </a:endParaRPr>
                    </a:p>
                  </a:txBody>
                  <a:tcPr anchor="ctr">
                    <a:solidFill>
                      <a:srgbClr val="F4DFDA"/>
                    </a:solidFill>
                  </a:tcPr>
                </a:tc>
                <a:extLst>
                  <a:ext uri="{0D108BD9-81ED-4DB2-BD59-A6C34878D82A}">
                    <a16:rowId xmlns:a16="http://schemas.microsoft.com/office/drawing/2014/main" xmlns="" val="10005"/>
                  </a:ext>
                </a:extLst>
              </a:tr>
              <a:tr h="315760">
                <a:tc>
                  <a:txBody>
                    <a:bodyPr/>
                    <a:lstStyle/>
                    <a:p>
                      <a:pPr marL="0" indent="0" algn="l">
                        <a:buFont typeface="+mj-lt"/>
                        <a:buNone/>
                        <a:tabLst>
                          <a:tab pos="463550" algn="r"/>
                        </a:tabLst>
                      </a:pPr>
                      <a:r>
                        <a:rPr lang="en-US" sz="1800" b="1" dirty="0" smtClean="0">
                          <a:latin typeface="Arial" panose="020B0604020202020204" pitchFamily="34" charset="0"/>
                          <a:cs typeface="Arial" panose="020B0604020202020204" pitchFamily="34" charset="0"/>
                        </a:rPr>
                        <a:t>Frequency</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Low</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latin typeface="Arial" panose="020B0604020202020204" pitchFamily="34" charset="0"/>
                          <a:cs typeface="Arial" panose="020B0604020202020204" pitchFamily="34" charset="0"/>
                        </a:rPr>
                        <a:t>High</a:t>
                      </a:r>
                      <a:endParaRPr lang="en-US" sz="1800" dirty="0">
                        <a:latin typeface="Arial" panose="020B0604020202020204" pitchFamily="34" charset="0"/>
                        <a:cs typeface="Arial" panose="020B0604020202020204" pitchFamily="34" charset="0"/>
                      </a:endParaRPr>
                    </a:p>
                  </a:txBody>
                  <a:tcPr anchor="ctr">
                    <a:solidFill>
                      <a:srgbClr val="CBC5E1"/>
                    </a:solidFill>
                  </a:tcPr>
                </a:tc>
                <a:tc>
                  <a:txBody>
                    <a:bodyPr/>
                    <a:lstStyle/>
                    <a:p>
                      <a:r>
                        <a:rPr lang="en-US" sz="1800" dirty="0" smtClean="0">
                          <a:latin typeface="Arial" panose="020B0604020202020204" pitchFamily="34" charset="0"/>
                          <a:cs typeface="Arial" panose="020B0604020202020204" pitchFamily="34" charset="0"/>
                        </a:rPr>
                        <a:t>Very high</a:t>
                      </a:r>
                      <a:endParaRPr lang="en-US" sz="1800" dirty="0">
                        <a:latin typeface="Arial" panose="020B0604020202020204" pitchFamily="34" charset="0"/>
                        <a:cs typeface="Arial" panose="020B0604020202020204" pitchFamily="34" charset="0"/>
                      </a:endParaRPr>
                    </a:p>
                  </a:txBody>
                  <a:tcPr anchor="ctr">
                    <a:solidFill>
                      <a:srgbClr val="E9C4BB"/>
                    </a:solidFill>
                  </a:tcPr>
                </a:tc>
              </a:tr>
              <a:tr h="315760">
                <a:tc>
                  <a:txBody>
                    <a:bodyPr/>
                    <a:lstStyle/>
                    <a:p>
                      <a:pPr marL="0" indent="0" algn="l">
                        <a:buFont typeface="+mj-lt"/>
                        <a:buNone/>
                        <a:tabLst>
                          <a:tab pos="463550" algn="r"/>
                        </a:tabLst>
                      </a:pPr>
                      <a:r>
                        <a:rPr lang="en-US" sz="1800" b="1" dirty="0" smtClean="0">
                          <a:latin typeface="Arial" panose="020B0604020202020204" pitchFamily="34" charset="0"/>
                          <a:cs typeface="Arial" panose="020B0604020202020204" pitchFamily="34" charset="0"/>
                        </a:rPr>
                        <a:t>Percent of use*</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25.6%</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1800" dirty="0" smtClean="0">
                          <a:latin typeface="Arial" panose="020B0604020202020204" pitchFamily="34" charset="0"/>
                          <a:cs typeface="Arial" panose="020B0604020202020204" pitchFamily="34" charset="0"/>
                        </a:rPr>
                        <a:t>42.6%</a:t>
                      </a:r>
                      <a:endParaRPr lang="en-US" sz="1800" dirty="0">
                        <a:latin typeface="Arial" panose="020B0604020202020204" pitchFamily="34" charset="0"/>
                        <a:cs typeface="Arial" panose="020B0604020202020204" pitchFamily="34" charset="0"/>
                      </a:endParaRPr>
                    </a:p>
                  </a:txBody>
                  <a:tcPr anchor="ctr">
                    <a:solidFill>
                      <a:srgbClr val="E2DFEF"/>
                    </a:solidFill>
                  </a:tcPr>
                </a:tc>
                <a:tc>
                  <a:txBody>
                    <a:bodyPr/>
                    <a:lstStyle/>
                    <a:p>
                      <a:r>
                        <a:rPr lang="en-US" sz="1800" dirty="0" smtClean="0">
                          <a:latin typeface="Arial" panose="020B0604020202020204" pitchFamily="34" charset="0"/>
                          <a:cs typeface="Arial" panose="020B0604020202020204" pitchFamily="34" charset="0"/>
                        </a:rPr>
                        <a:t>14.6%</a:t>
                      </a:r>
                      <a:endParaRPr lang="en-US" sz="1800" dirty="0">
                        <a:latin typeface="Arial" panose="020B0604020202020204" pitchFamily="34" charset="0"/>
                        <a:cs typeface="Arial" panose="020B0604020202020204" pitchFamily="34" charset="0"/>
                      </a:endParaRPr>
                    </a:p>
                  </a:txBody>
                  <a:tcPr anchor="ctr">
                    <a:solidFill>
                      <a:srgbClr val="F4DFDA"/>
                    </a:solidFill>
                  </a:tcPr>
                </a:tc>
              </a:tr>
              <a:tr h="1499859">
                <a:tc>
                  <a:txBody>
                    <a:bodyPr/>
                    <a:lstStyle/>
                    <a:p>
                      <a:pPr marL="0" indent="0" algn="l">
                        <a:buFont typeface="+mj-lt"/>
                        <a:buNone/>
                        <a:tabLst>
                          <a:tab pos="463550" algn="r"/>
                        </a:tabLst>
                      </a:pPr>
                      <a:r>
                        <a:rPr lang="en-US" sz="1800" b="1" dirty="0" smtClean="0">
                          <a:latin typeface="Arial" panose="020B0604020202020204" pitchFamily="34" charset="0"/>
                          <a:cs typeface="Arial" panose="020B0604020202020204" pitchFamily="34" charset="0"/>
                        </a:rPr>
                        <a:t>Products carried</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Coal, grain, lumber, heavy equipment, paper and pulp products, chemicals</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latin typeface="Arial" panose="020B0604020202020204" pitchFamily="34" charset="0"/>
                          <a:cs typeface="Arial" panose="020B0604020202020204" pitchFamily="34" charset="0"/>
                        </a:rPr>
                        <a:t>Clothing, computers, books, groceries and produce, livestock</a:t>
                      </a:r>
                      <a:endParaRPr lang="en-US" sz="1800" dirty="0">
                        <a:latin typeface="Arial" panose="020B0604020202020204" pitchFamily="34" charset="0"/>
                        <a:cs typeface="Arial" panose="020B0604020202020204" pitchFamily="34" charset="0"/>
                      </a:endParaRPr>
                    </a:p>
                  </a:txBody>
                  <a:tcPr anchor="ctr">
                    <a:solidFill>
                      <a:srgbClr val="CBC5E1"/>
                    </a:solidFill>
                  </a:tcPr>
                </a:tc>
                <a:tc>
                  <a:txBody>
                    <a:bodyPr/>
                    <a:lstStyle/>
                    <a:p>
                      <a:r>
                        <a:rPr lang="en-US" sz="1800" dirty="0" smtClean="0">
                          <a:latin typeface="Arial" panose="020B0604020202020204" pitchFamily="34" charset="0"/>
                          <a:cs typeface="Arial" panose="020B0604020202020204" pitchFamily="34" charset="0"/>
                        </a:rPr>
                        <a:t>Oil, processed coal, natural gas, wood chips</a:t>
                      </a:r>
                      <a:endParaRPr lang="en-US" sz="1800" dirty="0">
                        <a:latin typeface="Arial" panose="020B0604020202020204" pitchFamily="34" charset="0"/>
                        <a:cs typeface="Arial" panose="020B0604020202020204" pitchFamily="34" charset="0"/>
                      </a:endParaRPr>
                    </a:p>
                  </a:txBody>
                  <a:tcPr anchor="ctr">
                    <a:solidFill>
                      <a:srgbClr val="E9C4BB"/>
                    </a:solidFill>
                  </a:tcPr>
                </a:tc>
              </a:tr>
            </a:tbl>
          </a:graphicData>
        </a:graphic>
      </p:graphicFrame>
      <p:pic>
        <p:nvPicPr>
          <p:cNvPr id="2" name="Picture 1" descr="Note: Percent of use values do not add up to 100%; 9.0% of freight shipments were categorized as Multimodal, and 1.6% were categorized as Other/Unknown." title="Table Note"/>
          <p:cNvPicPr>
            <a:picLocks noChangeAspect="1"/>
          </p:cNvPicPr>
          <p:nvPr/>
        </p:nvPicPr>
        <p:blipFill>
          <a:blip r:embed="rId2"/>
          <a:stretch>
            <a:fillRect/>
          </a:stretch>
        </p:blipFill>
        <p:spPr>
          <a:xfrm>
            <a:off x="454068" y="5988517"/>
            <a:ext cx="8229600" cy="230303"/>
          </a:xfrm>
          <a:prstGeom prst="rect">
            <a:avLst/>
          </a:prstGeom>
        </p:spPr>
      </p:pic>
    </p:spTree>
    <p:extLst>
      <p:ext uri="{BB962C8B-B14F-4D97-AF65-F5344CB8AC3E}">
        <p14:creationId xmlns:p14="http://schemas.microsoft.com/office/powerpoint/2010/main" val="878159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13-2</a:t>
            </a:r>
            <a:r>
              <a:rPr lang="en-US" sz="1800" dirty="0" smtClean="0"/>
              <a:t>	Characteristics of Transportation Modes </a:t>
            </a:r>
            <a:r>
              <a:rPr lang="en-US" sz="1400" dirty="0" smtClean="0"/>
              <a:t>(slide 2 of 2)</a:t>
            </a:r>
            <a:endParaRPr lang="en-US" sz="1000" dirty="0"/>
          </a:p>
        </p:txBody>
      </p:sp>
      <p:graphicFrame>
        <p:nvGraphicFramePr>
          <p:cNvPr id="6" name="Table 5" descr="A table compares the six major criteria used for selecting transportation modes. The last two rows of the table lists the percentage of companies that use each transportation mode and various products carried by each transportation mode.&#10;&#10;The first criteria listed is “Cost.” For Waterways, “Very low”; for Airplanes, “Very high.”&#10;&#10;The second criteria listed is “Speed.” For Waterways, “Very slow” for Airplanes, “Very fast.”&#10;&#10;The third criteria listed is “Dependability.” For Waterways, “Average”; for Airplanes, “High.”&#10;&#10;The fourth criteria listed is “Load flexibility.” For Waterways, “Very high”; for Airplanes, “Low.”&#10;&#10;The fifth criteria listed is “Accessibility.” For Waterways, “Limited”; for Airplanes, “Average.”&#10;&#10;The sixth criteria listed is “Frequency.” For Waterways, “Very low”; for Airplanes, “Average.”&#10;&#10;The percent of use for each transportation mode is as follows: Waterways, “6.4%”; Airplanes, “0.2%.”&#10;&#10;An asterisk appears after “Percent of use” with the following note displayed below the table: “Percent of use values do not add up to 100%: 9.0% of freight shipments were categorized as Multimodal, and 1.6% were categorized as Other/Unknown.”&#10;&#10;Products carried for each transportation mode include the following: For Waterways, “Chemicals, bauxite, grain, motor vehicles, agricultural implements”; for Airplanes, “Flowers, food (highly perishable), technical instruments, emergency parts and equipment, overnight mail.”" title="Table 13-2 - Characteristics of Transportation Modes"/>
          <p:cNvGraphicFramePr>
            <a:graphicFrameLocks noGrp="1"/>
          </p:cNvGraphicFramePr>
          <p:nvPr>
            <p:extLst>
              <p:ext uri="{D42A27DB-BD31-4B8C-83A1-F6EECF244321}">
                <p14:modId xmlns:p14="http://schemas.microsoft.com/office/powerpoint/2010/main" val="1742346691"/>
              </p:ext>
            </p:extLst>
          </p:nvPr>
        </p:nvGraphicFramePr>
        <p:xfrm>
          <a:off x="457200" y="1157615"/>
          <a:ext cx="8229600" cy="4663439"/>
        </p:xfrm>
        <a:graphic>
          <a:graphicData uri="http://schemas.openxmlformats.org/drawingml/2006/table">
            <a:tbl>
              <a:tblPr firstRow="1" bandRow="1">
                <a:tableStyleId>{5940675A-B579-460E-94D1-54222C63F5DA}</a:tableStyleId>
              </a:tblPr>
              <a:tblGrid>
                <a:gridCol w="3268094">
                  <a:extLst>
                    <a:ext uri="{9D8B030D-6E8A-4147-A177-3AD203B41FA5}">
                      <a16:colId xmlns:a16="http://schemas.microsoft.com/office/drawing/2014/main" xmlns="" val="20000"/>
                    </a:ext>
                  </a:extLst>
                </a:gridCol>
                <a:gridCol w="2557638"/>
                <a:gridCol w="2403868"/>
              </a:tblGrid>
              <a:tr h="291701">
                <a:tc>
                  <a:txBody>
                    <a:bodyPr/>
                    <a:lstStyle/>
                    <a:p>
                      <a:pPr algn="ctr"/>
                      <a:r>
                        <a:rPr lang="en-US" sz="1800" b="1" dirty="0" smtClean="0">
                          <a:solidFill>
                            <a:schemeClr val="bg1"/>
                          </a:solidFill>
                          <a:latin typeface="Arial" panose="020B0604020202020204" pitchFamily="34" charset="0"/>
                          <a:cs typeface="Arial" panose="020B0604020202020204" pitchFamily="34" charset="0"/>
                        </a:rPr>
                        <a:t>Selection Criteria</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Waterways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Airplanes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extLst>
                  <a:ext uri="{0D108BD9-81ED-4DB2-BD59-A6C34878D82A}">
                    <a16:rowId xmlns:a16="http://schemas.microsoft.com/office/drawing/2014/main" xmlns="" val="10000"/>
                  </a:ext>
                </a:extLst>
              </a:tr>
              <a:tr h="291701">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Cost</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Very low</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1800" dirty="0" smtClean="0">
                          <a:solidFill>
                            <a:schemeClr val="tx1"/>
                          </a:solidFill>
                          <a:latin typeface="Arial" panose="020B0604020202020204" pitchFamily="34" charset="0"/>
                          <a:cs typeface="Arial" panose="020B0604020202020204" pitchFamily="34" charset="0"/>
                        </a:rPr>
                        <a:t>Very high</a:t>
                      </a:r>
                      <a:endParaRPr lang="en-US" sz="1800" dirty="0">
                        <a:solidFill>
                          <a:schemeClr val="tx1"/>
                        </a:solidFill>
                        <a:latin typeface="Arial" panose="020B0604020202020204" pitchFamily="34" charset="0"/>
                        <a:cs typeface="Arial" panose="020B0604020202020204" pitchFamily="34" charset="0"/>
                      </a:endParaRPr>
                    </a:p>
                  </a:txBody>
                  <a:tcPr anchor="ctr">
                    <a:solidFill>
                      <a:srgbClr val="E2DFEF"/>
                    </a:solidFill>
                  </a:tcPr>
                </a:tc>
                <a:extLst>
                  <a:ext uri="{0D108BD9-81ED-4DB2-BD59-A6C34878D82A}">
                    <a16:rowId xmlns:a16="http://schemas.microsoft.com/office/drawing/2014/main" xmlns="" val="10001"/>
                  </a:ext>
                </a:extLst>
              </a:tr>
              <a:tr h="291701">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Speed</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Very slow</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solidFill>
                            <a:schemeClr val="tx1"/>
                          </a:solidFill>
                          <a:latin typeface="Arial" panose="020B0604020202020204" pitchFamily="34" charset="0"/>
                          <a:cs typeface="Arial" panose="020B0604020202020204" pitchFamily="34" charset="0"/>
                        </a:rPr>
                        <a:t>Very fast</a:t>
                      </a:r>
                      <a:endParaRPr lang="en-US" sz="1800" dirty="0">
                        <a:solidFill>
                          <a:schemeClr val="tx1"/>
                        </a:solidFill>
                        <a:latin typeface="Arial" panose="020B0604020202020204" pitchFamily="34" charset="0"/>
                        <a:cs typeface="Arial" panose="020B0604020202020204" pitchFamily="34" charset="0"/>
                      </a:endParaRPr>
                    </a:p>
                  </a:txBody>
                  <a:tcPr anchor="ctr">
                    <a:solidFill>
                      <a:srgbClr val="CBC5E1"/>
                    </a:solidFill>
                  </a:tcPr>
                </a:tc>
                <a:extLst>
                  <a:ext uri="{0D108BD9-81ED-4DB2-BD59-A6C34878D82A}">
                    <a16:rowId xmlns:a16="http://schemas.microsoft.com/office/drawing/2014/main" xmlns="" val="10002"/>
                  </a:ext>
                </a:extLst>
              </a:tr>
              <a:tr h="291701">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Dependability</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Average</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EE7F3"/>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High</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E2DFEF"/>
                    </a:solidFill>
                  </a:tcPr>
                </a:tc>
                <a:extLst>
                  <a:ext uri="{0D108BD9-81ED-4DB2-BD59-A6C34878D82A}">
                    <a16:rowId xmlns:a16="http://schemas.microsoft.com/office/drawing/2014/main" xmlns="" val="10003"/>
                  </a:ext>
                </a:extLst>
              </a:tr>
              <a:tr h="291701">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Load flexibility</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Very high </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solidFill>
                            <a:schemeClr val="tx1"/>
                          </a:solidFill>
                          <a:latin typeface="Arial" panose="020B0604020202020204" pitchFamily="34" charset="0"/>
                          <a:cs typeface="Arial" panose="020B0604020202020204" pitchFamily="34" charset="0"/>
                        </a:rPr>
                        <a:t>Low</a:t>
                      </a:r>
                      <a:endParaRPr lang="en-US" sz="1800" dirty="0">
                        <a:solidFill>
                          <a:schemeClr val="tx1"/>
                        </a:solidFill>
                        <a:latin typeface="Arial" panose="020B0604020202020204" pitchFamily="34" charset="0"/>
                        <a:cs typeface="Arial" panose="020B0604020202020204" pitchFamily="34" charset="0"/>
                      </a:endParaRPr>
                    </a:p>
                  </a:txBody>
                  <a:tcPr anchor="ctr">
                    <a:solidFill>
                      <a:srgbClr val="CBC5E1"/>
                    </a:solidFill>
                  </a:tcPr>
                </a:tc>
                <a:extLst>
                  <a:ext uri="{0D108BD9-81ED-4DB2-BD59-A6C34878D82A}">
                    <a16:rowId xmlns:a16="http://schemas.microsoft.com/office/drawing/2014/main" xmlns="" val="10004"/>
                  </a:ext>
                </a:extLst>
              </a:tr>
              <a:tr h="291701">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Accessibility</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Limited</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1800" dirty="0" smtClean="0">
                          <a:solidFill>
                            <a:schemeClr val="tx1"/>
                          </a:solidFill>
                          <a:latin typeface="Arial" panose="020B0604020202020204" pitchFamily="34" charset="0"/>
                          <a:cs typeface="Arial" panose="020B0604020202020204" pitchFamily="34" charset="0"/>
                        </a:rPr>
                        <a:t>Average</a:t>
                      </a:r>
                      <a:endParaRPr lang="en-US" sz="1800" dirty="0">
                        <a:solidFill>
                          <a:schemeClr val="tx1"/>
                        </a:solidFill>
                        <a:latin typeface="Arial" panose="020B0604020202020204" pitchFamily="34" charset="0"/>
                        <a:cs typeface="Arial" panose="020B0604020202020204" pitchFamily="34" charset="0"/>
                      </a:endParaRPr>
                    </a:p>
                  </a:txBody>
                  <a:tcPr anchor="ctr">
                    <a:solidFill>
                      <a:srgbClr val="E2DFEF"/>
                    </a:solidFill>
                  </a:tcPr>
                </a:tc>
                <a:extLst>
                  <a:ext uri="{0D108BD9-81ED-4DB2-BD59-A6C34878D82A}">
                    <a16:rowId xmlns:a16="http://schemas.microsoft.com/office/drawing/2014/main" xmlns="" val="10005"/>
                  </a:ext>
                </a:extLst>
              </a:tr>
              <a:tr h="291701">
                <a:tc>
                  <a:txBody>
                    <a:bodyPr/>
                    <a:lstStyle/>
                    <a:p>
                      <a:pPr marL="0" indent="0" algn="l">
                        <a:buFont typeface="+mj-lt"/>
                        <a:buNone/>
                        <a:tabLst>
                          <a:tab pos="463550" algn="r"/>
                        </a:tabLst>
                      </a:pPr>
                      <a:r>
                        <a:rPr lang="en-US" sz="1800" b="1" dirty="0" smtClean="0">
                          <a:latin typeface="Arial" panose="020B0604020202020204" pitchFamily="34" charset="0"/>
                          <a:cs typeface="Arial" panose="020B0604020202020204" pitchFamily="34" charset="0"/>
                        </a:rPr>
                        <a:t>Frequency</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Very low</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solidFill>
                            <a:schemeClr val="tx1"/>
                          </a:solidFill>
                          <a:latin typeface="Arial" panose="020B0604020202020204" pitchFamily="34" charset="0"/>
                          <a:cs typeface="Arial" panose="020B0604020202020204" pitchFamily="34" charset="0"/>
                        </a:rPr>
                        <a:t>Average</a:t>
                      </a:r>
                      <a:endParaRPr lang="en-US" sz="1800" dirty="0">
                        <a:solidFill>
                          <a:schemeClr val="tx1"/>
                        </a:solidFill>
                        <a:latin typeface="Arial" panose="020B0604020202020204" pitchFamily="34" charset="0"/>
                        <a:cs typeface="Arial" panose="020B0604020202020204" pitchFamily="34" charset="0"/>
                      </a:endParaRPr>
                    </a:p>
                  </a:txBody>
                  <a:tcPr anchor="ctr">
                    <a:solidFill>
                      <a:srgbClr val="CBC5E1"/>
                    </a:solidFill>
                  </a:tcPr>
                </a:tc>
              </a:tr>
              <a:tr h="291701">
                <a:tc>
                  <a:txBody>
                    <a:bodyPr/>
                    <a:lstStyle/>
                    <a:p>
                      <a:pPr marL="0" indent="0" algn="l">
                        <a:buFont typeface="+mj-lt"/>
                        <a:buNone/>
                        <a:tabLst>
                          <a:tab pos="463550" algn="r"/>
                        </a:tabLst>
                      </a:pPr>
                      <a:r>
                        <a:rPr lang="en-US" sz="1800" b="1" dirty="0" smtClean="0">
                          <a:latin typeface="Arial" panose="020B0604020202020204" pitchFamily="34" charset="0"/>
                          <a:cs typeface="Arial" panose="020B0604020202020204" pitchFamily="34" charset="0"/>
                        </a:rPr>
                        <a:t>Percent of use*</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6.4%</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1800" dirty="0" smtClean="0">
                          <a:solidFill>
                            <a:schemeClr val="tx1"/>
                          </a:solidFill>
                          <a:latin typeface="Arial" panose="020B0604020202020204" pitchFamily="34" charset="0"/>
                          <a:cs typeface="Arial" panose="020B0604020202020204" pitchFamily="34" charset="0"/>
                        </a:rPr>
                        <a:t>0.2%</a:t>
                      </a:r>
                      <a:endParaRPr lang="en-US" sz="1800" dirty="0">
                        <a:solidFill>
                          <a:schemeClr val="tx1"/>
                        </a:solidFill>
                        <a:latin typeface="Arial" panose="020B0604020202020204" pitchFamily="34" charset="0"/>
                        <a:cs typeface="Arial" panose="020B0604020202020204" pitchFamily="34" charset="0"/>
                      </a:endParaRPr>
                    </a:p>
                  </a:txBody>
                  <a:tcPr anchor="ctr">
                    <a:solidFill>
                      <a:srgbClr val="E2DFEF"/>
                    </a:solidFill>
                  </a:tcPr>
                </a:tc>
              </a:tr>
              <a:tr h="1385579">
                <a:tc>
                  <a:txBody>
                    <a:bodyPr/>
                    <a:lstStyle/>
                    <a:p>
                      <a:pPr marL="0" indent="0" algn="l">
                        <a:buFont typeface="+mj-lt"/>
                        <a:buNone/>
                        <a:tabLst>
                          <a:tab pos="463550" algn="r"/>
                        </a:tabLst>
                      </a:pPr>
                      <a:r>
                        <a:rPr lang="en-US" sz="1800" b="1" dirty="0" smtClean="0">
                          <a:latin typeface="Arial" panose="020B0604020202020204" pitchFamily="34" charset="0"/>
                          <a:cs typeface="Arial" panose="020B0604020202020204" pitchFamily="34" charset="0"/>
                        </a:rPr>
                        <a:t>Products carried</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Chemicals, bauxite, grain, motor</a:t>
                      </a:r>
                      <a:r>
                        <a:rPr lang="en-US" sz="1800" baseline="0" dirty="0" smtClean="0">
                          <a:latin typeface="Arial" panose="020B0604020202020204" pitchFamily="34" charset="0"/>
                          <a:cs typeface="Arial" panose="020B0604020202020204" pitchFamily="34" charset="0"/>
                        </a:rPr>
                        <a:t> vehicles, agricultural implements</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solidFill>
                            <a:schemeClr val="tx1"/>
                          </a:solidFill>
                          <a:latin typeface="Arial" panose="020B0604020202020204" pitchFamily="34" charset="0"/>
                          <a:cs typeface="Arial" panose="020B0604020202020204" pitchFamily="34" charset="0"/>
                        </a:rPr>
                        <a:t>Flowers, food (highly perishable),</a:t>
                      </a:r>
                      <a:r>
                        <a:rPr lang="en-US" sz="1800" baseline="0" dirty="0" smtClean="0">
                          <a:solidFill>
                            <a:schemeClr val="tx1"/>
                          </a:solidFill>
                          <a:latin typeface="Arial" panose="020B0604020202020204" pitchFamily="34" charset="0"/>
                          <a:cs typeface="Arial" panose="020B0604020202020204" pitchFamily="34" charset="0"/>
                        </a:rPr>
                        <a:t> technical instruments, emergency parts and equipment, overnight mail</a:t>
                      </a:r>
                      <a:endParaRPr lang="en-US" sz="1800" dirty="0">
                        <a:solidFill>
                          <a:schemeClr val="tx1"/>
                        </a:solidFill>
                        <a:latin typeface="Arial" panose="020B0604020202020204" pitchFamily="34" charset="0"/>
                        <a:cs typeface="Arial" panose="020B0604020202020204" pitchFamily="34" charset="0"/>
                      </a:endParaRPr>
                    </a:p>
                  </a:txBody>
                  <a:tcPr anchor="ctr">
                    <a:solidFill>
                      <a:srgbClr val="CBC5E1"/>
                    </a:solidFill>
                  </a:tcPr>
                </a:tc>
              </a:tr>
            </a:tbl>
          </a:graphicData>
        </a:graphic>
      </p:graphicFrame>
      <p:pic>
        <p:nvPicPr>
          <p:cNvPr id="7" name="Picture 6" descr="Note: Percent of use values do not add up to 100%; 9.0% of freight shipments were categorized as Multimodal, and 1.6% were categorized as Other/Unknown." title="Table Note"/>
          <p:cNvPicPr>
            <a:picLocks noChangeAspect="1"/>
          </p:cNvPicPr>
          <p:nvPr/>
        </p:nvPicPr>
        <p:blipFill>
          <a:blip r:embed="rId2"/>
          <a:stretch>
            <a:fillRect/>
          </a:stretch>
        </p:blipFill>
        <p:spPr>
          <a:xfrm>
            <a:off x="457200" y="5868029"/>
            <a:ext cx="8229600" cy="230303"/>
          </a:xfrm>
          <a:prstGeom prst="rect">
            <a:avLst/>
          </a:prstGeom>
        </p:spPr>
      </p:pic>
    </p:spTree>
    <p:extLst>
      <p:ext uri="{BB962C8B-B14F-4D97-AF65-F5344CB8AC3E}">
        <p14:creationId xmlns:p14="http://schemas.microsoft.com/office/powerpoint/2010/main" val="1923721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The Promotion Mix: An Overview</a:t>
            </a:r>
            <a:endParaRPr lang="en-US" sz="900" dirty="0" smtClean="0"/>
          </a:p>
        </p:txBody>
      </p:sp>
      <p:sp>
        <p:nvSpPr>
          <p:cNvPr id="2" name="Text Placeholder 1"/>
          <p:cNvSpPr>
            <a:spLocks noGrp="1"/>
          </p:cNvSpPr>
          <p:nvPr>
            <p:ph type="body" sz="quarter" idx="10"/>
          </p:nvPr>
        </p:nvSpPr>
        <p:spPr>
          <a:xfrm>
            <a:off x="457200" y="1295400"/>
            <a:ext cx="8229600" cy="4876800"/>
          </a:xfrm>
        </p:spPr>
        <p:txBody>
          <a:bodyPr/>
          <a:lstStyle/>
          <a:p>
            <a:r>
              <a:rPr lang="en-US" sz="2400" b="1" dirty="0" smtClean="0">
                <a:solidFill>
                  <a:srgbClr val="0D9CAC"/>
                </a:solidFill>
              </a:rPr>
              <a:t>Promotion </a:t>
            </a:r>
            <a:r>
              <a:rPr lang="en-US" sz="2400" dirty="0" smtClean="0"/>
              <a:t>– communication about an organization and its products that is intended to inform, persuade, or remind target-market members</a:t>
            </a:r>
          </a:p>
          <a:p>
            <a:r>
              <a:rPr lang="en-US" sz="2400" b="1" dirty="0">
                <a:solidFill>
                  <a:srgbClr val="0D9CAC"/>
                </a:solidFill>
              </a:rPr>
              <a:t>Promotion mix </a:t>
            </a:r>
            <a:r>
              <a:rPr lang="en-US" sz="2400" dirty="0" smtClean="0">
                <a:ea typeface="+mn-ea"/>
                <a:cs typeface="+mn-cs"/>
              </a:rPr>
              <a:t>– the particular combination of promotion methods a firm uses to reach a target market</a:t>
            </a:r>
          </a:p>
          <a:p>
            <a:pPr lvl="1"/>
            <a:r>
              <a:rPr lang="en-US" sz="2000" dirty="0" smtClean="0">
                <a:ea typeface="+mn-ea"/>
                <a:cs typeface="+mn-cs"/>
              </a:rPr>
              <a:t>Four elements of the promotion mix:</a:t>
            </a:r>
          </a:p>
          <a:p>
            <a:pPr marL="1201738" lvl="2" indent="-287338">
              <a:buNone/>
            </a:pPr>
            <a:r>
              <a:rPr lang="en-US" sz="1800" dirty="0" smtClean="0">
                <a:solidFill>
                  <a:srgbClr val="07632F"/>
                </a:solidFill>
                <a:ea typeface="+mn-ea"/>
                <a:cs typeface="+mn-cs"/>
              </a:rPr>
              <a:t>1.	</a:t>
            </a:r>
            <a:r>
              <a:rPr lang="en-US" sz="1800" b="1" dirty="0" smtClean="0">
                <a:solidFill>
                  <a:srgbClr val="0D9CAC"/>
                </a:solidFill>
                <a:ea typeface="+mn-ea"/>
                <a:cs typeface="+mn-cs"/>
              </a:rPr>
              <a:t>Advertising</a:t>
            </a:r>
            <a:r>
              <a:rPr lang="en-US" sz="1800" dirty="0" smtClean="0">
                <a:ea typeface="+mn-ea"/>
                <a:cs typeface="+mn-cs"/>
              </a:rPr>
              <a:t> – a paid nonpersonal message communicated to a select audience through a mass medium</a:t>
            </a:r>
          </a:p>
          <a:p>
            <a:pPr marL="1201738" lvl="2" indent="-287338">
              <a:buNone/>
            </a:pPr>
            <a:r>
              <a:rPr lang="en-US" sz="1800" dirty="0" smtClean="0">
                <a:solidFill>
                  <a:srgbClr val="07632F"/>
                </a:solidFill>
                <a:ea typeface="+mn-ea"/>
                <a:cs typeface="+mn-cs"/>
              </a:rPr>
              <a:t>2.	</a:t>
            </a:r>
            <a:r>
              <a:rPr lang="en-US" sz="1800" b="1" dirty="0" smtClean="0">
                <a:solidFill>
                  <a:srgbClr val="0D9CAC"/>
                </a:solidFill>
                <a:ea typeface="+mn-ea"/>
                <a:cs typeface="+mn-cs"/>
              </a:rPr>
              <a:t>Personal </a:t>
            </a:r>
            <a:r>
              <a:rPr lang="en-US" sz="1800" b="1" dirty="0">
                <a:solidFill>
                  <a:srgbClr val="0D9CAC"/>
                </a:solidFill>
                <a:ea typeface="+mn-ea"/>
                <a:cs typeface="+mn-cs"/>
              </a:rPr>
              <a:t>selling </a:t>
            </a:r>
            <a:r>
              <a:rPr lang="en-US" sz="1800" dirty="0" smtClean="0">
                <a:ea typeface="+mn-ea"/>
                <a:cs typeface="+mn-cs"/>
              </a:rPr>
              <a:t>– </a:t>
            </a:r>
            <a:r>
              <a:rPr lang="en-US" sz="1800" dirty="0" smtClean="0">
                <a:ea typeface="+mn-ea"/>
                <a:cs typeface="+mn-cs"/>
              </a:rPr>
              <a:t>paid, personal </a:t>
            </a:r>
            <a:r>
              <a:rPr lang="en-US" sz="1800" dirty="0" smtClean="0">
                <a:ea typeface="+mn-ea"/>
                <a:cs typeface="+mn-cs"/>
              </a:rPr>
              <a:t>communication aimed at informing customers and persuading them to buy a firm’s products</a:t>
            </a:r>
          </a:p>
          <a:p>
            <a:pPr marL="1201738" lvl="2" indent="-287338">
              <a:buNone/>
            </a:pPr>
            <a:r>
              <a:rPr lang="en-US" sz="1800" dirty="0" smtClean="0">
                <a:solidFill>
                  <a:srgbClr val="07632F"/>
                </a:solidFill>
                <a:ea typeface="+mn-ea"/>
                <a:cs typeface="+mn-cs"/>
              </a:rPr>
              <a:t>3.	</a:t>
            </a:r>
            <a:r>
              <a:rPr lang="en-US" sz="1800" b="1" dirty="0" smtClean="0">
                <a:solidFill>
                  <a:srgbClr val="0D9CAC"/>
                </a:solidFill>
                <a:ea typeface="+mn-ea"/>
                <a:cs typeface="+mn-cs"/>
              </a:rPr>
              <a:t>Sales </a:t>
            </a:r>
            <a:r>
              <a:rPr lang="en-US" sz="1800" b="1" dirty="0">
                <a:solidFill>
                  <a:srgbClr val="0D9CAC"/>
                </a:solidFill>
                <a:ea typeface="+mn-ea"/>
                <a:cs typeface="+mn-cs"/>
              </a:rPr>
              <a:t>promotion </a:t>
            </a:r>
            <a:r>
              <a:rPr lang="en-US" sz="1800" dirty="0" smtClean="0">
                <a:ea typeface="+mn-ea"/>
                <a:cs typeface="+mn-cs"/>
              </a:rPr>
              <a:t>– the use of activities or materials as direct inducements to customers or salespersons</a:t>
            </a:r>
          </a:p>
          <a:p>
            <a:pPr marL="1201738" lvl="2" indent="-287338">
              <a:buNone/>
            </a:pPr>
            <a:r>
              <a:rPr lang="en-US" sz="1800" dirty="0" smtClean="0">
                <a:solidFill>
                  <a:srgbClr val="07632F"/>
                </a:solidFill>
                <a:ea typeface="+mn-ea"/>
                <a:cs typeface="+mn-cs"/>
              </a:rPr>
              <a:t>4.	</a:t>
            </a:r>
            <a:r>
              <a:rPr lang="en-US" sz="1800" b="1" dirty="0" smtClean="0">
                <a:solidFill>
                  <a:srgbClr val="0D9CAC"/>
                </a:solidFill>
                <a:ea typeface="+mn-ea"/>
                <a:cs typeface="+mn-cs"/>
              </a:rPr>
              <a:t>Public </a:t>
            </a:r>
            <a:r>
              <a:rPr lang="en-US" sz="1800" b="1" dirty="0">
                <a:solidFill>
                  <a:srgbClr val="0D9CAC"/>
                </a:solidFill>
                <a:ea typeface="+mn-ea"/>
                <a:cs typeface="+mn-cs"/>
              </a:rPr>
              <a:t>relations </a:t>
            </a:r>
            <a:r>
              <a:rPr lang="en-US" sz="1800" dirty="0" smtClean="0">
                <a:ea typeface="+mn-ea"/>
                <a:cs typeface="+mn-cs"/>
              </a:rPr>
              <a:t>– communication activities used to create and maintain favorable relationships between an organization and various public groups, both internal and external</a:t>
            </a:r>
            <a:endParaRPr lang="en-US" sz="1800" dirty="0">
              <a:ea typeface="+mn-ea"/>
              <a:cs typeface="+mn-cs"/>
            </a:endParaRPr>
          </a:p>
        </p:txBody>
      </p:sp>
    </p:spTree>
    <p:extLst>
      <p:ext uri="{BB962C8B-B14F-4D97-AF65-F5344CB8AC3E}">
        <p14:creationId xmlns:p14="http://schemas.microsoft.com/office/powerpoint/2010/main" val="388890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Distribution Channels </a:t>
            </a:r>
            <a:br>
              <a:rPr lang="en-US" sz="3600" dirty="0" smtClean="0"/>
            </a:br>
            <a:r>
              <a:rPr lang="en-US" sz="3600" dirty="0" smtClean="0"/>
              <a:t>and Market Coverage</a:t>
            </a:r>
          </a:p>
        </p:txBody>
      </p:sp>
      <p:sp>
        <p:nvSpPr>
          <p:cNvPr id="2" name="Text Placeholder 1"/>
          <p:cNvSpPr>
            <a:spLocks noGrp="1"/>
          </p:cNvSpPr>
          <p:nvPr>
            <p:ph type="body" sz="quarter" idx="10"/>
          </p:nvPr>
        </p:nvSpPr>
        <p:spPr>
          <a:xfrm>
            <a:off x="457200" y="1371600"/>
            <a:ext cx="8229600" cy="4876800"/>
          </a:xfrm>
        </p:spPr>
        <p:txBody>
          <a:bodyPr/>
          <a:lstStyle/>
          <a:p>
            <a:r>
              <a:rPr lang="en-US" sz="1900" b="1" dirty="0" smtClean="0">
                <a:solidFill>
                  <a:srgbClr val="0D9CAC"/>
                </a:solidFill>
              </a:rPr>
              <a:t>Distribution channel (</a:t>
            </a:r>
            <a:r>
              <a:rPr lang="en-US" sz="1900" dirty="0"/>
              <a:t>or</a:t>
            </a:r>
            <a:r>
              <a:rPr lang="en-US" sz="1900" b="1" dirty="0" smtClean="0">
                <a:solidFill>
                  <a:srgbClr val="0D9CAC"/>
                </a:solidFill>
              </a:rPr>
              <a:t> marketing channel) </a:t>
            </a:r>
            <a:r>
              <a:rPr lang="en-US" sz="1900" dirty="0" smtClean="0"/>
              <a:t>– a sequence of marketing organizations that directs a product from the producer to the ultimate </a:t>
            </a:r>
            <a:r>
              <a:rPr lang="en-US" sz="1900" dirty="0" smtClean="0"/>
              <a:t>user </a:t>
            </a:r>
            <a:r>
              <a:rPr lang="en-US" sz="1900" dirty="0" smtClean="0">
                <a:solidFill>
                  <a:srgbClr val="FF0000"/>
                </a:solidFill>
              </a:rPr>
              <a:t>(i.e. THE PATH THAT A PRODUCT TAKES FROM PRODUCER TO CONSUMER)</a:t>
            </a:r>
            <a:endParaRPr lang="en-US" sz="1900" dirty="0" smtClean="0">
              <a:solidFill>
                <a:srgbClr val="FF0000"/>
              </a:solidFill>
            </a:endParaRPr>
          </a:p>
          <a:p>
            <a:r>
              <a:rPr lang="en-US" sz="1900" b="1" dirty="0">
                <a:solidFill>
                  <a:srgbClr val="0D9CAC"/>
                </a:solidFill>
              </a:rPr>
              <a:t>Middleman (</a:t>
            </a:r>
            <a:r>
              <a:rPr lang="en-US" sz="1900" dirty="0"/>
              <a:t>or </a:t>
            </a:r>
            <a:r>
              <a:rPr lang="en-US" sz="1900" b="1" dirty="0">
                <a:solidFill>
                  <a:srgbClr val="0D9CAC"/>
                </a:solidFill>
              </a:rPr>
              <a:t>marketing intermediary) </a:t>
            </a:r>
            <a:r>
              <a:rPr lang="en-US" sz="1900" dirty="0" smtClean="0"/>
              <a:t>– a marketing organization that links a producer and user within a marketing </a:t>
            </a:r>
            <a:r>
              <a:rPr lang="en-US" sz="1900" dirty="0" smtClean="0"/>
              <a:t>channel </a:t>
            </a:r>
            <a:r>
              <a:rPr lang="en-US" sz="1900" dirty="0" smtClean="0">
                <a:solidFill>
                  <a:srgbClr val="FF0000"/>
                </a:solidFill>
              </a:rPr>
              <a:t>(i.e. THE COMPANIES THAT HELP FACILITATE IN THE MOVEMENT A PRODUCT TAKES FROM PRODUCER TO CONSUMER)</a:t>
            </a:r>
            <a:endParaRPr lang="en-US" sz="1900" dirty="0" smtClean="0">
              <a:solidFill>
                <a:srgbClr val="FF0000"/>
              </a:solidFill>
            </a:endParaRPr>
          </a:p>
          <a:p>
            <a:pPr lvl="1"/>
            <a:r>
              <a:rPr lang="en-US" sz="1900" b="1" dirty="0">
                <a:solidFill>
                  <a:srgbClr val="0D9CAC"/>
                </a:solidFill>
              </a:rPr>
              <a:t>Merchant middleman </a:t>
            </a:r>
            <a:r>
              <a:rPr lang="en-US" sz="1900" dirty="0" smtClean="0"/>
              <a:t>– a middleman that actually takes title to products by buying them</a:t>
            </a:r>
          </a:p>
          <a:p>
            <a:pPr lvl="1"/>
            <a:r>
              <a:rPr lang="en-US" sz="1900" b="1" dirty="0">
                <a:solidFill>
                  <a:srgbClr val="0D9CAC"/>
                </a:solidFill>
              </a:rPr>
              <a:t>Functional middleman </a:t>
            </a:r>
            <a:r>
              <a:rPr lang="en-US" sz="1900" dirty="0" smtClean="0"/>
              <a:t>– a middleman that helps in the transfer of ownership of products but does not take title to the products</a:t>
            </a:r>
          </a:p>
        </p:txBody>
      </p:sp>
      <p:sp>
        <p:nvSpPr>
          <p:cNvPr id="4" name="TextBox 18"/>
          <p:cNvSpPr txBox="1">
            <a:spLocks noChangeArrowheads="1"/>
          </p:cNvSpPr>
          <p:nvPr/>
        </p:nvSpPr>
        <p:spPr bwMode="auto">
          <a:xfrm>
            <a:off x="274638" y="5346700"/>
            <a:ext cx="8599487" cy="830263"/>
          </a:xfrm>
          <a:prstGeom prst="rect">
            <a:avLst/>
          </a:prstGeom>
          <a:solidFill>
            <a:srgbClr val="FFFF00"/>
          </a:solidFill>
          <a:ln w="9525">
            <a:solidFill>
              <a:srgbClr val="4F81BD"/>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smtClean="0">
                <a:ln>
                  <a:noFill/>
                </a:ln>
                <a:solidFill>
                  <a:sysClr val="windowText" lastClr="000000"/>
                </a:solidFill>
                <a:effectLst/>
                <a:uLnTx/>
                <a:uFillTx/>
                <a:latin typeface="Arial" charset="0"/>
                <a:ea typeface="ＭＳ Ｐゴシック" charset="0"/>
                <a:cs typeface="ＭＳ Ｐゴシック" charset="0"/>
              </a:rPr>
              <a:t>Distribution Strategy: getting the right product to the right person at the right place, at the right time</a:t>
            </a:r>
          </a:p>
        </p:txBody>
      </p:sp>
    </p:spTree>
    <p:extLst>
      <p:ext uri="{BB962C8B-B14F-4D97-AF65-F5344CB8AC3E}">
        <p14:creationId xmlns:p14="http://schemas.microsoft.com/office/powerpoint/2010/main" val="386655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13-2</a:t>
            </a:r>
            <a:r>
              <a:rPr lang="en-US" sz="1800" dirty="0" smtClean="0"/>
              <a:t>	Possible Elements of a Promotion Mix</a:t>
            </a:r>
            <a:endParaRPr lang="en-US" sz="1400" dirty="0"/>
          </a:p>
        </p:txBody>
      </p:sp>
      <p:pic>
        <p:nvPicPr>
          <p:cNvPr id="2" name="Picture 1" descr="The possible elements of a promotion mix are shown in illustrative form. Above the illustration is the following text: &quot;Depending on the type of product and target market involved, one or more of these ingredients are used in a promotion mix.&quot;&#10;&#10;The illustration shows a circle divided into four equal segments. The four segments are labeled as follows: Advertising, Personal selling, Sales promotion, Public relations." title="Figure 13.2 - Possible Elements of a Promotion Mix"/>
          <p:cNvPicPr>
            <a:picLocks noChangeAspect="1"/>
          </p:cNvPicPr>
          <p:nvPr/>
        </p:nvPicPr>
        <p:blipFill>
          <a:blip r:embed="rId2"/>
          <a:stretch>
            <a:fillRect/>
          </a:stretch>
        </p:blipFill>
        <p:spPr>
          <a:xfrm>
            <a:off x="457200" y="1524000"/>
            <a:ext cx="8229600" cy="4496171"/>
          </a:xfrm>
          <a:prstGeom prst="rect">
            <a:avLst/>
          </a:prstGeom>
        </p:spPr>
      </p:pic>
    </p:spTree>
    <p:extLst>
      <p:ext uri="{BB962C8B-B14F-4D97-AF65-F5344CB8AC3E}">
        <p14:creationId xmlns:p14="http://schemas.microsoft.com/office/powerpoint/2010/main" val="701383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What Is Integrated Marketing Communications?</a:t>
            </a:r>
            <a:endParaRPr lang="en-US" sz="900" dirty="0" smtClean="0"/>
          </a:p>
        </p:txBody>
      </p:sp>
      <p:sp>
        <p:nvSpPr>
          <p:cNvPr id="2" name="Text Placeholder 1"/>
          <p:cNvSpPr>
            <a:spLocks noGrp="1"/>
          </p:cNvSpPr>
          <p:nvPr>
            <p:ph type="body" sz="quarter" idx="10"/>
          </p:nvPr>
        </p:nvSpPr>
        <p:spPr/>
        <p:txBody>
          <a:bodyPr/>
          <a:lstStyle/>
          <a:p>
            <a:r>
              <a:rPr lang="en-US" sz="2200" b="1" dirty="0">
                <a:solidFill>
                  <a:srgbClr val="0D9CAC"/>
                </a:solidFill>
              </a:rPr>
              <a:t>Integrated marketing communications </a:t>
            </a:r>
            <a:r>
              <a:rPr lang="en-US" sz="2200" dirty="0" smtClean="0"/>
              <a:t>– coordination of promotion efforts to ensure maximum informational and persuasive impact on </a:t>
            </a:r>
            <a:r>
              <a:rPr lang="en-US" sz="2200" dirty="0" smtClean="0"/>
              <a:t>customers</a:t>
            </a:r>
          </a:p>
          <a:p>
            <a:pPr lvl="1"/>
            <a:r>
              <a:rPr lang="en-US" sz="2200" dirty="0" smtClean="0">
                <a:ea typeface="+mn-ea"/>
                <a:cs typeface="+mn-cs"/>
              </a:rPr>
              <a:t>GOAL=CONSISTENT MESSAGES TO CUSTOMERS</a:t>
            </a:r>
          </a:p>
          <a:p>
            <a:r>
              <a:rPr lang="en-US" sz="2200" dirty="0"/>
              <a:t>Results in a </a:t>
            </a:r>
            <a:r>
              <a:rPr lang="en-US" sz="2200" u="sng" dirty="0"/>
              <a:t>consistent</a:t>
            </a:r>
            <a:r>
              <a:rPr lang="en-US" sz="2200" dirty="0"/>
              <a:t> message to customers, long-term customer relationships, and the </a:t>
            </a:r>
            <a:r>
              <a:rPr lang="en-US" sz="2200" u="sng" dirty="0"/>
              <a:t>efficient use of promotional resources</a:t>
            </a:r>
          </a:p>
          <a:p>
            <a:pPr lvl="1"/>
            <a:r>
              <a:rPr lang="en-US" sz="2200" dirty="0"/>
              <a:t>Mass media advertising has given way to targeted promotional tools (e.g., cable TV, direct mail, and the Internet)</a:t>
            </a:r>
          </a:p>
          <a:p>
            <a:pPr lvl="1"/>
            <a:r>
              <a:rPr lang="en-US" sz="2200" dirty="0"/>
              <a:t>The overall cost of marketing communications has risen significantly, pressuring managers to make the most efficient use of marketing resources</a:t>
            </a:r>
          </a:p>
          <a:p>
            <a:pPr lvl="1"/>
            <a:endParaRPr lang="en-US" sz="2200" dirty="0">
              <a:ea typeface="+mn-ea"/>
              <a:cs typeface="+mn-cs"/>
            </a:endParaRPr>
          </a:p>
        </p:txBody>
      </p:sp>
    </p:spTree>
    <p:extLst>
      <p:ext uri="{BB962C8B-B14F-4D97-AF65-F5344CB8AC3E}">
        <p14:creationId xmlns:p14="http://schemas.microsoft.com/office/powerpoint/2010/main" val="3896816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Types of Advertising by Purpose</a:t>
            </a:r>
            <a:endParaRPr lang="en-US" sz="1400" dirty="0" smtClean="0"/>
          </a:p>
        </p:txBody>
      </p:sp>
      <p:sp>
        <p:nvSpPr>
          <p:cNvPr id="2" name="Text Placeholder 1"/>
          <p:cNvSpPr>
            <a:spLocks noGrp="1"/>
          </p:cNvSpPr>
          <p:nvPr>
            <p:ph type="body" sz="quarter" idx="10"/>
          </p:nvPr>
        </p:nvSpPr>
        <p:spPr>
          <a:xfrm>
            <a:off x="381000" y="1295400"/>
            <a:ext cx="8458200" cy="5105400"/>
          </a:xfrm>
        </p:spPr>
        <p:txBody>
          <a:bodyPr/>
          <a:lstStyle/>
          <a:p>
            <a:r>
              <a:rPr lang="en-US" sz="1800" b="1" dirty="0" smtClean="0">
                <a:solidFill>
                  <a:srgbClr val="0D9CAC"/>
                </a:solidFill>
              </a:rPr>
              <a:t>Primary-demand advertising </a:t>
            </a:r>
            <a:r>
              <a:rPr lang="en-US" sz="1800" dirty="0" smtClean="0"/>
              <a:t>– advertising whose purpose is to increase the demand for all brands of a product within a specific industry</a:t>
            </a:r>
          </a:p>
          <a:p>
            <a:pPr lvl="1"/>
            <a:r>
              <a:rPr lang="en-US" sz="1800" dirty="0" smtClean="0">
                <a:ea typeface="+mn-ea"/>
                <a:cs typeface="+mn-cs"/>
              </a:rPr>
              <a:t>Example: the National Association of Realtors’ “Get Realtor” campaign that highlights the value of local realtors’ insight for those seeking to buy a home</a:t>
            </a:r>
          </a:p>
          <a:p>
            <a:r>
              <a:rPr lang="en-US" sz="1800" b="1" dirty="0">
                <a:solidFill>
                  <a:srgbClr val="0D9CAC"/>
                </a:solidFill>
              </a:rPr>
              <a:t>Selective-demand (</a:t>
            </a:r>
            <a:r>
              <a:rPr lang="en-US" sz="1800" dirty="0"/>
              <a:t>or</a:t>
            </a:r>
            <a:r>
              <a:rPr lang="en-US" sz="1800" b="1" dirty="0">
                <a:solidFill>
                  <a:srgbClr val="0D9CAC"/>
                </a:solidFill>
              </a:rPr>
              <a:t> brand) advertising </a:t>
            </a:r>
            <a:r>
              <a:rPr lang="en-US" sz="1800" dirty="0" smtClean="0"/>
              <a:t>– advertising that is used to sell a particular brand of product</a:t>
            </a:r>
          </a:p>
          <a:p>
            <a:pPr lvl="1"/>
            <a:r>
              <a:rPr lang="en-US" sz="1800" dirty="0" smtClean="0">
                <a:ea typeface="+mn-ea"/>
                <a:cs typeface="+mn-cs"/>
              </a:rPr>
              <a:t>It is by far the most common type of advertising, and it accounts for the majority of advertising expenditures</a:t>
            </a:r>
            <a:r>
              <a:rPr lang="en-US" sz="1800" dirty="0" smtClean="0">
                <a:ea typeface="+mn-ea"/>
                <a:cs typeface="+mn-cs"/>
              </a:rPr>
              <a:t>.</a:t>
            </a:r>
          </a:p>
          <a:p>
            <a:pPr lvl="1"/>
            <a:r>
              <a:rPr lang="en-US" sz="1800" dirty="0" smtClean="0">
                <a:solidFill>
                  <a:srgbClr val="FF0000"/>
                </a:solidFill>
                <a:ea typeface="+mn-ea"/>
                <a:cs typeface="+mn-cs"/>
              </a:rPr>
              <a:t>Immediate-response advertising</a:t>
            </a:r>
          </a:p>
          <a:p>
            <a:pPr lvl="1"/>
            <a:r>
              <a:rPr lang="en-US" sz="1800" dirty="0" smtClean="0">
                <a:solidFill>
                  <a:srgbClr val="FF0000"/>
                </a:solidFill>
                <a:ea typeface="+mn-ea"/>
                <a:cs typeface="+mn-cs"/>
              </a:rPr>
              <a:t>Reminder advertising</a:t>
            </a:r>
          </a:p>
          <a:p>
            <a:pPr lvl="1"/>
            <a:r>
              <a:rPr lang="en-US" sz="1800" dirty="0" smtClean="0">
                <a:solidFill>
                  <a:srgbClr val="FF0000"/>
                </a:solidFill>
                <a:ea typeface="+mn-ea"/>
                <a:cs typeface="+mn-cs"/>
              </a:rPr>
              <a:t>Comparative Advertising</a:t>
            </a:r>
            <a:endParaRPr lang="en-US" sz="1800" dirty="0" smtClean="0">
              <a:solidFill>
                <a:srgbClr val="FF0000"/>
              </a:solidFill>
              <a:ea typeface="+mn-ea"/>
              <a:cs typeface="+mn-cs"/>
            </a:endParaRPr>
          </a:p>
          <a:p>
            <a:r>
              <a:rPr lang="en-US" sz="1800" b="1" dirty="0" smtClean="0">
                <a:solidFill>
                  <a:srgbClr val="0D9CAC"/>
                </a:solidFill>
              </a:rPr>
              <a:t>Institutional </a:t>
            </a:r>
            <a:r>
              <a:rPr lang="en-US" sz="1800" b="1" dirty="0" smtClean="0">
                <a:solidFill>
                  <a:srgbClr val="0D9CAC"/>
                </a:solidFill>
              </a:rPr>
              <a:t>advertising </a:t>
            </a:r>
            <a:r>
              <a:rPr lang="en-US" sz="1800" dirty="0" smtClean="0"/>
              <a:t>– advertising designed to enhance a firm’s image or reputation</a:t>
            </a:r>
          </a:p>
          <a:p>
            <a:pPr lvl="1"/>
            <a:r>
              <a:rPr lang="en-US" sz="1800" dirty="0">
                <a:ea typeface="+mn-ea"/>
                <a:cs typeface="+mn-cs"/>
              </a:rPr>
              <a:t>Example: Citibank sponsored the U.S. Summer Olympics and Paralympics and ran advertisements highlighting its value as an international banking firm in fostering the global economy.</a:t>
            </a:r>
          </a:p>
        </p:txBody>
      </p:sp>
    </p:spTree>
    <p:extLst>
      <p:ext uri="{BB962C8B-B14F-4D97-AF65-F5344CB8AC3E}">
        <p14:creationId xmlns:p14="http://schemas.microsoft.com/office/powerpoint/2010/main" val="366762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Advertising Appeals</a:t>
            </a:r>
            <a:endParaRPr lang="en-US" sz="900" dirty="0" smtClean="0"/>
          </a:p>
        </p:txBody>
      </p:sp>
      <p:sp>
        <p:nvSpPr>
          <p:cNvPr id="5" name="Rectangle 3"/>
          <p:cNvSpPr txBox="1">
            <a:spLocks noChangeArrowheads="1"/>
          </p:cNvSpPr>
          <p:nvPr/>
        </p:nvSpPr>
        <p:spPr bwMode="auto">
          <a:xfrm>
            <a:off x="533400" y="1295400"/>
            <a:ext cx="7162800" cy="4190999"/>
          </a:xfrm>
          <a:prstGeom prst="rect">
            <a:avLst/>
          </a:prstGeom>
          <a:noFill/>
          <a:ln w="9525">
            <a:noFill/>
            <a:miter lim="800000"/>
            <a:headEnd/>
            <a:tailEnd/>
          </a:ln>
          <a:effectLst/>
        </p:spPr>
        <p:txBody>
          <a:bodyPr/>
          <a:lstStyle/>
          <a:p>
            <a:pPr marL="533400" indent="-533400">
              <a:spcBef>
                <a:spcPct val="20000"/>
              </a:spcBef>
              <a:defRPr/>
            </a:pPr>
            <a:r>
              <a:rPr lang="en-US" sz="2800" kern="0" dirty="0">
                <a:latin typeface="+mn-lt"/>
                <a:ea typeface="ＭＳ Ｐゴシック" charset="-128"/>
                <a:cs typeface="ＭＳ Ｐゴシック" charset="-128"/>
              </a:rPr>
              <a:t>The 5 Appeals of Product Advertisements</a:t>
            </a:r>
          </a:p>
          <a:p>
            <a:pPr marL="533400" indent="-533400">
              <a:spcBef>
                <a:spcPct val="20000"/>
              </a:spcBef>
              <a:buFontTx/>
              <a:buAutoNum type="arabicParenR"/>
              <a:defRPr/>
            </a:pPr>
            <a:r>
              <a:rPr lang="en-US" sz="2800" kern="0" dirty="0">
                <a:latin typeface="+mn-lt"/>
                <a:ea typeface="ＭＳ Ｐゴシック" charset="-128"/>
                <a:cs typeface="ＭＳ Ｐゴシック" charset="-128"/>
              </a:rPr>
              <a:t>Humor</a:t>
            </a:r>
          </a:p>
          <a:p>
            <a:pPr marL="533400" indent="-533400">
              <a:spcBef>
                <a:spcPct val="20000"/>
              </a:spcBef>
              <a:buFontTx/>
              <a:buAutoNum type="arabicParenR"/>
              <a:defRPr/>
            </a:pPr>
            <a:r>
              <a:rPr lang="en-US" sz="2800" kern="0" dirty="0">
                <a:latin typeface="+mn-lt"/>
                <a:ea typeface="ＭＳ Ｐゴシック" charset="-128"/>
                <a:cs typeface="ＭＳ Ｐゴシック" charset="-128"/>
              </a:rPr>
              <a:t>Informational</a:t>
            </a:r>
          </a:p>
          <a:p>
            <a:pPr marL="533400" indent="-533400">
              <a:spcBef>
                <a:spcPct val="20000"/>
              </a:spcBef>
              <a:buFontTx/>
              <a:buAutoNum type="arabicParenR"/>
              <a:defRPr/>
            </a:pPr>
            <a:r>
              <a:rPr lang="en-US" sz="2800" kern="0" dirty="0">
                <a:latin typeface="+mn-lt"/>
                <a:ea typeface="ＭＳ Ｐゴシック" charset="-128"/>
                <a:cs typeface="ＭＳ Ｐゴシック" charset="-128"/>
              </a:rPr>
              <a:t>Sex</a:t>
            </a:r>
          </a:p>
          <a:p>
            <a:pPr marL="533400" indent="-533400">
              <a:spcBef>
                <a:spcPct val="20000"/>
              </a:spcBef>
              <a:buFontTx/>
              <a:buAutoNum type="arabicParenR"/>
              <a:defRPr/>
            </a:pPr>
            <a:r>
              <a:rPr lang="en-US" sz="2800" kern="0" dirty="0">
                <a:latin typeface="+mn-lt"/>
                <a:ea typeface="ＭＳ Ｐゴシック" charset="-128"/>
                <a:cs typeface="ＭＳ Ｐゴシック" charset="-128"/>
              </a:rPr>
              <a:t>Emotional (ex. Fear/Heartfelt)</a:t>
            </a:r>
          </a:p>
          <a:p>
            <a:pPr marL="533400" indent="-533400">
              <a:spcBef>
                <a:spcPct val="20000"/>
              </a:spcBef>
              <a:buFontTx/>
              <a:buAutoNum type="arabicParenR"/>
              <a:defRPr/>
            </a:pPr>
            <a:r>
              <a:rPr lang="en-US" sz="2800" kern="0" dirty="0">
                <a:latin typeface="+mn-lt"/>
                <a:ea typeface="ＭＳ Ｐゴシック" charset="-128"/>
                <a:cs typeface="ＭＳ Ｐゴシック" charset="-128"/>
              </a:rPr>
              <a:t>Celebrity</a:t>
            </a:r>
          </a:p>
        </p:txBody>
      </p:sp>
      <p:pic>
        <p:nvPicPr>
          <p:cNvPr id="6" name="Picture 21" descr="http://tbn0.google.com/images?q=tbn:a0-oXlBVNayn6M:http://subwayla.com/images/monthlyspecial/7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39938"/>
            <a:ext cx="18827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ttp://tbn0.google.com/images?q=tbn:rTsuFFybVtGIZM:http://media.monster.com/xhallmarkcax/joblogo.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1447800"/>
            <a:ext cx="1417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ttp://tbn0.google.com/images?q=tbn:SqRZz0auN1RjkM:http://www.usgrouproads.com/images/mainnav_01.gi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2514600"/>
            <a:ext cx="15240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http://tbn0.google.com/images?q=tbn:3VDu4cwYJNzadM:http://images.huffingtonpost.com/2007-09-11-markymark.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3657600"/>
            <a:ext cx="2027238"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http://imagesak.godaddy.com/aaa/home/promo/home_04_07_us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4800600"/>
            <a:ext cx="4572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http://tbn0.google.com/images?q=tbn:zdIILxg8UBiM2M:http://ccinsider.comedycentral.com/photos/uncategorized/geicocavemen.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5400" y="5181600"/>
            <a:ext cx="1485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887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Major Steps in Developing an Advertising Campaign</a:t>
            </a:r>
            <a:endParaRPr lang="en-US" sz="900" dirty="0" smtClean="0"/>
          </a:p>
        </p:txBody>
      </p:sp>
      <p:sp>
        <p:nvSpPr>
          <p:cNvPr id="2" name="Text Placeholder 1"/>
          <p:cNvSpPr>
            <a:spLocks noGrp="1"/>
          </p:cNvSpPr>
          <p:nvPr>
            <p:ph type="body" sz="quarter" idx="10"/>
          </p:nvPr>
        </p:nvSpPr>
        <p:spPr/>
        <p:txBody>
          <a:bodyPr/>
          <a:lstStyle/>
          <a:p>
            <a:pPr marL="287338" indent="-287338">
              <a:buFont typeface="+mj-lt"/>
              <a:buAutoNum type="arabicPeriod"/>
            </a:pPr>
            <a:r>
              <a:rPr lang="en-US" sz="2000" dirty="0" smtClean="0">
                <a:ea typeface="+mn-ea"/>
                <a:cs typeface="+mn-cs"/>
              </a:rPr>
              <a:t>Identify and analyze the target audience</a:t>
            </a:r>
          </a:p>
          <a:p>
            <a:pPr marL="287338" indent="-287338">
              <a:buFont typeface="+mj-lt"/>
              <a:buAutoNum type="arabicPeriod"/>
            </a:pPr>
            <a:r>
              <a:rPr lang="en-US" sz="2000" dirty="0" smtClean="0">
                <a:ea typeface="+mn-ea"/>
                <a:cs typeface="+mn-cs"/>
              </a:rPr>
              <a:t>Define the advertising objectives</a:t>
            </a:r>
          </a:p>
          <a:p>
            <a:pPr marL="287338" indent="-287338">
              <a:buFont typeface="+mj-lt"/>
              <a:buAutoNum type="arabicPeriod"/>
            </a:pPr>
            <a:r>
              <a:rPr lang="en-US" sz="2000" dirty="0" smtClean="0">
                <a:ea typeface="+mn-ea"/>
                <a:cs typeface="+mn-cs"/>
              </a:rPr>
              <a:t>Create the advertising platform</a:t>
            </a:r>
          </a:p>
          <a:p>
            <a:pPr lvl="1"/>
            <a:r>
              <a:rPr lang="en-US" sz="1800" dirty="0" smtClean="0">
                <a:ea typeface="+mn-ea"/>
                <a:cs typeface="+mn-cs"/>
              </a:rPr>
              <a:t>An advertising platform includes the important selling points, or features, that an advertiser will incorporate into the advertising campaign.</a:t>
            </a:r>
          </a:p>
          <a:p>
            <a:pPr marL="287338" indent="-287338">
              <a:buFont typeface="+mj-lt"/>
              <a:buAutoNum type="arabicPeriod"/>
            </a:pPr>
            <a:r>
              <a:rPr lang="en-US" sz="2000" dirty="0" smtClean="0">
                <a:ea typeface="+mn-ea"/>
                <a:cs typeface="+mn-cs"/>
              </a:rPr>
              <a:t>Determine the advertising appropriation</a:t>
            </a:r>
          </a:p>
          <a:p>
            <a:pPr lvl="1"/>
            <a:r>
              <a:rPr lang="en-US" sz="1800" dirty="0" smtClean="0">
                <a:ea typeface="+mn-ea"/>
                <a:cs typeface="+mn-cs"/>
              </a:rPr>
              <a:t>The advertising appropriation is the total amount of money designated for advertising in a given time period.</a:t>
            </a:r>
          </a:p>
          <a:p>
            <a:pPr marL="287338" indent="-287338">
              <a:buFont typeface="+mj-lt"/>
              <a:buAutoNum type="arabicPeriod"/>
            </a:pPr>
            <a:r>
              <a:rPr lang="en-US" sz="2000" dirty="0" smtClean="0">
                <a:ea typeface="+mn-ea"/>
                <a:cs typeface="+mn-cs"/>
              </a:rPr>
              <a:t>Develop the media plan</a:t>
            </a:r>
          </a:p>
          <a:p>
            <a:pPr lvl="1"/>
            <a:r>
              <a:rPr lang="en-US" sz="1800" spc="-20" dirty="0" smtClean="0">
                <a:ea typeface="+mn-ea"/>
                <a:cs typeface="+mn-cs"/>
              </a:rPr>
              <a:t>A media plan outlines a timetable for advertisements and which media will be used.</a:t>
            </a:r>
          </a:p>
          <a:p>
            <a:pPr marL="287338" indent="-287338">
              <a:buFont typeface="+mj-lt"/>
              <a:buAutoNum type="arabicPeriod"/>
            </a:pPr>
            <a:r>
              <a:rPr lang="en-US" sz="2000" dirty="0" smtClean="0">
                <a:ea typeface="+mn-ea"/>
                <a:cs typeface="+mn-cs"/>
              </a:rPr>
              <a:t>Create the advertising message</a:t>
            </a:r>
          </a:p>
          <a:p>
            <a:pPr marL="287338" indent="-287338">
              <a:buFont typeface="+mj-lt"/>
              <a:buAutoNum type="arabicPeriod"/>
            </a:pPr>
            <a:r>
              <a:rPr lang="en-US" sz="2000" dirty="0" smtClean="0">
                <a:ea typeface="+mn-ea"/>
                <a:cs typeface="+mn-cs"/>
              </a:rPr>
              <a:t>Execute the campaign</a:t>
            </a:r>
          </a:p>
          <a:p>
            <a:pPr marL="287338" indent="-287338">
              <a:buFont typeface="+mj-lt"/>
              <a:buAutoNum type="arabicPeriod"/>
            </a:pPr>
            <a:r>
              <a:rPr lang="en-US" sz="2000" dirty="0" smtClean="0">
                <a:ea typeface="+mn-ea"/>
                <a:cs typeface="+mn-cs"/>
              </a:rPr>
              <a:t>Evaluate advertising effectiveness</a:t>
            </a:r>
            <a:endParaRPr lang="en-US" sz="2000" dirty="0">
              <a:ea typeface="+mn-ea"/>
              <a:cs typeface="+mn-cs"/>
            </a:endParaRPr>
          </a:p>
        </p:txBody>
      </p:sp>
    </p:spTree>
    <p:extLst>
      <p:ext uri="{BB962C8B-B14F-4D97-AF65-F5344CB8AC3E}">
        <p14:creationId xmlns:p14="http://schemas.microsoft.com/office/powerpoint/2010/main" val="3348414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Popular Advertising Media</a:t>
            </a:r>
            <a:endParaRPr lang="en-US" sz="900" dirty="0" smtClean="0"/>
          </a:p>
        </p:txBody>
      </p:sp>
      <p:sp>
        <p:nvSpPr>
          <p:cNvPr id="5" name="TextBox 14"/>
          <p:cNvSpPr txBox="1">
            <a:spLocks noChangeArrowheads="1"/>
          </p:cNvSpPr>
          <p:nvPr/>
        </p:nvSpPr>
        <p:spPr bwMode="auto">
          <a:xfrm>
            <a:off x="533400" y="1752600"/>
            <a:ext cx="8077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34963" indent="-3349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spcAft>
                <a:spcPts val="3600"/>
              </a:spcAft>
              <a:buFont typeface="Arial" charset="0"/>
              <a:buChar char="•"/>
            </a:pPr>
            <a:r>
              <a:rPr lang="en-US" sz="2700" dirty="0">
                <a:latin typeface="Helvetica" charset="0"/>
                <a:cs typeface="Helvetica" charset="0"/>
              </a:rPr>
              <a:t>TV advertising is still the dominant media.</a:t>
            </a:r>
          </a:p>
          <a:p>
            <a:pPr lvl="1" eaLnBrk="1" hangingPunct="1">
              <a:spcAft>
                <a:spcPts val="1800"/>
              </a:spcAft>
              <a:buFont typeface="Arial" charset="0"/>
              <a:buChar char="•"/>
            </a:pPr>
            <a:r>
              <a:rPr lang="en-US" sz="2700" dirty="0">
                <a:latin typeface="Helvetica" charset="0"/>
                <a:cs typeface="Helvetica" charset="0"/>
              </a:rPr>
              <a:t>Digital Video Recorders (DVRs) challenge TV advertising because viewers can skip ads.</a:t>
            </a:r>
          </a:p>
        </p:txBody>
      </p:sp>
      <p:pic>
        <p:nvPicPr>
          <p:cNvPr id="6" name="Picture 10" descr="16.20.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902075"/>
            <a:ext cx="35814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p:nvSpPr>
        <p:spPr bwMode="auto">
          <a:xfrm>
            <a:off x="533400" y="3733800"/>
            <a:ext cx="4114800" cy="243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34963" lvl="1" indent="-334963">
              <a:spcAft>
                <a:spcPts val="1800"/>
              </a:spcAft>
            </a:pPr>
            <a:r>
              <a:rPr lang="en-US" sz="2700" b="1" smtClean="0">
                <a:solidFill>
                  <a:srgbClr val="000000"/>
                </a:solidFill>
                <a:latin typeface="Helvetica" charset="0"/>
                <a:ea typeface="ＭＳ Ｐゴシック" charset="0"/>
                <a:cs typeface="Helvetica" charset="0"/>
              </a:rPr>
              <a:t>Product Placement -- </a:t>
            </a:r>
            <a:r>
              <a:rPr lang="en-US" sz="2500" i="1" smtClean="0">
                <a:solidFill>
                  <a:srgbClr val="000000"/>
                </a:solidFill>
                <a:latin typeface="Helvetica" charset="0"/>
                <a:ea typeface="ＭＳ Ｐゴシック" charset="0"/>
                <a:cs typeface="Helvetica" charset="0"/>
              </a:rPr>
              <a:t>Advertisers pay to put their products into TV shows and movies where the audience will see them.</a:t>
            </a:r>
            <a:endParaRPr lang="en-US" sz="2500" i="1">
              <a:solidFill>
                <a:srgbClr val="000000"/>
              </a:solidFill>
              <a:latin typeface="Helvetica" charset="0"/>
              <a:ea typeface="ＭＳ Ｐゴシック" charset="0"/>
              <a:cs typeface="Helvetica" charset="0"/>
            </a:endParaRPr>
          </a:p>
        </p:txBody>
      </p:sp>
    </p:spTree>
    <p:extLst>
      <p:ext uri="{BB962C8B-B14F-4D97-AF65-F5344CB8AC3E}">
        <p14:creationId xmlns:p14="http://schemas.microsoft.com/office/powerpoint/2010/main" val="2421496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a:tabLst>
                <a:tab pos="1377950" algn="l"/>
              </a:tabLst>
            </a:pPr>
            <a:r>
              <a:rPr lang="en-US" sz="1800" dirty="0" smtClean="0">
                <a:solidFill>
                  <a:srgbClr val="888FB8"/>
                </a:solidFill>
              </a:rPr>
              <a:t>TABLE 13-3</a:t>
            </a:r>
            <a:r>
              <a:rPr lang="en-US" sz="1800" dirty="0" smtClean="0"/>
              <a:t>	Advantages and Disadvantages of Major Media Classes 	</a:t>
            </a:r>
            <a:r>
              <a:rPr lang="en-US" sz="1400" dirty="0" smtClean="0"/>
              <a:t>(slide 1 of 4)</a:t>
            </a:r>
            <a:endParaRPr lang="en-US" sz="1000" dirty="0"/>
          </a:p>
        </p:txBody>
      </p:sp>
      <p:graphicFrame>
        <p:nvGraphicFramePr>
          <p:cNvPr id="6" name="Table 5" descr="A table shows a comparison of some of the advantages and disadvantages of the major media classes.&#10;&#10;The first media class listed is “Television.” Advantages include: “Reaches large audiences, high frequency available, dual impact of audio and video, highly visible, high prestige, geographic and demographic selectivity, difficult to ignore.” Disadvantages include: “Very expensive, highly perishable message, size of audience not guaranteed, amount of prime time limited, lack of selectivity in target market.”&#10;&#10;The second media class listed is “Direct mail.” Advantages include: “Little wasted circulation, highly selective, circulation controlled by advertiser, few distractions, personal, stimulates actions, easy to measure performance, hidden from competitors.” Disadvantages include: “Very expensive, lacks editorial content to attract readers, often thrown away unread as junk mail, criticized as invasion of privacy, consumers must choose to read the ad.”" title="Table 13-3 - Advantages and Disadvantages of Major Media Classes"/>
          <p:cNvGraphicFramePr>
            <a:graphicFrameLocks noGrp="1"/>
          </p:cNvGraphicFramePr>
          <p:nvPr>
            <p:extLst>
              <p:ext uri="{D42A27DB-BD31-4B8C-83A1-F6EECF244321}">
                <p14:modId xmlns:p14="http://schemas.microsoft.com/office/powerpoint/2010/main" val="1004883830"/>
              </p:ext>
            </p:extLst>
          </p:nvPr>
        </p:nvGraphicFramePr>
        <p:xfrm>
          <a:off x="457200" y="1524000"/>
          <a:ext cx="8229600" cy="4663439"/>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xmlns="" val="20000"/>
                    </a:ext>
                  </a:extLst>
                </a:gridCol>
                <a:gridCol w="3200400"/>
                <a:gridCol w="3200400"/>
              </a:tblGrid>
              <a:tr h="336068">
                <a:tc>
                  <a:txBody>
                    <a:bodyPr/>
                    <a:lstStyle/>
                    <a:p>
                      <a:pPr algn="ct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Advantages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Disadvantages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extLst>
                  <a:ext uri="{0D108BD9-81ED-4DB2-BD59-A6C34878D82A}">
                    <a16:rowId xmlns:a16="http://schemas.microsoft.com/office/drawing/2014/main" xmlns="" val="10000"/>
                  </a:ext>
                </a:extLst>
              </a:tr>
              <a:tr h="336068">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Television</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Reaches</a:t>
                      </a:r>
                      <a:r>
                        <a:rPr lang="en-US" sz="1800" baseline="0" dirty="0" smtClean="0">
                          <a:latin typeface="Arial" panose="020B0604020202020204" pitchFamily="34" charset="0"/>
                          <a:cs typeface="Arial" panose="020B0604020202020204" pitchFamily="34" charset="0"/>
                        </a:rPr>
                        <a:t> large audiences, high frequency available, dual impact of audio and video, highly visible, high prestige, geographic and demographic selectivity, difficult to ignore, on-demand capabilities</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1800" dirty="0" smtClean="0">
                          <a:latin typeface="Arial" panose="020B0604020202020204" pitchFamily="34" charset="0"/>
                          <a:cs typeface="Arial" panose="020B0604020202020204" pitchFamily="34" charset="0"/>
                        </a:rPr>
                        <a:t>Very expensive, highly perishable message, size of audience not guaranteed, amount of prime time limited,</a:t>
                      </a:r>
                      <a:r>
                        <a:rPr lang="en-US" sz="1800" baseline="0" dirty="0" smtClean="0">
                          <a:latin typeface="Arial" panose="020B0604020202020204" pitchFamily="34" charset="0"/>
                          <a:cs typeface="Arial" panose="020B0604020202020204" pitchFamily="34" charset="0"/>
                        </a:rPr>
                        <a:t> lack of selectivity in target market</a:t>
                      </a:r>
                      <a:endParaRPr lang="en-US" sz="1800" dirty="0">
                        <a:latin typeface="Arial" panose="020B0604020202020204" pitchFamily="34" charset="0"/>
                        <a:cs typeface="Arial" panose="020B0604020202020204" pitchFamily="34" charset="0"/>
                      </a:endParaRPr>
                    </a:p>
                  </a:txBody>
                  <a:tcPr anchor="ctr">
                    <a:solidFill>
                      <a:srgbClr val="E2DFEF"/>
                    </a:solidFill>
                  </a:tcPr>
                </a:tc>
                <a:extLst>
                  <a:ext uri="{0D108BD9-81ED-4DB2-BD59-A6C34878D82A}">
                    <a16:rowId xmlns:a16="http://schemas.microsoft.com/office/drawing/2014/main" xmlns="" val="10001"/>
                  </a:ext>
                </a:extLst>
              </a:tr>
              <a:tr h="200266">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Direct mail</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Little wasted circulation, highly selective, circulation controlled by advertiser, few distractions,</a:t>
                      </a:r>
                      <a:r>
                        <a:rPr lang="en-US" sz="1800" baseline="0" dirty="0" smtClean="0">
                          <a:latin typeface="Arial" panose="020B0604020202020204" pitchFamily="34" charset="0"/>
                          <a:cs typeface="Arial" panose="020B0604020202020204" pitchFamily="34" charset="0"/>
                        </a:rPr>
                        <a:t> personal, stimulates actions, easy to measure performance, hidden from competitors</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latin typeface="Arial" panose="020B0604020202020204" pitchFamily="34" charset="0"/>
                          <a:cs typeface="Arial" panose="020B0604020202020204" pitchFamily="34" charset="0"/>
                        </a:rPr>
                        <a:t>Very expensive, lacks editorial content to attract readers, often thrown away unread as junk mail, criticized as invasion of privacy, consumers must choose to read the ad</a:t>
                      </a:r>
                      <a:endParaRPr lang="en-US" sz="1800" dirty="0">
                        <a:latin typeface="Arial" panose="020B0604020202020204" pitchFamily="34" charset="0"/>
                        <a:cs typeface="Arial" panose="020B0604020202020204" pitchFamily="34" charset="0"/>
                      </a:endParaRPr>
                    </a:p>
                  </a:txBody>
                  <a:tcPr anchor="ctr">
                    <a:solidFill>
                      <a:srgbClr val="CBC5E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23574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a:tabLst>
                <a:tab pos="1377950" algn="l"/>
              </a:tabLst>
            </a:pPr>
            <a:r>
              <a:rPr lang="en-US" sz="1800" dirty="0" smtClean="0">
                <a:solidFill>
                  <a:srgbClr val="888FB8"/>
                </a:solidFill>
              </a:rPr>
              <a:t>TABLE 13-3</a:t>
            </a:r>
            <a:r>
              <a:rPr lang="en-US" sz="1800" dirty="0" smtClean="0"/>
              <a:t>	Advantages and Disadvantages of Major Media Classes 	</a:t>
            </a:r>
            <a:r>
              <a:rPr lang="en-US" sz="1400" dirty="0" smtClean="0"/>
              <a:t>(slide 2 of 4)</a:t>
            </a:r>
            <a:endParaRPr lang="en-US" sz="1000" dirty="0"/>
          </a:p>
        </p:txBody>
      </p:sp>
      <p:graphicFrame>
        <p:nvGraphicFramePr>
          <p:cNvPr id="6" name="Table 5" descr="A table shows a comparison of some of the advantages and disadvantages of the major media classes.&#10;&#10;The third media class listed is “Newspapers.” Advantages include: “Reaches large audience, purchased to be read, geographic flexibility, short lead time, frequent publication, favorable for cooperative advertising.” Disadvantages include: “Not selective for socioeconomic groups or target market, short life, limited reproduction capabilities, large advertising volume limits exposure.”&#10;&#10;The fourth media class listed is “Radio.” Advantages include: “Reaches a large proportion of consumers, mobile and flexible, low relative costs, ad can be changed quickly, high level of geographic and demographic selectivity, encourages use of imagination.” Disadvantages include: “Lacks visual imagery, short life of message, listeners’ attention limited, market fragmentation, difficult buying procedures, limited media and audience research.”&#10;" title="Table 13-3 - Advantages and Disadvantages of Major Media Classes"/>
          <p:cNvGraphicFramePr>
            <a:graphicFrameLocks noGrp="1"/>
          </p:cNvGraphicFramePr>
          <p:nvPr>
            <p:extLst>
              <p:ext uri="{D42A27DB-BD31-4B8C-83A1-F6EECF244321}">
                <p14:modId xmlns:p14="http://schemas.microsoft.com/office/powerpoint/2010/main" val="849367300"/>
              </p:ext>
            </p:extLst>
          </p:nvPr>
        </p:nvGraphicFramePr>
        <p:xfrm>
          <a:off x="457200" y="1524000"/>
          <a:ext cx="8229600" cy="4389119"/>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xmlns="" val="20000"/>
                    </a:ext>
                  </a:extLst>
                </a:gridCol>
                <a:gridCol w="3200400"/>
                <a:gridCol w="3200400"/>
              </a:tblGrid>
              <a:tr h="336068">
                <a:tc>
                  <a:txBody>
                    <a:bodyPr/>
                    <a:lstStyle/>
                    <a:p>
                      <a:pPr algn="ct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Advantages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Disadvantages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extLst>
                  <a:ext uri="{0D108BD9-81ED-4DB2-BD59-A6C34878D82A}">
                    <a16:rowId xmlns:a16="http://schemas.microsoft.com/office/drawing/2014/main" xmlns="" val="10000"/>
                  </a:ext>
                </a:extLst>
              </a:tr>
              <a:tr h="336068">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Newspapers</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Reaches large audience, purchased to be read, geographic flexibility, short lead time, frequent publication, favorable for cooperative advertising</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EE7F3"/>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Not selective for socioeconomic groups or target market, short life, limited reproduction capabilities, large advertising volume limits exposure</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E2DFEF"/>
                    </a:solidFill>
                  </a:tcPr>
                </a:tc>
                <a:extLst>
                  <a:ext uri="{0D108BD9-81ED-4DB2-BD59-A6C34878D82A}">
                    <a16:rowId xmlns:a16="http://schemas.microsoft.com/office/drawing/2014/main" xmlns="" val="10003"/>
                  </a:ext>
                </a:extLst>
              </a:tr>
              <a:tr h="200266">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Radio</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Reaches a large proportion of consumers, mobile and flexible, low relative costs, ad can be changed quickly, high level of geographic and</a:t>
                      </a:r>
                      <a:r>
                        <a:rPr lang="en-US" sz="1800" baseline="0" dirty="0" smtClean="0">
                          <a:latin typeface="Arial" panose="020B0604020202020204" pitchFamily="34" charset="0"/>
                          <a:cs typeface="Arial" panose="020B0604020202020204" pitchFamily="34" charset="0"/>
                        </a:rPr>
                        <a:t> demographic selectivity, encourages use of imagination</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latin typeface="Arial" panose="020B0604020202020204" pitchFamily="34" charset="0"/>
                          <a:cs typeface="Arial" panose="020B0604020202020204" pitchFamily="34" charset="0"/>
                        </a:rPr>
                        <a:t>Lacks visual imagery, short life of message, listeners’ attention limited, market fragmentation,</a:t>
                      </a:r>
                      <a:r>
                        <a:rPr lang="en-US" sz="1800" baseline="0" dirty="0" smtClean="0">
                          <a:latin typeface="Arial" panose="020B0604020202020204" pitchFamily="34" charset="0"/>
                          <a:cs typeface="Arial" panose="020B0604020202020204" pitchFamily="34" charset="0"/>
                        </a:rPr>
                        <a:t> difficult buying procedures, limited media and audience research</a:t>
                      </a:r>
                      <a:endParaRPr lang="en-US" sz="1800" dirty="0">
                        <a:latin typeface="Arial" panose="020B0604020202020204" pitchFamily="34" charset="0"/>
                        <a:cs typeface="Arial" panose="020B0604020202020204" pitchFamily="34" charset="0"/>
                      </a:endParaRPr>
                    </a:p>
                  </a:txBody>
                  <a:tcPr anchor="ctr">
                    <a:solidFill>
                      <a:srgbClr val="CBC5E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32486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a:tabLst>
                <a:tab pos="1377950" algn="l"/>
              </a:tabLst>
            </a:pPr>
            <a:r>
              <a:rPr lang="en-US" sz="1800" dirty="0" smtClean="0">
                <a:solidFill>
                  <a:srgbClr val="888FB8"/>
                </a:solidFill>
              </a:rPr>
              <a:t>TABLE 13-3</a:t>
            </a:r>
            <a:r>
              <a:rPr lang="en-US" sz="1800" dirty="0" smtClean="0"/>
              <a:t>	Advantages and Disadvantages of Major Media Classes 	</a:t>
            </a:r>
            <a:r>
              <a:rPr lang="en-US" sz="1400" dirty="0" smtClean="0"/>
              <a:t>(slide 3 of 4)</a:t>
            </a:r>
            <a:endParaRPr lang="en-US" sz="1000" dirty="0"/>
          </a:p>
        </p:txBody>
      </p:sp>
      <p:graphicFrame>
        <p:nvGraphicFramePr>
          <p:cNvPr id="6" name="Table 5" descr="A table shows a comparison of some of the advantages and disadvantages of the major media classes.&#10;&#10;The fifth media class listed is “Magazines.” Advantages include: “Demographic selectivity, good reproduction, long life, prestige, geographic selectivity when regional issues available.” Disadvantages include: “High costs, 30- to 90-day average lead time, high level of competition, limited reach, communicates less frequently.”&#10;&#10;The sixth media class listed is “Internet.” Advantages include: “Immediate response, potential to reach a precisely targeted audience, ability to track customers and build databases, highly interactive medium.” Disadvantages include: “Costs of precise targeting can be high, inappropriate ad placement, effects difficult to measure, concerns about security and privacy.”&#10;&#10;The seventh media class listed is “Outdoor.” Advantages include: “Allows for frequent repetition, low cost, message can be placed close to point of sale, geographic selectivity, operable 24 hours a day, high creativity.” Disadvantages include: “Message must be short and simple, no demographic selectivity, seldom attracts readers’ full attention, criticized as traffic hazard and blight on landscape, much wasted coverage, limited capabilities.”&#10;&#10;The eighth media class listed is “Social Media.” Advantages include: “Target, interact, and connect more personally with customers, receive real-time feedback, direct messages to specific individuals, effectively reach target market/followers.” Disadvantages include: “Restricted number of contacts per message because of highly targeted nature, new media—unsure of best applications and how to calculate ROI, large time commitment to monitor.”" title="Table 13-3 - Advantages and Disadvantages of Major Media Classes"/>
          <p:cNvGraphicFramePr>
            <a:graphicFrameLocks noGrp="1"/>
          </p:cNvGraphicFramePr>
          <p:nvPr>
            <p:extLst>
              <p:ext uri="{D42A27DB-BD31-4B8C-83A1-F6EECF244321}">
                <p14:modId xmlns:p14="http://schemas.microsoft.com/office/powerpoint/2010/main" val="3998194362"/>
              </p:ext>
            </p:extLst>
          </p:nvPr>
        </p:nvGraphicFramePr>
        <p:xfrm>
          <a:off x="457200" y="1752600"/>
          <a:ext cx="8229600" cy="3566159"/>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xmlns="" val="20000"/>
                    </a:ext>
                  </a:extLst>
                </a:gridCol>
                <a:gridCol w="3200400"/>
                <a:gridCol w="3200400"/>
              </a:tblGrid>
              <a:tr h="336068">
                <a:tc>
                  <a:txBody>
                    <a:bodyPr/>
                    <a:lstStyle/>
                    <a:p>
                      <a:pPr algn="ct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Advantages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Disadvantages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extLst>
                  <a:ext uri="{0D108BD9-81ED-4DB2-BD59-A6C34878D82A}">
                    <a16:rowId xmlns:a16="http://schemas.microsoft.com/office/drawing/2014/main" xmlns="" val="10000"/>
                  </a:ext>
                </a:extLst>
              </a:tr>
              <a:tr h="200266">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Magazines</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Demographic selectivity,</a:t>
                      </a:r>
                      <a:r>
                        <a:rPr lang="en-US" sz="1800" baseline="0" dirty="0" smtClean="0">
                          <a:latin typeface="Arial" panose="020B0604020202020204" pitchFamily="34" charset="0"/>
                          <a:cs typeface="Arial" panose="020B0604020202020204" pitchFamily="34" charset="0"/>
                        </a:rPr>
                        <a:t> good reproduction, long life, prestige, geographic selectivity when regional issues available</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1800" dirty="0" smtClean="0">
                          <a:latin typeface="Arial" panose="020B0604020202020204" pitchFamily="34" charset="0"/>
                          <a:cs typeface="Arial" panose="020B0604020202020204" pitchFamily="34" charset="0"/>
                        </a:rPr>
                        <a:t>High costs, 30- to 90-day average lead time, high level of competition, limited reach, communicates less frequently</a:t>
                      </a:r>
                      <a:endParaRPr lang="en-US" sz="1800" dirty="0">
                        <a:latin typeface="Arial" panose="020B0604020202020204" pitchFamily="34" charset="0"/>
                        <a:cs typeface="Arial" panose="020B0604020202020204" pitchFamily="34" charset="0"/>
                      </a:endParaRPr>
                    </a:p>
                  </a:txBody>
                  <a:tcPr anchor="ctr">
                    <a:solidFill>
                      <a:srgbClr val="E2DFEF"/>
                    </a:solidFill>
                  </a:tcPr>
                </a:tc>
                <a:extLst>
                  <a:ext uri="{0D108BD9-81ED-4DB2-BD59-A6C34878D82A}">
                    <a16:rowId xmlns:a16="http://schemas.microsoft.com/office/drawing/2014/main" xmlns="" val="10005"/>
                  </a:ext>
                </a:extLst>
              </a:tr>
              <a:tr h="200266">
                <a:tc>
                  <a:txBody>
                    <a:bodyPr/>
                    <a:lstStyle/>
                    <a:p>
                      <a:pPr marL="0" indent="0" algn="l">
                        <a:buFont typeface="+mj-lt"/>
                        <a:buNone/>
                        <a:tabLst>
                          <a:tab pos="463550" algn="r"/>
                        </a:tabLst>
                      </a:pPr>
                      <a:r>
                        <a:rPr lang="en-US" sz="1800" b="1" dirty="0" smtClean="0">
                          <a:latin typeface="Arial" panose="020B0604020202020204" pitchFamily="34" charset="0"/>
                          <a:cs typeface="Arial" panose="020B0604020202020204" pitchFamily="34" charset="0"/>
                        </a:rPr>
                        <a:t>Internet/Digital Media</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Immediate response, potential to reach a precisely targeted audience, ability</a:t>
                      </a:r>
                      <a:r>
                        <a:rPr lang="en-US" sz="1800" baseline="0" dirty="0" smtClean="0">
                          <a:latin typeface="Arial" panose="020B0604020202020204" pitchFamily="34" charset="0"/>
                          <a:cs typeface="Arial" panose="020B0604020202020204" pitchFamily="34" charset="0"/>
                        </a:rPr>
                        <a:t> to track customers and build databases, highly interactive medium, real-time analytics</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latin typeface="Arial" panose="020B0604020202020204" pitchFamily="34" charset="0"/>
                          <a:cs typeface="Arial" panose="020B0604020202020204" pitchFamily="34" charset="0"/>
                        </a:rPr>
                        <a:t>Costs of</a:t>
                      </a:r>
                      <a:r>
                        <a:rPr lang="en-US" sz="1800" baseline="0" dirty="0" smtClean="0">
                          <a:latin typeface="Arial" panose="020B0604020202020204" pitchFamily="34" charset="0"/>
                          <a:cs typeface="Arial" panose="020B0604020202020204" pitchFamily="34" charset="0"/>
                        </a:rPr>
                        <a:t> precise targeting can be high, inappropriate ad placement, effects difficult to measure, concerns about security and privacy</a:t>
                      </a:r>
                      <a:endParaRPr lang="en-US" sz="1800" dirty="0">
                        <a:latin typeface="Arial" panose="020B0604020202020204" pitchFamily="34" charset="0"/>
                        <a:cs typeface="Arial" panose="020B0604020202020204" pitchFamily="34" charset="0"/>
                      </a:endParaRPr>
                    </a:p>
                  </a:txBody>
                  <a:tcPr anchor="ctr">
                    <a:solidFill>
                      <a:srgbClr val="CBC5E1"/>
                    </a:solidFill>
                  </a:tcPr>
                </a:tc>
              </a:tr>
            </a:tbl>
          </a:graphicData>
        </a:graphic>
      </p:graphicFrame>
    </p:spTree>
    <p:extLst>
      <p:ext uri="{BB962C8B-B14F-4D97-AF65-F5344CB8AC3E}">
        <p14:creationId xmlns:p14="http://schemas.microsoft.com/office/powerpoint/2010/main" val="2358318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a:tabLst>
                <a:tab pos="1377950" algn="l"/>
              </a:tabLst>
            </a:pPr>
            <a:r>
              <a:rPr lang="en-US" sz="1800" dirty="0" smtClean="0">
                <a:solidFill>
                  <a:srgbClr val="888FB8"/>
                </a:solidFill>
              </a:rPr>
              <a:t>TABLE 13-3</a:t>
            </a:r>
            <a:r>
              <a:rPr lang="en-US" sz="1800" dirty="0" smtClean="0"/>
              <a:t>	Advantages and Disadvantages of Major Media Classes 	</a:t>
            </a:r>
            <a:r>
              <a:rPr lang="en-US" sz="1400" dirty="0" smtClean="0"/>
              <a:t>(slide 4 of 4)</a:t>
            </a:r>
            <a:endParaRPr lang="en-US" sz="1000" dirty="0"/>
          </a:p>
        </p:txBody>
      </p:sp>
      <p:graphicFrame>
        <p:nvGraphicFramePr>
          <p:cNvPr id="6" name="Table 5" descr="A table shows a comparison of some of the advantages and disadvantages of the major media classes.&#10;&#10;The seventh media class listed is “Outdoor.” Advantages include: “Allows for frequent repetition, low cost, message can be placed close to point of sale, geographic selectivity, operable 24 hours a day, high creativity.” Disadvantages include: “Message must be short and simple, no demographic selectivity, seldom attracts readers’ full attention, criticized as traffic hazard and blight on landscape, much wasted coverage, limited capabilities.”&#10;&#10;The eighth media class listed is “Social Media.” Advantages include: “Target, interact, and connect more personally with customers, receive real-time feedback, direct messages to specific individuals, effectively reach target market/followers.” Disadvantages include: “Restricted number of contacts per message because of highly targeted nature, new media—unsure of best applications and how to calculate ROI, large time commitment to monitor.”" title="Table 13-3 - Advantages and Disadvantages of Major Media Classes"/>
          <p:cNvGraphicFramePr>
            <a:graphicFrameLocks noGrp="1"/>
          </p:cNvGraphicFramePr>
          <p:nvPr>
            <p:extLst>
              <p:ext uri="{D42A27DB-BD31-4B8C-83A1-F6EECF244321}">
                <p14:modId xmlns:p14="http://schemas.microsoft.com/office/powerpoint/2010/main" val="2895612779"/>
              </p:ext>
            </p:extLst>
          </p:nvPr>
        </p:nvGraphicFramePr>
        <p:xfrm>
          <a:off x="457200" y="1371600"/>
          <a:ext cx="8229600" cy="4663439"/>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xmlns="" val="20000"/>
                    </a:ext>
                  </a:extLst>
                </a:gridCol>
                <a:gridCol w="3200400"/>
                <a:gridCol w="3200400"/>
              </a:tblGrid>
              <a:tr h="336068">
                <a:tc>
                  <a:txBody>
                    <a:bodyPr/>
                    <a:lstStyle/>
                    <a:p>
                      <a:pPr algn="ct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Advantages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Disadvantages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extLst>
                  <a:ext uri="{0D108BD9-81ED-4DB2-BD59-A6C34878D82A}">
                    <a16:rowId xmlns:a16="http://schemas.microsoft.com/office/drawing/2014/main" xmlns="" val="10000"/>
                  </a:ext>
                </a:extLst>
              </a:tr>
              <a:tr h="200266">
                <a:tc>
                  <a:txBody>
                    <a:bodyPr/>
                    <a:lstStyle/>
                    <a:p>
                      <a:pPr marL="0" indent="0" algn="l">
                        <a:buFont typeface="+mj-lt"/>
                        <a:buNone/>
                        <a:tabLst>
                          <a:tab pos="463550" algn="r"/>
                        </a:tabLst>
                      </a:pPr>
                      <a:r>
                        <a:rPr lang="en-US" sz="1800" b="1" dirty="0" smtClean="0">
                          <a:latin typeface="Arial" panose="020B0604020202020204" pitchFamily="34" charset="0"/>
                          <a:cs typeface="Arial" panose="020B0604020202020204" pitchFamily="34" charset="0"/>
                        </a:rPr>
                        <a:t>Outdoor</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Allows for</a:t>
                      </a:r>
                      <a:r>
                        <a:rPr lang="en-US" sz="1800" baseline="0" dirty="0" smtClean="0">
                          <a:latin typeface="Arial" panose="020B0604020202020204" pitchFamily="34" charset="0"/>
                          <a:cs typeface="Arial" panose="020B0604020202020204" pitchFamily="34" charset="0"/>
                        </a:rPr>
                        <a:t> frequent repetition, low cost, message can be placed close to point of sale, geographic selectivity, operable 24 hours a day, high creativity</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1800" dirty="0" smtClean="0">
                          <a:latin typeface="Arial" panose="020B0604020202020204" pitchFamily="34" charset="0"/>
                          <a:cs typeface="Arial" panose="020B0604020202020204" pitchFamily="34" charset="0"/>
                        </a:rPr>
                        <a:t>Message</a:t>
                      </a:r>
                      <a:r>
                        <a:rPr lang="en-US" sz="1800" baseline="0" dirty="0" smtClean="0">
                          <a:latin typeface="Arial" panose="020B0604020202020204" pitchFamily="34" charset="0"/>
                          <a:cs typeface="Arial" panose="020B0604020202020204" pitchFamily="34" charset="0"/>
                        </a:rPr>
                        <a:t> must be short and simple, no demographic selectivity, seldom attracts readers’ full attention, criticized as traffic hazard and blight on landscape, much wasted coverage, limited capabilities</a:t>
                      </a:r>
                      <a:endParaRPr lang="en-US" sz="1800" dirty="0">
                        <a:latin typeface="Arial" panose="020B0604020202020204" pitchFamily="34" charset="0"/>
                        <a:cs typeface="Arial" panose="020B0604020202020204" pitchFamily="34" charset="0"/>
                      </a:endParaRPr>
                    </a:p>
                  </a:txBody>
                  <a:tcPr anchor="ctr">
                    <a:solidFill>
                      <a:srgbClr val="E2DFEF"/>
                    </a:solidFill>
                  </a:tcPr>
                </a:tc>
              </a:tr>
              <a:tr h="200266">
                <a:tc>
                  <a:txBody>
                    <a:bodyPr/>
                    <a:lstStyle/>
                    <a:p>
                      <a:pPr marL="0" indent="0" algn="l">
                        <a:buFont typeface="+mj-lt"/>
                        <a:buNone/>
                        <a:tabLst>
                          <a:tab pos="463550" algn="r"/>
                        </a:tabLst>
                      </a:pPr>
                      <a:r>
                        <a:rPr lang="en-US" sz="1800" b="1" dirty="0" smtClean="0">
                          <a:latin typeface="Arial" panose="020B0604020202020204" pitchFamily="34" charset="0"/>
                          <a:cs typeface="Arial" panose="020B0604020202020204" pitchFamily="34" charset="0"/>
                        </a:rPr>
                        <a:t>Social Media</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Target, interact, and connect more personally with customers, receive real-time</a:t>
                      </a:r>
                      <a:r>
                        <a:rPr lang="en-US" sz="1800" baseline="0" dirty="0" smtClean="0">
                          <a:latin typeface="Arial" panose="020B0604020202020204" pitchFamily="34" charset="0"/>
                          <a:cs typeface="Arial" panose="020B0604020202020204" pitchFamily="34" charset="0"/>
                        </a:rPr>
                        <a:t> feedback, direct messages to specific individuals, effectively reach target market/followers</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latin typeface="Arial" panose="020B0604020202020204" pitchFamily="34" charset="0"/>
                          <a:cs typeface="Arial" panose="020B0604020202020204" pitchFamily="34" charset="0"/>
                        </a:rPr>
                        <a:t>Restricted number of contacts per message because of highly targeted</a:t>
                      </a:r>
                      <a:r>
                        <a:rPr lang="en-US" sz="1800" baseline="0" dirty="0" smtClean="0">
                          <a:latin typeface="Arial" panose="020B0604020202020204" pitchFamily="34" charset="0"/>
                          <a:cs typeface="Arial" panose="020B0604020202020204" pitchFamily="34" charset="0"/>
                        </a:rPr>
                        <a:t> nature, new media—unsure of best applications and how to calculate ROI, large time commitment to monitor</a:t>
                      </a:r>
                      <a:endParaRPr lang="en-US" sz="1800" dirty="0">
                        <a:latin typeface="Arial" panose="020B0604020202020204" pitchFamily="34" charset="0"/>
                        <a:cs typeface="Arial" panose="020B0604020202020204" pitchFamily="34" charset="0"/>
                      </a:endParaRPr>
                    </a:p>
                  </a:txBody>
                  <a:tcPr anchor="ctr">
                    <a:solidFill>
                      <a:srgbClr val="CBC5E1"/>
                    </a:solidFill>
                  </a:tcPr>
                </a:tc>
              </a:tr>
            </a:tbl>
          </a:graphicData>
        </a:graphic>
      </p:graphicFrame>
    </p:spTree>
    <p:extLst>
      <p:ext uri="{BB962C8B-B14F-4D97-AF65-F5344CB8AC3E}">
        <p14:creationId xmlns:p14="http://schemas.microsoft.com/office/powerpoint/2010/main" val="1505135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13-1</a:t>
            </a:r>
            <a:r>
              <a:rPr lang="en-US" sz="1800" dirty="0" smtClean="0"/>
              <a:t>	Distribution Channels</a:t>
            </a:r>
            <a:endParaRPr lang="en-US" sz="1400" dirty="0"/>
          </a:p>
        </p:txBody>
      </p:sp>
      <p:pic>
        <p:nvPicPr>
          <p:cNvPr id="2" name="Picture 1" descr="An illustration shows the various distribution channels for consumer products and business products.&#10;&#10;There are two parts of the illustration side by side. The first part of the illustration is labeled &quot;CONSUMER PRODUCTS&quot; and shows the four distribution channels for consumer products. In this part of the illustration, there are four columns of rectangles.&#10;&#10;In the first column, a rectangle labeled &quot;Producer&quot; is shown. An arrow pointing downward extends from the bottom of the rectangle and leads to a rectangle labeled &quot;Consumers.&quot; &#10;&#10;In the second column, a rectangle labeled &quot;Producer&quot; is shown. An arrow pointing downward extends from the bottom of the rectangle and leads to a rectangle labeled &quot;Retailers.&quot; An arrow pointing downward extends from the bottom of this rectangle and leads to a rectangle labeled &quot;Consumers.&quot;&#10;&#10;In the third column, a rectangle labeled &quot;Producer&quot; is shown. An arrow pointing downward extends from the bottom of the rectangle and leads to a rectangle labeled &quot;Wholesalers.&quot; An arrow pointing downward extends from the bottom of this rectangle and leads to a rectangle labeled &quot;Retailers.&quot; An arrow pointing downward extends from the bottom of this rectangle and leads to a rectangle labeled &quot;Consumers.&quot;&#10;&#10;In the fourth column, a rectangle labeled &quot;Producer&quot; is shown. An arrow pointing downward extends from the bottom of the rectangle and leads to a rectangle labeled &quot;Agents or brokers.&quot; An arrow pointing downward extends from the bottom of this rectangle and leads to a rectangle labeled &quot;Wholesalers.&quot; An arrow pointing downward extends from the bottom of this rectangle and leads to a rectangle labeled &quot;Retailers.&quot; An arrow pointing downward extends from the bottom of this rectangle and leads to a rectangle labeled &quot;Consumers.&quot;&#10;&#10;The second part of the illustration is labeled &quot;BUSINESS PRODUCTS&quot; and shows the two distribution channels for business products. In this part of the illustration, there are two columns of rectangles.&#10;&#10;In the first column, a rectangle labeled &quot;Producer&quot; is shown. An arrow pointing downward extends from the bottom of the rectangle and leads to a rectangle labeled &quot;Organizational buyers.&quot;&#10;&#10;In the second column, a rectangle labeled &quot;Producer&quot; is shown. An arrow pointing downward extends from the bottom of the rectangle and leads to a rectangle labeled &quot;Agent Middleman.&quot; An arrow pointing downward extends from the bottom of this rectangle and leads to a rectangle labeled &quot;Organizational buyers.&quot;" title="Figure 13-1 - Distribution Channels"/>
          <p:cNvPicPr>
            <a:picLocks noChangeAspect="1"/>
          </p:cNvPicPr>
          <p:nvPr/>
        </p:nvPicPr>
        <p:blipFill>
          <a:blip r:embed="rId2"/>
          <a:stretch>
            <a:fillRect/>
          </a:stretch>
        </p:blipFill>
        <p:spPr>
          <a:xfrm>
            <a:off x="457200" y="1524000"/>
            <a:ext cx="8229600" cy="4419600"/>
          </a:xfrm>
          <a:prstGeom prst="rect">
            <a:avLst/>
          </a:prstGeom>
        </p:spPr>
      </p:pic>
    </p:spTree>
    <p:extLst>
      <p:ext uri="{BB962C8B-B14F-4D97-AF65-F5344CB8AC3E}">
        <p14:creationId xmlns:p14="http://schemas.microsoft.com/office/powerpoint/2010/main" val="170809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13-4</a:t>
            </a:r>
            <a:r>
              <a:rPr lang="en-US" sz="1800" dirty="0" smtClean="0"/>
              <a:t>	Most Effective Advertisers</a:t>
            </a:r>
            <a:endParaRPr lang="en-US" sz="1100" dirty="0"/>
          </a:p>
        </p:txBody>
      </p:sp>
      <p:graphicFrame>
        <p:nvGraphicFramePr>
          <p:cNvPr id="5" name="Table 4" descr="A table lists the five most effective advertisers according to the Effie Effectiveness Index, a global ranking system for advertising effectiveness." title="Table 13-4 - Most Effective Advertisers"/>
          <p:cNvGraphicFramePr>
            <a:graphicFrameLocks noGrp="1"/>
          </p:cNvGraphicFramePr>
          <p:nvPr>
            <p:extLst>
              <p:ext uri="{D42A27DB-BD31-4B8C-83A1-F6EECF244321}">
                <p14:modId xmlns:p14="http://schemas.microsoft.com/office/powerpoint/2010/main" val="971032779"/>
              </p:ext>
            </p:extLst>
          </p:nvPr>
        </p:nvGraphicFramePr>
        <p:xfrm>
          <a:off x="462419" y="2057400"/>
          <a:ext cx="8229600" cy="2743200"/>
        </p:xfrm>
        <a:graphic>
          <a:graphicData uri="http://schemas.openxmlformats.org/drawingml/2006/table">
            <a:tbl>
              <a:tblPr firstRow="1" bandRow="1">
                <a:tableStyleId>{5940675A-B579-460E-94D1-54222C63F5DA}</a:tableStyleId>
              </a:tblPr>
              <a:tblGrid>
                <a:gridCol w="1651640">
                  <a:extLst>
                    <a:ext uri="{9D8B030D-6E8A-4147-A177-3AD203B41FA5}">
                      <a16:colId xmlns:a16="http://schemas.microsoft.com/office/drawing/2014/main" xmlns="" val="20000"/>
                    </a:ext>
                  </a:extLst>
                </a:gridCol>
                <a:gridCol w="6577960">
                  <a:extLst>
                    <a:ext uri="{9D8B030D-6E8A-4147-A177-3AD203B41FA5}">
                      <a16:colId xmlns:a16="http://schemas.microsoft.com/office/drawing/2014/main" xmlns="" val="20001"/>
                    </a:ext>
                  </a:extLst>
                </a:gridCol>
              </a:tblGrid>
              <a:tr h="180589">
                <a:tc>
                  <a:txBody>
                    <a:bodyPr/>
                    <a:lstStyle/>
                    <a:p>
                      <a:pPr algn="ctr"/>
                      <a:r>
                        <a:rPr lang="en-US" sz="2400" b="1" i="0" u="none" strike="noStrike" kern="1200" baseline="0" dirty="0" smtClean="0">
                          <a:solidFill>
                            <a:schemeClr val="bg1"/>
                          </a:solidFill>
                          <a:latin typeface="Arial" panose="020B0604020202020204" pitchFamily="34" charset="0"/>
                          <a:ea typeface="+mn-ea"/>
                          <a:cs typeface="Arial" panose="020B0604020202020204" pitchFamily="34" charset="0"/>
                        </a:rPr>
                        <a:t>Ranking</a:t>
                      </a:r>
                      <a:endParaRPr lang="en-US" sz="24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2400" b="1" i="0" u="none" strike="noStrike" kern="1200" baseline="0" dirty="0" smtClean="0">
                          <a:solidFill>
                            <a:schemeClr val="bg1"/>
                          </a:solidFill>
                          <a:latin typeface="Arial" panose="020B0604020202020204" pitchFamily="34" charset="0"/>
                          <a:ea typeface="+mn-ea"/>
                          <a:cs typeface="Arial" panose="020B0604020202020204" pitchFamily="34" charset="0"/>
                        </a:rPr>
                        <a:t>Advertiser</a:t>
                      </a:r>
                      <a:endParaRPr lang="en-US" sz="24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a16="http://schemas.microsoft.com/office/drawing/2014/main" xmlns="" val="10000"/>
                  </a:ext>
                </a:extLst>
              </a:tr>
              <a:tr h="211584">
                <a:tc>
                  <a:txBody>
                    <a:bodyPr/>
                    <a:lstStyle/>
                    <a:p>
                      <a:pPr marL="0" indent="0" algn="ctr">
                        <a:buFont typeface="+mj-lt"/>
                        <a:buNone/>
                      </a:pPr>
                      <a:r>
                        <a:rPr lang="en-US" sz="2400" b="0" kern="1200" dirty="0" smtClean="0">
                          <a:solidFill>
                            <a:schemeClr val="tx1"/>
                          </a:solidFill>
                          <a:latin typeface="Arial" panose="020B0604020202020204" pitchFamily="34" charset="0"/>
                          <a:ea typeface="+mn-ea"/>
                          <a:cs typeface="Arial" panose="020B0604020202020204" pitchFamily="34" charset="0"/>
                        </a:rPr>
                        <a:t>1</a:t>
                      </a:r>
                      <a:endParaRPr lang="en-US" sz="2400" b="0" kern="1200" dirty="0">
                        <a:solidFill>
                          <a:schemeClr val="tx1"/>
                        </a:solidFill>
                        <a:latin typeface="Arial" panose="020B0604020202020204" pitchFamily="34" charset="0"/>
                        <a:ea typeface="+mn-ea"/>
                        <a:cs typeface="Arial" panose="020B0604020202020204" pitchFamily="34" charset="0"/>
                      </a:endParaRPr>
                    </a:p>
                  </a:txBody>
                  <a:tcPr anchor="ctr">
                    <a:solidFill>
                      <a:srgbClr val="DCEBE9"/>
                    </a:solidFill>
                  </a:tcPr>
                </a:tc>
                <a:tc>
                  <a:txBody>
                    <a:bodyPr/>
                    <a:lstStyle/>
                    <a:p>
                      <a:pPr algn="l"/>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Coca-Cola</a:t>
                      </a:r>
                      <a:endParaRPr lang="en-US" sz="24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1"/>
                  </a:ext>
                </a:extLst>
              </a:tr>
              <a:tr h="211584">
                <a:tc>
                  <a:txBody>
                    <a:bodyPr/>
                    <a:lstStyle/>
                    <a:p>
                      <a:pPr marL="0" indent="0" algn="ctr">
                        <a:buFont typeface="+mj-lt"/>
                        <a:buNone/>
                        <a:tabLst/>
                      </a:pPr>
                      <a:r>
                        <a:rPr lang="en-US" sz="2400" b="0" kern="1200" dirty="0" smtClean="0">
                          <a:solidFill>
                            <a:schemeClr val="tx1"/>
                          </a:solidFill>
                          <a:latin typeface="Arial" panose="020B0604020202020204" pitchFamily="34" charset="0"/>
                          <a:ea typeface="+mn-ea"/>
                          <a:cs typeface="Arial" panose="020B0604020202020204" pitchFamily="34" charset="0"/>
                        </a:rPr>
                        <a:t>2</a:t>
                      </a:r>
                      <a:endParaRPr lang="en-US" sz="2400" b="0" kern="1200" dirty="0">
                        <a:solidFill>
                          <a:schemeClr val="tx1"/>
                        </a:solidFill>
                        <a:latin typeface="Arial" panose="020B0604020202020204" pitchFamily="34" charset="0"/>
                        <a:ea typeface="+mn-ea"/>
                        <a:cs typeface="Arial" panose="020B0604020202020204" pitchFamily="34" charset="0"/>
                      </a:endParaRPr>
                    </a:p>
                  </a:txBody>
                  <a:tcPr anchor="ctr">
                    <a:solidFill>
                      <a:srgbClr val="BFDAD6"/>
                    </a:solidFill>
                  </a:tcPr>
                </a:tc>
                <a:tc>
                  <a:txBody>
                    <a:bodyPr/>
                    <a:lstStyle/>
                    <a:p>
                      <a:pPr algn="l"/>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Unilever</a:t>
                      </a:r>
                      <a:endParaRPr lang="en-US" sz="24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2"/>
                  </a:ext>
                </a:extLst>
              </a:tr>
              <a:tr h="151428">
                <a:tc>
                  <a:txBody>
                    <a:bodyPr/>
                    <a:lstStyle/>
                    <a:p>
                      <a:pPr marL="0" indent="0" algn="ctr">
                        <a:buFont typeface="+mj-lt"/>
                        <a:buNone/>
                        <a:tabLst/>
                      </a:pPr>
                      <a:r>
                        <a:rPr lang="en-US" sz="2400" b="0" kern="1200" dirty="0" smtClean="0">
                          <a:solidFill>
                            <a:schemeClr val="tx1"/>
                          </a:solidFill>
                          <a:latin typeface="Arial" panose="020B0604020202020204" pitchFamily="34" charset="0"/>
                          <a:ea typeface="+mn-ea"/>
                          <a:cs typeface="Arial" panose="020B0604020202020204" pitchFamily="34" charset="0"/>
                        </a:rPr>
                        <a:t>3</a:t>
                      </a:r>
                      <a:endParaRPr lang="en-US" sz="2400" b="0" kern="1200" dirty="0">
                        <a:solidFill>
                          <a:schemeClr val="tx1"/>
                        </a:solidFill>
                        <a:latin typeface="Arial" panose="020B0604020202020204" pitchFamily="34" charset="0"/>
                        <a:ea typeface="+mn-ea"/>
                        <a:cs typeface="Arial" panose="020B0604020202020204" pitchFamily="34" charset="0"/>
                      </a:endParaRPr>
                    </a:p>
                  </a:txBody>
                  <a:tcPr anchor="ctr">
                    <a:solidFill>
                      <a:srgbClr val="DCEBE9"/>
                    </a:solidFill>
                  </a:tcPr>
                </a:tc>
                <a:tc>
                  <a:txBody>
                    <a:bodyPr/>
                    <a:lstStyle/>
                    <a:p>
                      <a:pPr marL="0" algn="l" defTabSz="914400" rtl="0" eaLnBrk="1" latinLnBrk="0" hangingPunct="1">
                        <a:tabLst>
                          <a:tab pos="1603375" algn="r"/>
                        </a:tabLst>
                      </a:pPr>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Procter &amp; Gamble</a:t>
                      </a:r>
                      <a:endParaRPr lang="en-US" sz="2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3"/>
                  </a:ext>
                </a:extLst>
              </a:tr>
              <a:tr h="167255">
                <a:tc>
                  <a:txBody>
                    <a:bodyPr/>
                    <a:lstStyle/>
                    <a:p>
                      <a:pPr marL="0" indent="0" algn="ctr">
                        <a:buFont typeface="+mj-lt"/>
                        <a:buNone/>
                        <a:tabLst/>
                      </a:pPr>
                      <a:r>
                        <a:rPr lang="en-US" sz="2400" b="0" kern="1200" dirty="0" smtClean="0">
                          <a:solidFill>
                            <a:schemeClr val="tx1"/>
                          </a:solidFill>
                          <a:latin typeface="Arial" panose="020B0604020202020204" pitchFamily="34" charset="0"/>
                          <a:ea typeface="+mn-ea"/>
                          <a:cs typeface="Arial" panose="020B0604020202020204" pitchFamily="34" charset="0"/>
                        </a:rPr>
                        <a:t>4</a:t>
                      </a:r>
                      <a:endParaRPr lang="en-US" sz="2400" b="0" kern="1200" dirty="0">
                        <a:solidFill>
                          <a:schemeClr val="tx1"/>
                        </a:solidFill>
                        <a:latin typeface="Arial" panose="020B0604020202020204" pitchFamily="34" charset="0"/>
                        <a:ea typeface="+mn-ea"/>
                        <a:cs typeface="Arial" panose="020B0604020202020204" pitchFamily="34" charset="0"/>
                      </a:endParaRPr>
                    </a:p>
                  </a:txBody>
                  <a:tcPr anchor="ctr">
                    <a:solidFill>
                      <a:srgbClr val="BFDAD6"/>
                    </a:solidFill>
                  </a:tcPr>
                </a:tc>
                <a:tc>
                  <a:txBody>
                    <a:bodyPr/>
                    <a:lstStyle/>
                    <a:p>
                      <a:pPr algn="l">
                        <a:tabLst>
                          <a:tab pos="1603375" algn="r"/>
                        </a:tabLst>
                      </a:pPr>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Nestlé</a:t>
                      </a:r>
                      <a:endParaRPr lang="en-US" sz="24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4"/>
                  </a:ext>
                </a:extLst>
              </a:tr>
              <a:tr h="298706">
                <a:tc>
                  <a:txBody>
                    <a:bodyPr/>
                    <a:lstStyle/>
                    <a:p>
                      <a:pPr marL="0" indent="0" algn="ctr">
                        <a:buFont typeface="+mj-lt"/>
                        <a:buNone/>
                        <a:tabLst/>
                      </a:pPr>
                      <a:r>
                        <a:rPr lang="en-US" sz="2400" b="0" kern="1200" dirty="0" smtClean="0">
                          <a:solidFill>
                            <a:schemeClr val="tx1"/>
                          </a:solidFill>
                          <a:latin typeface="Arial" panose="020B0604020202020204" pitchFamily="34" charset="0"/>
                          <a:ea typeface="+mn-ea"/>
                          <a:cs typeface="Arial" panose="020B0604020202020204" pitchFamily="34" charset="0"/>
                        </a:rPr>
                        <a:t>5</a:t>
                      </a:r>
                      <a:endParaRPr lang="en-US" sz="2400" b="0" kern="1200" dirty="0">
                        <a:solidFill>
                          <a:schemeClr val="tx1"/>
                        </a:solidFill>
                        <a:latin typeface="Arial" panose="020B0604020202020204" pitchFamily="34" charset="0"/>
                        <a:ea typeface="+mn-ea"/>
                        <a:cs typeface="Arial" panose="020B0604020202020204" pitchFamily="34" charset="0"/>
                      </a:endParaRPr>
                    </a:p>
                  </a:txBody>
                  <a:tcPr anchor="ctr">
                    <a:solidFill>
                      <a:srgbClr val="DCEBE9"/>
                    </a:solidFill>
                  </a:tcPr>
                </a:tc>
                <a:tc>
                  <a:txBody>
                    <a:bodyPr/>
                    <a:lstStyle/>
                    <a:p>
                      <a:pPr algn="l">
                        <a:tabLst>
                          <a:tab pos="1603375" algn="r"/>
                        </a:tabLst>
                      </a:pPr>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PepsiCo</a:t>
                      </a:r>
                      <a:endParaRPr lang="en-US" sz="24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251904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Advertising Agencies</a:t>
            </a:r>
            <a:endParaRPr lang="en-US" sz="900" dirty="0" smtClean="0"/>
          </a:p>
        </p:txBody>
      </p:sp>
      <p:sp>
        <p:nvSpPr>
          <p:cNvPr id="2" name="Text Placeholder 1"/>
          <p:cNvSpPr>
            <a:spLocks noGrp="1"/>
          </p:cNvSpPr>
          <p:nvPr>
            <p:ph type="body" sz="quarter" idx="10"/>
          </p:nvPr>
        </p:nvSpPr>
        <p:spPr/>
        <p:txBody>
          <a:bodyPr/>
          <a:lstStyle/>
          <a:p>
            <a:r>
              <a:rPr lang="en-US" b="1" dirty="0">
                <a:solidFill>
                  <a:srgbClr val="0D9CAC"/>
                </a:solidFill>
              </a:rPr>
              <a:t>Advertising agency </a:t>
            </a:r>
            <a:r>
              <a:rPr lang="en-US" dirty="0" smtClean="0"/>
              <a:t>– an independent firm that plans, produces, and places advertising for its clients</a:t>
            </a:r>
            <a:endParaRPr lang="en-US" dirty="0"/>
          </a:p>
        </p:txBody>
      </p:sp>
    </p:spTree>
    <p:extLst>
      <p:ext uri="{BB962C8B-B14F-4D97-AF65-F5344CB8AC3E}">
        <p14:creationId xmlns:p14="http://schemas.microsoft.com/office/powerpoint/2010/main" val="2247332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Personal Selling</a:t>
            </a:r>
            <a:endParaRPr lang="en-US" sz="900" dirty="0" smtClean="0"/>
          </a:p>
        </p:txBody>
      </p:sp>
      <p:sp>
        <p:nvSpPr>
          <p:cNvPr id="2" name="Text Placeholder 1"/>
          <p:cNvSpPr>
            <a:spLocks noGrp="1"/>
          </p:cNvSpPr>
          <p:nvPr>
            <p:ph type="body" sz="quarter" idx="10"/>
          </p:nvPr>
        </p:nvSpPr>
        <p:spPr/>
        <p:txBody>
          <a:bodyPr/>
          <a:lstStyle/>
          <a:p>
            <a:r>
              <a:rPr lang="en-US" dirty="0" smtClean="0"/>
              <a:t>Personal selling is the most adaptable of all promotional methods because the person presenting the message can modify it to suit the individual buyer</a:t>
            </a:r>
            <a:r>
              <a:rPr lang="en-US" dirty="0" smtClean="0"/>
              <a:t>.</a:t>
            </a:r>
          </a:p>
          <a:p>
            <a:r>
              <a:rPr lang="en-US" dirty="0" smtClean="0">
                <a:solidFill>
                  <a:srgbClr val="FF0000"/>
                </a:solidFill>
              </a:rPr>
              <a:t>Paid, personal communication between buyer and seller</a:t>
            </a:r>
            <a:endParaRPr lang="en-US" dirty="0" smtClean="0">
              <a:solidFill>
                <a:srgbClr val="FF0000"/>
              </a:solidFill>
            </a:endParaRPr>
          </a:p>
          <a:p>
            <a:r>
              <a:rPr lang="en-US" dirty="0" smtClean="0"/>
              <a:t>However, it is also the </a:t>
            </a:r>
            <a:r>
              <a:rPr lang="en-US" dirty="0" smtClean="0">
                <a:solidFill>
                  <a:srgbClr val="FF0000"/>
                </a:solidFill>
              </a:rPr>
              <a:t>most expensive </a:t>
            </a:r>
            <a:r>
              <a:rPr lang="en-US" dirty="0" smtClean="0"/>
              <a:t>method because it involves salespeople communicating with customers one at a time or in small groups.</a:t>
            </a:r>
            <a:endParaRPr lang="en-US" dirty="0"/>
          </a:p>
        </p:txBody>
      </p:sp>
    </p:spTree>
    <p:extLst>
      <p:ext uri="{BB962C8B-B14F-4D97-AF65-F5344CB8AC3E}">
        <p14:creationId xmlns:p14="http://schemas.microsoft.com/office/powerpoint/2010/main" val="2007149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Kinds of Salespersons </a:t>
            </a:r>
            <a:endParaRPr lang="en-US" sz="500" dirty="0" smtClean="0"/>
          </a:p>
        </p:txBody>
      </p:sp>
      <p:sp>
        <p:nvSpPr>
          <p:cNvPr id="2" name="Text Placeholder 1"/>
          <p:cNvSpPr>
            <a:spLocks noGrp="1"/>
          </p:cNvSpPr>
          <p:nvPr>
            <p:ph type="body" sz="quarter" idx="10"/>
          </p:nvPr>
        </p:nvSpPr>
        <p:spPr/>
        <p:txBody>
          <a:bodyPr/>
          <a:lstStyle/>
          <a:p>
            <a:r>
              <a:rPr lang="en-US" sz="1600" b="1" dirty="0" smtClean="0">
                <a:solidFill>
                  <a:srgbClr val="0D9CAC"/>
                </a:solidFill>
              </a:rPr>
              <a:t>Order getter </a:t>
            </a:r>
            <a:r>
              <a:rPr lang="en-US" sz="1600" dirty="0" smtClean="0"/>
              <a:t>– a salesperson who is responsible for selling a firm’s products to new customers and increasing sales to present customers (known as </a:t>
            </a:r>
            <a:r>
              <a:rPr lang="en-US" sz="1600" b="1" dirty="0">
                <a:solidFill>
                  <a:srgbClr val="0D9CAC"/>
                </a:solidFill>
              </a:rPr>
              <a:t>creative selling</a:t>
            </a:r>
            <a:r>
              <a:rPr lang="en-US" sz="1600" dirty="0" smtClean="0"/>
              <a:t>)</a:t>
            </a:r>
          </a:p>
          <a:p>
            <a:r>
              <a:rPr lang="en-US" sz="1600" b="1" dirty="0">
                <a:solidFill>
                  <a:srgbClr val="0D9CAC"/>
                </a:solidFill>
              </a:rPr>
              <a:t>Order taker </a:t>
            </a:r>
            <a:r>
              <a:rPr lang="en-US" sz="1600" dirty="0" smtClean="0"/>
              <a:t>– a salesperson who handles repeat sales in ways that maintain positive relationships with </a:t>
            </a:r>
            <a:r>
              <a:rPr lang="en-US" sz="1600" dirty="0" smtClean="0"/>
              <a:t>customers</a:t>
            </a:r>
          </a:p>
          <a:p>
            <a:r>
              <a:rPr lang="en-US" sz="1600" b="1" dirty="0">
                <a:solidFill>
                  <a:srgbClr val="0D9CAC"/>
                </a:solidFill>
              </a:rPr>
              <a:t>Sales support personnel</a:t>
            </a:r>
            <a:r>
              <a:rPr lang="en-US" sz="1600" dirty="0"/>
              <a:t> – employees who aid in selling but are more involved in locating prospects, educating customers, building goodwill for the firm, and providing follow-up service</a:t>
            </a:r>
          </a:p>
          <a:p>
            <a:pPr lvl="1"/>
            <a:r>
              <a:rPr lang="en-US" sz="1600" dirty="0"/>
              <a:t>Three kinds of sales support personnel:</a:t>
            </a:r>
          </a:p>
          <a:p>
            <a:pPr marL="1201738" lvl="2" indent="-287338">
              <a:buNone/>
            </a:pPr>
            <a:r>
              <a:rPr lang="en-US" sz="1600" dirty="0">
                <a:solidFill>
                  <a:srgbClr val="07632F"/>
                </a:solidFill>
              </a:rPr>
              <a:t>1.	</a:t>
            </a:r>
            <a:r>
              <a:rPr lang="en-US" sz="1600" b="1" dirty="0">
                <a:solidFill>
                  <a:srgbClr val="0D9CAC"/>
                </a:solidFill>
              </a:rPr>
              <a:t>Missionary salesperson </a:t>
            </a:r>
            <a:r>
              <a:rPr lang="en-US" sz="1600" dirty="0"/>
              <a:t>– a salesperson—generally employed by a manufacturer—who visits retailers to persuade them to buy the manufacturer’s products</a:t>
            </a:r>
          </a:p>
          <a:p>
            <a:pPr marL="1201738" lvl="2" indent="-287338">
              <a:buNone/>
            </a:pPr>
            <a:r>
              <a:rPr lang="en-US" sz="1600" dirty="0">
                <a:solidFill>
                  <a:srgbClr val="07632F"/>
                </a:solidFill>
              </a:rPr>
              <a:t>2.	</a:t>
            </a:r>
            <a:r>
              <a:rPr lang="en-US" sz="1600" b="1" dirty="0">
                <a:solidFill>
                  <a:srgbClr val="0D9CAC"/>
                </a:solidFill>
              </a:rPr>
              <a:t>Trade salesperson </a:t>
            </a:r>
            <a:r>
              <a:rPr lang="en-US" sz="1600" dirty="0"/>
              <a:t>– a salesperson—generally employed by a food producer or processor—who assists customers in promoting products, especially in retail stores</a:t>
            </a:r>
          </a:p>
          <a:p>
            <a:pPr marL="1201738" lvl="2" indent="-287338">
              <a:buNone/>
            </a:pPr>
            <a:r>
              <a:rPr lang="en-US" sz="1600" dirty="0">
                <a:solidFill>
                  <a:srgbClr val="07632F"/>
                </a:solidFill>
              </a:rPr>
              <a:t>3.	</a:t>
            </a:r>
            <a:r>
              <a:rPr lang="en-US" sz="1600" b="1" dirty="0">
                <a:solidFill>
                  <a:srgbClr val="0D9CAC"/>
                </a:solidFill>
              </a:rPr>
              <a:t>Technical salesperson </a:t>
            </a:r>
            <a:r>
              <a:rPr lang="en-US" sz="1600" dirty="0"/>
              <a:t>– a salesperson who assists a company’s current customers in technical matters</a:t>
            </a:r>
          </a:p>
          <a:p>
            <a:endParaRPr lang="en-US" sz="1600" dirty="0" smtClean="0"/>
          </a:p>
        </p:txBody>
      </p:sp>
    </p:spTree>
    <p:extLst>
      <p:ext uri="{BB962C8B-B14F-4D97-AF65-F5344CB8AC3E}">
        <p14:creationId xmlns:p14="http://schemas.microsoft.com/office/powerpoint/2010/main" val="3097229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13-3</a:t>
            </a:r>
            <a:r>
              <a:rPr lang="en-US" sz="1800" dirty="0" smtClean="0"/>
              <a:t>	The Six Steps of the Personal-Selling Process</a:t>
            </a:r>
            <a:endParaRPr lang="en-US" sz="1400" dirty="0"/>
          </a:p>
        </p:txBody>
      </p:sp>
      <p:pic>
        <p:nvPicPr>
          <p:cNvPr id="2" name="Picture 1" descr="An illustration shows the six steps of the personal-selling process. Above the illustration, the following text is shown: &quot;Personal selling is not only the most adaptable of all promotional methods but also the most expensive.&quot;&#10;&#10;At the top of the illustration is a rectangle with the number &quot;1&quot; and labeled &quot;Prospecting.&quot; An arrow pointing downward extends from the bottom of the rectangle. Below the arrow is a rectangle with the number &quot;2&quot; and labeled &quot;Approaching the prospect.&quot; An arrow pointing downward extends from the bottom of the rectangle. Below the arrow is a rectangle with the number &quot;3&quot; and labeled &quot;Making the presentation.&quot; An arrow pointing downward extends from the bottom of the rectangle. Below the arrow is a rectangle with the number &quot;4&quot; and labeled &quot;Answering objections.&quot; An arrow pointing downward extends from the bottom of the rectangle. Below the arrow is a rectangle with the number &quot;5&quot; and labeled &quot;Closing the sale.&quot; An arrow pointing downward extends from the bottom of the rectangle. Below the arrow is a rectangle with the number &quot;6&quot; and labeled &quot;Following up.&quot; " title="Figure 13-3 - The Six Steps of the Personal-Selling Process"/>
          <p:cNvPicPr>
            <a:picLocks noChangeAspect="1"/>
          </p:cNvPicPr>
          <p:nvPr/>
        </p:nvPicPr>
        <p:blipFill>
          <a:blip r:embed="rId2"/>
          <a:stretch>
            <a:fillRect/>
          </a:stretch>
        </p:blipFill>
        <p:spPr>
          <a:xfrm>
            <a:off x="3739371" y="1143000"/>
            <a:ext cx="1665257" cy="5105400"/>
          </a:xfrm>
          <a:prstGeom prst="rect">
            <a:avLst/>
          </a:prstGeom>
        </p:spPr>
      </p:pic>
    </p:spTree>
    <p:extLst>
      <p:ext uri="{BB962C8B-B14F-4D97-AF65-F5344CB8AC3E}">
        <p14:creationId xmlns:p14="http://schemas.microsoft.com/office/powerpoint/2010/main" val="1765982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Major Sales Management Tasks</a:t>
            </a:r>
            <a:endParaRPr lang="en-US" sz="500" dirty="0" smtClean="0"/>
          </a:p>
        </p:txBody>
      </p:sp>
      <p:sp>
        <p:nvSpPr>
          <p:cNvPr id="2" name="Text Placeholder 1"/>
          <p:cNvSpPr>
            <a:spLocks noGrp="1"/>
          </p:cNvSpPr>
          <p:nvPr>
            <p:ph type="body" sz="quarter" idx="10"/>
          </p:nvPr>
        </p:nvSpPr>
        <p:spPr/>
        <p:txBody>
          <a:bodyPr/>
          <a:lstStyle/>
          <a:p>
            <a:r>
              <a:rPr lang="en-US" sz="2000" dirty="0" smtClean="0"/>
              <a:t>Sales managers must:</a:t>
            </a:r>
          </a:p>
          <a:p>
            <a:pPr lvl="1"/>
            <a:r>
              <a:rPr lang="en-US" sz="1800" dirty="0" smtClean="0">
                <a:ea typeface="+mn-ea"/>
                <a:cs typeface="+mn-cs"/>
              </a:rPr>
              <a:t>Set sales objectives in concrete, quantifiable terms and specify a specific period of time and geographic area</a:t>
            </a:r>
          </a:p>
          <a:p>
            <a:pPr lvl="1"/>
            <a:r>
              <a:rPr lang="en-US" sz="1800" dirty="0" smtClean="0">
                <a:ea typeface="+mn-ea"/>
                <a:cs typeface="+mn-cs"/>
              </a:rPr>
              <a:t>Adjust the size of the sales force to meet changes in the firm’s marketing plan and the marketing environment</a:t>
            </a:r>
          </a:p>
          <a:p>
            <a:pPr lvl="1"/>
            <a:r>
              <a:rPr lang="en-US" sz="1800" dirty="0" smtClean="0">
                <a:ea typeface="+mn-ea"/>
                <a:cs typeface="+mn-cs"/>
              </a:rPr>
              <a:t>Attract and hire effective salespersons</a:t>
            </a:r>
          </a:p>
          <a:p>
            <a:pPr lvl="1"/>
            <a:r>
              <a:rPr lang="en-US" sz="1800" dirty="0" smtClean="0">
                <a:ea typeface="+mn-ea"/>
                <a:cs typeface="+mn-cs"/>
              </a:rPr>
              <a:t>Develop a training program and decide where, when, how, and for whom to conduct the training</a:t>
            </a:r>
          </a:p>
          <a:p>
            <a:pPr lvl="1"/>
            <a:r>
              <a:rPr lang="en-US" sz="1800" dirty="0" smtClean="0">
                <a:ea typeface="+mn-ea"/>
                <a:cs typeface="+mn-cs"/>
              </a:rPr>
              <a:t>Formulate a fair and adequate compensation plan to retain qualified employees</a:t>
            </a:r>
          </a:p>
          <a:p>
            <a:pPr lvl="1"/>
            <a:r>
              <a:rPr lang="en-US" sz="1800" dirty="0" smtClean="0">
                <a:ea typeface="+mn-ea"/>
                <a:cs typeface="+mn-cs"/>
              </a:rPr>
              <a:t>Motivate salespersons to keep their productivity high</a:t>
            </a:r>
          </a:p>
          <a:p>
            <a:pPr lvl="1"/>
            <a:r>
              <a:rPr lang="en-US" sz="1800" dirty="0" smtClean="0">
                <a:ea typeface="+mn-ea"/>
                <a:cs typeface="+mn-cs"/>
              </a:rPr>
              <a:t>Define sales territories and determine scheduling and routing of the sales force</a:t>
            </a:r>
          </a:p>
          <a:p>
            <a:pPr lvl="1"/>
            <a:r>
              <a:rPr lang="en-US" sz="1800" dirty="0" smtClean="0">
                <a:ea typeface="+mn-ea"/>
                <a:cs typeface="+mn-cs"/>
              </a:rPr>
              <a:t>Evaluate the operation holistically, through sales reports, communications with customers, and invoices</a:t>
            </a:r>
          </a:p>
        </p:txBody>
      </p:sp>
    </p:spTree>
    <p:extLst>
      <p:ext uri="{BB962C8B-B14F-4D97-AF65-F5344CB8AC3E}">
        <p14:creationId xmlns:p14="http://schemas.microsoft.com/office/powerpoint/2010/main" val="266476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Sales Promotion Methods</a:t>
            </a:r>
            <a:endParaRPr lang="en-US" sz="500" dirty="0" smtClean="0"/>
          </a:p>
        </p:txBody>
      </p:sp>
      <p:sp>
        <p:nvSpPr>
          <p:cNvPr id="2" name="Text Placeholder 1"/>
          <p:cNvSpPr>
            <a:spLocks noGrp="1"/>
          </p:cNvSpPr>
          <p:nvPr>
            <p:ph type="body" sz="quarter" idx="10"/>
          </p:nvPr>
        </p:nvSpPr>
        <p:spPr/>
        <p:txBody>
          <a:bodyPr/>
          <a:lstStyle/>
          <a:p>
            <a:r>
              <a:rPr lang="en-US" dirty="0" smtClean="0"/>
              <a:t>Most sales promotion methods can be classified as promotional techniques for either consumer sales or trade sales.</a:t>
            </a:r>
          </a:p>
          <a:p>
            <a:pPr lvl="1"/>
            <a:r>
              <a:rPr lang="en-US" b="1" dirty="0">
                <a:solidFill>
                  <a:srgbClr val="0D9CAC"/>
                </a:solidFill>
                <a:ea typeface="+mn-ea"/>
                <a:cs typeface="+mn-cs"/>
              </a:rPr>
              <a:t>Consumer sales promotion method </a:t>
            </a:r>
            <a:r>
              <a:rPr lang="en-US" dirty="0" smtClean="0"/>
              <a:t>– a sales promotion method designed to attract consumers to particular retail stores and to motivate them to purchase certain new or established products</a:t>
            </a:r>
          </a:p>
          <a:p>
            <a:pPr lvl="1"/>
            <a:r>
              <a:rPr lang="en-US" b="1" dirty="0">
                <a:solidFill>
                  <a:srgbClr val="0D9CAC"/>
                </a:solidFill>
                <a:ea typeface="+mn-ea"/>
                <a:cs typeface="+mn-cs"/>
              </a:rPr>
              <a:t>Trade sales promotion method </a:t>
            </a:r>
            <a:r>
              <a:rPr lang="en-US" dirty="0" smtClean="0"/>
              <a:t>– a sales promotion method designed to encourage wholesalers and retailers to stock and actively promote a manufacturer’s product</a:t>
            </a:r>
          </a:p>
        </p:txBody>
      </p:sp>
    </p:spTree>
    <p:extLst>
      <p:ext uri="{BB962C8B-B14F-4D97-AF65-F5344CB8AC3E}">
        <p14:creationId xmlns:p14="http://schemas.microsoft.com/office/powerpoint/2010/main" val="1175957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Selection of Sales </a:t>
            </a:r>
            <a:br>
              <a:rPr lang="en-US" sz="3600" dirty="0" smtClean="0"/>
            </a:br>
            <a:r>
              <a:rPr lang="en-US" sz="3600" dirty="0" smtClean="0"/>
              <a:t>Promotion Methods </a:t>
            </a:r>
            <a:r>
              <a:rPr lang="en-US" sz="2000" dirty="0" smtClean="0"/>
              <a:t>(slide 1 of 2)</a:t>
            </a:r>
            <a:endParaRPr lang="en-US" sz="100" dirty="0" smtClean="0"/>
          </a:p>
        </p:txBody>
      </p:sp>
      <p:sp>
        <p:nvSpPr>
          <p:cNvPr id="2" name="Text Placeholder 1"/>
          <p:cNvSpPr>
            <a:spLocks noGrp="1"/>
          </p:cNvSpPr>
          <p:nvPr>
            <p:ph type="body" sz="quarter" idx="10"/>
          </p:nvPr>
        </p:nvSpPr>
        <p:spPr/>
        <p:txBody>
          <a:bodyPr/>
          <a:lstStyle/>
          <a:p>
            <a:r>
              <a:rPr lang="en-US" dirty="0" smtClean="0"/>
              <a:t>Several factors affect a marketer’s choice of sales promotion method, including:</a:t>
            </a:r>
          </a:p>
          <a:p>
            <a:pPr lvl="1"/>
            <a:r>
              <a:rPr lang="en-US" dirty="0" smtClean="0"/>
              <a:t>The objectives of the promotional effort</a:t>
            </a:r>
          </a:p>
          <a:p>
            <a:pPr lvl="1"/>
            <a:r>
              <a:rPr lang="en-US" dirty="0" smtClean="0"/>
              <a:t>Product characteristics</a:t>
            </a:r>
          </a:p>
          <a:p>
            <a:pPr lvl="2"/>
            <a:r>
              <a:rPr lang="en-US" dirty="0" smtClean="0"/>
              <a:t>Size, weight, cost, durability, uses, features, and hazards</a:t>
            </a:r>
          </a:p>
          <a:p>
            <a:pPr lvl="1"/>
            <a:r>
              <a:rPr lang="en-US" dirty="0" smtClean="0"/>
              <a:t>Target-market profiles</a:t>
            </a:r>
          </a:p>
          <a:p>
            <a:pPr lvl="2"/>
            <a:r>
              <a:rPr lang="en-US" dirty="0" smtClean="0"/>
              <a:t>Age, gender, income, location, density, usage rate, and buying patterns</a:t>
            </a:r>
          </a:p>
          <a:p>
            <a:pPr lvl="1"/>
            <a:r>
              <a:rPr lang="en-US" dirty="0" smtClean="0"/>
              <a:t>Distribution channels and availability of appropriate resellers</a:t>
            </a:r>
          </a:p>
          <a:p>
            <a:pPr lvl="1"/>
            <a:r>
              <a:rPr lang="en-US" dirty="0" smtClean="0"/>
              <a:t>The competitive and regulatory forces in the environment</a:t>
            </a:r>
          </a:p>
        </p:txBody>
      </p:sp>
    </p:spTree>
    <p:extLst>
      <p:ext uri="{BB962C8B-B14F-4D97-AF65-F5344CB8AC3E}">
        <p14:creationId xmlns:p14="http://schemas.microsoft.com/office/powerpoint/2010/main" val="4127968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Selection of Sales </a:t>
            </a:r>
            <a:br>
              <a:rPr lang="en-US" sz="3600" dirty="0" smtClean="0"/>
            </a:br>
            <a:r>
              <a:rPr lang="en-US" sz="3600" dirty="0" smtClean="0"/>
              <a:t>Promotion Methods </a:t>
            </a:r>
            <a:r>
              <a:rPr lang="en-US" sz="2000" dirty="0" smtClean="0"/>
              <a:t>(slide 2 of 2)</a:t>
            </a:r>
            <a:endParaRPr lang="en-US" sz="500" dirty="0" smtClean="0"/>
          </a:p>
        </p:txBody>
      </p:sp>
      <p:sp>
        <p:nvSpPr>
          <p:cNvPr id="2" name="Text Placeholder 1"/>
          <p:cNvSpPr>
            <a:spLocks noGrp="1"/>
          </p:cNvSpPr>
          <p:nvPr>
            <p:ph type="body" sz="quarter" idx="10"/>
          </p:nvPr>
        </p:nvSpPr>
        <p:spPr/>
        <p:txBody>
          <a:bodyPr/>
          <a:lstStyle/>
          <a:p>
            <a:r>
              <a:rPr lang="en-US" sz="1800" b="1" dirty="0" smtClean="0">
                <a:solidFill>
                  <a:srgbClr val="0D9CAC"/>
                </a:solidFill>
              </a:rPr>
              <a:t>Rebate </a:t>
            </a:r>
            <a:r>
              <a:rPr lang="en-US" sz="1800" dirty="0" smtClean="0"/>
              <a:t>– a return of part of the purchase price of a product</a:t>
            </a:r>
          </a:p>
          <a:p>
            <a:r>
              <a:rPr lang="en-US" sz="1800" b="1" dirty="0">
                <a:solidFill>
                  <a:srgbClr val="0D9CAC"/>
                </a:solidFill>
              </a:rPr>
              <a:t>Coupon</a:t>
            </a:r>
            <a:r>
              <a:rPr lang="en-US" sz="1800" dirty="0" smtClean="0"/>
              <a:t> – reduces the retail price of a particular item by a stated amount at the time of purchase</a:t>
            </a:r>
          </a:p>
          <a:p>
            <a:r>
              <a:rPr lang="en-US" sz="1800" b="1" spc="-10" dirty="0">
                <a:solidFill>
                  <a:srgbClr val="0D9CAC"/>
                </a:solidFill>
              </a:rPr>
              <a:t>Sample</a:t>
            </a:r>
            <a:r>
              <a:rPr lang="en-US" sz="1800" spc="-10" dirty="0" smtClean="0"/>
              <a:t> – a free product given to customers to encourage trial and purchase</a:t>
            </a:r>
          </a:p>
          <a:p>
            <a:r>
              <a:rPr lang="en-US" sz="1800" b="1" dirty="0">
                <a:solidFill>
                  <a:srgbClr val="0D9CAC"/>
                </a:solidFill>
              </a:rPr>
              <a:t>Premium</a:t>
            </a:r>
            <a:r>
              <a:rPr lang="en-US" sz="1800" dirty="0" smtClean="0"/>
              <a:t> – a gift that a producer offers a customer in return for buying its product</a:t>
            </a:r>
          </a:p>
          <a:p>
            <a:r>
              <a:rPr lang="en-US" sz="1800" b="1" dirty="0">
                <a:solidFill>
                  <a:srgbClr val="0D9CAC"/>
                </a:solidFill>
              </a:rPr>
              <a:t>Frequent-user incentive </a:t>
            </a:r>
            <a:r>
              <a:rPr lang="en-US" sz="1800" dirty="0" smtClean="0"/>
              <a:t>– a program developed to reward customers who engage in repeat (frequent) purchases</a:t>
            </a:r>
          </a:p>
          <a:p>
            <a:r>
              <a:rPr lang="en-US" sz="1800" b="1" spc="-20" dirty="0">
                <a:solidFill>
                  <a:srgbClr val="0D9CAC"/>
                </a:solidFill>
              </a:rPr>
              <a:t>Point-of-purchase display </a:t>
            </a:r>
            <a:r>
              <a:rPr lang="en-US" sz="1800" spc="-20" dirty="0" smtClean="0"/>
              <a:t>– promotional material placed within a retail store</a:t>
            </a:r>
          </a:p>
          <a:p>
            <a:r>
              <a:rPr lang="en-US" sz="1800" b="1" dirty="0">
                <a:solidFill>
                  <a:srgbClr val="0D9CAC"/>
                </a:solidFill>
              </a:rPr>
              <a:t>Trade show </a:t>
            </a:r>
            <a:r>
              <a:rPr lang="en-US" sz="1800" dirty="0" smtClean="0"/>
              <a:t>– an industry-wide exhibit at which many sellers display their products</a:t>
            </a:r>
          </a:p>
          <a:p>
            <a:r>
              <a:rPr lang="en-US" sz="1800" b="1" dirty="0">
                <a:solidFill>
                  <a:srgbClr val="0D9CAC"/>
                </a:solidFill>
              </a:rPr>
              <a:t>Buying allowance </a:t>
            </a:r>
            <a:r>
              <a:rPr lang="en-US" sz="1800" dirty="0" smtClean="0"/>
              <a:t>– a temporary price reduction to resellers for purchasing specific quantities of a product</a:t>
            </a:r>
          </a:p>
          <a:p>
            <a:r>
              <a:rPr lang="en-US" sz="1800" b="1" dirty="0">
                <a:solidFill>
                  <a:srgbClr val="0D9CAC"/>
                </a:solidFill>
              </a:rPr>
              <a:t>Cooperative advertising </a:t>
            </a:r>
            <a:r>
              <a:rPr lang="en-US" sz="1800" dirty="0" smtClean="0"/>
              <a:t>– an arrangement whereby a manufacturer agrees to pay a certain amount of a retailer’s media cost for advertising the manufacturer’s product</a:t>
            </a:r>
          </a:p>
        </p:txBody>
      </p:sp>
    </p:spTree>
    <p:extLst>
      <p:ext uri="{BB962C8B-B14F-4D97-AF65-F5344CB8AC3E}">
        <p14:creationId xmlns:p14="http://schemas.microsoft.com/office/powerpoint/2010/main" val="4172133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Public</a:t>
            </a:r>
            <a:r>
              <a:rPr lang="en-US" sz="3600" dirty="0" smtClean="0"/>
              <a:t>-</a:t>
            </a:r>
            <a:r>
              <a:rPr lang="en-US" sz="3600" dirty="0" smtClean="0"/>
              <a:t>Relations</a:t>
            </a:r>
            <a:endParaRPr lang="en-US" sz="500" dirty="0" smtClean="0"/>
          </a:p>
        </p:txBody>
      </p:sp>
      <p:sp>
        <p:nvSpPr>
          <p:cNvPr id="5" name="Rectangle 7"/>
          <p:cNvSpPr txBox="1">
            <a:spLocks noChangeArrowheads="1"/>
          </p:cNvSpPr>
          <p:nvPr/>
        </p:nvSpPr>
        <p:spPr>
          <a:xfrm>
            <a:off x="609600" y="1219200"/>
            <a:ext cx="8077200" cy="4800600"/>
          </a:xfrm>
          <a:prstGeom prst="rect">
            <a:avLst/>
          </a:prstGeom>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1200"/>
              </a:spcBef>
            </a:pPr>
            <a:r>
              <a:rPr lang="en-US" sz="2400" dirty="0" smtClean="0"/>
              <a:t>A broad set of communication activities used to create and maintain favorable relationships between an organization and various public groups, both internal and external</a:t>
            </a:r>
          </a:p>
          <a:p>
            <a:pPr>
              <a:spcBef>
                <a:spcPts val="1200"/>
              </a:spcBef>
            </a:pPr>
            <a:r>
              <a:rPr lang="en-US" sz="2400" dirty="0" smtClean="0"/>
              <a:t>Groups include: customers, employees, stockholders, suppliers, educators, the media, government officials, society in general</a:t>
            </a:r>
            <a:endParaRPr lang="en-US" sz="2400" dirty="0" smtClean="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114800"/>
            <a:ext cx="3427413"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14800"/>
            <a:ext cx="36322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170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Commonly Used </a:t>
            </a:r>
            <a:br>
              <a:rPr lang="en-US" dirty="0" smtClean="0"/>
            </a:br>
            <a:r>
              <a:rPr lang="en-US" dirty="0" smtClean="0"/>
              <a:t>Distribution Channels </a:t>
            </a:r>
            <a:r>
              <a:rPr lang="en-US" sz="2000" dirty="0" smtClean="0"/>
              <a:t>(slide 1 of 3)</a:t>
            </a:r>
            <a:endParaRPr lang="en-US" sz="1000" dirty="0" smtClean="0"/>
          </a:p>
        </p:txBody>
      </p:sp>
      <p:sp>
        <p:nvSpPr>
          <p:cNvPr id="2" name="Text Placeholder 1"/>
          <p:cNvSpPr>
            <a:spLocks noGrp="1"/>
          </p:cNvSpPr>
          <p:nvPr>
            <p:ph type="body" sz="quarter" idx="10"/>
          </p:nvPr>
        </p:nvSpPr>
        <p:spPr/>
        <p:txBody>
          <a:bodyPr/>
          <a:lstStyle/>
          <a:p>
            <a:pPr marL="0" indent="0">
              <a:buNone/>
            </a:pPr>
            <a:r>
              <a:rPr lang="en-US" sz="2400" b="1" dirty="0" smtClean="0"/>
              <a:t>Producer to Consumer</a:t>
            </a:r>
          </a:p>
          <a:p>
            <a:r>
              <a:rPr lang="en-US" sz="2400" dirty="0" smtClean="0"/>
              <a:t>Includes no marketing intermediaries</a:t>
            </a:r>
          </a:p>
          <a:p>
            <a:pPr lvl="1"/>
            <a:r>
              <a:rPr lang="en-US" sz="2000" dirty="0" smtClean="0"/>
              <a:t>Example: buying a laptop directly from Dell’s Web site</a:t>
            </a:r>
          </a:p>
          <a:p>
            <a:endParaRPr lang="en-US" sz="2400" dirty="0" smtClean="0"/>
          </a:p>
          <a:p>
            <a:pPr marL="0" indent="0">
              <a:buNone/>
            </a:pPr>
            <a:r>
              <a:rPr lang="en-US" sz="2400" b="1" dirty="0" smtClean="0"/>
              <a:t>Producer to Retailer to Consumer</a:t>
            </a:r>
          </a:p>
          <a:p>
            <a:r>
              <a:rPr lang="en-US" sz="2400" b="1" dirty="0" smtClean="0">
                <a:solidFill>
                  <a:srgbClr val="0D9CAC"/>
                </a:solidFill>
              </a:rPr>
              <a:t>Retailer</a:t>
            </a:r>
            <a:r>
              <a:rPr lang="en-US" sz="2400" dirty="0" smtClean="0"/>
              <a:t> – a middleman that buys from producers or other middlemen and sells to consumers</a:t>
            </a:r>
          </a:p>
          <a:p>
            <a:r>
              <a:rPr lang="en-US" sz="2400" dirty="0" smtClean="0"/>
              <a:t>This channel is used most often for products that are bulky for which additional handling would increase selling costs.</a:t>
            </a:r>
          </a:p>
          <a:p>
            <a:pPr lvl="1"/>
            <a:r>
              <a:rPr lang="en-US" sz="2000" dirty="0" smtClean="0"/>
              <a:t>Examples: automobiles, furniture</a:t>
            </a:r>
          </a:p>
        </p:txBody>
      </p:sp>
    </p:spTree>
    <p:extLst>
      <p:ext uri="{BB962C8B-B14F-4D97-AF65-F5344CB8AC3E}">
        <p14:creationId xmlns:p14="http://schemas.microsoft.com/office/powerpoint/2010/main" val="995022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Types of Public-Relations Tools</a:t>
            </a:r>
            <a:endParaRPr lang="en-US" sz="500" dirty="0" smtClean="0"/>
          </a:p>
        </p:txBody>
      </p:sp>
      <p:sp>
        <p:nvSpPr>
          <p:cNvPr id="2" name="Text Placeholder 1"/>
          <p:cNvSpPr>
            <a:spLocks noGrp="1"/>
          </p:cNvSpPr>
          <p:nvPr>
            <p:ph type="body" sz="quarter" idx="10"/>
          </p:nvPr>
        </p:nvSpPr>
        <p:spPr/>
        <p:txBody>
          <a:bodyPr/>
          <a:lstStyle/>
          <a:p>
            <a:r>
              <a:rPr lang="en-US" sz="2000" dirty="0" smtClean="0"/>
              <a:t>Written materials</a:t>
            </a:r>
          </a:p>
          <a:p>
            <a:pPr lvl="1"/>
            <a:r>
              <a:rPr lang="en-US" sz="1800" dirty="0" smtClean="0"/>
              <a:t>Brochures, newsletters, company magazines, annual reports</a:t>
            </a:r>
          </a:p>
          <a:p>
            <a:r>
              <a:rPr lang="en-US" sz="2000" dirty="0" smtClean="0"/>
              <a:t>Corporate-identity materials</a:t>
            </a:r>
          </a:p>
          <a:p>
            <a:r>
              <a:rPr lang="en-US" sz="2000" dirty="0" smtClean="0"/>
              <a:t>Speeches</a:t>
            </a:r>
          </a:p>
          <a:p>
            <a:r>
              <a:rPr lang="en-US" sz="2000" dirty="0" smtClean="0"/>
              <a:t>Event sponsorship</a:t>
            </a:r>
          </a:p>
          <a:p>
            <a:r>
              <a:rPr lang="en-US" sz="2000" b="1" dirty="0">
                <a:solidFill>
                  <a:srgbClr val="0D9CAC"/>
                </a:solidFill>
              </a:rPr>
              <a:t>Publicity</a:t>
            </a:r>
            <a:r>
              <a:rPr lang="en-US" sz="2000" dirty="0"/>
              <a:t> </a:t>
            </a:r>
            <a:r>
              <a:rPr lang="en-US" sz="2000" dirty="0" smtClean="0"/>
              <a:t>– communication in news-story form about an organization, its products, or both</a:t>
            </a:r>
          </a:p>
          <a:p>
            <a:pPr lvl="1"/>
            <a:r>
              <a:rPr lang="en-US" sz="1800" b="1" dirty="0">
                <a:solidFill>
                  <a:srgbClr val="0D9CAC"/>
                </a:solidFill>
                <a:ea typeface="+mn-ea"/>
                <a:cs typeface="+mn-cs"/>
              </a:rPr>
              <a:t>News release </a:t>
            </a:r>
            <a:r>
              <a:rPr lang="en-US" sz="1800" dirty="0" smtClean="0"/>
              <a:t>– a typed page of about 300 words provided by an organization to the media as a form of publicity</a:t>
            </a:r>
          </a:p>
          <a:p>
            <a:pPr lvl="1"/>
            <a:r>
              <a:rPr lang="en-US" sz="1800" b="1" dirty="0">
                <a:solidFill>
                  <a:srgbClr val="0D9CAC"/>
                </a:solidFill>
                <a:ea typeface="+mn-ea"/>
                <a:cs typeface="+mn-cs"/>
              </a:rPr>
              <a:t>Feature article </a:t>
            </a:r>
            <a:r>
              <a:rPr lang="en-US" sz="1800" dirty="0" smtClean="0"/>
              <a:t>– a piece (of up to 3,000 words) prepared by an organization for inclusion in a particular publication</a:t>
            </a:r>
          </a:p>
          <a:p>
            <a:pPr lvl="1"/>
            <a:r>
              <a:rPr lang="en-US" sz="1800" b="1" dirty="0">
                <a:solidFill>
                  <a:srgbClr val="0D9CAC"/>
                </a:solidFill>
                <a:ea typeface="+mn-ea"/>
                <a:cs typeface="+mn-cs"/>
              </a:rPr>
              <a:t>Captioned photograph </a:t>
            </a:r>
            <a:r>
              <a:rPr lang="en-US" sz="1800" dirty="0" smtClean="0"/>
              <a:t>– a picture accompanied by a brief explanation</a:t>
            </a:r>
          </a:p>
          <a:p>
            <a:pPr lvl="1"/>
            <a:r>
              <a:rPr lang="en-US" sz="1800" b="1" dirty="0">
                <a:solidFill>
                  <a:srgbClr val="0D9CAC"/>
                </a:solidFill>
                <a:ea typeface="+mn-ea"/>
                <a:cs typeface="+mn-cs"/>
              </a:rPr>
              <a:t>Press conference </a:t>
            </a:r>
            <a:r>
              <a:rPr lang="en-US" sz="1800" dirty="0" smtClean="0"/>
              <a:t>– a meeting at which invited media personnel hear important news announcements and receive supplementary textual materials and photographs</a:t>
            </a:r>
          </a:p>
        </p:txBody>
      </p:sp>
    </p:spTree>
    <p:extLst>
      <p:ext uri="{BB962C8B-B14F-4D97-AF65-F5344CB8AC3E}">
        <p14:creationId xmlns:p14="http://schemas.microsoft.com/office/powerpoint/2010/main" val="2695065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Commonly Used </a:t>
            </a:r>
            <a:br>
              <a:rPr lang="en-US" dirty="0" smtClean="0"/>
            </a:br>
            <a:r>
              <a:rPr lang="en-US" dirty="0" smtClean="0"/>
              <a:t>Distribution Channels </a:t>
            </a:r>
            <a:r>
              <a:rPr lang="en-US" sz="2000" dirty="0" smtClean="0"/>
              <a:t>(slide 2 of 3)</a:t>
            </a:r>
            <a:endParaRPr lang="en-US" sz="1000" dirty="0" smtClean="0"/>
          </a:p>
        </p:txBody>
      </p:sp>
      <p:sp>
        <p:nvSpPr>
          <p:cNvPr id="2" name="Text Placeholder 1"/>
          <p:cNvSpPr>
            <a:spLocks noGrp="1"/>
          </p:cNvSpPr>
          <p:nvPr>
            <p:ph type="body" sz="quarter" idx="10"/>
          </p:nvPr>
        </p:nvSpPr>
        <p:spPr/>
        <p:txBody>
          <a:bodyPr/>
          <a:lstStyle/>
          <a:p>
            <a:pPr marL="0" indent="0">
              <a:buNone/>
            </a:pPr>
            <a:r>
              <a:rPr lang="en-US" sz="2000" b="1" dirty="0" smtClean="0"/>
              <a:t>Producer to Wholesaler to Retailer to Consumer</a:t>
            </a:r>
          </a:p>
          <a:p>
            <a:r>
              <a:rPr lang="en-US" sz="2000" b="1" dirty="0">
                <a:solidFill>
                  <a:srgbClr val="0D9CAC"/>
                </a:solidFill>
              </a:rPr>
              <a:t>Wholesaler</a:t>
            </a:r>
            <a:r>
              <a:rPr lang="en-US" sz="2000" dirty="0" smtClean="0"/>
              <a:t> – a middleman that sells products to other firms</a:t>
            </a:r>
          </a:p>
          <a:p>
            <a:r>
              <a:rPr lang="en-US" sz="2000" dirty="0" smtClean="0"/>
              <a:t>A producer uses wholesalers when its products are carried by so many retailers that the producer cannot manage and distribute all of them.</a:t>
            </a:r>
          </a:p>
          <a:p>
            <a:pPr lvl="1"/>
            <a:r>
              <a:rPr lang="en-US" sz="1800" dirty="0" smtClean="0"/>
              <a:t>Example: chewing gum and soft drink manufacturers</a:t>
            </a:r>
          </a:p>
          <a:p>
            <a:pPr lvl="1"/>
            <a:endParaRPr lang="en-US" sz="1800" dirty="0"/>
          </a:p>
          <a:p>
            <a:pPr marL="0" lvl="1" indent="0">
              <a:buClr>
                <a:srgbClr val="9E0025"/>
              </a:buClr>
              <a:buSzPct val="80000"/>
              <a:buNone/>
            </a:pPr>
            <a:r>
              <a:rPr lang="en-US" sz="2000" b="1" dirty="0">
                <a:ea typeface="+mn-ea"/>
                <a:cs typeface="+mn-cs"/>
              </a:rPr>
              <a:t>Producer to Agent to Wholesaler to Retailer to Consumer</a:t>
            </a:r>
          </a:p>
          <a:p>
            <a:r>
              <a:rPr lang="en-US" sz="2000" dirty="0" smtClean="0"/>
              <a:t>Agents – functional middlemen that do not take title to products and that are compensated by commissions paid by producers</a:t>
            </a:r>
          </a:p>
          <a:p>
            <a:r>
              <a:rPr lang="en-US" sz="2000" dirty="0" smtClean="0"/>
              <a:t>This channel is used for seasonal products (such as Christmas decorations) and by producers that do not have in-house sales forces.</a:t>
            </a:r>
            <a:endParaRPr lang="en-US" sz="2000" dirty="0"/>
          </a:p>
        </p:txBody>
      </p:sp>
    </p:spTree>
    <p:extLst>
      <p:ext uri="{BB962C8B-B14F-4D97-AF65-F5344CB8AC3E}">
        <p14:creationId xmlns:p14="http://schemas.microsoft.com/office/powerpoint/2010/main" val="3409820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Commonly Used </a:t>
            </a:r>
            <a:br>
              <a:rPr lang="en-US" dirty="0" smtClean="0"/>
            </a:br>
            <a:r>
              <a:rPr lang="en-US" dirty="0" smtClean="0"/>
              <a:t>Distribution Channels </a:t>
            </a:r>
            <a:r>
              <a:rPr lang="en-US" sz="2000" dirty="0" smtClean="0"/>
              <a:t>(slide 3 of 3)</a:t>
            </a:r>
            <a:endParaRPr lang="en-US" sz="1000" dirty="0" smtClean="0"/>
          </a:p>
        </p:txBody>
      </p:sp>
      <p:sp>
        <p:nvSpPr>
          <p:cNvPr id="2" name="Text Placeholder 1"/>
          <p:cNvSpPr>
            <a:spLocks noGrp="1"/>
          </p:cNvSpPr>
          <p:nvPr>
            <p:ph type="body" sz="quarter" idx="10"/>
          </p:nvPr>
        </p:nvSpPr>
        <p:spPr/>
        <p:txBody>
          <a:bodyPr/>
          <a:lstStyle/>
          <a:p>
            <a:pPr marL="0" indent="0">
              <a:buNone/>
            </a:pPr>
            <a:r>
              <a:rPr lang="en-US" sz="1800" b="1" dirty="0" smtClean="0"/>
              <a:t>Producer to Organizational Buyer</a:t>
            </a:r>
          </a:p>
          <a:p>
            <a:r>
              <a:rPr lang="en-US" sz="1800" dirty="0" smtClean="0"/>
              <a:t>The manufacturer’s own sales force sells directly to organizational buyers, or business users.</a:t>
            </a:r>
          </a:p>
          <a:p>
            <a:r>
              <a:rPr lang="en-US" sz="1800" dirty="0" smtClean="0"/>
              <a:t>Heavy machinery and airplanes usually are distributed in this way.</a:t>
            </a:r>
          </a:p>
          <a:p>
            <a:pPr lvl="1"/>
            <a:endParaRPr lang="en-US" sz="1800" dirty="0"/>
          </a:p>
          <a:p>
            <a:pPr marL="0" lvl="1" indent="0">
              <a:buClr>
                <a:srgbClr val="9E0025"/>
              </a:buClr>
              <a:buSzPct val="80000"/>
              <a:buNone/>
            </a:pPr>
            <a:r>
              <a:rPr lang="en-US" sz="1800" b="1" dirty="0">
                <a:ea typeface="+mn-ea"/>
                <a:cs typeface="+mn-cs"/>
              </a:rPr>
              <a:t>Producer to Agent </a:t>
            </a:r>
            <a:r>
              <a:rPr lang="en-US" sz="1800" b="1" dirty="0" smtClean="0">
                <a:ea typeface="+mn-ea"/>
                <a:cs typeface="+mn-cs"/>
              </a:rPr>
              <a:t>Middleman to Organizational Buyer</a:t>
            </a:r>
            <a:endParaRPr lang="en-US" sz="1800" b="1" dirty="0">
              <a:ea typeface="+mn-ea"/>
              <a:cs typeface="+mn-cs"/>
            </a:endParaRPr>
          </a:p>
          <a:p>
            <a:r>
              <a:rPr lang="en-US" sz="1800" dirty="0" smtClean="0"/>
              <a:t>Manufacturers use this channel to distribute such items as operating supplies, accessory equipment, small tools, and standardized parts.</a:t>
            </a:r>
          </a:p>
          <a:p>
            <a:endParaRPr lang="en-US" sz="1800" dirty="0"/>
          </a:p>
          <a:p>
            <a:pPr marL="0" indent="0">
              <a:buNone/>
            </a:pPr>
            <a:r>
              <a:rPr lang="en-US" sz="1800" b="1" dirty="0" smtClean="0"/>
              <a:t>Using Multiple Channels</a:t>
            </a:r>
          </a:p>
          <a:p>
            <a:r>
              <a:rPr lang="en-US" sz="1800" dirty="0" smtClean="0"/>
              <a:t>Often a manufacturer uses different distribution channels to reach different market segments.</a:t>
            </a:r>
          </a:p>
          <a:p>
            <a:r>
              <a:rPr lang="en-US" sz="1800" dirty="0" smtClean="0"/>
              <a:t>Many retailers now employ multiple distribution channels that complement their brick-and-mortar stores with Web sites, catalogs, and apps where consumers can research products, read other buyers’ reviews, and make actual purchases.</a:t>
            </a:r>
            <a:endParaRPr lang="en-US" sz="1800" dirty="0"/>
          </a:p>
        </p:txBody>
      </p:sp>
    </p:spTree>
    <p:extLst>
      <p:ext uri="{BB962C8B-B14F-4D97-AF65-F5344CB8AC3E}">
        <p14:creationId xmlns:p14="http://schemas.microsoft.com/office/powerpoint/2010/main" val="362919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Why Use Marketing Intermediaries?</a:t>
            </a:r>
            <a:endParaRPr lang="en-US" sz="1000" dirty="0" smtClean="0"/>
          </a:p>
        </p:txBody>
      </p:sp>
      <p:sp>
        <p:nvSpPr>
          <p:cNvPr id="5" name="Rectangle 7"/>
          <p:cNvSpPr txBox="1">
            <a:spLocks noChangeArrowheads="1"/>
          </p:cNvSpPr>
          <p:nvPr/>
        </p:nvSpPr>
        <p:spPr>
          <a:xfrm>
            <a:off x="152400" y="1371600"/>
            <a:ext cx="6477000" cy="479583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2"/>
                </a:solidFill>
                <a:latin typeface="Palatino Linotype" pitchFamily="18" charset="0"/>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Palatino Linotype" pitchFamily="18" charset="0"/>
                <a:ea typeface="ＭＳ Ｐゴシック" pitchFamily="-108"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Palatino Linotype" pitchFamily="18" charset="0"/>
                <a:ea typeface="ＭＳ Ｐゴシック" pitchFamily="-108"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Palatino Linotype" pitchFamily="18" charset="0"/>
                <a:ea typeface="ＭＳ Ｐゴシック" pitchFamily="-108"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Palatino Linotype" pitchFamily="18" charset="0"/>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ct val="0"/>
              </a:spcBef>
              <a:buFont typeface="Arial" charset="0"/>
              <a:buNone/>
              <a:defRPr/>
            </a:pPr>
            <a:r>
              <a:rPr lang="en-US" sz="2400" dirty="0" smtClean="0">
                <a:solidFill>
                  <a:srgbClr val="000000"/>
                </a:solidFill>
                <a:latin typeface="+mn-lt"/>
                <a:ea typeface="ＭＳ Ｐゴシック" charset="0"/>
                <a:cs typeface="Helvetica CY"/>
              </a:rPr>
              <a:t>Justifications for marketing intermediaries</a:t>
            </a:r>
          </a:p>
          <a:p>
            <a:pPr lvl="1">
              <a:buFont typeface="Arial" charset="0"/>
              <a:buChar char="•"/>
              <a:defRPr/>
            </a:pPr>
            <a:r>
              <a:rPr lang="en-US" sz="1800" dirty="0" smtClean="0">
                <a:solidFill>
                  <a:srgbClr val="000000"/>
                </a:solidFill>
                <a:latin typeface="+mn-lt"/>
                <a:ea typeface="ＭＳ Ｐゴシック" charset="0"/>
                <a:cs typeface="Helvetica CY"/>
              </a:rPr>
              <a:t>Intermediaries perform essential marketing services (promotion of products, help sell product)</a:t>
            </a:r>
          </a:p>
          <a:p>
            <a:pPr lvl="1">
              <a:buFont typeface="Arial" charset="0"/>
              <a:buChar char="•"/>
              <a:defRPr/>
            </a:pPr>
            <a:r>
              <a:rPr lang="en-US" sz="1800" dirty="0" smtClean="0">
                <a:solidFill>
                  <a:srgbClr val="000000"/>
                </a:solidFill>
                <a:latin typeface="+mn-lt"/>
                <a:ea typeface="ＭＳ Ｐゴシック" charset="0"/>
                <a:cs typeface="Helvetica CY"/>
              </a:rPr>
              <a:t>Intermediaries provide important market information to producers (what</a:t>
            </a:r>
            <a:r>
              <a:rPr lang="ja-JP" altLang="en-US" sz="1800" dirty="0" smtClean="0">
                <a:solidFill>
                  <a:srgbClr val="000000"/>
                </a:solidFill>
                <a:latin typeface="+mn-lt"/>
                <a:ea typeface="ＭＳ Ｐゴシック" charset="0"/>
                <a:cs typeface="Helvetica CY"/>
              </a:rPr>
              <a:t>’</a:t>
            </a:r>
            <a:r>
              <a:rPr lang="en-US" sz="1800" dirty="0" smtClean="0">
                <a:solidFill>
                  <a:srgbClr val="000000"/>
                </a:solidFill>
                <a:latin typeface="+mn-lt"/>
                <a:ea typeface="ＭＳ Ｐゴシック" charset="0"/>
                <a:cs typeface="Helvetica CY"/>
              </a:rPr>
              <a:t>s selling, who</a:t>
            </a:r>
            <a:r>
              <a:rPr lang="ja-JP" altLang="en-US" sz="1800" dirty="0" smtClean="0">
                <a:solidFill>
                  <a:srgbClr val="000000"/>
                </a:solidFill>
                <a:latin typeface="+mn-lt"/>
                <a:ea typeface="ＭＳ Ｐゴシック" charset="0"/>
                <a:cs typeface="Helvetica CY"/>
              </a:rPr>
              <a:t>’</a:t>
            </a:r>
            <a:r>
              <a:rPr lang="en-US" sz="1800" dirty="0" smtClean="0">
                <a:solidFill>
                  <a:srgbClr val="000000"/>
                </a:solidFill>
                <a:latin typeface="+mn-lt"/>
                <a:ea typeface="ＭＳ Ｐゴシック" charset="0"/>
                <a:cs typeface="Helvetica CY"/>
              </a:rPr>
              <a:t>s buying, customer feedback)</a:t>
            </a:r>
          </a:p>
          <a:p>
            <a:pPr lvl="1">
              <a:buFont typeface="Arial" charset="0"/>
              <a:buChar char="•"/>
              <a:defRPr/>
            </a:pPr>
            <a:r>
              <a:rPr lang="en-US" sz="1800" dirty="0" smtClean="0">
                <a:solidFill>
                  <a:srgbClr val="000000"/>
                </a:solidFill>
                <a:latin typeface="+mn-lt"/>
                <a:ea typeface="ＭＳ Ｐゴシック" charset="0"/>
                <a:cs typeface="Helvetica CY"/>
              </a:rPr>
              <a:t>Intermediaries help store products (producers </a:t>
            </a:r>
            <a:r>
              <a:rPr lang="en-US" sz="1800" dirty="0" smtClean="0">
                <a:solidFill>
                  <a:srgbClr val="000000"/>
                </a:solidFill>
                <a:latin typeface="+mn-lt"/>
                <a:ea typeface="ＭＳ Ｐゴシック" charset="0"/>
                <a:cs typeface="Helvetica CY"/>
              </a:rPr>
              <a:t>won</a:t>
            </a:r>
            <a:r>
              <a:rPr lang="en-US" sz="1800" dirty="0" smtClean="0">
                <a:solidFill>
                  <a:srgbClr val="000000"/>
                </a:solidFill>
                <a:latin typeface="+mn-lt"/>
                <a:ea typeface="ＭＳ Ｐゴシック" charset="0"/>
                <a:cs typeface="Helvetica CY"/>
              </a:rPr>
              <a:t>’</a:t>
            </a:r>
            <a:r>
              <a:rPr lang="en-US" sz="1800" dirty="0" smtClean="0">
                <a:solidFill>
                  <a:srgbClr val="000000"/>
                </a:solidFill>
                <a:latin typeface="+mn-lt"/>
                <a:ea typeface="ＭＳ Ｐゴシック" charset="0"/>
                <a:cs typeface="Helvetica CY"/>
              </a:rPr>
              <a:t>t </a:t>
            </a:r>
            <a:r>
              <a:rPr lang="en-US" sz="1800" dirty="0" smtClean="0">
                <a:solidFill>
                  <a:srgbClr val="000000"/>
                </a:solidFill>
                <a:latin typeface="+mn-lt"/>
                <a:ea typeface="ＭＳ Ｐゴシック" charset="0"/>
                <a:cs typeface="Helvetica CY"/>
              </a:rPr>
              <a:t>be burdened with storage costs)</a:t>
            </a:r>
          </a:p>
          <a:p>
            <a:pPr lvl="1">
              <a:buFont typeface="Arial" charset="0"/>
              <a:buChar char="•"/>
              <a:defRPr/>
            </a:pPr>
            <a:r>
              <a:rPr lang="en-US" sz="1800" dirty="0" smtClean="0">
                <a:solidFill>
                  <a:srgbClr val="000000"/>
                </a:solidFill>
                <a:latin typeface="+mn-lt"/>
                <a:ea typeface="ＭＳ Ｐゴシック" charset="0"/>
                <a:cs typeface="Helvetica CY"/>
              </a:rPr>
              <a:t>Intermediaries provide customers with convenience and choice selection</a:t>
            </a:r>
          </a:p>
          <a:p>
            <a:pPr lvl="1">
              <a:buFont typeface="Arial" charset="0"/>
              <a:buChar char="•"/>
              <a:defRPr/>
            </a:pPr>
            <a:r>
              <a:rPr lang="en-US" sz="1800" dirty="0" smtClean="0">
                <a:solidFill>
                  <a:srgbClr val="000000"/>
                </a:solidFill>
                <a:latin typeface="+mn-lt"/>
                <a:ea typeface="ＭＳ Ｐゴシック" charset="0"/>
                <a:cs typeface="Helvetica CY"/>
              </a:rPr>
              <a:t>Intermediaries accept risk for customer non-payment or non-sold products</a:t>
            </a:r>
          </a:p>
          <a:p>
            <a:pPr lvl="1">
              <a:buFont typeface="Arial" charset="0"/>
              <a:buChar char="•"/>
              <a:defRPr/>
            </a:pPr>
            <a:r>
              <a:rPr lang="en-US" sz="1800" dirty="0" smtClean="0">
                <a:solidFill>
                  <a:srgbClr val="000000"/>
                </a:solidFill>
                <a:latin typeface="+mn-lt"/>
                <a:ea typeface="ＭＳ Ｐゴシック" charset="0"/>
                <a:cs typeface="Helvetica CY"/>
              </a:rPr>
              <a:t>Intermediaries create EFFICIENCY and UTILITY</a:t>
            </a:r>
          </a:p>
          <a:p>
            <a:pPr lvl="1">
              <a:buFont typeface="Arial" charset="0"/>
              <a:buChar char="•"/>
              <a:defRPr/>
            </a:pPr>
            <a:r>
              <a:rPr lang="en-US" sz="1800" dirty="0" smtClean="0">
                <a:solidFill>
                  <a:srgbClr val="000000"/>
                </a:solidFill>
                <a:latin typeface="+mn-lt"/>
                <a:ea typeface="ＭＳ Ｐゴシック" charset="0"/>
                <a:cs typeface="Helvetica CY"/>
              </a:rPr>
              <a:t>Intermediaries help REDUCE COSTS and provide VALUE!  How?</a:t>
            </a:r>
            <a:endParaRPr lang="en-US" sz="1800" dirty="0">
              <a:solidFill>
                <a:srgbClr val="000000"/>
              </a:solidFill>
              <a:latin typeface="+mn-lt"/>
              <a:ea typeface="ＭＳ Ｐゴシック" charset="0"/>
              <a:cs typeface="Helvetica CY"/>
            </a:endParaRPr>
          </a:p>
        </p:txBody>
      </p:sp>
      <p:pic>
        <p:nvPicPr>
          <p:cNvPr id="6" name="Picture 5" descr="C:\Users\Larry Flick\Desktop\Consulting\Cengage Intro Project\Chapter 13\Art From Comp - ch13\44510-p13-11.jpg"/>
          <p:cNvPicPr>
            <a:picLocks noChangeAspect="1" noChangeArrowheads="1"/>
          </p:cNvPicPr>
          <p:nvPr/>
        </p:nvPicPr>
        <p:blipFill>
          <a:blip r:embed="rId3"/>
          <a:srcRect/>
          <a:stretch>
            <a:fillRect/>
          </a:stretch>
        </p:blipFill>
        <p:spPr bwMode="auto">
          <a:xfrm>
            <a:off x="6858000" y="1600200"/>
            <a:ext cx="2032000" cy="4392613"/>
          </a:xfrm>
          <a:prstGeom prst="rect">
            <a:avLst/>
          </a:prstGeom>
          <a:noFill/>
          <a:ln w="6350">
            <a:solidFill>
              <a:srgbClr val="EEF1F1"/>
            </a:solidFill>
            <a:miter lim="800000"/>
            <a:headEnd/>
            <a:tailEnd/>
          </a:ln>
          <a:effectLst>
            <a:outerShdw blurRad="63500" dist="38100" dir="2700000" algn="tl" rotWithShape="0">
              <a:srgbClr val="000000">
                <a:alpha val="39999"/>
              </a:srgbClr>
            </a:outerShdw>
          </a:effectLst>
        </p:spPr>
      </p:pic>
    </p:spTree>
    <p:extLst>
      <p:ext uri="{BB962C8B-B14F-4D97-AF65-F5344CB8AC3E}">
        <p14:creationId xmlns:p14="http://schemas.microsoft.com/office/powerpoint/2010/main" val="2417035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How Intermediaries Create Exchange Efficiency</a:t>
            </a:r>
            <a:endParaRPr lang="en-US" sz="2400" dirty="0" smtClean="0"/>
          </a:p>
        </p:txBody>
      </p:sp>
      <p:pic>
        <p:nvPicPr>
          <p:cNvPr id="5" name="Picture 1" descr="This figure shows that adding a wholesaler to the channel of distribution cuts the number of contacts from 25 to 10. This improves the efficiency of distribution&#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60198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00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xploring the World of Business and Economics&amp;quot;&quot;/&gt;&lt;property id=&quot;20307&quot; value=&quot;329&quot;/&gt;&lt;/object&gt;&lt;object type=&quot;3&quot; unique_id=&quot;10005&quot;&gt;&lt;property id=&quot;20148&quot; value=&quot;5&quot;/&gt;&lt;property id=&quot;20300&quot; value=&quot;Slide 2 - &amp;quot;Learning Objectives&amp;quot;&quot;/&gt;&lt;property id=&quot;20307&quot; value=&quot;259&quot;/&gt;&lt;/object&gt;&lt;object type=&quot;3&quot; unique_id=&quot;10006&quot;&gt;&lt;property id=&quot;20148&quot; value=&quot;5&quot;/&gt;&lt;property id=&quot;20300&quot; value=&quot;Slide 3 - &amp;quot;Zynga Zooms into Business&amp;quot;&quot;/&gt;&lt;property id=&quot;20307&quot; value=&quot;350&quot;/&gt;&lt;/object&gt;&lt;object type=&quot;3&quot; unique_id=&quot;10007&quot;&gt;&lt;property id=&quot;20148&quot; value=&quot;5&quot;/&gt;&lt;property id=&quot;20300&quot; value=&quot;Slide 4 - &amp;quot;Introduction&amp;quot;&quot;/&gt;&lt;property id=&quot;20307&quot; value=&quot;338&quot;/&gt;&lt;/object&gt;&lt;object type=&quot;3&quot; unique_id=&quot;10008&quot;&gt;&lt;property id=&quot;20148&quot; value=&quot;5&quot;/&gt;&lt;property id=&quot;20300&quot; value=&quot;Slide 5 - &amp;quot;Your Future in the Changing &amp;#x0D;&amp;#x0A;World of Business&amp;quot;&quot;/&gt;&lt;property id=&quot;20307&quot; value=&quot;351&quot;/&gt;&lt;/object&gt;&lt;object type=&quot;3&quot; unique_id=&quot;10009&quot;&gt;&lt;property id=&quot;20148&quot; value=&quot;5&quot;/&gt;&lt;property id=&quot;20300&quot; value=&quot;Slide 6 - &amp;quot;Why Study Business? (cont’d)&amp;quot;&quot;/&gt;&lt;property id=&quot;20307&quot; value=&quot;271&quot;/&gt;&lt;/object&gt;&lt;object type=&quot;3&quot; unique_id=&quot;10010&quot;&gt;&lt;property id=&quot;20148&quot; value=&quot;5&quot;/&gt;&lt;property id=&quot;20300&quot; value=&quot;Slide 7 - &amp;quot;Tips for Studying Business&amp;quot;&quot;/&gt;&lt;property id=&quot;20307&quot; value=&quot;306&quot;/&gt;&lt;/object&gt;&lt;object type=&quot;3&quot; unique_id=&quot;10011&quot;&gt;&lt;property id=&quot;20148&quot; value=&quot;5&quot;/&gt;&lt;property id=&quot;20300&quot; value=&quot;Slide 8 - &amp;quot;What Is Business?&amp;quot;&quot;/&gt;&lt;property id=&quot;20307&quot; value=&quot;272&quot;/&gt;&lt;/object&gt;&lt;object type=&quot;3&quot; unique_id=&quot;10012&quot;&gt;&lt;property id=&quot;20148&quot; value=&quot;5&quot;/&gt;&lt;property id=&quot;20300&quot; value=&quot;Slide 9 - &amp;quot;Classification of Businesses&amp;quot;&quot;/&gt;&lt;property id=&quot;20307&quot; value=&quot;352&quot;/&gt;&lt;/object&gt;&lt;object type=&quot;3&quot; unique_id=&quot;10013&quot;&gt;&lt;property id=&quot;20148&quot; value=&quot;5&quot;/&gt;&lt;property id=&quot;20300&quot; value=&quot;Slide 10 - &amp;quot;The Importance of Manufacturing&amp;quot;&quot;/&gt;&lt;property id=&quot;20307&quot; value=&quot;262&quot;/&gt;&lt;/object&gt;&lt;object type=&quot;3&quot; unique_id=&quot;10014&quot;&gt;&lt;property id=&quot;20148&quot; value=&quot;5&quot;/&gt;&lt;property id=&quot;20300&quot; value=&quot;Slide 12 - &amp;quot;Classification of Businesses&amp;quot;&quot;/&gt;&lt;property id=&quot;20307&quot; value=&quot;327&quot;/&gt;&lt;/object&gt;&lt;object type=&quot;3&quot; unique_id=&quot;10015&quot;&gt;&lt;property id=&quot;20148&quot; value=&quot;5&quot;/&gt;&lt;property id=&quot;20300&quot; value=&quot;Slide 13 - &amp;quot;The Relationship Between Sales &amp;#x0D;&amp;#x0A;Revenue and Profit&amp;quot;&quot;/&gt;&lt;property id=&quot;20307&quot; value=&quot;291&quot;/&gt;&lt;/object&gt;&lt;object type=&quot;3&quot; unique_id=&quot;10016&quot;&gt;&lt;property id=&quot;20148&quot; value=&quot;5&quot;/&gt;&lt;property id=&quot;20300&quot; value=&quot;Slide 14 - &amp;quot;The Function of Profit&amp;quot;&quot;/&gt;&lt;property id=&quot;20307&quot; value=&quot;353&quot;/&gt;&lt;/object&gt;&lt;object type=&quot;3&quot; unique_id=&quot;10017&quot;&gt;&lt;property id=&quot;20148&quot; value=&quot;5&quot;/&gt;&lt;property id=&quot;20300&quot; value=&quot;Slide 15 - &amp;quot;Paths to E-Profits&amp;quot;&quot;/&gt;&lt;property id=&quot;20307&quot; value=&quot;349&quot;/&gt;&lt;/object&gt;&lt;object type=&quot;3&quot; unique_id=&quot;10018&quot;&gt;&lt;property id=&quot;20148&quot; value=&quot;5&quot;/&gt;&lt;property id=&quot;20300&quot; value=&quot;Slide 16 - &amp;quot;Stakeholders&amp;quot;&quot;/&gt;&lt;property id=&quot;20307&quot; value=&quot;275&quot;/&gt;&lt;/object&gt;&lt;object type=&quot;3&quot; unique_id=&quot;10019&quot;&gt;&lt;property id=&quot;20148&quot; value=&quot;5&quot;/&gt;&lt;property id=&quot;20300&quot; value=&quot;Slide 17 - &amp;quot;Economics&amp;quot;&quot;/&gt;&lt;property id=&quot;20307&quot; value=&quot;354&quot;/&gt;&lt;/object&gt;&lt;object type=&quot;3&quot; unique_id=&quot;10020&quot;&gt;&lt;property id=&quot;20148&quot; value=&quot;5&quot;/&gt;&lt;property id=&quot;20300&quot; value=&quot;Slide 18 - &amp;quot;Types of Economic Systems  &amp;quot;&quot;/&gt;&lt;property id=&quot;20307&quot; value=&quot;319&quot;/&gt;&lt;/object&gt;&lt;object type=&quot;3&quot; unique_id=&quot;10021&quot;&gt;&lt;property id=&quot;20148&quot; value=&quot;5&quot;/&gt;&lt;property id=&quot;20300&quot; value=&quot;Slide 19 - &amp;quot;Types of Economic Systems (cont’d)&amp;quot;&quot;/&gt;&lt;property id=&quot;20307&quot; value=&quot;355&quot;/&gt;&lt;/object&gt;&lt;object type=&quot;3&quot; unique_id=&quot;10022&quot;&gt;&lt;property id=&quot;20148&quot; value=&quot;5&quot;/&gt;&lt;property id=&quot;20300&quot; value=&quot;Slide 20 - &amp;quot;Capitalism&amp;quot;&quot;/&gt;&lt;property id=&quot;20307&quot; value=&quot;356&quot;/&gt;&lt;/object&gt;&lt;object type=&quot;3&quot; unique_id=&quot;10024&quot;&gt;&lt;property id=&quot;20148&quot; value=&quot;5&quot;/&gt;&lt;property id=&quot;20300&quot; value=&quot;Slide 21 - &amp;quot; Basic assumptions for Adam Smith’s &amp;#x0D;&amp;#x0A;Laissez-Faire Capitalism&amp;#x0D;&amp;#x0A;&amp;quot;&quot;/&gt;&lt;property id=&quot;20307&quot; value=&quot;276&quot;/&gt;&lt;/object&gt;&lt;object type=&quot;3&quot; unique_id=&quot;10025&quot;&gt;&lt;property id=&quot;20148&quot; value=&quot;5&quot;/&gt;&lt;property id=&quot;20300&quot; value=&quot;Slide 22 - &amp;quot;Command Economy - Socialism&amp;#x0D;&amp;#x0A;&amp;quot;&quot;/&gt;&lt;property id=&quot;20307&quot; value=&quot;358&quot;/&gt;&lt;/object&gt;&lt;object type=&quot;3&quot; unique_id=&quot;10026&quot;&gt;&lt;property id=&quot;20148&quot; value=&quot;5&quot;/&gt;&lt;property id=&quot;20300&quot; value=&quot;Slide 23 - &amp;quot;Command Economy - Communism&amp;#x0D;&amp;#x0A;&amp;quot;&quot;/&gt;&lt;property id=&quot;20307&quot; value=&quot;359&quot;/&gt;&lt;/object&gt;&lt;object type=&quot;3&quot; unique_id=&quot;10027&quot;&gt;&lt;property id=&quot;20148&quot; value=&quot;5&quot;/&gt;&lt;property id=&quot;20300&quot; value=&quot;Slide 24 - &amp;quot; The U.S. economy is a mixed economy.&amp;#x0D;&amp;#x0A;&amp;quot;&quot;/&gt;&lt;property id=&quot;20307&quot; value=&quot;360&quot;/&gt;&lt;/object&gt;&lt;object type=&quot;3&quot; unique_id=&quot;10028&quot;&gt;&lt;property id=&quot;20148&quot; value=&quot;5&quot;/&gt;&lt;property id=&quot;20300&quot; value=&quot;Slide 25 - &amp;quot;The Circular Flow in Our Mixed Economy&amp;quot;&quot;/&gt;&lt;property id=&quot;20307&quot; value=&quot;264&quot;/&gt;&lt;/object&gt;&lt;object type=&quot;3&quot; unique_id=&quot;10029&quot;&gt;&lt;property id=&quot;20148&quot; value=&quot;5&quot;/&gt;&lt;property id=&quot;20300&quot; value=&quot;Slide 26 - &amp;quot;Measuring Economic Performance&amp;quot;&quot;/&gt;&lt;property id=&quot;20307&quot; value=&quot;281&quot;/&gt;&lt;/object&gt;&lt;object type=&quot;3&quot; unique_id=&quot;10030&quot;&gt;&lt;property id=&quot;20148&quot; value=&quot;5&quot;/&gt;&lt;property id=&quot;20300&quot; value=&quot;Slide 27 - &amp;quot;Measuring Economic Performance (cont’d)&amp;quot;&quot;/&gt;&lt;property id=&quot;20307&quot; value=&quot;361&quot;/&gt;&lt;/object&gt;&lt;object type=&quot;3&quot; unique_id=&quot;10031&quot;&gt;&lt;property id=&quot;20148&quot; value=&quot;5&quot;/&gt;&lt;property id=&quot;20300&quot; value=&quot;Slide 28 - &amp;quot;Measuring Economic Performance (cont’d)&amp;quot;&quot;/&gt;&lt;property id=&quot;20307&quot; value=&quot;362&quot;/&gt;&lt;/object&gt;&lt;object type=&quot;3&quot; unique_id=&quot;10032&quot;&gt;&lt;property id=&quot;20148&quot; value=&quot;5&quot;/&gt;&lt;property id=&quot;20300&quot; value=&quot;Slide 29 - &amp;quot;Gross Domestic Product&amp;quot;&quot;/&gt;&lt;property id=&quot;20307&quot; value=&quot;363&quot;/&gt;&lt;/object&gt;&lt;object type=&quot;3&quot; unique_id=&quot;10033&quot;&gt;&lt;property id=&quot;20148&quot; value=&quot;5&quot;/&gt;&lt;property id=&quot;20300&quot; value=&quot;Slide 30 - &amp;quot;Balance of Trade&amp;quot;&quot;/&gt;&lt;property id=&quot;20307&quot; value=&quot;367&quot;/&gt;&lt;/object&gt;&lt;object type=&quot;3&quot; unique_id=&quot;10034&quot;&gt;&lt;property id=&quot;20148&quot; value=&quot;5&quot;/&gt;&lt;property id=&quot;20300&quot; value=&quot;Slide 31 - &amp;quot;Bank Credit of All Commercial Banks&amp;quot;&quot;/&gt;&lt;property id=&quot;20307&quot; value=&quot;368&quot;/&gt;&lt;/object&gt;&lt;object type=&quot;3&quot; unique_id=&quot;10035&quot;&gt;&lt;property id=&quot;20148&quot; value=&quot;5&quot;/&gt;&lt;property id=&quot;20300&quot; value=&quot;Slide 32&quot;/&gt;&lt;property id=&quot;20307&quot; value=&quot;364&quot;/&gt;&lt;/object&gt;&lt;object type=&quot;3&quot; unique_id=&quot;10036&quot;&gt;&lt;property id=&quot;20148&quot; value=&quot;5&quot;/&gt;&lt;property id=&quot;20300&quot; value=&quot;Slide 33 - &amp;quot;Inflation Rate&amp;quot;&quot;/&gt;&lt;property id=&quot;20307&quot; value=&quot;365&quot;/&gt;&lt;/object&gt;&lt;object type=&quot;3&quot; unique_id=&quot;10037&quot;&gt;&lt;property id=&quot;20148&quot; value=&quot;5&quot;/&gt;&lt;property id=&quot;20300&quot; value=&quot;Slide 34 - &amp;quot;Unemployment Rate&amp;quot;&quot;/&gt;&lt;property id=&quot;20307&quot; value=&quot;366&quot;/&gt;&lt;/object&gt;&lt;object type=&quot;3&quot; unique_id=&quot;10038&quot;&gt;&lt;property id=&quot;20148&quot; value=&quot;5&quot;/&gt;&lt;property id=&quot;20300&quot; value=&quot;Slide 35 - &amp;quot;Corporate Profits&amp;quot;&quot;/&gt;&lt;property id=&quot;20307&quot; value=&quot;369&quot;/&gt;&lt;/object&gt;&lt;object type=&quot;3&quot; unique_id=&quot;10039&quot;&gt;&lt;property id=&quot;20148&quot; value=&quot;5&quot;/&gt;&lt;property id=&quot;20300&quot; value=&quot;Slide 36 - &amp;quot;New Housing Starts&amp;quot;&quot;/&gt;&lt;property id=&quot;20307&quot; value=&quot;370&quot;/&gt;&lt;/object&gt;&lt;object type=&quot;3&quot; unique_id=&quot;10040&quot;&gt;&lt;property id=&quot;20148&quot; value=&quot;5&quot;/&gt;&lt;property id=&quot;20300&quot; value=&quot;Slide 37 - &amp;quot;Interest Rates&amp;quot;&quot;/&gt;&lt;property id=&quot;20307&quot; value=&quot;371&quot;/&gt;&lt;/object&gt;&lt;object type=&quot;3&quot; unique_id=&quot;10041&quot;&gt;&lt;property id=&quot;20148&quot; value=&quot;5&quot;/&gt;&lt;property id=&quot;20300&quot; value=&quot;Slide 38 - &amp;quot;The Business Cycle&amp;quot;&quot;/&gt;&lt;property id=&quot;20307&quot; value=&quot;293&quot;/&gt;&lt;/object&gt;&lt;object type=&quot;3&quot; unique_id=&quot;10042&quot;&gt;&lt;property id=&quot;20148&quot; value=&quot;5&quot;/&gt;&lt;property id=&quot;20300&quot; value=&quot;Slide 39 - &amp;quot;Is recession something that can’t be avoided? &amp;quot;&quot;/&gt;&lt;property id=&quot;20307&quot; value=&quot;372&quot;/&gt;&lt;/object&gt;&lt;object type=&quot;3&quot; unique_id=&quot;10043&quot;&gt;&lt;property id=&quot;20148&quot; value=&quot;5&quot;/&gt;&lt;property id=&quot;20300&quot; value=&quot;Slide 40 - &amp;quot;Monetary Policies&amp;quot;&quot;/&gt;&lt;property id=&quot;20307&quot; value=&quot;373&quot;/&gt;&lt;/object&gt;&lt;object type=&quot;3&quot; unique_id=&quot;10046&quot;&gt;&lt;property id=&quot;20148&quot; value=&quot;5&quot;/&gt;&lt;property id=&quot;20300&quot; value=&quot;Slide 45 - &amp;quot;Supply Curve and Demand Curve&amp;quot;&quot;/&gt;&lt;property id=&quot;20307&quot; value=&quot;266&quot;/&gt;&lt;/object&gt;&lt;object type=&quot;3&quot; unique_id=&quot;10058&quot;&gt;&lt;property id=&quot;20148&quot; value=&quot;5&quot;/&gt;&lt;property id=&quot;20300&quot; value=&quot;Slide 60 - &amp;quot;American Business Today (cont’d)&amp;quot;&quot;/&gt;&lt;property id=&quot;20307&quot; value=&quot;333&quot;/&gt;&lt;/object&gt;&lt;object type=&quot;3&quot; unique_id=&quot;10800&quot;&gt;&lt;property id=&quot;20148&quot; value=&quot;5&quot;/&gt;&lt;property id=&quot;20300&quot; value=&quot;Slide 11 - &amp;quot;The Importance of Manufacturing&amp;quot;&quot;/&gt;&lt;property id=&quot;20307&quot; value=&quot;374&quot;/&gt;&lt;/object&gt;&lt;object type=&quot;3&quot; unique_id=&quot;10801&quot;&gt;&lt;property id=&quot;20148&quot; value=&quot;5&quot;/&gt;&lt;property id=&quot;20300&quot; value=&quot;Slide 41 - &amp;quot;Fiscal Policy&amp;quot;&quot;/&gt;&lt;property id=&quot;20307&quot; value=&quot;375&quot;/&gt;&lt;/object&gt;&lt;object type=&quot;3&quot; unique_id=&quot;10802&quot;&gt;&lt;property id=&quot;20148&quot; value=&quot;5&quot;/&gt;&lt;property id=&quot;20300&quot; value=&quot;Slide 42 - &amp;quot;Federal Deficit and National Debt&amp;quot;&quot;/&gt;&lt;property id=&quot;20307&quot; value=&quot;376&quot;/&gt;&lt;/object&gt;&lt;object type=&quot;3&quot; unique_id=&quot;10803&quot;&gt;&lt;property id=&quot;20148&quot; value=&quot;5&quot;/&gt;&lt;property id=&quot;20300&quot; value=&quot;Slide 43 - &amp;quot;Competition&amp;quot;&quot;/&gt;&lt;property id=&quot;20307&quot; value=&quot;377&quot;/&gt;&lt;/object&gt;&lt;object type=&quot;3&quot; unique_id=&quot;10804&quot;&gt;&lt;property id=&quot;20148&quot; value=&quot;5&quot;/&gt;&lt;property id=&quot;20300&quot; value=&quot;Slide 44 - &amp;quot;Perfect Competition&amp;quot;&quot;/&gt;&lt;property id=&quot;20307&quot; value=&quot;379&quot;/&gt;&lt;/object&gt;&lt;object type=&quot;3&quot; unique_id=&quot;10805&quot;&gt;&lt;property id=&quot;20148&quot; value=&quot;5&quot;/&gt;&lt;property id=&quot;20300&quot; value=&quot;Slide 46 - &amp;quot;Monopolistic Competition&amp;quot;&quot;/&gt;&lt;property id=&quot;20307&quot; value=&quot;381&quot;/&gt;&lt;/object&gt;&lt;object type=&quot;3&quot; unique_id=&quot;10806&quot;&gt;&lt;property id=&quot;20148&quot; value=&quot;5&quot;/&gt;&lt;property id=&quot;20300&quot; value=&quot;Slide 47 - &amp;quot;Oligopoly&amp;quot;&quot;/&gt;&lt;property id=&quot;20307&quot; value=&quot;382&quot;/&gt;&lt;/object&gt;&lt;object type=&quot;3&quot; unique_id=&quot;10807&quot;&gt;&lt;property id=&quot;20148&quot; value=&quot;5&quot;/&gt;&lt;property id=&quot;20300&quot; value=&quot;Slide 48 - &amp;quot;Monopoly&amp;quot;&quot;/&gt;&lt;property id=&quot;20307&quot; value=&quot;383&quot;/&gt;&lt;/object&gt;&lt;object type=&quot;3&quot; unique_id=&quot;10808&quot;&gt;&lt;property id=&quot;20148&quot; value=&quot;5&quot;/&gt;&lt;property id=&quot;20300&quot; value=&quot;Slide 49 - &amp;quot;Monopoly&amp;quot;&quot;/&gt;&lt;property id=&quot;20307&quot; value=&quot;384&quot;/&gt;&lt;/object&gt;&lt;object type=&quot;3&quot; unique_id=&quot;10809&quot;&gt;&lt;property id=&quot;20148&quot; value=&quot;5&quot;/&gt;&lt;property id=&quot;20300&quot; value=&quot;Slide 50 - &amp;quot;Early Business Development&amp;quot;&quot;/&gt;&lt;property id=&quot;20307&quot; value=&quot;385&quot;/&gt;&lt;/object&gt;&lt;object type=&quot;3&quot; unique_id=&quot;11859&quot;&gt;&lt;property id=&quot;20148&quot; value=&quot;5&quot;/&gt;&lt;property id=&quot;20300&quot; value=&quot;Slide 51 - &amp;quot;Early Business Development&amp;quot;&quot;/&gt;&lt;property id=&quot;20307&quot; value=&quot;386&quot;/&gt;&lt;/object&gt;&lt;object type=&quot;3&quot; unique_id=&quot;11860&quot;&gt;&lt;property id=&quot;20148&quot; value=&quot;5&quot;/&gt;&lt;property id=&quot;20300&quot; value=&quot;Slide 52 - &amp;quot;Early Business Development&amp;quot;&quot;/&gt;&lt;property id=&quot;20307&quot; value=&quot;387&quot;/&gt;&lt;/object&gt;&lt;object type=&quot;3&quot; unique_id=&quot;11861&quot;&gt;&lt;property id=&quot;20148&quot; value=&quot;5&quot;/&gt;&lt;property id=&quot;20300&quot; value=&quot;Slide 53 - &amp;quot;Early Business Development&amp;quot;&quot;/&gt;&lt;property id=&quot;20307&quot; value=&quot;388&quot;/&gt;&lt;/object&gt;&lt;object type=&quot;3&quot; unique_id=&quot;11862&quot;&gt;&lt;property id=&quot;20148&quot; value=&quot;5&quot;/&gt;&lt;property id=&quot;20300&quot; value=&quot;Slide 54 - &amp;quot;Business Development in the 1900s&amp;quot;&quot;/&gt;&lt;property id=&quot;20307&quot; value=&quot;391&quot;/&gt;&lt;/object&gt;&lt;object type=&quot;3&quot; unique_id=&quot;11863&quot;&gt;&lt;property id=&quot;20148&quot; value=&quot;5&quot;/&gt;&lt;property id=&quot;20300&quot; value=&quot;Slide 55 - &amp;quot;Business Development in the 1900s&amp;quot;&quot;/&gt;&lt;property id=&quot;20307&quot; value=&quot;392&quot;/&gt;&lt;/object&gt;&lt;object type=&quot;3&quot; unique_id=&quot;11864&quot;&gt;&lt;property id=&quot;20148&quot; value=&quot;5&quot;/&gt;&lt;property id=&quot;20300&quot; value=&quot;Slide 56 - &amp;quot;Business Development in the 1900s&amp;quot;&quot;/&gt;&lt;property id=&quot;20307&quot; value=&quot;393&quot;/&gt;&lt;/object&gt;&lt;object type=&quot;3&quot; unique_id=&quot;11865&quot;&gt;&lt;property id=&quot;20148&quot; value=&quot;5&quot;/&gt;&lt;property id=&quot;20300&quot; value=&quot;Slide 57 - &amp;quot;Business Development in the 1900s&amp;quot;&quot;/&gt;&lt;property id=&quot;20307&quot; value=&quot;394&quot;/&gt;&lt;/object&gt;&lt;object type=&quot;3&quot; unique_id=&quot;11866&quot;&gt;&lt;property id=&quot;20148&quot; value=&quot;5&quot;/&gt;&lt;property id=&quot;20300&quot; value=&quot;Slide 58 - &amp;quot;Business Development in the 1900s&amp;quot;&quot;/&gt;&lt;property id=&quot;20307&quot; value=&quot;395&quot;/&gt;&lt;/object&gt;&lt;object type=&quot;3&quot; unique_id=&quot;11867&quot;&gt;&lt;property id=&quot;20148&quot; value=&quot;5&quot;/&gt;&lt;property id=&quot;20300&quot; value=&quot;Slide 59 - &amp;quot;American Business Today&amp;quot;&quot;/&gt;&lt;property id=&quot;20307&quot; value=&quot;396&quot;/&gt;&lt;/object&gt;&lt;object type=&quot;3&quot; unique_id=&quot;11868&quot;&gt;&lt;property id=&quot;20148&quot; value=&quot;5&quot;/&gt;&lt;property id=&quot;20300&quot; value=&quot;Slide 61 - &amp;quot;U.S. Manufacturing Employment&amp;#x0D;&amp;#x0A;1980 - 2008 and Projected 2018 (000s)&amp;quot;&quot;/&gt;&lt;property id=&quot;20307&quot; value=&quot;389&quot;/&gt;&lt;/object&gt;&lt;object type=&quot;3&quot; unique_id=&quot;11869&quot;&gt;&lt;property id=&quot;20148&quot; value=&quot;5&quot;/&gt;&lt;property id=&quot;20300&quot; value=&quot;Slide 62 - &amp;quot;A Few of the Fastest Growing &amp;#x0D;&amp;#x0A;Occupations 2008-2018 &amp;#x0D;&amp;#x0A;&amp;quot;&quot;/&gt;&lt;property id=&quot;20307&quot; value=&quot;390&quot;/&gt;&lt;/object&gt;&lt;/object&gt;&lt;/object&gt;&lt;/database&gt;"/>
  <p:tag name="SECTOMILLISECCONVERTED" val="1"/>
</p:tagLst>
</file>

<file path=ppt/theme/theme1.xml><?xml version="1.0" encoding="utf-8"?>
<a:theme xmlns:a="http://schemas.openxmlformats.org/drawingml/2006/main" name="Pride12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34868</TotalTime>
  <Words>4172</Words>
  <Application>Microsoft Macintosh PowerPoint</Application>
  <PresentationFormat>On-screen Show (4:3)</PresentationFormat>
  <Paragraphs>486</Paragraphs>
  <Slides>50</Slides>
  <Notes>39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Pride12e</vt:lpstr>
      <vt:lpstr>Chapter 13  Distributing and Promoting Products</vt:lpstr>
      <vt:lpstr>What is the Distribution (Place) Element of the Marketing Mix?</vt:lpstr>
      <vt:lpstr>Distribution Channels  and Market Coverage</vt:lpstr>
      <vt:lpstr>FIGURE 13-1 Distribution Channels</vt:lpstr>
      <vt:lpstr>Commonly Used  Distribution Channels (slide 1 of 3)</vt:lpstr>
      <vt:lpstr>Commonly Used  Distribution Channels (slide 2 of 3)</vt:lpstr>
      <vt:lpstr>Commonly Used  Distribution Channels (slide 3 of 3)</vt:lpstr>
      <vt:lpstr>Why Use Marketing Intermediaries?</vt:lpstr>
      <vt:lpstr>How Intermediaries Create Exchange Efficiency</vt:lpstr>
      <vt:lpstr>Level of Market Coverage</vt:lpstr>
      <vt:lpstr>Partnering Through  Supply-Chain Management</vt:lpstr>
      <vt:lpstr>Wholesalers Provide Services to Retailers and Manufacturers</vt:lpstr>
      <vt:lpstr>Types of Wholesalers (slide 1 of 3)</vt:lpstr>
      <vt:lpstr>Types of Wholesalers (slide 2 of 3)</vt:lpstr>
      <vt:lpstr>Types of Wholesalers (slide 3 of 3)</vt:lpstr>
      <vt:lpstr>TABLE 13-1 The Ten Largest U.S. Retailers</vt:lpstr>
      <vt:lpstr>Types of Retail Stores (slide 1 of 2)</vt:lpstr>
      <vt:lpstr>Types of Retail Stores (slide 2 of 2)</vt:lpstr>
      <vt:lpstr>Types of Nonstore Selling</vt:lpstr>
      <vt:lpstr>Types of Shopping Centers</vt:lpstr>
      <vt:lpstr>Physical Distribution</vt:lpstr>
      <vt:lpstr>Inventory Management</vt:lpstr>
      <vt:lpstr>Order Processing</vt:lpstr>
      <vt:lpstr>Warehousing</vt:lpstr>
      <vt:lpstr>Materials Handling</vt:lpstr>
      <vt:lpstr>Transportation</vt:lpstr>
      <vt:lpstr>TABLE 13-2 Characteristics of Transportation Modes (slide 1 of 2)</vt:lpstr>
      <vt:lpstr>TABLE 13-2 Characteristics of Transportation Modes (slide 2 of 2)</vt:lpstr>
      <vt:lpstr>The Promotion Mix: An Overview</vt:lpstr>
      <vt:lpstr>FIGURE 13-2 Possible Elements of a Promotion Mix</vt:lpstr>
      <vt:lpstr>What Is Integrated Marketing Communications?</vt:lpstr>
      <vt:lpstr>Types of Advertising by Purpose</vt:lpstr>
      <vt:lpstr>Advertising Appeals</vt:lpstr>
      <vt:lpstr>Major Steps in Developing an Advertising Campaign</vt:lpstr>
      <vt:lpstr>Popular Advertising Media</vt:lpstr>
      <vt:lpstr>TABLE 13-3 Advantages and Disadvantages of Major Media Classes  (slide 1 of 4)</vt:lpstr>
      <vt:lpstr>TABLE 13-3 Advantages and Disadvantages of Major Media Classes  (slide 2 of 4)</vt:lpstr>
      <vt:lpstr>TABLE 13-3 Advantages and Disadvantages of Major Media Classes  (slide 3 of 4)</vt:lpstr>
      <vt:lpstr>TABLE 13-3 Advantages and Disadvantages of Major Media Classes  (slide 4 of 4)</vt:lpstr>
      <vt:lpstr>TABLE 13-4 Most Effective Advertisers</vt:lpstr>
      <vt:lpstr>Advertising Agencies</vt:lpstr>
      <vt:lpstr>Personal Selling</vt:lpstr>
      <vt:lpstr>Kinds of Salespersons </vt:lpstr>
      <vt:lpstr>FIGURE 13-3 The Six Steps of the Personal-Selling Process</vt:lpstr>
      <vt:lpstr>Major Sales Management Tasks</vt:lpstr>
      <vt:lpstr>Sales Promotion Methods</vt:lpstr>
      <vt:lpstr>Selection of Sales  Promotion Methods (slide 1 of 2)</vt:lpstr>
      <vt:lpstr>Selection of Sales  Promotion Methods (slide 2 of 2)</vt:lpstr>
      <vt:lpstr>Public-Relations</vt:lpstr>
      <vt:lpstr>Types of Public-Relations Tools</vt:lpstr>
    </vt:vector>
  </TitlesOfParts>
  <Company>HMCo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Tianna Tagami;Instructional Designer</dc:creator>
  <cp:lastModifiedBy>Eric Belk</cp:lastModifiedBy>
  <cp:revision>988</cp:revision>
  <cp:lastPrinted>2017-11-07T21:56:10Z</cp:lastPrinted>
  <dcterms:modified xsi:type="dcterms:W3CDTF">2018-11-20T02:26:54Z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81C559C9-D57A-447F-8ADB-55EC58C1EE43</vt:lpwstr>
  </property>
  <property fmtid="{D5CDD505-2E9C-101B-9397-08002B2CF9AE}" pid="4" name="ArticulatePath">
    <vt:lpwstr>PHK11eCh01_lecture</vt:lpwstr>
  </property>
  <property fmtid="{D5CDD505-2E9C-101B-9397-08002B2CF9AE}" pid="5" name="ArticulateProjectFull">
    <vt:lpwstr>C:\Documents and Settings\Don\My Documents\Don Izzo\LarryFlick\Business 11e\Izzo PPT\PHK11eCh01_lecture.ppta</vt:lpwstr>
  </property>
  <property fmtid="{D5CDD505-2E9C-101B-9397-08002B2CF9AE}" pid="6" name="_NewReviewCycle">
    <vt:lpwstr/>
  </property>
</Properties>
</file>