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49"/>
  </p:notesMasterIdLst>
  <p:handoutMasterIdLst>
    <p:handoutMasterId r:id="rId50"/>
  </p:handoutMasterIdLst>
  <p:sldIdLst>
    <p:sldId id="329" r:id="rId2"/>
    <p:sldId id="338" r:id="rId3"/>
    <p:sldId id="576" r:id="rId4"/>
    <p:sldId id="648" r:id="rId5"/>
    <p:sldId id="649" r:id="rId6"/>
    <p:sldId id="577" r:id="rId7"/>
    <p:sldId id="578" r:id="rId8"/>
    <p:sldId id="562" r:id="rId9"/>
    <p:sldId id="630" r:id="rId10"/>
    <p:sldId id="546" r:id="rId11"/>
    <p:sldId id="636" r:id="rId12"/>
    <p:sldId id="615" r:id="rId13"/>
    <p:sldId id="633" r:id="rId14"/>
    <p:sldId id="634" r:id="rId15"/>
    <p:sldId id="635" r:id="rId16"/>
    <p:sldId id="650" r:id="rId17"/>
    <p:sldId id="573" r:id="rId18"/>
    <p:sldId id="563" r:id="rId19"/>
    <p:sldId id="613" r:id="rId20"/>
    <p:sldId id="597" r:id="rId21"/>
    <p:sldId id="637" r:id="rId22"/>
    <p:sldId id="638" r:id="rId23"/>
    <p:sldId id="501" r:id="rId24"/>
    <p:sldId id="547" r:id="rId25"/>
    <p:sldId id="616" r:id="rId26"/>
    <p:sldId id="598" r:id="rId27"/>
    <p:sldId id="502" r:id="rId28"/>
    <p:sldId id="620" r:id="rId29"/>
    <p:sldId id="651" r:id="rId30"/>
    <p:sldId id="600" r:id="rId31"/>
    <p:sldId id="564" r:id="rId32"/>
    <p:sldId id="623" r:id="rId33"/>
    <p:sldId id="583" r:id="rId34"/>
    <p:sldId id="639" r:id="rId35"/>
    <p:sldId id="640" r:id="rId36"/>
    <p:sldId id="521" r:id="rId37"/>
    <p:sldId id="581" r:id="rId38"/>
    <p:sldId id="566" r:id="rId39"/>
    <p:sldId id="606" r:id="rId40"/>
    <p:sldId id="652" r:id="rId41"/>
    <p:sldId id="641" r:id="rId42"/>
    <p:sldId id="642" r:id="rId43"/>
    <p:sldId id="643" r:id="rId44"/>
    <p:sldId id="644" r:id="rId45"/>
    <p:sldId id="646" r:id="rId46"/>
    <p:sldId id="627" r:id="rId47"/>
    <p:sldId id="647" r:id="rId48"/>
  </p:sldIdLst>
  <p:sldSz cx="9144000" cy="6858000" type="screen4x3"/>
  <p:notesSz cx="7010400" cy="9296400"/>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6"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676"/>
    <a:srgbClr val="BFDAD6"/>
    <a:srgbClr val="CBC5E1"/>
    <a:srgbClr val="C3D2E9"/>
    <a:srgbClr val="DEE7F3"/>
    <a:srgbClr val="DCEBE9"/>
    <a:srgbClr val="F4DFDA"/>
    <a:srgbClr val="E9C4BB"/>
    <a:srgbClr val="9E0025"/>
    <a:srgbClr val="E2D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7" autoAdjust="0"/>
    <p:restoredTop sz="87637" autoAdjust="0"/>
  </p:normalViewPr>
  <p:slideViewPr>
    <p:cSldViewPr>
      <p:cViewPr varScale="1">
        <p:scale>
          <a:sx n="86" d="100"/>
          <a:sy n="86" d="100"/>
        </p:scale>
        <p:origin x="-1000" y="-104"/>
      </p:cViewPr>
      <p:guideLst>
        <p:guide orient="horz" pos="816"/>
        <p:guide pos="672"/>
      </p:guideLst>
    </p:cSldViewPr>
  </p:slideViewPr>
  <p:outlineViewPr>
    <p:cViewPr>
      <p:scale>
        <a:sx n="33" d="100"/>
        <a:sy n="33" d="100"/>
      </p:scale>
      <p:origin x="0" y="-44430"/>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tags" Target="tags/tag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10</a:t>
            </a:fld>
            <a:endParaRPr lang="en-US" dirty="0"/>
          </a:p>
        </p:txBody>
      </p:sp>
    </p:spTree>
    <p:extLst>
      <p:ext uri="{BB962C8B-B14F-4D97-AF65-F5344CB8AC3E}">
        <p14:creationId xmlns:p14="http://schemas.microsoft.com/office/powerpoint/2010/main" val="186526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11</a:t>
            </a:fld>
            <a:endParaRPr lang="en-US" dirty="0"/>
          </a:p>
        </p:txBody>
      </p:sp>
    </p:spTree>
    <p:extLst>
      <p:ext uri="{BB962C8B-B14F-4D97-AF65-F5344CB8AC3E}">
        <p14:creationId xmlns:p14="http://schemas.microsoft.com/office/powerpoint/2010/main" val="126299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12</a:t>
            </a:fld>
            <a:endParaRPr lang="en-US" dirty="0"/>
          </a:p>
        </p:txBody>
      </p:sp>
    </p:spTree>
    <p:extLst>
      <p:ext uri="{BB962C8B-B14F-4D97-AF65-F5344CB8AC3E}">
        <p14:creationId xmlns:p14="http://schemas.microsoft.com/office/powerpoint/2010/main" val="82150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13</a:t>
            </a:fld>
            <a:endParaRPr lang="en-US" dirty="0"/>
          </a:p>
        </p:txBody>
      </p:sp>
    </p:spTree>
    <p:extLst>
      <p:ext uri="{BB962C8B-B14F-4D97-AF65-F5344CB8AC3E}">
        <p14:creationId xmlns:p14="http://schemas.microsoft.com/office/powerpoint/2010/main" val="196642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14</a:t>
            </a:fld>
            <a:endParaRPr lang="en-US" dirty="0"/>
          </a:p>
        </p:txBody>
      </p:sp>
    </p:spTree>
    <p:extLst>
      <p:ext uri="{BB962C8B-B14F-4D97-AF65-F5344CB8AC3E}">
        <p14:creationId xmlns:p14="http://schemas.microsoft.com/office/powerpoint/2010/main" val="147878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16</a:t>
            </a:fld>
            <a:endParaRPr lang="en-US" dirty="0"/>
          </a:p>
        </p:txBody>
      </p:sp>
    </p:spTree>
    <p:extLst>
      <p:ext uri="{BB962C8B-B14F-4D97-AF65-F5344CB8AC3E}">
        <p14:creationId xmlns:p14="http://schemas.microsoft.com/office/powerpoint/2010/main" val="1262995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18</a:t>
            </a:fld>
            <a:endParaRPr lang="en-US" dirty="0"/>
          </a:p>
        </p:txBody>
      </p:sp>
    </p:spTree>
    <p:extLst>
      <p:ext uri="{BB962C8B-B14F-4D97-AF65-F5344CB8AC3E}">
        <p14:creationId xmlns:p14="http://schemas.microsoft.com/office/powerpoint/2010/main" val="512146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19</a:t>
            </a:fld>
            <a:endParaRPr lang="en-US" dirty="0"/>
          </a:p>
        </p:txBody>
      </p:sp>
    </p:spTree>
    <p:extLst>
      <p:ext uri="{BB962C8B-B14F-4D97-AF65-F5344CB8AC3E}">
        <p14:creationId xmlns:p14="http://schemas.microsoft.com/office/powerpoint/2010/main" val="801070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20</a:t>
            </a:fld>
            <a:endParaRPr lang="en-US" dirty="0"/>
          </a:p>
        </p:txBody>
      </p:sp>
    </p:spTree>
    <p:extLst>
      <p:ext uri="{BB962C8B-B14F-4D97-AF65-F5344CB8AC3E}">
        <p14:creationId xmlns:p14="http://schemas.microsoft.com/office/powerpoint/2010/main" val="1893550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21</a:t>
            </a:fld>
            <a:endParaRPr lang="en-US" dirty="0"/>
          </a:p>
        </p:txBody>
      </p:sp>
    </p:spTree>
    <p:extLst>
      <p:ext uri="{BB962C8B-B14F-4D97-AF65-F5344CB8AC3E}">
        <p14:creationId xmlns:p14="http://schemas.microsoft.com/office/powerpoint/2010/main" val="316897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23</a:t>
            </a:fld>
            <a:endParaRPr lang="en-US" dirty="0"/>
          </a:p>
        </p:txBody>
      </p:sp>
    </p:spTree>
    <p:extLst>
      <p:ext uri="{BB962C8B-B14F-4D97-AF65-F5344CB8AC3E}">
        <p14:creationId xmlns:p14="http://schemas.microsoft.com/office/powerpoint/2010/main" val="3093354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24</a:t>
            </a:fld>
            <a:endParaRPr lang="en-US" dirty="0"/>
          </a:p>
        </p:txBody>
      </p:sp>
    </p:spTree>
    <p:extLst>
      <p:ext uri="{BB962C8B-B14F-4D97-AF65-F5344CB8AC3E}">
        <p14:creationId xmlns:p14="http://schemas.microsoft.com/office/powerpoint/2010/main" val="2402718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25</a:t>
            </a:fld>
            <a:endParaRPr lang="en-US" dirty="0"/>
          </a:p>
        </p:txBody>
      </p:sp>
    </p:spTree>
    <p:extLst>
      <p:ext uri="{BB962C8B-B14F-4D97-AF65-F5344CB8AC3E}">
        <p14:creationId xmlns:p14="http://schemas.microsoft.com/office/powerpoint/2010/main" val="1624402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26</a:t>
            </a:fld>
            <a:endParaRPr lang="en-US" dirty="0"/>
          </a:p>
        </p:txBody>
      </p:sp>
    </p:spTree>
    <p:extLst>
      <p:ext uri="{BB962C8B-B14F-4D97-AF65-F5344CB8AC3E}">
        <p14:creationId xmlns:p14="http://schemas.microsoft.com/office/powerpoint/2010/main" val="3484421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27</a:t>
            </a:fld>
            <a:endParaRPr lang="en-US" dirty="0"/>
          </a:p>
        </p:txBody>
      </p:sp>
    </p:spTree>
    <p:extLst>
      <p:ext uri="{BB962C8B-B14F-4D97-AF65-F5344CB8AC3E}">
        <p14:creationId xmlns:p14="http://schemas.microsoft.com/office/powerpoint/2010/main" val="1905734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28</a:t>
            </a:fld>
            <a:endParaRPr lang="en-US" dirty="0"/>
          </a:p>
        </p:txBody>
      </p:sp>
    </p:spTree>
    <p:extLst>
      <p:ext uri="{BB962C8B-B14F-4D97-AF65-F5344CB8AC3E}">
        <p14:creationId xmlns:p14="http://schemas.microsoft.com/office/powerpoint/2010/main" val="1091589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29</a:t>
            </a:fld>
            <a:endParaRPr lang="en-US" dirty="0"/>
          </a:p>
        </p:txBody>
      </p:sp>
    </p:spTree>
    <p:extLst>
      <p:ext uri="{BB962C8B-B14F-4D97-AF65-F5344CB8AC3E}">
        <p14:creationId xmlns:p14="http://schemas.microsoft.com/office/powerpoint/2010/main" val="1091589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30</a:t>
            </a:fld>
            <a:endParaRPr lang="en-US" dirty="0"/>
          </a:p>
        </p:txBody>
      </p:sp>
    </p:spTree>
    <p:extLst>
      <p:ext uri="{BB962C8B-B14F-4D97-AF65-F5344CB8AC3E}">
        <p14:creationId xmlns:p14="http://schemas.microsoft.com/office/powerpoint/2010/main" val="871912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31</a:t>
            </a:fld>
            <a:endParaRPr lang="en-US" dirty="0"/>
          </a:p>
        </p:txBody>
      </p:sp>
    </p:spTree>
    <p:extLst>
      <p:ext uri="{BB962C8B-B14F-4D97-AF65-F5344CB8AC3E}">
        <p14:creationId xmlns:p14="http://schemas.microsoft.com/office/powerpoint/2010/main" val="2687964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32</a:t>
            </a:fld>
            <a:endParaRPr lang="en-US" dirty="0"/>
          </a:p>
        </p:txBody>
      </p:sp>
    </p:spTree>
    <p:extLst>
      <p:ext uri="{BB962C8B-B14F-4D97-AF65-F5344CB8AC3E}">
        <p14:creationId xmlns:p14="http://schemas.microsoft.com/office/powerpoint/2010/main" val="34712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a:t>
            </a:fld>
            <a:endParaRPr lang="en-US" dirty="0"/>
          </a:p>
        </p:txBody>
      </p:sp>
    </p:spTree>
    <p:extLst>
      <p:ext uri="{BB962C8B-B14F-4D97-AF65-F5344CB8AC3E}">
        <p14:creationId xmlns:p14="http://schemas.microsoft.com/office/powerpoint/2010/main" val="648748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33</a:t>
            </a:fld>
            <a:endParaRPr lang="en-US" dirty="0"/>
          </a:p>
        </p:txBody>
      </p:sp>
    </p:spTree>
    <p:extLst>
      <p:ext uri="{BB962C8B-B14F-4D97-AF65-F5344CB8AC3E}">
        <p14:creationId xmlns:p14="http://schemas.microsoft.com/office/powerpoint/2010/main" val="4249859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34</a:t>
            </a:fld>
            <a:endParaRPr lang="en-US" dirty="0"/>
          </a:p>
        </p:txBody>
      </p:sp>
    </p:spTree>
    <p:extLst>
      <p:ext uri="{BB962C8B-B14F-4D97-AF65-F5344CB8AC3E}">
        <p14:creationId xmlns:p14="http://schemas.microsoft.com/office/powerpoint/2010/main" val="1802881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36</a:t>
            </a:fld>
            <a:endParaRPr lang="en-US" dirty="0"/>
          </a:p>
        </p:txBody>
      </p:sp>
    </p:spTree>
    <p:extLst>
      <p:ext uri="{BB962C8B-B14F-4D97-AF65-F5344CB8AC3E}">
        <p14:creationId xmlns:p14="http://schemas.microsoft.com/office/powerpoint/2010/main" val="1692685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37</a:t>
            </a:fld>
            <a:endParaRPr lang="en-US" dirty="0"/>
          </a:p>
        </p:txBody>
      </p:sp>
    </p:spTree>
    <p:extLst>
      <p:ext uri="{BB962C8B-B14F-4D97-AF65-F5344CB8AC3E}">
        <p14:creationId xmlns:p14="http://schemas.microsoft.com/office/powerpoint/2010/main" val="2783528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38</a:t>
            </a:fld>
            <a:endParaRPr lang="en-US" dirty="0"/>
          </a:p>
        </p:txBody>
      </p:sp>
    </p:spTree>
    <p:extLst>
      <p:ext uri="{BB962C8B-B14F-4D97-AF65-F5344CB8AC3E}">
        <p14:creationId xmlns:p14="http://schemas.microsoft.com/office/powerpoint/2010/main" val="363898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40</a:t>
            </a:fld>
            <a:endParaRPr lang="en-US" dirty="0"/>
          </a:p>
        </p:txBody>
      </p:sp>
    </p:spTree>
    <p:extLst>
      <p:ext uri="{BB962C8B-B14F-4D97-AF65-F5344CB8AC3E}">
        <p14:creationId xmlns:p14="http://schemas.microsoft.com/office/powerpoint/2010/main" val="363898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41</a:t>
            </a:fld>
            <a:endParaRPr lang="en-US" dirty="0"/>
          </a:p>
        </p:txBody>
      </p:sp>
    </p:spTree>
    <p:extLst>
      <p:ext uri="{BB962C8B-B14F-4D97-AF65-F5344CB8AC3E}">
        <p14:creationId xmlns:p14="http://schemas.microsoft.com/office/powerpoint/2010/main" val="2726244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42</a:t>
            </a:fld>
            <a:endParaRPr lang="en-US" dirty="0"/>
          </a:p>
        </p:txBody>
      </p:sp>
    </p:spTree>
    <p:extLst>
      <p:ext uri="{BB962C8B-B14F-4D97-AF65-F5344CB8AC3E}">
        <p14:creationId xmlns:p14="http://schemas.microsoft.com/office/powerpoint/2010/main" val="2531454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43</a:t>
            </a:fld>
            <a:endParaRPr lang="en-US" dirty="0"/>
          </a:p>
        </p:txBody>
      </p:sp>
    </p:spTree>
    <p:extLst>
      <p:ext uri="{BB962C8B-B14F-4D97-AF65-F5344CB8AC3E}">
        <p14:creationId xmlns:p14="http://schemas.microsoft.com/office/powerpoint/2010/main" val="3665722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44</a:t>
            </a:fld>
            <a:endParaRPr lang="en-US" dirty="0"/>
          </a:p>
        </p:txBody>
      </p:sp>
    </p:spTree>
    <p:extLst>
      <p:ext uri="{BB962C8B-B14F-4D97-AF65-F5344CB8AC3E}">
        <p14:creationId xmlns:p14="http://schemas.microsoft.com/office/powerpoint/2010/main" val="92485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a:t>
            </a:fld>
            <a:endParaRPr lang="en-US" dirty="0"/>
          </a:p>
        </p:txBody>
      </p:sp>
    </p:spTree>
    <p:extLst>
      <p:ext uri="{BB962C8B-B14F-4D97-AF65-F5344CB8AC3E}">
        <p14:creationId xmlns:p14="http://schemas.microsoft.com/office/powerpoint/2010/main" val="648748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45</a:t>
            </a:fld>
            <a:endParaRPr lang="en-US" dirty="0"/>
          </a:p>
        </p:txBody>
      </p:sp>
    </p:spTree>
    <p:extLst>
      <p:ext uri="{BB962C8B-B14F-4D97-AF65-F5344CB8AC3E}">
        <p14:creationId xmlns:p14="http://schemas.microsoft.com/office/powerpoint/2010/main" val="151311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a:t>
            </a:fld>
            <a:endParaRPr lang="en-US" dirty="0"/>
          </a:p>
        </p:txBody>
      </p:sp>
    </p:spTree>
    <p:extLst>
      <p:ext uri="{BB962C8B-B14F-4D97-AF65-F5344CB8AC3E}">
        <p14:creationId xmlns:p14="http://schemas.microsoft.com/office/powerpoint/2010/main" val="64874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57814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30979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16681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9</a:t>
            </a:fld>
            <a:endParaRPr lang="en-US" dirty="0"/>
          </a:p>
        </p:txBody>
      </p:sp>
    </p:spTree>
    <p:extLst>
      <p:ext uri="{BB962C8B-B14F-4D97-AF65-F5344CB8AC3E}">
        <p14:creationId xmlns:p14="http://schemas.microsoft.com/office/powerpoint/2010/main" val="61402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smtClean="0"/>
              <a:t>Click to edit Master title style</a:t>
            </a:r>
            <a:endParaRPr lang="en-US" dirty="0"/>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457200" y="16002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79690"/>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2"/>
          </p:nvPr>
        </p:nvSpPr>
        <p:spPr>
          <a:xfrm>
            <a:off x="457200" y="1447800"/>
            <a:ext cx="8229600" cy="762000"/>
          </a:xfrm>
        </p:spPr>
        <p:txBody>
          <a:bodyPr/>
          <a:lstStyle/>
          <a:p>
            <a:pPr lvl="0"/>
            <a:r>
              <a:rPr lang="en-US" dirty="0" smtClean="0"/>
              <a:t>Click to edit Master text styles</a:t>
            </a:r>
          </a:p>
        </p:txBody>
      </p:sp>
    </p:spTree>
    <p:extLst>
      <p:ext uri="{BB962C8B-B14F-4D97-AF65-F5344CB8AC3E}">
        <p14:creationId xmlns:p14="http://schemas.microsoft.com/office/powerpoint/2010/main" val="2907554742"/>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smtClean="0">
                <a:solidFill>
                  <a:schemeClr val="bg1">
                    <a:lumMod val="50000"/>
                  </a:schemeClr>
                </a:solidFill>
                <a:latin typeface="Arial" panose="020B0604020202020204" pitchFamily="34" charset="0"/>
                <a:cs typeface="Arial" panose="020B0604020202020204" pitchFamily="34" charset="0"/>
              </a:rPr>
              <a:t>© 2019</a:t>
            </a:r>
            <a:r>
              <a:rPr lang="en-US" sz="800" baseline="0" dirty="0" smtClean="0">
                <a:solidFill>
                  <a:schemeClr val="bg1">
                    <a:lumMod val="50000"/>
                  </a:schemeClr>
                </a:solidFill>
                <a:latin typeface="Arial" panose="020B0604020202020204" pitchFamily="34" charset="0"/>
                <a:cs typeface="Arial" panose="020B0604020202020204" pitchFamily="34" charset="0"/>
              </a:rPr>
              <a:t> </a:t>
            </a:r>
            <a:r>
              <a:rPr lang="en-US" sz="800" dirty="0" smtClean="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smtClean="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smtClean="0">
                <a:solidFill>
                  <a:schemeClr val="bg1">
                    <a:lumMod val="50000"/>
                  </a:schemeClr>
                </a:solidFill>
                <a:latin typeface="Arial" panose="020B0604020202020204" pitchFamily="34" charset="0"/>
                <a:cs typeface="Arial" panose="020B0604020202020204" pitchFamily="34" charset="0"/>
              </a:rPr>
              <a:t>in whole or in part.</a:t>
            </a:r>
            <a:endParaRPr lang="en-US" sz="800" dirty="0">
              <a:solidFill>
                <a:schemeClr val="bg1">
                  <a:lumMod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 id="2147483807" r:id="rId9"/>
  </p:sldLayoutIdLst>
  <p:transition xmlns:p14="http://schemas.microsoft.com/office/powerpoint/2010/main" spd="med">
    <p:wipe dir="r"/>
  </p:transitio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en.wikipedia.org/wiki/Image:NotButter.jpg" TargetMode="External"/><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solidFill>
                  <a:srgbClr val="9E0025"/>
                </a:solidFill>
                <a:latin typeface="+mn-lt"/>
                <a:ea typeface="+mn-ea"/>
                <a:cs typeface="+mn-cs"/>
              </a:rPr>
              <a:t>Chapter 12</a:t>
            </a:r>
            <a:r>
              <a:rPr lang="en-US" dirty="0" smtClean="0">
                <a:solidFill>
                  <a:srgbClr val="C00000"/>
                </a:solidFill>
              </a:rPr>
              <a:t/>
            </a:r>
            <a:br>
              <a:rPr lang="en-US" dirty="0" smtClean="0">
                <a:solidFill>
                  <a:srgbClr val="C00000"/>
                </a:solidFill>
              </a:rPr>
            </a:br>
            <a:r>
              <a:rPr lang="en-US" sz="1600" dirty="0" smtClean="0"/>
              <a:t/>
            </a:r>
            <a:br>
              <a:rPr lang="en-US" sz="1600" dirty="0" smtClean="0"/>
            </a:br>
            <a:r>
              <a:rPr lang="en-US" b="0" dirty="0" smtClean="0"/>
              <a:t>Creating and Pricing Products That Satisfy Customers</a:t>
            </a:r>
            <a:endParaRPr lang="en-US"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Product Line and Product Mix</a:t>
            </a:r>
            <a:endParaRPr lang="en-US" sz="900" dirty="0" smtClean="0"/>
          </a:p>
        </p:txBody>
      </p:sp>
      <p:sp>
        <p:nvSpPr>
          <p:cNvPr id="2" name="Text Placeholder 1"/>
          <p:cNvSpPr>
            <a:spLocks noGrp="1"/>
          </p:cNvSpPr>
          <p:nvPr>
            <p:ph type="body" sz="quarter" idx="10"/>
          </p:nvPr>
        </p:nvSpPr>
        <p:spPr/>
        <p:txBody>
          <a:bodyPr/>
          <a:lstStyle/>
          <a:p>
            <a:r>
              <a:rPr lang="en-US" sz="2400" b="1" dirty="0" smtClean="0">
                <a:solidFill>
                  <a:srgbClr val="0D9CAC"/>
                </a:solidFill>
              </a:rPr>
              <a:t>Product line </a:t>
            </a:r>
            <a:r>
              <a:rPr lang="en-US" sz="2400" dirty="0" smtClean="0"/>
              <a:t>– a group of similar products that differ only in relatively minor characteristics</a:t>
            </a:r>
          </a:p>
          <a:p>
            <a:pPr lvl="1"/>
            <a:r>
              <a:rPr lang="en-US" sz="2000" dirty="0" smtClean="0"/>
              <a:t>Example: Procter &amp; Gamble manufactures and markets several shampoos, including Pantene, Head &amp; Shoulders, and Ivory.</a:t>
            </a:r>
          </a:p>
          <a:p>
            <a:r>
              <a:rPr lang="en-US" sz="2400" b="1" dirty="0">
                <a:solidFill>
                  <a:srgbClr val="0D9CAC"/>
                </a:solidFill>
              </a:rPr>
              <a:t>Product mix </a:t>
            </a:r>
            <a:r>
              <a:rPr lang="en-US" sz="2400" dirty="0" smtClean="0"/>
              <a:t>– all the products a firm offers for sale</a:t>
            </a:r>
          </a:p>
          <a:p>
            <a:pPr lvl="1"/>
            <a:r>
              <a:rPr lang="en-US" sz="2000" dirty="0" smtClean="0"/>
              <a:t>Three </a:t>
            </a:r>
            <a:r>
              <a:rPr lang="en-US" sz="2000" dirty="0" smtClean="0"/>
              <a:t>dimensions are often applied to a firm’s product mix.</a:t>
            </a:r>
          </a:p>
          <a:p>
            <a:pPr marL="1314450" lvl="2" indent="-457200">
              <a:buFont typeface="+mj-lt"/>
              <a:buAutoNum type="arabicPeriod"/>
            </a:pPr>
            <a:r>
              <a:rPr lang="en-US" dirty="0">
                <a:solidFill>
                  <a:srgbClr val="FF0000"/>
                </a:solidFill>
              </a:rPr>
              <a:t>Width</a:t>
            </a:r>
            <a:r>
              <a:rPr lang="en-US" dirty="0"/>
              <a:t> of the mix</a:t>
            </a:r>
          </a:p>
          <a:p>
            <a:pPr lvl="3"/>
            <a:r>
              <a:rPr lang="en-US" dirty="0"/>
              <a:t>The number of product lines the mix contains</a:t>
            </a:r>
          </a:p>
          <a:p>
            <a:pPr marL="1314450" lvl="2" indent="-457200">
              <a:buFont typeface="+mj-lt"/>
              <a:buAutoNum type="arabicPeriod"/>
            </a:pPr>
            <a:r>
              <a:rPr lang="en-US" dirty="0">
                <a:solidFill>
                  <a:srgbClr val="FF0000"/>
                </a:solidFill>
              </a:rPr>
              <a:t>Length</a:t>
            </a:r>
            <a:r>
              <a:rPr lang="en-US" dirty="0"/>
              <a:t> of the mix</a:t>
            </a:r>
          </a:p>
          <a:p>
            <a:pPr lvl="3"/>
            <a:r>
              <a:rPr lang="en-US" dirty="0"/>
              <a:t>The number of different products within an individual product line</a:t>
            </a:r>
          </a:p>
          <a:p>
            <a:pPr marL="1314450" lvl="2" indent="-457200">
              <a:buFont typeface="+mj-lt"/>
              <a:buAutoNum type="arabicPeriod"/>
            </a:pPr>
            <a:r>
              <a:rPr lang="en-US" dirty="0">
                <a:solidFill>
                  <a:srgbClr val="FF0000"/>
                </a:solidFill>
              </a:rPr>
              <a:t>Depth</a:t>
            </a:r>
            <a:r>
              <a:rPr lang="en-US" dirty="0"/>
              <a:t> of the mix</a:t>
            </a:r>
          </a:p>
          <a:p>
            <a:pPr lvl="3"/>
            <a:r>
              <a:rPr lang="en-US" dirty="0"/>
              <a:t>The average number of individual products within each line</a:t>
            </a:r>
          </a:p>
        </p:txBody>
      </p:sp>
    </p:spTree>
    <p:extLst>
      <p:ext uri="{BB962C8B-B14F-4D97-AF65-F5344CB8AC3E}">
        <p14:creationId xmlns:p14="http://schemas.microsoft.com/office/powerpoint/2010/main" val="168905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Product Management Strategies</a:t>
            </a:r>
            <a:endParaRPr lang="en-US" sz="900" dirty="0" smtClean="0"/>
          </a:p>
        </p:txBody>
      </p:sp>
      <p:sp>
        <p:nvSpPr>
          <p:cNvPr id="2" name="Text Placeholder 1"/>
          <p:cNvSpPr>
            <a:spLocks noGrp="1"/>
          </p:cNvSpPr>
          <p:nvPr>
            <p:ph type="body" sz="quarter" idx="10"/>
          </p:nvPr>
        </p:nvSpPr>
        <p:spPr/>
        <p:txBody>
          <a:bodyPr/>
          <a:lstStyle/>
          <a:p>
            <a:r>
              <a:rPr lang="en-US" dirty="0" smtClean="0"/>
              <a:t>Three basic ways to manage products:</a:t>
            </a:r>
            <a:endParaRPr lang="en-US" dirty="0" smtClean="0"/>
          </a:p>
          <a:p>
            <a:pPr marL="914400" lvl="1" indent="-457200">
              <a:buFont typeface="+mj-lt"/>
              <a:buAutoNum type="arabicPeriod"/>
            </a:pPr>
            <a:r>
              <a:rPr lang="en-US" dirty="0" smtClean="0">
                <a:ea typeface="+mn-ea"/>
                <a:cs typeface="+mn-cs"/>
              </a:rPr>
              <a:t>Product Modification</a:t>
            </a:r>
          </a:p>
          <a:p>
            <a:pPr marL="914400" lvl="1" indent="-457200">
              <a:buFont typeface="+mj-lt"/>
              <a:buAutoNum type="arabicPeriod"/>
            </a:pPr>
            <a:r>
              <a:rPr lang="en-US" dirty="0" smtClean="0">
                <a:ea typeface="+mn-ea"/>
                <a:cs typeface="+mn-cs"/>
              </a:rPr>
              <a:t>Product Deletion</a:t>
            </a:r>
          </a:p>
          <a:p>
            <a:pPr marL="914400" lvl="1" indent="-457200">
              <a:buFont typeface="+mj-lt"/>
              <a:buAutoNum type="arabicPeriod"/>
            </a:pPr>
            <a:r>
              <a:rPr lang="en-US" dirty="0" smtClean="0">
                <a:ea typeface="+mn-ea"/>
                <a:cs typeface="+mn-cs"/>
              </a:rPr>
              <a:t>New Product Development</a:t>
            </a:r>
            <a:endParaRPr lang="en-US" dirty="0">
              <a:ea typeface="+mn-ea"/>
              <a:cs typeface="+mn-cs"/>
            </a:endParaRPr>
          </a:p>
        </p:txBody>
      </p:sp>
    </p:spTree>
    <p:extLst>
      <p:ext uri="{BB962C8B-B14F-4D97-AF65-F5344CB8AC3E}">
        <p14:creationId xmlns:p14="http://schemas.microsoft.com/office/powerpoint/2010/main" val="3896816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Managing Existing Products</a:t>
            </a:r>
            <a:endParaRPr lang="en-US" sz="900" dirty="0" smtClean="0"/>
          </a:p>
        </p:txBody>
      </p:sp>
      <p:sp>
        <p:nvSpPr>
          <p:cNvPr id="2" name="Text Placeholder 1"/>
          <p:cNvSpPr>
            <a:spLocks noGrp="1"/>
          </p:cNvSpPr>
          <p:nvPr>
            <p:ph type="body" sz="quarter" idx="10"/>
          </p:nvPr>
        </p:nvSpPr>
        <p:spPr>
          <a:xfrm>
            <a:off x="457200" y="1295400"/>
            <a:ext cx="7924800" cy="4876800"/>
          </a:xfrm>
        </p:spPr>
        <p:txBody>
          <a:bodyPr wrap="square">
            <a:noAutofit/>
          </a:bodyPr>
          <a:lstStyle/>
          <a:p>
            <a:r>
              <a:rPr lang="en-US" sz="1800" b="1" dirty="0" smtClean="0">
                <a:solidFill>
                  <a:srgbClr val="0D9CAC"/>
                </a:solidFill>
              </a:rPr>
              <a:t>Product </a:t>
            </a:r>
            <a:r>
              <a:rPr lang="en-US" sz="1800" b="1" dirty="0">
                <a:solidFill>
                  <a:srgbClr val="0D9CAC"/>
                </a:solidFill>
              </a:rPr>
              <a:t>modification </a:t>
            </a:r>
            <a:r>
              <a:rPr lang="en-US" sz="1800" dirty="0" smtClean="0"/>
              <a:t>– the process of changing one or more of a product’s characteristics</a:t>
            </a:r>
          </a:p>
          <a:p>
            <a:pPr lvl="1"/>
            <a:r>
              <a:rPr lang="en-US" sz="1800" dirty="0" smtClean="0"/>
              <a:t>Example: Panera reformulated its soups to avoid using artificial ingredients.</a:t>
            </a:r>
          </a:p>
          <a:p>
            <a:r>
              <a:rPr lang="en-US" sz="1800" dirty="0" smtClean="0"/>
              <a:t>Existing products can be modified in three ways.</a:t>
            </a:r>
          </a:p>
          <a:p>
            <a:pPr marL="739775" lvl="1" indent="-282575">
              <a:buFont typeface="+mj-lt"/>
              <a:buAutoNum type="arabicPeriod"/>
            </a:pPr>
            <a:r>
              <a:rPr lang="en-US" sz="1800" b="1" dirty="0" smtClean="0">
                <a:solidFill>
                  <a:srgbClr val="3C8C93"/>
                </a:solidFill>
              </a:rPr>
              <a:t>Quality modifications </a:t>
            </a:r>
            <a:r>
              <a:rPr lang="en-US" sz="1800" dirty="0" smtClean="0"/>
              <a:t>– changes that relate to a product’s dependability and durability and are usually achieved by alterations in the materials or production process</a:t>
            </a:r>
          </a:p>
          <a:p>
            <a:pPr marL="739775" lvl="1" indent="-282575">
              <a:buFont typeface="+mj-lt"/>
              <a:buAutoNum type="arabicPeriod"/>
            </a:pPr>
            <a:r>
              <a:rPr lang="en-US" sz="1800" b="1" dirty="0" smtClean="0">
                <a:solidFill>
                  <a:srgbClr val="3C8C93"/>
                </a:solidFill>
              </a:rPr>
              <a:t>Functional modifications </a:t>
            </a:r>
            <a:r>
              <a:rPr lang="en-US" sz="1800" dirty="0" smtClean="0"/>
              <a:t>– affect a product’s versatility, effectiveness, convenience, or safety, and usually require redesign of the product</a:t>
            </a:r>
          </a:p>
          <a:p>
            <a:pPr marL="739775" lvl="1" indent="-282575">
              <a:buFont typeface="+mj-lt"/>
              <a:buAutoNum type="arabicPeriod"/>
            </a:pPr>
            <a:r>
              <a:rPr lang="en-US" sz="1800" b="1" dirty="0" smtClean="0">
                <a:solidFill>
                  <a:srgbClr val="3C8C93"/>
                </a:solidFill>
              </a:rPr>
              <a:t>Aesthetic modifications </a:t>
            </a:r>
            <a:r>
              <a:rPr lang="en-US" sz="1800" dirty="0" smtClean="0"/>
              <a:t>– change the sensory appeal of a product by altering its taste, texture, sound, smell, or visual characteristics</a:t>
            </a:r>
          </a:p>
          <a:p>
            <a:r>
              <a:rPr lang="en-US" sz="1800" b="1" dirty="0" smtClean="0">
                <a:solidFill>
                  <a:srgbClr val="0D9CAC"/>
                </a:solidFill>
              </a:rPr>
              <a:t>Line </a:t>
            </a:r>
            <a:r>
              <a:rPr lang="en-US" sz="1800" b="1" dirty="0">
                <a:solidFill>
                  <a:srgbClr val="0D9CAC"/>
                </a:solidFill>
              </a:rPr>
              <a:t>extension </a:t>
            </a:r>
            <a:r>
              <a:rPr lang="en-US" sz="1800" dirty="0"/>
              <a:t>– development of a new product that is closely related to one or more products in the existing product line but designed </a:t>
            </a:r>
            <a:r>
              <a:rPr lang="en-US" sz="1800" dirty="0" smtClean="0"/>
              <a:t>specifically </a:t>
            </a:r>
            <a:r>
              <a:rPr lang="en-US" sz="1800" dirty="0"/>
              <a:t>to meet somewhat different customer </a:t>
            </a:r>
            <a:r>
              <a:rPr lang="en-US" sz="1800" dirty="0" smtClean="0"/>
              <a:t>needs</a:t>
            </a:r>
          </a:p>
          <a:p>
            <a:pPr lvl="1"/>
            <a:r>
              <a:rPr lang="en-US" sz="1800" dirty="0" smtClean="0"/>
              <a:t>Example: Arby’s sliders—miniature versions of its sandwiches</a:t>
            </a:r>
            <a:endParaRPr lang="en-US" sz="1800" dirty="0"/>
          </a:p>
        </p:txBody>
      </p:sp>
    </p:spTree>
    <p:extLst>
      <p:ext uri="{BB962C8B-B14F-4D97-AF65-F5344CB8AC3E}">
        <p14:creationId xmlns:p14="http://schemas.microsoft.com/office/powerpoint/2010/main" val="569592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Deleting Products</a:t>
            </a:r>
            <a:endParaRPr lang="en-US" sz="900" dirty="0" smtClean="0"/>
          </a:p>
        </p:txBody>
      </p:sp>
      <p:sp>
        <p:nvSpPr>
          <p:cNvPr id="2" name="Text Placeholder 1"/>
          <p:cNvSpPr>
            <a:spLocks noGrp="1"/>
          </p:cNvSpPr>
          <p:nvPr>
            <p:ph type="body" sz="quarter" idx="10"/>
          </p:nvPr>
        </p:nvSpPr>
        <p:spPr/>
        <p:txBody>
          <a:bodyPr/>
          <a:lstStyle/>
          <a:p>
            <a:r>
              <a:rPr lang="en-US" sz="2400" dirty="0"/>
              <a:t>To maintain an effective product mix, an organization often has to eliminate some products.</a:t>
            </a:r>
          </a:p>
          <a:p>
            <a:pPr lvl="1"/>
            <a:r>
              <a:rPr lang="en-US" sz="2000" b="1" dirty="0" smtClean="0">
                <a:solidFill>
                  <a:srgbClr val="0D9CAC"/>
                </a:solidFill>
              </a:rPr>
              <a:t>Product deletion </a:t>
            </a:r>
            <a:r>
              <a:rPr lang="en-US" sz="2000" dirty="0" smtClean="0"/>
              <a:t>– the elimination of one or more products from a product line</a:t>
            </a:r>
          </a:p>
          <a:p>
            <a:r>
              <a:rPr lang="en-US" sz="2400" dirty="0" smtClean="0">
                <a:ea typeface="+mn-ea"/>
                <a:cs typeface="+mn-cs"/>
              </a:rPr>
              <a:t>A weak and unprofitable product costs a company, time, money, and resources that could be used to modify other products or develop new ones.</a:t>
            </a:r>
          </a:p>
          <a:p>
            <a:r>
              <a:rPr lang="en-US" sz="2400" dirty="0" smtClean="0"/>
              <a:t>A weak product’s unfavorable image can negatively impact the customer perception and sales of other products sold by the firm.</a:t>
            </a:r>
            <a:endParaRPr lang="en-US" sz="2400" dirty="0">
              <a:ea typeface="+mn-ea"/>
              <a:cs typeface="+mn-cs"/>
            </a:endParaRPr>
          </a:p>
        </p:txBody>
      </p:sp>
    </p:spTree>
    <p:extLst>
      <p:ext uri="{BB962C8B-B14F-4D97-AF65-F5344CB8AC3E}">
        <p14:creationId xmlns:p14="http://schemas.microsoft.com/office/powerpoint/2010/main" val="3629574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Developing New Products</a:t>
            </a:r>
            <a:endParaRPr lang="en-US" sz="900" dirty="0" smtClean="0"/>
          </a:p>
        </p:txBody>
      </p:sp>
      <p:sp>
        <p:nvSpPr>
          <p:cNvPr id="2" name="Text Placeholder 1"/>
          <p:cNvSpPr>
            <a:spLocks noGrp="1"/>
          </p:cNvSpPr>
          <p:nvPr>
            <p:ph type="body" sz="quarter" idx="10"/>
          </p:nvPr>
        </p:nvSpPr>
        <p:spPr/>
        <p:txBody>
          <a:bodyPr/>
          <a:lstStyle/>
          <a:p>
            <a:r>
              <a:rPr lang="en-US" sz="2400" dirty="0" smtClean="0"/>
              <a:t>Developing and introducing new products is frequently time consuming, expensive, and risky.</a:t>
            </a:r>
          </a:p>
          <a:p>
            <a:r>
              <a:rPr lang="en-US" sz="2400" dirty="0" smtClean="0"/>
              <a:t>For most firms, more than half of new products will fail.</a:t>
            </a:r>
          </a:p>
          <a:p>
            <a:r>
              <a:rPr lang="en-US" sz="2400" dirty="0" smtClean="0"/>
              <a:t>New products are generally grouped into three categories on the basis of their degree of similarity to existing products.</a:t>
            </a:r>
          </a:p>
          <a:p>
            <a:pPr marL="801688" lvl="1" indent="-344488">
              <a:buFont typeface="+mj-lt"/>
              <a:buAutoNum type="arabicPeriod"/>
            </a:pPr>
            <a:r>
              <a:rPr lang="en-US" sz="2000" b="1" dirty="0" smtClean="0">
                <a:solidFill>
                  <a:srgbClr val="3C8C93"/>
                </a:solidFill>
                <a:ea typeface="+mn-ea"/>
                <a:cs typeface="+mn-cs"/>
              </a:rPr>
              <a:t>Imitations</a:t>
            </a:r>
            <a:r>
              <a:rPr lang="en-US" sz="2000" dirty="0" smtClean="0">
                <a:solidFill>
                  <a:srgbClr val="3C8C93"/>
                </a:solidFill>
                <a:ea typeface="+mn-ea"/>
                <a:cs typeface="+mn-cs"/>
              </a:rPr>
              <a:t> </a:t>
            </a:r>
            <a:r>
              <a:rPr lang="en-US" sz="2000" dirty="0" smtClean="0">
                <a:ea typeface="+mn-ea"/>
                <a:cs typeface="+mn-cs"/>
              </a:rPr>
              <a:t>– products designed to compete with existing products of other firms</a:t>
            </a:r>
          </a:p>
          <a:p>
            <a:pPr marL="801688" lvl="1" indent="-344488">
              <a:buFont typeface="+mj-lt"/>
              <a:buAutoNum type="arabicPeriod"/>
            </a:pPr>
            <a:r>
              <a:rPr lang="en-US" sz="2000" b="1" dirty="0" smtClean="0">
                <a:solidFill>
                  <a:srgbClr val="3C8C93"/>
                </a:solidFill>
                <a:ea typeface="+mn-ea"/>
                <a:cs typeface="+mn-cs"/>
              </a:rPr>
              <a:t>Adaptations</a:t>
            </a:r>
            <a:r>
              <a:rPr lang="en-US" sz="2000" dirty="0" smtClean="0">
                <a:ea typeface="+mn-ea"/>
                <a:cs typeface="+mn-cs"/>
              </a:rPr>
              <a:t> – variations of existing products that are intended for an established market.</a:t>
            </a:r>
          </a:p>
          <a:p>
            <a:pPr marL="801688" lvl="1" indent="-344488">
              <a:buFont typeface="+mj-lt"/>
              <a:buAutoNum type="arabicPeriod"/>
            </a:pPr>
            <a:r>
              <a:rPr lang="en-US" sz="2000" b="1" dirty="0" smtClean="0">
                <a:solidFill>
                  <a:srgbClr val="3C8C93"/>
                </a:solidFill>
                <a:ea typeface="+mn-ea"/>
                <a:cs typeface="+mn-cs"/>
              </a:rPr>
              <a:t>Innovations</a:t>
            </a:r>
            <a:r>
              <a:rPr lang="en-US" sz="2000" dirty="0" smtClean="0">
                <a:ea typeface="+mn-ea"/>
                <a:cs typeface="+mn-cs"/>
              </a:rPr>
              <a:t> – entirely new products</a:t>
            </a:r>
          </a:p>
          <a:p>
            <a:pPr marL="342900" lvl="1" indent="-342900">
              <a:buClr>
                <a:srgbClr val="9E0025"/>
              </a:buClr>
              <a:buSzPct val="80000"/>
              <a:buFont typeface="Wingdings" pitchFamily="2" charset="2"/>
              <a:buChar char="§"/>
            </a:pPr>
            <a:r>
              <a:rPr lang="en-US" dirty="0">
                <a:ea typeface="+mn-ea"/>
                <a:cs typeface="+mn-cs"/>
              </a:rPr>
              <a:t>The process of developing a new product consists of seven phases.</a:t>
            </a:r>
          </a:p>
        </p:txBody>
      </p:sp>
    </p:spTree>
    <p:extLst>
      <p:ext uri="{BB962C8B-B14F-4D97-AF65-F5344CB8AC3E}">
        <p14:creationId xmlns:p14="http://schemas.microsoft.com/office/powerpoint/2010/main" val="787780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12-2</a:t>
            </a:r>
            <a:r>
              <a:rPr lang="en-US" sz="1800" dirty="0" smtClean="0"/>
              <a:t>	Phases of New-Product Development</a:t>
            </a:r>
            <a:endParaRPr lang="en-US" sz="1400" dirty="0"/>
          </a:p>
        </p:txBody>
      </p:sp>
      <p:pic>
        <p:nvPicPr>
          <p:cNvPr id="3" name="Picture 2" descr="An illustration shows the seven steps of new-product development. Above the illustration, the following text is shown: &quot;Generally, marketers follow these seven steps to develop a new product.&quot;&#10;&#10;At the top of the illustration is a rectangle with the number 1 and labeled &quot;Idea generation.&quot; An arrow pointing downward extends from the bottom of the rectangle. Below the arrow is a rectangle with the number 2 and labeled &quot;Screening.&quot; An arrow pointing downward extends from the bottom of the rectangle. Below the arrow is a rectangle with the number 3 and labeled &quot;Concept testing.&quot; An arrow pointing downward extends from the bottom of the rectangle. Below the arrow is a rectangle with the number 4 and labeled &quot;Business analysis.&quot; An arrow pointing downward extends from the bottom of the rectangle. Below the arrow is a rectangle with the number 5 and labeled &quot;Product development.&quot; An arrow pointing downward extends from the bottom of the rectangle. Below the arrow is a rectangle with the number 6 and labeled &quot;Test marketing.&quot; An arrow pointing downward extends from the bottom of the rectangle. Below the arrow is a rectangle with the number 7 and labeled &quot;Commercialization.&quot; &#10;" title="Figure 12-2 - Phases of New-Product Development"/>
          <p:cNvPicPr>
            <a:picLocks noChangeAspect="1"/>
          </p:cNvPicPr>
          <p:nvPr/>
        </p:nvPicPr>
        <p:blipFill>
          <a:blip r:embed="rId2"/>
          <a:stretch>
            <a:fillRect/>
          </a:stretch>
        </p:blipFill>
        <p:spPr>
          <a:xfrm>
            <a:off x="3845597" y="1143000"/>
            <a:ext cx="1452806" cy="5181600"/>
          </a:xfrm>
          <a:prstGeom prst="rect">
            <a:avLst/>
          </a:prstGeom>
        </p:spPr>
      </p:pic>
    </p:spTree>
    <p:extLst>
      <p:ext uri="{BB962C8B-B14F-4D97-AF65-F5344CB8AC3E}">
        <p14:creationId xmlns:p14="http://schemas.microsoft.com/office/powerpoint/2010/main" val="70138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Why Do Products Fail?</a:t>
            </a:r>
            <a:endParaRPr lang="en-US" sz="900" dirty="0" smtClean="0"/>
          </a:p>
        </p:txBody>
      </p:sp>
      <p:sp>
        <p:nvSpPr>
          <p:cNvPr id="2" name="Text Placeholder 1"/>
          <p:cNvSpPr>
            <a:spLocks noGrp="1"/>
          </p:cNvSpPr>
          <p:nvPr>
            <p:ph type="body" sz="quarter" idx="10"/>
          </p:nvPr>
        </p:nvSpPr>
        <p:spPr/>
        <p:txBody>
          <a:bodyPr/>
          <a:lstStyle/>
          <a:p>
            <a:r>
              <a:rPr lang="en-US" dirty="0" smtClean="0"/>
              <a:t>New products fail mainly because the product and its marketing program are not planned and tested as thoroughly as they should be.</a:t>
            </a:r>
          </a:p>
          <a:p>
            <a:pPr lvl="1"/>
            <a:r>
              <a:rPr lang="en-US" dirty="0" smtClean="0">
                <a:ea typeface="+mn-ea"/>
                <a:cs typeface="+mn-cs"/>
              </a:rPr>
              <a:t>Example: Amazon’s Fire cell phone failed largely because it didn’t have any features that stood out in a competitive field of innovative mobile phones, and the phone was priced at the upper end of the market.</a:t>
            </a:r>
            <a:endParaRPr lang="en-US" dirty="0">
              <a:ea typeface="+mn-ea"/>
              <a:cs typeface="+mn-cs"/>
            </a:endParaRPr>
          </a:p>
        </p:txBody>
      </p:sp>
    </p:spTree>
    <p:extLst>
      <p:ext uri="{BB962C8B-B14F-4D97-AF65-F5344CB8AC3E}">
        <p14:creationId xmlns:p14="http://schemas.microsoft.com/office/powerpoint/2010/main" val="2216600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12-1</a:t>
            </a:r>
            <a:r>
              <a:rPr lang="en-US" sz="1800" dirty="0" smtClean="0"/>
              <a:t>	Examples of Product Failures</a:t>
            </a:r>
            <a:endParaRPr lang="en-US" sz="1100" dirty="0"/>
          </a:p>
        </p:txBody>
      </p:sp>
      <p:graphicFrame>
        <p:nvGraphicFramePr>
          <p:cNvPr id="5" name="Table 4" descr="A table lists examples of product failures throughout the years. The company that made the product is listed in the first column, and the product failure is listed in the second column." title="Table 12-1 - Examples of Product Failures"/>
          <p:cNvGraphicFramePr>
            <a:graphicFrameLocks noGrp="1"/>
          </p:cNvGraphicFramePr>
          <p:nvPr>
            <p:extLst>
              <p:ext uri="{D42A27DB-BD31-4B8C-83A1-F6EECF244321}">
                <p14:modId xmlns:p14="http://schemas.microsoft.com/office/powerpoint/2010/main" val="4275152184"/>
              </p:ext>
            </p:extLst>
          </p:nvPr>
        </p:nvGraphicFramePr>
        <p:xfrm>
          <a:off x="395514" y="1905000"/>
          <a:ext cx="8352971" cy="3657600"/>
        </p:xfrm>
        <a:graphic>
          <a:graphicData uri="http://schemas.openxmlformats.org/drawingml/2006/table">
            <a:tbl>
              <a:tblPr firstRow="1" bandRow="1">
                <a:tableStyleId>{5940675A-B579-460E-94D1-54222C63F5DA}</a:tableStyleId>
              </a:tblPr>
              <a:tblGrid>
                <a:gridCol w="4176486">
                  <a:extLst>
                    <a:ext uri="{9D8B030D-6E8A-4147-A177-3AD203B41FA5}">
                      <a16:colId xmlns:a16="http://schemas.microsoft.com/office/drawing/2014/main" xmlns="" val="20000"/>
                    </a:ext>
                  </a:extLst>
                </a:gridCol>
                <a:gridCol w="4176485">
                  <a:extLst>
                    <a:ext uri="{9D8B030D-6E8A-4147-A177-3AD203B41FA5}">
                      <a16:colId xmlns:a16="http://schemas.microsoft.com/office/drawing/2014/main" xmlns="" val="20001"/>
                    </a:ext>
                  </a:extLst>
                </a:gridCol>
              </a:tblGrid>
              <a:tr h="180589">
                <a:tc>
                  <a:txBody>
                    <a:bodyPr/>
                    <a:lstStyle/>
                    <a:p>
                      <a:pPr algn="l"/>
                      <a:r>
                        <a:rPr lang="en-US" sz="2400" b="1" i="0" u="none" strike="noStrike" kern="1200" baseline="0" dirty="0" smtClean="0">
                          <a:solidFill>
                            <a:schemeClr val="bg1"/>
                          </a:solidFill>
                          <a:latin typeface="Arial" panose="020B0604020202020204" pitchFamily="34" charset="0"/>
                          <a:ea typeface="+mn-ea"/>
                          <a:cs typeface="Arial" panose="020B0604020202020204" pitchFamily="34" charset="0"/>
                        </a:rPr>
                        <a:t>Company</a:t>
                      </a:r>
                      <a:endParaRPr lang="en-US" sz="24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2400" b="1" i="0" u="none" strike="noStrike" kern="1200" baseline="0" dirty="0" smtClean="0">
                          <a:solidFill>
                            <a:schemeClr val="bg1"/>
                          </a:solidFill>
                          <a:latin typeface="Arial" panose="020B0604020202020204" pitchFamily="34" charset="0"/>
                          <a:ea typeface="+mn-ea"/>
                          <a:cs typeface="Arial" panose="020B0604020202020204" pitchFamily="34" charset="0"/>
                        </a:rPr>
                        <a:t>Product</a:t>
                      </a:r>
                      <a:endParaRPr lang="en-US" sz="24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211584">
                <a:tc>
                  <a:txBody>
                    <a:bodyPr/>
                    <a:lstStyle/>
                    <a:p>
                      <a:pPr marL="0" indent="0">
                        <a:buFont typeface="+mj-lt"/>
                        <a:buNone/>
                      </a:pPr>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Microsoft</a:t>
                      </a:r>
                      <a:endParaRPr lang="en-US" sz="24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Zune (2006)</a:t>
                      </a:r>
                      <a:endParaRPr lang="en-US" sz="24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1"/>
                  </a:ext>
                </a:extLst>
              </a:tr>
              <a:tr h="211584">
                <a:tc>
                  <a:txBody>
                    <a:bodyPr/>
                    <a:lstStyle/>
                    <a:p>
                      <a:pPr marL="0" indent="0">
                        <a:buFont typeface="+mj-lt"/>
                        <a:buNone/>
                      </a:pPr>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Apple</a:t>
                      </a:r>
                      <a:endParaRPr lang="en-US" sz="24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Newton (1993)</a:t>
                      </a:r>
                      <a:endParaRPr lang="en-US" sz="24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151428">
                <a:tc>
                  <a:txBody>
                    <a:bodyPr/>
                    <a:lstStyle/>
                    <a:p>
                      <a:pPr marL="0" indent="0">
                        <a:buFont typeface="+mj-lt"/>
                        <a:buNone/>
                      </a:pPr>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Mattel</a:t>
                      </a:r>
                      <a:endParaRPr lang="en-US" sz="24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Earring Magic Ken (1993)</a:t>
                      </a:r>
                      <a:endParaRPr lang="en-US" sz="2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3"/>
                  </a:ext>
                </a:extLst>
              </a:tr>
              <a:tr h="167255">
                <a:tc>
                  <a:txBody>
                    <a:bodyPr/>
                    <a:lstStyle/>
                    <a:p>
                      <a:pPr marL="0" indent="0">
                        <a:buFont typeface="+mj-lt"/>
                        <a:buNone/>
                      </a:pPr>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Coca-Cola</a:t>
                      </a:r>
                      <a:endParaRPr lang="en-US" sz="24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New Coke (1985)</a:t>
                      </a:r>
                      <a:endParaRPr lang="en-US" sz="24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4"/>
                  </a:ext>
                </a:extLst>
              </a:tr>
              <a:tr h="298706">
                <a:tc>
                  <a:txBody>
                    <a:bodyPr/>
                    <a:lstStyle/>
                    <a:p>
                      <a:pPr marL="0" indent="0">
                        <a:buFont typeface="+mj-lt"/>
                        <a:buNone/>
                      </a:pPr>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Colgate</a:t>
                      </a:r>
                      <a:endParaRPr lang="en-US" sz="24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Kitchen Entrees (1982)</a:t>
                      </a:r>
                      <a:endParaRPr lang="en-US" sz="24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5"/>
                  </a:ext>
                </a:extLst>
              </a:tr>
              <a:tr h="151428">
                <a:tc>
                  <a:txBody>
                    <a:bodyPr/>
                    <a:lstStyle/>
                    <a:p>
                      <a:pPr marL="0" indent="0">
                        <a:buFont typeface="+mj-lt"/>
                        <a:buNone/>
                      </a:pPr>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Ford</a:t>
                      </a:r>
                      <a:endParaRPr lang="en-US" sz="24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2400" b="0" i="0" u="none" strike="noStrike" kern="1200" baseline="0" dirty="0" smtClean="0">
                          <a:solidFill>
                            <a:schemeClr val="tx1"/>
                          </a:solidFill>
                          <a:latin typeface="Arial" panose="020B0604020202020204" pitchFamily="34" charset="0"/>
                          <a:ea typeface="+mn-ea"/>
                          <a:cs typeface="Arial" panose="020B0604020202020204" pitchFamily="34" charset="0"/>
                        </a:rPr>
                        <a:t>Edsel (1957)</a:t>
                      </a:r>
                      <a:endParaRPr lang="en-US" sz="24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6"/>
                  </a:ext>
                </a:extLst>
              </a:tr>
              <a:tr h="151428">
                <a:tc>
                  <a:txBody>
                    <a:bodyPr/>
                    <a:lstStyle/>
                    <a:p>
                      <a:pPr marL="0" indent="0">
                        <a:buFont typeface="+mj-lt"/>
                        <a:buNone/>
                      </a:pPr>
                      <a:r>
                        <a:rPr lang="en-US" sz="2400" b="0" dirty="0" smtClean="0">
                          <a:latin typeface="Arial" panose="020B0604020202020204" pitchFamily="34" charset="0"/>
                          <a:cs typeface="Arial" panose="020B0604020202020204" pitchFamily="34" charset="0"/>
                        </a:rPr>
                        <a:t>Barnes &amp; Noble</a:t>
                      </a:r>
                      <a:endParaRPr lang="en-US" sz="24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2400" dirty="0" smtClean="0">
                          <a:latin typeface="Arial" panose="020B0604020202020204" pitchFamily="34" charset="0"/>
                          <a:cs typeface="Arial" panose="020B0604020202020204" pitchFamily="34" charset="0"/>
                        </a:rPr>
                        <a:t>The Nook (2009)</a:t>
                      </a:r>
                      <a:endParaRPr lang="en-US" sz="2400" dirty="0">
                        <a:latin typeface="Arial" panose="020B0604020202020204" pitchFamily="34" charset="0"/>
                        <a:cs typeface="Arial" panose="020B0604020202020204" pitchFamily="34" charset="0"/>
                      </a:endParaRPr>
                    </a:p>
                  </a:txBody>
                  <a:tcPr anchor="ctr">
                    <a:solidFill>
                      <a:srgbClr val="DEE7F3"/>
                    </a:solidFill>
                  </a:tcPr>
                </a:tc>
              </a:tr>
            </a:tbl>
          </a:graphicData>
        </a:graphic>
      </p:graphicFrame>
    </p:spTree>
    <p:extLst>
      <p:ext uri="{BB962C8B-B14F-4D97-AF65-F5344CB8AC3E}">
        <p14:creationId xmlns:p14="http://schemas.microsoft.com/office/powerpoint/2010/main" val="328340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What Is a Brand?</a:t>
            </a:r>
            <a:endParaRPr lang="en-US" sz="1400" dirty="0" smtClean="0"/>
          </a:p>
        </p:txBody>
      </p:sp>
      <p:sp>
        <p:nvSpPr>
          <p:cNvPr id="2" name="Text Placeholder 1"/>
          <p:cNvSpPr>
            <a:spLocks noGrp="1"/>
          </p:cNvSpPr>
          <p:nvPr>
            <p:ph type="body" sz="quarter" idx="10"/>
          </p:nvPr>
        </p:nvSpPr>
        <p:spPr>
          <a:xfrm>
            <a:off x="457200" y="1295400"/>
            <a:ext cx="8305800" cy="3657600"/>
          </a:xfrm>
        </p:spPr>
        <p:txBody>
          <a:bodyPr/>
          <a:lstStyle/>
          <a:p>
            <a:r>
              <a:rPr lang="en-US" sz="2000" b="1" dirty="0">
                <a:solidFill>
                  <a:srgbClr val="0D9CAC"/>
                </a:solidFill>
              </a:rPr>
              <a:t>Brand</a:t>
            </a:r>
            <a:r>
              <a:rPr lang="en-US" sz="2000" dirty="0" smtClean="0"/>
              <a:t> – a name, term, symbol, design, or any combination of these that identifies a seller’s products as distinct from those of other sellers</a:t>
            </a:r>
          </a:p>
          <a:p>
            <a:r>
              <a:rPr lang="en-US" sz="2000" b="1" dirty="0">
                <a:solidFill>
                  <a:srgbClr val="0D9CAC"/>
                </a:solidFill>
              </a:rPr>
              <a:t>Brand name </a:t>
            </a:r>
            <a:r>
              <a:rPr lang="en-US" sz="2000" dirty="0" smtClean="0"/>
              <a:t>– the part of a brand that can be spoken</a:t>
            </a:r>
          </a:p>
          <a:p>
            <a:r>
              <a:rPr lang="en-US" sz="2000" b="1" dirty="0">
                <a:solidFill>
                  <a:srgbClr val="0D9CAC"/>
                </a:solidFill>
              </a:rPr>
              <a:t>Brand mark </a:t>
            </a:r>
            <a:r>
              <a:rPr lang="en-US" sz="2000" dirty="0" smtClean="0"/>
              <a:t>– the part of a brand that is a symbol or distinctive design</a:t>
            </a:r>
          </a:p>
          <a:p>
            <a:pPr lvl="1"/>
            <a:r>
              <a:rPr lang="en-US" sz="1800" dirty="0" smtClean="0"/>
              <a:t>Example: the Nike “swoosh”</a:t>
            </a:r>
          </a:p>
          <a:p>
            <a:pPr marL="342900" lvl="1" indent="-342900">
              <a:buClr>
                <a:srgbClr val="9E0025"/>
              </a:buClr>
              <a:buSzPct val="80000"/>
              <a:buFont typeface="Wingdings" pitchFamily="2" charset="2"/>
              <a:buChar char="§"/>
            </a:pPr>
            <a:r>
              <a:rPr lang="en-US" sz="2000" b="1" dirty="0">
                <a:solidFill>
                  <a:srgbClr val="0D9CAC"/>
                </a:solidFill>
                <a:ea typeface="+mn-ea"/>
                <a:cs typeface="+mn-cs"/>
              </a:rPr>
              <a:t>Trademark</a:t>
            </a:r>
            <a:r>
              <a:rPr lang="en-US" sz="2000" dirty="0">
                <a:ea typeface="+mn-ea"/>
                <a:cs typeface="+mn-cs"/>
              </a:rPr>
              <a:t> – a brand name or brand mark that is registered with the U.S. Patent and Trademark Office and thus is legally protected from use by anyone except its owner</a:t>
            </a:r>
          </a:p>
          <a:p>
            <a:pPr marL="342900" lvl="1" indent="-342900">
              <a:buClr>
                <a:srgbClr val="9E0025"/>
              </a:buClr>
              <a:buSzPct val="80000"/>
              <a:buFont typeface="Wingdings" pitchFamily="2" charset="2"/>
              <a:buChar char="§"/>
            </a:pPr>
            <a:r>
              <a:rPr lang="en-US" sz="2000" b="1" dirty="0">
                <a:solidFill>
                  <a:srgbClr val="0D9CAC"/>
                </a:solidFill>
                <a:ea typeface="+mn-ea"/>
                <a:cs typeface="+mn-cs"/>
              </a:rPr>
              <a:t>Trade name </a:t>
            </a:r>
            <a:r>
              <a:rPr lang="en-US" sz="2000" dirty="0">
                <a:ea typeface="+mn-ea"/>
                <a:cs typeface="+mn-cs"/>
              </a:rPr>
              <a:t>– the complete and legal name of an organization</a:t>
            </a:r>
          </a:p>
        </p:txBody>
      </p:sp>
    </p:spTree>
    <p:extLst>
      <p:ext uri="{BB962C8B-B14F-4D97-AF65-F5344CB8AC3E}">
        <p14:creationId xmlns:p14="http://schemas.microsoft.com/office/powerpoint/2010/main" val="366762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Types of Brands</a:t>
            </a:r>
            <a:endParaRPr lang="en-US" sz="900" dirty="0" smtClean="0"/>
          </a:p>
        </p:txBody>
      </p:sp>
      <p:sp>
        <p:nvSpPr>
          <p:cNvPr id="2" name="Text Placeholder 1"/>
          <p:cNvSpPr>
            <a:spLocks noGrp="1"/>
          </p:cNvSpPr>
          <p:nvPr>
            <p:ph type="body" sz="quarter" idx="10"/>
          </p:nvPr>
        </p:nvSpPr>
        <p:spPr>
          <a:xfrm>
            <a:off x="152400" y="1219200"/>
            <a:ext cx="4876800" cy="4876800"/>
          </a:xfrm>
        </p:spPr>
        <p:txBody>
          <a:bodyPr/>
          <a:lstStyle/>
          <a:p>
            <a:r>
              <a:rPr lang="en-US" sz="1600" b="1" dirty="0">
                <a:solidFill>
                  <a:srgbClr val="0D9CAC"/>
                </a:solidFill>
              </a:rPr>
              <a:t>Manufacturer (or producer) brand </a:t>
            </a:r>
            <a:r>
              <a:rPr lang="en-US" sz="1600" dirty="0" smtClean="0"/>
              <a:t>– a brand that is owned by a manufacturer</a:t>
            </a:r>
          </a:p>
          <a:p>
            <a:pPr lvl="1"/>
            <a:r>
              <a:rPr lang="en-US" sz="1600" dirty="0" smtClean="0"/>
              <a:t>Examples: Many foods (Kellogg’s Frosted Flakes), major appliances (Whirlpool), gasoline (Exxon Mobil), automobiles (Honda), and clothing (Levi’s) are sold as manufacturers’ brands.</a:t>
            </a:r>
          </a:p>
          <a:p>
            <a:r>
              <a:rPr lang="en-US" sz="1600" b="1" dirty="0">
                <a:solidFill>
                  <a:srgbClr val="0D9CAC"/>
                </a:solidFill>
              </a:rPr>
              <a:t>Store (or private) brand </a:t>
            </a:r>
            <a:r>
              <a:rPr lang="en-US" sz="1600" dirty="0" smtClean="0"/>
              <a:t>– a brand that is owned by an individual wholesaler or retailer</a:t>
            </a:r>
          </a:p>
          <a:p>
            <a:pPr lvl="1"/>
            <a:r>
              <a:rPr lang="en-US" sz="1600" dirty="0" smtClean="0"/>
              <a:t>Examples: Kenmore (Sears), Kirkland Signature (Costco)</a:t>
            </a:r>
          </a:p>
          <a:p>
            <a:r>
              <a:rPr lang="en-US" sz="1600" b="1" dirty="0">
                <a:solidFill>
                  <a:srgbClr val="0D9CAC"/>
                </a:solidFill>
              </a:rPr>
              <a:t>Generic product (or generic brand) </a:t>
            </a:r>
            <a:r>
              <a:rPr lang="en-US" sz="1600" dirty="0" smtClean="0"/>
              <a:t>– a product with no brand at all</a:t>
            </a:r>
            <a:endParaRPr lang="en-US" sz="1600" dirty="0"/>
          </a:p>
        </p:txBody>
      </p:sp>
      <p:pic>
        <p:nvPicPr>
          <p:cNvPr id="4" name="Picture 11" descr="14.33-Joe Mudd.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20447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800600"/>
            <a:ext cx="207645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524000"/>
            <a:ext cx="19050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88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Introduction</a:t>
            </a:r>
          </a:p>
        </p:txBody>
      </p:sp>
      <p:sp>
        <p:nvSpPr>
          <p:cNvPr id="2" name="Text Placeholder 1"/>
          <p:cNvSpPr>
            <a:spLocks noGrp="1"/>
          </p:cNvSpPr>
          <p:nvPr>
            <p:ph type="body" sz="quarter" idx="10"/>
          </p:nvPr>
        </p:nvSpPr>
        <p:spPr>
          <a:xfrm>
            <a:off x="228600" y="1219200"/>
            <a:ext cx="8534400" cy="4953000"/>
          </a:xfrm>
        </p:spPr>
        <p:txBody>
          <a:bodyPr/>
          <a:lstStyle/>
          <a:p>
            <a:r>
              <a:rPr lang="en-US" sz="1800" b="1" dirty="0" smtClean="0">
                <a:solidFill>
                  <a:srgbClr val="0D9CAC"/>
                </a:solidFill>
              </a:rPr>
              <a:t>Product </a:t>
            </a:r>
            <a:r>
              <a:rPr lang="en-US" sz="1800" dirty="0" smtClean="0"/>
              <a:t>– everything one receives in an exchange, including all tangible and intangible attributes and experienced benefits; it may be a good, a service, or an </a:t>
            </a:r>
            <a:r>
              <a:rPr lang="en-US" sz="1800" dirty="0" smtClean="0"/>
              <a:t>idea</a:t>
            </a:r>
          </a:p>
          <a:p>
            <a:pPr marL="342900" lvl="1" indent="-342900">
              <a:buClr>
                <a:srgbClr val="9E0025"/>
              </a:buClr>
              <a:buSzPct val="80000"/>
              <a:buFont typeface="Wingdings" pitchFamily="2" charset="2"/>
              <a:buChar char="§"/>
            </a:pPr>
            <a:r>
              <a:rPr lang="en-US" sz="1800" dirty="0">
                <a:ea typeface="ＭＳ Ｐゴシック" charset="0"/>
              </a:rPr>
              <a:t>Everything one receives in an exchange, including all tangible and intangible attributes and expected benefits – </a:t>
            </a:r>
            <a:r>
              <a:rPr lang="en-US" sz="1800" b="1" dirty="0">
                <a:ea typeface="ＭＳ Ｐゴシック" charset="0"/>
              </a:rPr>
              <a:t>TOTAL PRODUCT OFFER</a:t>
            </a:r>
          </a:p>
          <a:p>
            <a:pPr lvl="1"/>
            <a:r>
              <a:rPr lang="en-US" sz="1800" dirty="0" smtClean="0"/>
              <a:t>A </a:t>
            </a:r>
            <a:r>
              <a:rPr lang="en-US" sz="1800" dirty="0"/>
              <a:t>good is a real, physical thing that we can touch.</a:t>
            </a:r>
          </a:p>
          <a:p>
            <a:pPr lvl="2"/>
            <a:r>
              <a:rPr lang="en-US" sz="1800" dirty="0"/>
              <a:t>Example: a cookie</a:t>
            </a:r>
          </a:p>
          <a:p>
            <a:pPr lvl="1"/>
            <a:r>
              <a:rPr lang="en-US" sz="1800" dirty="0"/>
              <a:t>A service is the result of applying human or mechanical effort to a person or thing.</a:t>
            </a:r>
          </a:p>
          <a:p>
            <a:pPr lvl="2"/>
            <a:r>
              <a:rPr lang="en-US" sz="1800" dirty="0"/>
              <a:t>Example: a barber giving a hair cut</a:t>
            </a:r>
          </a:p>
          <a:p>
            <a:pPr lvl="1"/>
            <a:r>
              <a:rPr lang="en-US" sz="1800" dirty="0"/>
              <a:t>An idea may take the form of philosophies, lessons, concepts, or advice.</a:t>
            </a:r>
          </a:p>
          <a:p>
            <a:pPr>
              <a:spcBef>
                <a:spcPct val="0"/>
              </a:spcBef>
              <a:buFont typeface="Wingdings" charset="0"/>
              <a:buChar char="§"/>
              <a:defRPr/>
            </a:pPr>
            <a:r>
              <a:rPr lang="en-US" sz="1800" b="1" dirty="0" smtClean="0">
                <a:ea typeface="ＭＳ Ｐゴシック" charset="0"/>
                <a:cs typeface="ＭＳ Ｐゴシック" charset="0"/>
              </a:rPr>
              <a:t>Bundle </a:t>
            </a:r>
            <a:r>
              <a:rPr lang="en-US" sz="1800" b="1" dirty="0">
                <a:ea typeface="ＭＳ Ｐゴシック" charset="0"/>
                <a:cs typeface="ＭＳ Ｐゴシック" charset="0"/>
              </a:rPr>
              <a:t>of Expected Benefits</a:t>
            </a:r>
          </a:p>
          <a:p>
            <a:pPr lvl="1">
              <a:defRPr/>
            </a:pPr>
            <a:r>
              <a:rPr lang="en-US" sz="1800" dirty="0">
                <a:ea typeface="ＭＳ Ｐゴシック" charset="0"/>
              </a:rPr>
              <a:t>Products are nothing more than expected </a:t>
            </a:r>
          </a:p>
          <a:p>
            <a:pPr marL="457200" lvl="1" indent="0">
              <a:buNone/>
              <a:defRPr/>
            </a:pPr>
            <a:r>
              <a:rPr lang="en-US" sz="1800" dirty="0">
                <a:ea typeface="ＭＳ Ｐゴシック" charset="0"/>
              </a:rPr>
              <a:t>	benefits that should satisfy consumer </a:t>
            </a:r>
          </a:p>
          <a:p>
            <a:pPr marL="457200" lvl="1" indent="0">
              <a:buNone/>
              <a:defRPr/>
            </a:pPr>
            <a:r>
              <a:rPr lang="en-US" sz="1800" dirty="0">
                <a:ea typeface="ＭＳ Ｐゴシック" charset="0"/>
              </a:rPr>
              <a:t>	needs/wants</a:t>
            </a:r>
          </a:p>
          <a:p>
            <a:endParaRPr lang="en-US" sz="1800" dirty="0" smtClean="0"/>
          </a:p>
        </p:txBody>
      </p:sp>
      <p:pic>
        <p:nvPicPr>
          <p:cNvPr id="4" name="Picture 1" descr="140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648200"/>
            <a:ext cx="2209800" cy="177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Benefits of Branding </a:t>
            </a:r>
            <a:r>
              <a:rPr lang="en-US" sz="2000" dirty="0" smtClean="0"/>
              <a:t>(slide 1 of 2)</a:t>
            </a:r>
            <a:endParaRPr lang="en-US" sz="900" dirty="0" smtClean="0"/>
          </a:p>
        </p:txBody>
      </p:sp>
      <p:sp>
        <p:nvSpPr>
          <p:cNvPr id="2" name="Text Placeholder 1"/>
          <p:cNvSpPr>
            <a:spLocks noGrp="1"/>
          </p:cNvSpPr>
          <p:nvPr>
            <p:ph type="body" sz="quarter" idx="10"/>
          </p:nvPr>
        </p:nvSpPr>
        <p:spPr>
          <a:xfrm>
            <a:off x="381000" y="1295400"/>
            <a:ext cx="5105400" cy="4876800"/>
          </a:xfrm>
        </p:spPr>
        <p:txBody>
          <a:bodyPr/>
          <a:lstStyle/>
          <a:p>
            <a:r>
              <a:rPr lang="en-US" sz="1800" dirty="0" smtClean="0"/>
              <a:t>Because brands are </a:t>
            </a:r>
            <a:r>
              <a:rPr lang="en-US" sz="1800" dirty="0" smtClean="0">
                <a:solidFill>
                  <a:srgbClr val="3C8C93"/>
                </a:solidFill>
              </a:rPr>
              <a:t>easily recognizable</a:t>
            </a:r>
            <a:r>
              <a:rPr lang="en-US" sz="1800" dirty="0" smtClean="0"/>
              <a:t>, they </a:t>
            </a:r>
            <a:r>
              <a:rPr lang="en-US" sz="1800" dirty="0" smtClean="0">
                <a:solidFill>
                  <a:srgbClr val="3C8C93"/>
                </a:solidFill>
              </a:rPr>
              <a:t>reduce the amount of time buyers spend on shopping</a:t>
            </a:r>
            <a:r>
              <a:rPr lang="en-US" sz="1800" dirty="0" smtClean="0"/>
              <a:t>.</a:t>
            </a:r>
          </a:p>
          <a:p>
            <a:r>
              <a:rPr lang="en-US" sz="1800" dirty="0" smtClean="0"/>
              <a:t>Brands help to </a:t>
            </a:r>
            <a:r>
              <a:rPr lang="en-US" sz="1800" dirty="0" smtClean="0">
                <a:solidFill>
                  <a:srgbClr val="3C8C93"/>
                </a:solidFill>
              </a:rPr>
              <a:t>reduce the perceived risk </a:t>
            </a:r>
            <a:r>
              <a:rPr lang="en-US" sz="1800" dirty="0" smtClean="0"/>
              <a:t>of purchase</a:t>
            </a:r>
            <a:r>
              <a:rPr lang="en-US" sz="1800" dirty="0" smtClean="0"/>
              <a:t>.</a:t>
            </a:r>
          </a:p>
          <a:p>
            <a:r>
              <a:rPr lang="en-US" sz="1800" dirty="0" smtClean="0"/>
              <a:t>Brands help consumers </a:t>
            </a:r>
            <a:r>
              <a:rPr lang="en-US" sz="1800" dirty="0" smtClean="0">
                <a:solidFill>
                  <a:srgbClr val="3C8C93"/>
                </a:solidFill>
              </a:rPr>
              <a:t>judge quality</a:t>
            </a:r>
            <a:r>
              <a:rPr lang="en-US" sz="1800" dirty="0" smtClean="0"/>
              <a:t>.</a:t>
            </a:r>
            <a:endParaRPr lang="en-US" sz="1800" dirty="0" smtClean="0"/>
          </a:p>
          <a:p>
            <a:r>
              <a:rPr lang="en-US" sz="1800" dirty="0" smtClean="0"/>
              <a:t>Customers may receive a </a:t>
            </a:r>
            <a:r>
              <a:rPr lang="en-US" sz="1800" dirty="0" smtClean="0">
                <a:solidFill>
                  <a:srgbClr val="3C8C93"/>
                </a:solidFill>
              </a:rPr>
              <a:t>psychological reward</a:t>
            </a:r>
            <a:r>
              <a:rPr lang="en-US" sz="1800" dirty="0" smtClean="0"/>
              <a:t> from owning a brand that symbolizes status.</a:t>
            </a:r>
          </a:p>
          <a:p>
            <a:r>
              <a:rPr lang="en-US" sz="1800" dirty="0" smtClean="0"/>
              <a:t>Branding helps a firm to </a:t>
            </a:r>
            <a:r>
              <a:rPr lang="en-US" sz="1800" dirty="0" smtClean="0">
                <a:solidFill>
                  <a:srgbClr val="3C8C93"/>
                </a:solidFill>
              </a:rPr>
              <a:t>introduce a new product </a:t>
            </a:r>
            <a:r>
              <a:rPr lang="en-US" sz="1800" dirty="0" smtClean="0"/>
              <a:t>that carries a familiar brand name because buyers already know the brand.</a:t>
            </a:r>
          </a:p>
          <a:p>
            <a:r>
              <a:rPr lang="en-US" sz="1800" dirty="0" smtClean="0"/>
              <a:t>Branding </a:t>
            </a:r>
            <a:r>
              <a:rPr lang="en-US" sz="1800" dirty="0" smtClean="0">
                <a:solidFill>
                  <a:srgbClr val="3C8C93"/>
                </a:solidFill>
              </a:rPr>
              <a:t>aids sellers in their promotional efforts </a:t>
            </a:r>
            <a:r>
              <a:rPr lang="en-US" sz="1800" dirty="0" smtClean="0"/>
              <a:t>because promotion of each branded product indirectly promotes other products of the same brand.</a:t>
            </a:r>
            <a:endParaRPr lang="en-US" sz="1800" dirty="0"/>
          </a:p>
        </p:txBody>
      </p:sp>
      <p:pic>
        <p:nvPicPr>
          <p:cNvPr id="4" name="Picture 7"/>
          <p:cNvPicPr>
            <a:picLocks noChangeAspect="1" noChangeArrowheads="1"/>
          </p:cNvPicPr>
          <p:nvPr/>
        </p:nvPicPr>
        <p:blipFill>
          <a:blip r:embed="rId3"/>
          <a:srcRect/>
          <a:stretch>
            <a:fillRect/>
          </a:stretch>
        </p:blipFill>
        <p:spPr bwMode="auto">
          <a:xfrm>
            <a:off x="5638800" y="1600200"/>
            <a:ext cx="3125788" cy="4081463"/>
          </a:xfrm>
          <a:prstGeom prst="rect">
            <a:avLst/>
          </a:prstGeom>
          <a:noFill/>
          <a:ln w="9525">
            <a:noFill/>
            <a:miter lim="800000"/>
            <a:headEnd/>
            <a:tailEnd/>
          </a:ln>
          <a:effectLst/>
        </p:spPr>
      </p:pic>
    </p:spTree>
    <p:extLst>
      <p:ext uri="{BB962C8B-B14F-4D97-AF65-F5344CB8AC3E}">
        <p14:creationId xmlns:p14="http://schemas.microsoft.com/office/powerpoint/2010/main" val="2247332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Benefits of Branding </a:t>
            </a:r>
            <a:r>
              <a:rPr lang="en-US" sz="2000" dirty="0" smtClean="0"/>
              <a:t>(slide 2 of 2)</a:t>
            </a:r>
            <a:endParaRPr lang="en-US" sz="900" dirty="0" smtClean="0"/>
          </a:p>
        </p:txBody>
      </p:sp>
      <p:sp>
        <p:nvSpPr>
          <p:cNvPr id="2" name="Text Placeholder 1"/>
          <p:cNvSpPr>
            <a:spLocks noGrp="1"/>
          </p:cNvSpPr>
          <p:nvPr>
            <p:ph type="body" sz="quarter" idx="10"/>
          </p:nvPr>
        </p:nvSpPr>
        <p:spPr>
          <a:xfrm>
            <a:off x="152400" y="1219200"/>
            <a:ext cx="8763000" cy="4876800"/>
          </a:xfrm>
        </p:spPr>
        <p:txBody>
          <a:bodyPr/>
          <a:lstStyle/>
          <a:p>
            <a:r>
              <a:rPr lang="en-US" sz="1700" b="1" dirty="0">
                <a:solidFill>
                  <a:srgbClr val="0D9CAC"/>
                </a:solidFill>
              </a:rPr>
              <a:t>Brand loyalty </a:t>
            </a:r>
            <a:r>
              <a:rPr lang="en-US" sz="1700" dirty="0" smtClean="0"/>
              <a:t>– extent to which a customer is favorable toward buying a specific brand</a:t>
            </a:r>
          </a:p>
          <a:p>
            <a:pPr lvl="1"/>
            <a:r>
              <a:rPr lang="en-US" sz="1700" dirty="0" smtClean="0"/>
              <a:t>Three levels of brand loyalty:</a:t>
            </a:r>
          </a:p>
          <a:p>
            <a:pPr marL="1201738" lvl="2" indent="-287338">
              <a:buFont typeface="+mj-lt"/>
              <a:buAutoNum type="arabicPeriod"/>
            </a:pPr>
            <a:r>
              <a:rPr lang="en-US" sz="1700" dirty="0" smtClean="0">
                <a:solidFill>
                  <a:srgbClr val="FF0000"/>
                </a:solidFill>
              </a:rPr>
              <a:t>Brand </a:t>
            </a:r>
            <a:r>
              <a:rPr lang="en-US" sz="1700" dirty="0" smtClean="0">
                <a:solidFill>
                  <a:srgbClr val="FF0000"/>
                </a:solidFill>
              </a:rPr>
              <a:t>recognition </a:t>
            </a:r>
            <a:r>
              <a:rPr lang="mr-IN" sz="1700" dirty="0" smtClean="0"/>
              <a:t>–</a:t>
            </a:r>
            <a:r>
              <a:rPr lang="en-US" sz="1700" dirty="0" smtClean="0"/>
              <a:t> know </a:t>
            </a:r>
            <a:r>
              <a:rPr lang="en-US" sz="1700" dirty="0"/>
              <a:t>brand </a:t>
            </a:r>
            <a:r>
              <a:rPr lang="en-US" sz="1700" dirty="0" smtClean="0"/>
              <a:t>exists and are </a:t>
            </a:r>
            <a:r>
              <a:rPr lang="en-US" sz="1700" dirty="0"/>
              <a:t>familiar with the distinctive qualities or image of a particular brand </a:t>
            </a:r>
            <a:endParaRPr lang="en-US" sz="1700" dirty="0" smtClean="0"/>
          </a:p>
          <a:p>
            <a:pPr marL="1201738" lvl="2" indent="-287338">
              <a:buFont typeface="+mj-lt"/>
              <a:buAutoNum type="arabicPeriod"/>
            </a:pPr>
            <a:r>
              <a:rPr lang="en-US" sz="1700" dirty="0" smtClean="0">
                <a:solidFill>
                  <a:srgbClr val="FF0000"/>
                </a:solidFill>
              </a:rPr>
              <a:t>Brand </a:t>
            </a:r>
            <a:r>
              <a:rPr lang="en-US" sz="1700" dirty="0" smtClean="0">
                <a:solidFill>
                  <a:srgbClr val="FF0000"/>
                </a:solidFill>
              </a:rPr>
              <a:t>preference </a:t>
            </a:r>
            <a:r>
              <a:rPr lang="en-US" sz="1700" dirty="0" smtClean="0"/>
              <a:t>- </a:t>
            </a:r>
            <a:r>
              <a:rPr lang="en-US" sz="1700" dirty="0">
                <a:latin typeface="Helvetica" charset="0"/>
                <a:ea typeface="ＭＳ Ｐゴシック" charset="0"/>
                <a:cs typeface="Helvetica" charset="0"/>
              </a:rPr>
              <a:t>prefer the brand but will purchase competing brand is preferred brand is </a:t>
            </a:r>
            <a:r>
              <a:rPr lang="en-US" sz="1700" dirty="0" smtClean="0">
                <a:latin typeface="Helvetica" charset="0"/>
                <a:ea typeface="ＭＳ Ｐゴシック" charset="0"/>
                <a:cs typeface="Helvetica" charset="0"/>
              </a:rPr>
              <a:t>unavailable</a:t>
            </a:r>
            <a:endParaRPr lang="en-US" sz="1700" dirty="0">
              <a:latin typeface="Helvetica" charset="0"/>
              <a:ea typeface="ＭＳ Ｐゴシック" charset="0"/>
              <a:cs typeface="Helvetica" charset="0"/>
            </a:endParaRPr>
          </a:p>
          <a:p>
            <a:pPr marL="1201738" lvl="2" indent="-287338">
              <a:buFont typeface="+mj-lt"/>
              <a:buAutoNum type="arabicPeriod"/>
            </a:pPr>
            <a:r>
              <a:rPr lang="en-US" sz="1700" dirty="0" smtClean="0">
                <a:solidFill>
                  <a:srgbClr val="FF0000"/>
                </a:solidFill>
              </a:rPr>
              <a:t>Brand insistence</a:t>
            </a:r>
            <a:r>
              <a:rPr lang="en-US" sz="1700" dirty="0" smtClean="0"/>
              <a:t> - </a:t>
            </a:r>
            <a:r>
              <a:rPr lang="en-US" sz="1700" dirty="0">
                <a:latin typeface="Helvetica" charset="0"/>
                <a:ea typeface="ＭＳ Ｐゴシック" charset="0"/>
                <a:cs typeface="Helvetica" charset="0"/>
              </a:rPr>
              <a:t>prefer the brand and will NOT purchase comparable </a:t>
            </a:r>
            <a:r>
              <a:rPr lang="en-US" sz="1700" dirty="0" smtClean="0">
                <a:latin typeface="Helvetica" charset="0"/>
                <a:ea typeface="ＭＳ Ｐゴシック" charset="0"/>
                <a:cs typeface="Helvetica" charset="0"/>
              </a:rPr>
              <a:t>substitute</a:t>
            </a:r>
            <a:endParaRPr lang="en-US" sz="1700" dirty="0" smtClean="0"/>
          </a:p>
          <a:p>
            <a:pPr marL="342900" lvl="2" indent="-342900">
              <a:buClr>
                <a:srgbClr val="9E0025"/>
              </a:buClr>
              <a:buSzPct val="80000"/>
            </a:pPr>
            <a:r>
              <a:rPr lang="en-US" sz="1700" b="1" dirty="0">
                <a:solidFill>
                  <a:srgbClr val="0D9CAC"/>
                </a:solidFill>
                <a:ea typeface="+mn-ea"/>
                <a:cs typeface="+mn-cs"/>
              </a:rPr>
              <a:t>Brand equity </a:t>
            </a:r>
            <a:r>
              <a:rPr lang="en-US" sz="1700" dirty="0" smtClean="0">
                <a:ea typeface="+mn-ea"/>
                <a:cs typeface="+mn-cs"/>
              </a:rPr>
              <a:t>– marketing and financial value associated with a brand’s strength in a market</a:t>
            </a:r>
            <a:endParaRPr lang="en-US" sz="1700" dirty="0">
              <a:ea typeface="+mn-ea"/>
              <a:cs typeface="+mn-cs"/>
            </a:endParaRPr>
          </a:p>
          <a:p>
            <a:pPr lvl="1">
              <a:buSzPct val="80000"/>
            </a:pPr>
            <a:r>
              <a:rPr lang="en-US" sz="1700" dirty="0"/>
              <a:t>The four major factors that contribute to brand equity are</a:t>
            </a:r>
            <a:r>
              <a:rPr lang="en-US" sz="1700" dirty="0" smtClean="0"/>
              <a:t>:</a:t>
            </a:r>
          </a:p>
          <a:p>
            <a:pPr marL="1201738" lvl="2" indent="-287338">
              <a:buFont typeface="+mj-lt"/>
              <a:buAutoNum type="arabicPeriod"/>
            </a:pPr>
            <a:r>
              <a:rPr lang="en-US" sz="1700" dirty="0"/>
              <a:t>Brand </a:t>
            </a:r>
            <a:r>
              <a:rPr lang="en-US" sz="1700" dirty="0" smtClean="0"/>
              <a:t>awareness - </a:t>
            </a:r>
            <a:r>
              <a:rPr lang="en-US" sz="1700" i="1" dirty="0">
                <a:solidFill>
                  <a:srgbClr val="FF0000"/>
                </a:solidFill>
                <a:latin typeface="Helvetica" charset="0"/>
                <a:ea typeface="ＭＳ Ｐゴシック" charset="0"/>
                <a:cs typeface="Helvetica" charset="0"/>
              </a:rPr>
              <a:t>How quickly or easily a given brand name comes to mind when someone mentions a product category</a:t>
            </a:r>
            <a:endParaRPr lang="en-US" sz="1700" i="1" dirty="0">
              <a:solidFill>
                <a:srgbClr val="FF0000"/>
              </a:solidFill>
            </a:endParaRPr>
          </a:p>
          <a:p>
            <a:pPr marL="1201738" lvl="2" indent="-287338">
              <a:buFont typeface="+mj-lt"/>
              <a:buAutoNum type="arabicPeriod"/>
            </a:pPr>
            <a:r>
              <a:rPr lang="en-US" sz="1700" dirty="0"/>
              <a:t>Brand </a:t>
            </a:r>
            <a:r>
              <a:rPr lang="en-US" sz="1700" dirty="0"/>
              <a:t>associations -  </a:t>
            </a:r>
            <a:r>
              <a:rPr lang="en-US" sz="1700" i="1" dirty="0" smtClean="0">
                <a:solidFill>
                  <a:srgbClr val="FF0000"/>
                </a:solidFill>
              </a:rPr>
              <a:t>The linkage </a:t>
            </a:r>
            <a:r>
              <a:rPr lang="en-US" sz="1700" i="1" dirty="0">
                <a:solidFill>
                  <a:srgbClr val="FF0000"/>
                </a:solidFill>
              </a:rPr>
              <a:t>which a buyer forms in one's mind with the brand</a:t>
            </a:r>
            <a:endParaRPr lang="en-US" sz="1700" i="1" dirty="0">
              <a:solidFill>
                <a:srgbClr val="FF0000"/>
              </a:solidFill>
            </a:endParaRPr>
          </a:p>
          <a:p>
            <a:pPr marL="1201738" lvl="2" indent="-287338">
              <a:buFont typeface="+mj-lt"/>
              <a:buAutoNum type="arabicPeriod"/>
            </a:pPr>
            <a:r>
              <a:rPr lang="en-US" sz="1700" dirty="0"/>
              <a:t>Perceived brand quality</a:t>
            </a:r>
          </a:p>
          <a:p>
            <a:pPr marL="1201738" lvl="2" indent="-287338">
              <a:buFont typeface="+mj-lt"/>
              <a:buAutoNum type="arabicPeriod"/>
            </a:pPr>
            <a:r>
              <a:rPr lang="en-US" sz="1700" dirty="0"/>
              <a:t>Brand loyalty</a:t>
            </a:r>
          </a:p>
        </p:txBody>
      </p:sp>
    </p:spTree>
    <p:extLst>
      <p:ext uri="{BB962C8B-B14F-4D97-AF65-F5344CB8AC3E}">
        <p14:creationId xmlns:p14="http://schemas.microsoft.com/office/powerpoint/2010/main" val="1735130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12-2</a:t>
            </a:r>
            <a:r>
              <a:rPr lang="en-US" sz="1800" dirty="0" smtClean="0"/>
              <a:t>	Top Ten Most Valuable Brands in the World</a:t>
            </a:r>
            <a:endParaRPr lang="en-US" sz="1100" dirty="0"/>
          </a:p>
        </p:txBody>
      </p:sp>
      <p:graphicFrame>
        <p:nvGraphicFramePr>
          <p:cNvPr id="5" name="Table 4" descr="A table lists the top ten most valuable brands in the world and their values in millions of dollars." title="Table 12-2 - Top Ten Most Valuable Brands in the World"/>
          <p:cNvGraphicFramePr>
            <a:graphicFrameLocks noGrp="1"/>
          </p:cNvGraphicFramePr>
          <p:nvPr>
            <p:extLst>
              <p:ext uri="{D42A27DB-BD31-4B8C-83A1-F6EECF244321}">
                <p14:modId xmlns:p14="http://schemas.microsoft.com/office/powerpoint/2010/main" val="3884370456"/>
              </p:ext>
            </p:extLst>
          </p:nvPr>
        </p:nvGraphicFramePr>
        <p:xfrm>
          <a:off x="457200" y="1447800"/>
          <a:ext cx="8352971" cy="4663440"/>
        </p:xfrm>
        <a:graphic>
          <a:graphicData uri="http://schemas.openxmlformats.org/drawingml/2006/table">
            <a:tbl>
              <a:tblPr firstRow="1" bandRow="1">
                <a:tableStyleId>{5940675A-B579-460E-94D1-54222C63F5DA}</a:tableStyleId>
              </a:tblPr>
              <a:tblGrid>
                <a:gridCol w="5867400">
                  <a:extLst>
                    <a:ext uri="{9D8B030D-6E8A-4147-A177-3AD203B41FA5}">
                      <a16:colId xmlns:a16="http://schemas.microsoft.com/office/drawing/2014/main" xmlns="" val="20000"/>
                    </a:ext>
                  </a:extLst>
                </a:gridCol>
                <a:gridCol w="2485571">
                  <a:extLst>
                    <a:ext uri="{9D8B030D-6E8A-4147-A177-3AD203B41FA5}">
                      <a16:colId xmlns:a16="http://schemas.microsoft.com/office/drawing/2014/main" xmlns="" val="20001"/>
                    </a:ext>
                  </a:extLst>
                </a:gridCol>
              </a:tblGrid>
              <a:tr h="180589">
                <a:tc>
                  <a:txBody>
                    <a:bodyPr/>
                    <a:lstStyle/>
                    <a:p>
                      <a:pPr algn="l"/>
                      <a:r>
                        <a:rPr lang="en-US" sz="2000" b="1" i="0" u="none" strike="noStrike" kern="1200" baseline="0" dirty="0" smtClean="0">
                          <a:solidFill>
                            <a:schemeClr val="bg1"/>
                          </a:solidFill>
                          <a:latin typeface="Arial" panose="020B0604020202020204" pitchFamily="34" charset="0"/>
                          <a:ea typeface="+mn-ea"/>
                          <a:cs typeface="Arial" panose="020B0604020202020204" pitchFamily="34" charset="0"/>
                        </a:rPr>
                        <a:t>Brand</a:t>
                      </a:r>
                      <a:endParaRPr lang="en-US" sz="20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ctr"/>
                      <a:r>
                        <a:rPr lang="en-US" sz="2000" b="1" i="0" u="none" strike="noStrike" kern="1200" baseline="0" dirty="0" smtClean="0">
                          <a:solidFill>
                            <a:schemeClr val="bg1"/>
                          </a:solidFill>
                          <a:latin typeface="Arial" panose="020B0604020202020204" pitchFamily="34" charset="0"/>
                          <a:ea typeface="+mn-ea"/>
                          <a:cs typeface="Arial" panose="020B0604020202020204" pitchFamily="34" charset="0"/>
                        </a:rPr>
                        <a:t>Brand Value (million $)</a:t>
                      </a:r>
                      <a:endParaRPr lang="en-US" sz="20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211584">
                <a:tc>
                  <a:txBody>
                    <a:bodyPr/>
                    <a:lstStyle/>
                    <a:p>
                      <a:pPr marL="400050" indent="-400050">
                        <a:buFont typeface="+mj-lt"/>
                        <a:buAutoNum type="arabicPeriod"/>
                      </a:pPr>
                      <a:r>
                        <a:rPr lang="en-US" sz="2000" b="0" kern="1200" dirty="0" smtClean="0">
                          <a:solidFill>
                            <a:schemeClr val="tx1"/>
                          </a:solidFill>
                          <a:latin typeface="Arial" panose="020B0604020202020204" pitchFamily="34" charset="0"/>
                          <a:ea typeface="+mn-ea"/>
                          <a:cs typeface="Arial" panose="020B0604020202020204" pitchFamily="34" charset="0"/>
                        </a:rPr>
                        <a:t>Apple</a:t>
                      </a:r>
                      <a:endParaRPr lang="en-US" sz="20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DCEBE9"/>
                    </a:solidFill>
                  </a:tcPr>
                </a:tc>
                <a:tc>
                  <a:txBody>
                    <a:bodyPr/>
                    <a:lstStyle/>
                    <a:p>
                      <a:pPr algn="ctr"/>
                      <a:r>
                        <a:rPr lang="en-US" sz="2000" b="0" i="0" u="none" strike="noStrike" kern="1200" baseline="0" dirty="0" smtClean="0">
                          <a:solidFill>
                            <a:schemeClr val="tx1"/>
                          </a:solidFill>
                          <a:latin typeface="Arial" panose="020B0604020202020204" pitchFamily="34" charset="0"/>
                          <a:ea typeface="+mn-ea"/>
                          <a:cs typeface="Arial" panose="020B0604020202020204" pitchFamily="34" charset="0"/>
                        </a:rPr>
                        <a:t>178,119</a:t>
                      </a:r>
                      <a:endParaRPr lang="en-US" sz="20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1"/>
                  </a:ext>
                </a:extLst>
              </a:tr>
              <a:tr h="211584">
                <a:tc>
                  <a:txBody>
                    <a:bodyPr/>
                    <a:lstStyle/>
                    <a:p>
                      <a:pPr marL="400050" indent="-400050">
                        <a:buFont typeface="+mj-lt"/>
                        <a:buAutoNum type="arabicPeriod" startAt="2"/>
                        <a:tabLst/>
                      </a:pPr>
                      <a:r>
                        <a:rPr lang="en-US" sz="2000" b="0" kern="1200" dirty="0" smtClean="0">
                          <a:solidFill>
                            <a:schemeClr val="tx1"/>
                          </a:solidFill>
                          <a:latin typeface="Arial" panose="020B0604020202020204" pitchFamily="34" charset="0"/>
                          <a:ea typeface="+mn-ea"/>
                          <a:cs typeface="Arial" panose="020B0604020202020204" pitchFamily="34" charset="0"/>
                        </a:rPr>
                        <a:t>Google</a:t>
                      </a:r>
                      <a:endParaRPr lang="en-US" sz="20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BFDAD6"/>
                    </a:solidFill>
                  </a:tcPr>
                </a:tc>
                <a:tc>
                  <a:txBody>
                    <a:bodyPr/>
                    <a:lstStyle/>
                    <a:p>
                      <a:pPr algn="ctr"/>
                      <a:r>
                        <a:rPr lang="en-US" sz="2000" b="0" i="0" u="none" strike="noStrike" kern="1200" baseline="0" dirty="0" smtClean="0">
                          <a:solidFill>
                            <a:schemeClr val="tx1"/>
                          </a:solidFill>
                          <a:latin typeface="Arial" panose="020B0604020202020204" pitchFamily="34" charset="0"/>
                          <a:ea typeface="+mn-ea"/>
                          <a:cs typeface="Arial" panose="020B0604020202020204" pitchFamily="34" charset="0"/>
                        </a:rPr>
                        <a:t>133,252</a:t>
                      </a:r>
                      <a:endParaRPr lang="en-US" sz="20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151428">
                <a:tc>
                  <a:txBody>
                    <a:bodyPr/>
                    <a:lstStyle/>
                    <a:p>
                      <a:pPr marL="400050" indent="-400050">
                        <a:buFont typeface="+mj-lt"/>
                        <a:buAutoNum type="arabicPeriod" startAt="3"/>
                        <a:tabLst/>
                      </a:pPr>
                      <a:r>
                        <a:rPr lang="en-US" sz="2000" b="0" kern="1200" dirty="0" smtClean="0">
                          <a:solidFill>
                            <a:schemeClr val="tx1"/>
                          </a:solidFill>
                          <a:latin typeface="Arial" panose="020B0604020202020204" pitchFamily="34" charset="0"/>
                          <a:ea typeface="+mn-ea"/>
                          <a:cs typeface="Arial" panose="020B0604020202020204" pitchFamily="34" charset="0"/>
                        </a:rPr>
                        <a:t>Coca-Cola</a:t>
                      </a:r>
                      <a:endParaRPr lang="en-US" sz="20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DCEBE9"/>
                    </a:solidFill>
                  </a:tcPr>
                </a:tc>
                <a:tc>
                  <a:txBody>
                    <a:bodyPr/>
                    <a:lstStyle/>
                    <a:p>
                      <a:pPr marL="0" algn="l" defTabSz="914400" rtl="0" eaLnBrk="1" latinLnBrk="0" hangingPunct="1">
                        <a:tabLst>
                          <a:tab pos="1603375" algn="r"/>
                        </a:tabLst>
                      </a:pPr>
                      <a:r>
                        <a:rPr lang="en-US" sz="2000" b="0" i="0" u="none" strike="noStrike" kern="1200" baseline="0" dirty="0" smtClean="0">
                          <a:solidFill>
                            <a:schemeClr val="tx1"/>
                          </a:solidFill>
                          <a:latin typeface="Arial" panose="020B0604020202020204" pitchFamily="34" charset="0"/>
                          <a:ea typeface="+mn-ea"/>
                          <a:cs typeface="Arial" panose="020B0604020202020204" pitchFamily="34" charset="0"/>
                        </a:rPr>
                        <a:t>	73,102</a:t>
                      </a:r>
                      <a:endParaRPr lang="en-US" sz="2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3"/>
                  </a:ext>
                </a:extLst>
              </a:tr>
              <a:tr h="167255">
                <a:tc>
                  <a:txBody>
                    <a:bodyPr/>
                    <a:lstStyle/>
                    <a:p>
                      <a:pPr marL="400050" indent="-400050">
                        <a:buFont typeface="+mj-lt"/>
                        <a:buAutoNum type="arabicPeriod" startAt="4"/>
                        <a:tabLst/>
                      </a:pPr>
                      <a:r>
                        <a:rPr lang="en-US" sz="2000" b="0" kern="1200" dirty="0" smtClean="0">
                          <a:solidFill>
                            <a:schemeClr val="tx1"/>
                          </a:solidFill>
                          <a:latin typeface="Arial" panose="020B0604020202020204" pitchFamily="34" charset="0"/>
                          <a:ea typeface="+mn-ea"/>
                          <a:cs typeface="Arial" panose="020B0604020202020204" pitchFamily="34" charset="0"/>
                        </a:rPr>
                        <a:t>Microsoft</a:t>
                      </a:r>
                      <a:endParaRPr lang="en-US" sz="20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BFDAD6"/>
                    </a:solidFill>
                  </a:tcPr>
                </a:tc>
                <a:tc>
                  <a:txBody>
                    <a:bodyPr/>
                    <a:lstStyle/>
                    <a:p>
                      <a:pPr>
                        <a:tabLst>
                          <a:tab pos="1603375" algn="r"/>
                        </a:tabLst>
                      </a:pPr>
                      <a:r>
                        <a:rPr lang="en-US" sz="2000" b="0" i="0" u="none" strike="noStrike" kern="1200" baseline="0" dirty="0" smtClean="0">
                          <a:solidFill>
                            <a:schemeClr val="tx1"/>
                          </a:solidFill>
                          <a:latin typeface="Arial" panose="020B0604020202020204" pitchFamily="34" charset="0"/>
                          <a:ea typeface="+mn-ea"/>
                          <a:cs typeface="Arial" panose="020B0604020202020204" pitchFamily="34" charset="0"/>
                        </a:rPr>
                        <a:t>	72,795</a:t>
                      </a:r>
                      <a:endParaRPr lang="en-US" sz="20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4"/>
                  </a:ext>
                </a:extLst>
              </a:tr>
              <a:tr h="298706">
                <a:tc>
                  <a:txBody>
                    <a:bodyPr/>
                    <a:lstStyle/>
                    <a:p>
                      <a:pPr marL="400050" indent="-400050">
                        <a:buFont typeface="+mj-lt"/>
                        <a:buAutoNum type="arabicPeriod" startAt="5"/>
                        <a:tabLst/>
                      </a:pPr>
                      <a:r>
                        <a:rPr lang="en-US" sz="2000" b="0" kern="1200" dirty="0" smtClean="0">
                          <a:solidFill>
                            <a:schemeClr val="tx1"/>
                          </a:solidFill>
                          <a:latin typeface="Arial" panose="020B0604020202020204" pitchFamily="34" charset="0"/>
                          <a:ea typeface="+mn-ea"/>
                          <a:cs typeface="Arial" panose="020B0604020202020204" pitchFamily="34" charset="0"/>
                        </a:rPr>
                        <a:t>Toyota</a:t>
                      </a:r>
                      <a:endParaRPr lang="en-US" sz="20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DCEBE9"/>
                    </a:solidFill>
                  </a:tcPr>
                </a:tc>
                <a:tc>
                  <a:txBody>
                    <a:bodyPr/>
                    <a:lstStyle/>
                    <a:p>
                      <a:pPr>
                        <a:tabLst>
                          <a:tab pos="1603375" algn="r"/>
                        </a:tabLst>
                      </a:pPr>
                      <a:r>
                        <a:rPr lang="en-US" sz="2000" b="0" i="0" u="none" strike="noStrike" kern="1200" baseline="0" dirty="0" smtClean="0">
                          <a:solidFill>
                            <a:schemeClr val="tx1"/>
                          </a:solidFill>
                          <a:latin typeface="Arial" panose="020B0604020202020204" pitchFamily="34" charset="0"/>
                          <a:ea typeface="+mn-ea"/>
                          <a:cs typeface="Arial" panose="020B0604020202020204" pitchFamily="34" charset="0"/>
                        </a:rPr>
                        <a:t>	53,580</a:t>
                      </a:r>
                      <a:endParaRPr lang="en-US" sz="20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5"/>
                  </a:ext>
                </a:extLst>
              </a:tr>
              <a:tr h="151428">
                <a:tc>
                  <a:txBody>
                    <a:bodyPr/>
                    <a:lstStyle/>
                    <a:p>
                      <a:pPr marL="400050" indent="-400050">
                        <a:buFont typeface="+mj-lt"/>
                        <a:buAutoNum type="arabicPeriod" startAt="6"/>
                        <a:tabLst/>
                      </a:pPr>
                      <a:r>
                        <a:rPr lang="en-US" sz="2000" b="0" kern="1200" dirty="0" smtClean="0">
                          <a:solidFill>
                            <a:schemeClr val="tx1"/>
                          </a:solidFill>
                          <a:latin typeface="Arial" panose="020B0604020202020204" pitchFamily="34" charset="0"/>
                          <a:ea typeface="+mn-ea"/>
                          <a:cs typeface="Arial" panose="020B0604020202020204" pitchFamily="34" charset="0"/>
                        </a:rPr>
                        <a:t>IBM</a:t>
                      </a:r>
                      <a:endParaRPr lang="en-US" sz="20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BFDAD6"/>
                    </a:solidFill>
                  </a:tcPr>
                </a:tc>
                <a:tc>
                  <a:txBody>
                    <a:bodyPr/>
                    <a:lstStyle/>
                    <a:p>
                      <a:pPr>
                        <a:tabLst>
                          <a:tab pos="1603375" algn="r"/>
                        </a:tabLst>
                      </a:pPr>
                      <a:r>
                        <a:rPr lang="en-US" sz="2000" b="0" i="0" u="none" strike="noStrike" kern="1200" baseline="0" dirty="0" smtClean="0">
                          <a:solidFill>
                            <a:schemeClr val="tx1"/>
                          </a:solidFill>
                          <a:latin typeface="Arial" panose="020B0604020202020204" pitchFamily="34" charset="0"/>
                          <a:ea typeface="+mn-ea"/>
                          <a:cs typeface="Arial" panose="020B0604020202020204" pitchFamily="34" charset="0"/>
                        </a:rPr>
                        <a:t>	52,500</a:t>
                      </a:r>
                      <a:endParaRPr lang="en-US" sz="20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6"/>
                  </a:ext>
                </a:extLst>
              </a:tr>
              <a:tr h="151428">
                <a:tc>
                  <a:txBody>
                    <a:bodyPr/>
                    <a:lstStyle/>
                    <a:p>
                      <a:pPr marL="400050" indent="-400050">
                        <a:buFont typeface="+mj-lt"/>
                        <a:buAutoNum type="arabicPeriod" startAt="7"/>
                        <a:tabLst/>
                      </a:pPr>
                      <a:r>
                        <a:rPr lang="en-US" sz="2000" b="0" kern="1200" dirty="0" smtClean="0">
                          <a:solidFill>
                            <a:schemeClr val="tx1"/>
                          </a:solidFill>
                          <a:latin typeface="Arial" panose="020B0604020202020204" pitchFamily="34" charset="0"/>
                          <a:ea typeface="+mn-ea"/>
                          <a:cs typeface="Arial" panose="020B0604020202020204" pitchFamily="34" charset="0"/>
                        </a:rPr>
                        <a:t>Samsung</a:t>
                      </a:r>
                      <a:endParaRPr lang="en-US" sz="20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DCEBE9"/>
                    </a:solidFill>
                  </a:tcPr>
                </a:tc>
                <a:tc>
                  <a:txBody>
                    <a:bodyPr/>
                    <a:lstStyle/>
                    <a:p>
                      <a:pPr>
                        <a:tabLst>
                          <a:tab pos="1603375" algn="r"/>
                        </a:tabLst>
                      </a:pPr>
                      <a:r>
                        <a:rPr lang="en-US" sz="2000" dirty="0" smtClean="0">
                          <a:latin typeface="Arial" panose="020B0604020202020204" pitchFamily="34" charset="0"/>
                          <a:cs typeface="Arial" panose="020B0604020202020204" pitchFamily="34" charset="0"/>
                        </a:rPr>
                        <a:t>	51,808</a:t>
                      </a:r>
                      <a:endParaRPr lang="en-US" sz="2000" dirty="0">
                        <a:latin typeface="Arial" panose="020B0604020202020204" pitchFamily="34" charset="0"/>
                        <a:cs typeface="Arial" panose="020B0604020202020204" pitchFamily="34" charset="0"/>
                      </a:endParaRPr>
                    </a:p>
                  </a:txBody>
                  <a:tcPr anchor="ctr">
                    <a:solidFill>
                      <a:srgbClr val="DEE7F3"/>
                    </a:solidFill>
                  </a:tcPr>
                </a:tc>
              </a:tr>
              <a:tr h="151428">
                <a:tc>
                  <a:txBody>
                    <a:bodyPr/>
                    <a:lstStyle/>
                    <a:p>
                      <a:pPr marL="400050" indent="-400050" algn="l" defTabSz="914400" rtl="0" eaLnBrk="1" latinLnBrk="0" hangingPunct="1">
                        <a:buFont typeface="+mj-lt"/>
                        <a:buAutoNum type="arabicPeriod" startAt="8"/>
                        <a:tabLst/>
                      </a:pPr>
                      <a:r>
                        <a:rPr lang="en-US" sz="2000" b="0" kern="1200" dirty="0" smtClean="0">
                          <a:solidFill>
                            <a:schemeClr val="tx1"/>
                          </a:solidFill>
                          <a:latin typeface="Arial" panose="020B0604020202020204" pitchFamily="34" charset="0"/>
                          <a:ea typeface="+mn-ea"/>
                          <a:cs typeface="Arial" panose="020B0604020202020204" pitchFamily="34" charset="0"/>
                        </a:rPr>
                        <a:t>Amazon</a:t>
                      </a:r>
                      <a:endParaRPr lang="en-US" sz="2000" b="0" kern="1200" dirty="0">
                        <a:solidFill>
                          <a:schemeClr val="tx1"/>
                        </a:solidFill>
                        <a:latin typeface="Arial" panose="020B0604020202020204" pitchFamily="34" charset="0"/>
                        <a:ea typeface="+mn-ea"/>
                        <a:cs typeface="Arial" panose="020B0604020202020204" pitchFamily="34" charset="0"/>
                      </a:endParaRPr>
                    </a:p>
                  </a:txBody>
                  <a:tcPr anchor="ctr">
                    <a:solidFill>
                      <a:srgbClr val="DCEBE9"/>
                    </a:solidFill>
                  </a:tcPr>
                </a:tc>
                <a:tc>
                  <a:txBody>
                    <a:bodyPr/>
                    <a:lstStyle/>
                    <a:p>
                      <a:pPr>
                        <a:tabLst>
                          <a:tab pos="1603375" algn="r"/>
                        </a:tabLst>
                      </a:pPr>
                      <a:r>
                        <a:rPr lang="en-US" sz="2000" dirty="0" smtClean="0">
                          <a:latin typeface="Arial" panose="020B0604020202020204" pitchFamily="34" charset="0"/>
                          <a:cs typeface="Arial" panose="020B0604020202020204" pitchFamily="34" charset="0"/>
                        </a:rPr>
                        <a:t>	50,338</a:t>
                      </a:r>
                      <a:endParaRPr lang="en-US" sz="2000" dirty="0">
                        <a:latin typeface="Arial" panose="020B0604020202020204" pitchFamily="34" charset="0"/>
                        <a:cs typeface="Arial" panose="020B0604020202020204" pitchFamily="34" charset="0"/>
                      </a:endParaRPr>
                    </a:p>
                  </a:txBody>
                  <a:tcPr anchor="ctr">
                    <a:solidFill>
                      <a:srgbClr val="DEE7F3"/>
                    </a:solidFill>
                  </a:tcPr>
                </a:tc>
              </a:tr>
              <a:tr h="151428">
                <a:tc>
                  <a:txBody>
                    <a:bodyPr/>
                    <a:lstStyle/>
                    <a:p>
                      <a:pPr marL="400050" indent="-400050">
                        <a:buFont typeface="+mj-lt"/>
                        <a:buAutoNum type="arabicPeriod" startAt="9"/>
                        <a:tabLst/>
                      </a:pPr>
                      <a:r>
                        <a:rPr lang="en-US" sz="2000" b="0" dirty="0" smtClean="0">
                          <a:latin typeface="Arial" panose="020B0604020202020204" pitchFamily="34" charset="0"/>
                          <a:cs typeface="Arial" panose="020B0604020202020204" pitchFamily="34" charset="0"/>
                        </a:rPr>
                        <a:t>Mercedes-Benz</a:t>
                      </a:r>
                      <a:endParaRPr lang="en-US" sz="20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a:tabLst>
                          <a:tab pos="1603375" algn="r"/>
                        </a:tabLst>
                      </a:pPr>
                      <a:r>
                        <a:rPr lang="en-US" sz="2000" dirty="0" smtClean="0">
                          <a:latin typeface="Arial" panose="020B0604020202020204" pitchFamily="34" charset="0"/>
                          <a:cs typeface="Arial" panose="020B0604020202020204" pitchFamily="34" charset="0"/>
                        </a:rPr>
                        <a:t>	43,490</a:t>
                      </a:r>
                      <a:endParaRPr lang="en-US" sz="2000" dirty="0">
                        <a:latin typeface="Arial" panose="020B0604020202020204" pitchFamily="34" charset="0"/>
                        <a:cs typeface="Arial" panose="020B0604020202020204" pitchFamily="34" charset="0"/>
                      </a:endParaRPr>
                    </a:p>
                  </a:txBody>
                  <a:tcPr anchor="ctr">
                    <a:solidFill>
                      <a:srgbClr val="DEE7F3"/>
                    </a:solidFill>
                  </a:tcPr>
                </a:tc>
              </a:tr>
              <a:tr h="151428">
                <a:tc>
                  <a:txBody>
                    <a:bodyPr/>
                    <a:lstStyle/>
                    <a:p>
                      <a:pPr marL="400050" indent="-400050">
                        <a:buFont typeface="+mj-lt"/>
                        <a:buAutoNum type="arabicPeriod" startAt="10"/>
                        <a:tabLst/>
                      </a:pPr>
                      <a:r>
                        <a:rPr lang="en-US" sz="2000" b="0" dirty="0" smtClean="0">
                          <a:latin typeface="Arial" panose="020B0604020202020204" pitchFamily="34" charset="0"/>
                          <a:cs typeface="Arial" panose="020B0604020202020204" pitchFamily="34" charset="0"/>
                        </a:rPr>
                        <a:t>GE</a:t>
                      </a:r>
                      <a:endParaRPr lang="en-US" sz="20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a:tabLst>
                          <a:tab pos="1603375" algn="r"/>
                        </a:tabLst>
                      </a:pPr>
                      <a:r>
                        <a:rPr lang="en-US" sz="2000" dirty="0" smtClean="0">
                          <a:latin typeface="Arial" panose="020B0604020202020204" pitchFamily="34" charset="0"/>
                          <a:cs typeface="Arial" panose="020B0604020202020204" pitchFamily="34" charset="0"/>
                        </a:rPr>
                        <a:t>	43,130</a:t>
                      </a:r>
                      <a:endParaRPr lang="en-US" sz="2000" dirty="0">
                        <a:latin typeface="Arial" panose="020B0604020202020204" pitchFamily="34" charset="0"/>
                        <a:cs typeface="Arial" panose="020B0604020202020204" pitchFamily="34" charset="0"/>
                      </a:endParaRPr>
                    </a:p>
                  </a:txBody>
                  <a:tcPr anchor="ctr">
                    <a:solidFill>
                      <a:srgbClr val="DEE7F3"/>
                    </a:solidFill>
                  </a:tcPr>
                </a:tc>
              </a:tr>
            </a:tbl>
          </a:graphicData>
        </a:graphic>
      </p:graphicFrame>
    </p:spTree>
    <p:extLst>
      <p:ext uri="{BB962C8B-B14F-4D97-AF65-F5344CB8AC3E}">
        <p14:creationId xmlns:p14="http://schemas.microsoft.com/office/powerpoint/2010/main" val="87815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Choosing and Protecting a Brand</a:t>
            </a:r>
            <a:endParaRPr lang="en-US" sz="500" dirty="0" smtClean="0"/>
          </a:p>
        </p:txBody>
      </p:sp>
      <p:sp>
        <p:nvSpPr>
          <p:cNvPr id="2" name="Text Placeholder 1"/>
          <p:cNvSpPr>
            <a:spLocks noGrp="1"/>
          </p:cNvSpPr>
          <p:nvPr>
            <p:ph type="body" sz="quarter" idx="10"/>
          </p:nvPr>
        </p:nvSpPr>
        <p:spPr>
          <a:xfrm>
            <a:off x="228600" y="1143000"/>
            <a:ext cx="8686800" cy="3048000"/>
          </a:xfrm>
        </p:spPr>
        <p:txBody>
          <a:bodyPr/>
          <a:lstStyle/>
          <a:p>
            <a:r>
              <a:rPr lang="en-US" sz="1600" dirty="0" smtClean="0"/>
              <a:t>Choosing a brand:</a:t>
            </a:r>
          </a:p>
          <a:p>
            <a:pPr lvl="1"/>
            <a:r>
              <a:rPr lang="en-US" sz="1600" dirty="0" smtClean="0"/>
              <a:t>The brand name should be easy for customers to </a:t>
            </a:r>
            <a:r>
              <a:rPr lang="en-US" sz="1600" dirty="0" smtClean="0">
                <a:solidFill>
                  <a:srgbClr val="FF0000"/>
                </a:solidFill>
              </a:rPr>
              <a:t>say</a:t>
            </a:r>
            <a:r>
              <a:rPr lang="en-US" sz="1600" dirty="0" smtClean="0"/>
              <a:t>, </a:t>
            </a:r>
            <a:r>
              <a:rPr lang="en-US" sz="1600" dirty="0" smtClean="0">
                <a:solidFill>
                  <a:srgbClr val="FF0000"/>
                </a:solidFill>
              </a:rPr>
              <a:t>spell</a:t>
            </a:r>
            <a:r>
              <a:rPr lang="en-US" sz="1600" dirty="0" smtClean="0"/>
              <a:t>, and </a:t>
            </a:r>
            <a:r>
              <a:rPr lang="en-US" sz="1600" dirty="0" smtClean="0">
                <a:solidFill>
                  <a:srgbClr val="FF0000"/>
                </a:solidFill>
              </a:rPr>
              <a:t>recall</a:t>
            </a:r>
            <a:r>
              <a:rPr lang="en-US" sz="1600" dirty="0" smtClean="0"/>
              <a:t>.</a:t>
            </a:r>
          </a:p>
          <a:p>
            <a:pPr lvl="1"/>
            <a:r>
              <a:rPr lang="en-US" sz="1600" dirty="0" smtClean="0"/>
              <a:t>The brand name should suggest, in a positive way, the </a:t>
            </a:r>
            <a:r>
              <a:rPr lang="en-US" sz="1600" dirty="0" smtClean="0">
                <a:solidFill>
                  <a:srgbClr val="FF0000"/>
                </a:solidFill>
              </a:rPr>
              <a:t>product’s uses</a:t>
            </a:r>
            <a:r>
              <a:rPr lang="en-US" sz="1600" dirty="0" smtClean="0"/>
              <a:t>, </a:t>
            </a:r>
            <a:r>
              <a:rPr lang="en-US" sz="1600" dirty="0" smtClean="0">
                <a:solidFill>
                  <a:srgbClr val="FF0000"/>
                </a:solidFill>
              </a:rPr>
              <a:t>special characteristics</a:t>
            </a:r>
            <a:r>
              <a:rPr lang="en-US" sz="1600" dirty="0" smtClean="0"/>
              <a:t>, and </a:t>
            </a:r>
            <a:r>
              <a:rPr lang="en-US" sz="1600" dirty="0" smtClean="0">
                <a:solidFill>
                  <a:srgbClr val="FF0000"/>
                </a:solidFill>
              </a:rPr>
              <a:t>major </a:t>
            </a:r>
            <a:r>
              <a:rPr lang="en-US" sz="1600" dirty="0" smtClean="0">
                <a:solidFill>
                  <a:srgbClr val="FF0000"/>
                </a:solidFill>
              </a:rPr>
              <a:t>benefits</a:t>
            </a:r>
            <a:r>
              <a:rPr lang="en-US" sz="1600" dirty="0" smtClean="0"/>
              <a:t>.</a:t>
            </a:r>
          </a:p>
          <a:p>
            <a:pPr lvl="1"/>
            <a:r>
              <a:rPr lang="en-US" sz="1600" dirty="0" smtClean="0"/>
              <a:t>The brand should </a:t>
            </a:r>
            <a:r>
              <a:rPr lang="en-US" sz="1600" dirty="0" smtClean="0"/>
              <a:t>be </a:t>
            </a:r>
            <a:r>
              <a:rPr lang="en-US" sz="1600" dirty="0" smtClean="0">
                <a:solidFill>
                  <a:srgbClr val="FF0000"/>
                </a:solidFill>
              </a:rPr>
              <a:t>distinctive enough to set it apart from competing brands</a:t>
            </a:r>
            <a:r>
              <a:rPr lang="en-US" sz="1600" dirty="0" smtClean="0"/>
              <a:t>.</a:t>
            </a:r>
          </a:p>
          <a:p>
            <a:pPr marL="342900" lvl="1" indent="-342900">
              <a:buClr>
                <a:srgbClr val="9E0025"/>
              </a:buClr>
              <a:buSzPct val="80000"/>
              <a:buFont typeface="Wingdings" pitchFamily="2" charset="2"/>
              <a:buChar char="§"/>
            </a:pPr>
            <a:r>
              <a:rPr lang="en-US" sz="1600" dirty="0" smtClean="0">
                <a:ea typeface="+mn-ea"/>
                <a:cs typeface="+mn-cs"/>
              </a:rPr>
              <a:t>Protecting a brand:</a:t>
            </a:r>
          </a:p>
          <a:p>
            <a:pPr lvl="1">
              <a:buSzPct val="80000"/>
            </a:pPr>
            <a:r>
              <a:rPr lang="en-US" sz="1600" dirty="0"/>
              <a:t>A firm should select a brand that can be protected through registration, reserving it for exclusive use by that </a:t>
            </a:r>
            <a:r>
              <a:rPr lang="en-US" sz="1600" dirty="0" smtClean="0"/>
              <a:t>firm.</a:t>
            </a:r>
          </a:p>
          <a:p>
            <a:pPr lvl="2">
              <a:buSzPct val="80000"/>
            </a:pPr>
            <a:r>
              <a:rPr lang="en-US" sz="1600" dirty="0" smtClean="0">
                <a:ea typeface="+mn-ea"/>
                <a:cs typeface="+mn-cs"/>
              </a:rPr>
              <a:t>So as not to become a generic term that refers to a general product category (which cannot be legally protected as an exclusive brand name), the firm should spell the name with a capital letter and use it as an adjective to modify the name of the general product class.</a:t>
            </a:r>
          </a:p>
        </p:txBody>
      </p:sp>
      <p:pic>
        <p:nvPicPr>
          <p:cNvPr id="4" name="Picture 11" descr="MPj033726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648200"/>
            <a:ext cx="2590800" cy="1849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5715000" y="4267200"/>
            <a:ext cx="3048000" cy="400110"/>
          </a:xfrm>
          <a:prstGeom prst="rect">
            <a:avLst/>
          </a:prstGeom>
          <a:noFill/>
          <a:ln w="9525">
            <a:noFill/>
            <a:miter lim="800000"/>
            <a:headEnd/>
            <a:tailEnd/>
          </a:ln>
        </p:spPr>
        <p:txBody>
          <a:bodyPr wrap="square">
            <a:spAutoFit/>
          </a:bodyPr>
          <a:lstStyle/>
          <a:p>
            <a:pPr algn="ctr">
              <a:spcBef>
                <a:spcPct val="50000"/>
              </a:spcBef>
              <a:defRPr/>
            </a:pPr>
            <a:r>
              <a:rPr lang="en-US" sz="2000" b="1" dirty="0">
                <a:solidFill>
                  <a:schemeClr val="accent2">
                    <a:lumMod val="50000"/>
                  </a:schemeClr>
                </a:solidFill>
                <a:latin typeface="Lucida Sans"/>
                <a:ea typeface="ＭＳ Ｐゴシック" charset="-128"/>
                <a:cs typeface="Lucida Sans"/>
              </a:rPr>
              <a:t>Kleenex</a:t>
            </a:r>
            <a:r>
              <a:rPr lang="en-US" sz="2000" b="1" baseline="30000" dirty="0">
                <a:solidFill>
                  <a:schemeClr val="accent2">
                    <a:lumMod val="50000"/>
                  </a:schemeClr>
                </a:solidFill>
                <a:latin typeface="Lucida Sans"/>
                <a:ea typeface="ＭＳ Ｐゴシック" charset="-128"/>
                <a:cs typeface="Lucida Sans"/>
              </a:rPr>
              <a:t>®</a:t>
            </a:r>
            <a:r>
              <a:rPr lang="en-US" sz="2000" b="1" dirty="0">
                <a:solidFill>
                  <a:schemeClr val="accent2">
                    <a:lumMod val="50000"/>
                  </a:schemeClr>
                </a:solidFill>
                <a:latin typeface="Lucida Sans"/>
                <a:ea typeface="ＭＳ Ｐゴシック" charset="-128"/>
                <a:cs typeface="Lucida Sans"/>
              </a:rPr>
              <a:t> or tissue?</a:t>
            </a:r>
          </a:p>
        </p:txBody>
      </p:sp>
      <p:pic>
        <p:nvPicPr>
          <p:cNvPr id="6" name="Picture 24" descr="US packaging‎">
            <a:hlinkClick r:id="rId4" tooltip="US packagi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419600"/>
            <a:ext cx="21145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NetZ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638800"/>
            <a:ext cx="1257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Wonderb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572000"/>
            <a:ext cx="188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76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Branding Strategies</a:t>
            </a:r>
            <a:endParaRPr lang="en-US" sz="500" dirty="0" smtClean="0"/>
          </a:p>
        </p:txBody>
      </p:sp>
      <p:sp>
        <p:nvSpPr>
          <p:cNvPr id="2" name="Text Placeholder 1"/>
          <p:cNvSpPr>
            <a:spLocks noGrp="1"/>
          </p:cNvSpPr>
          <p:nvPr>
            <p:ph type="body" sz="quarter" idx="10"/>
          </p:nvPr>
        </p:nvSpPr>
        <p:spPr>
          <a:xfrm>
            <a:off x="228600" y="1295400"/>
            <a:ext cx="8763000" cy="4876800"/>
          </a:xfrm>
        </p:spPr>
        <p:txBody>
          <a:bodyPr/>
          <a:lstStyle/>
          <a:p>
            <a:r>
              <a:rPr lang="en-US" sz="1400" b="1" dirty="0" smtClean="0">
                <a:solidFill>
                  <a:srgbClr val="0D9CAC"/>
                </a:solidFill>
              </a:rPr>
              <a:t>Individual branding </a:t>
            </a:r>
            <a:r>
              <a:rPr lang="en-US" sz="1400" dirty="0" smtClean="0"/>
              <a:t>– the strategy in which a firm uses a different brand for each of its </a:t>
            </a:r>
            <a:r>
              <a:rPr lang="en-US" sz="1400" dirty="0" smtClean="0"/>
              <a:t>products</a:t>
            </a:r>
          </a:p>
          <a:p>
            <a:pPr lvl="1"/>
            <a:r>
              <a:rPr lang="en-US" sz="1400" dirty="0"/>
              <a:t>Example: </a:t>
            </a:r>
            <a:r>
              <a:rPr lang="en-US" sz="1400" dirty="0" smtClean="0"/>
              <a:t>Mars uses Mars, Snickers, M&amp;Ms, etc. for its line of candy</a:t>
            </a:r>
            <a:endParaRPr lang="en-US" sz="1400" dirty="0"/>
          </a:p>
          <a:p>
            <a:pPr lvl="1"/>
            <a:r>
              <a:rPr lang="en-US" sz="1400" dirty="0" smtClean="0"/>
              <a:t>Advantages</a:t>
            </a:r>
            <a:r>
              <a:rPr lang="en-US" sz="1400" dirty="0" smtClean="0"/>
              <a:t>:</a:t>
            </a:r>
          </a:p>
          <a:p>
            <a:pPr lvl="2"/>
            <a:r>
              <a:rPr lang="en-US" sz="1400" dirty="0" smtClean="0"/>
              <a:t>A problem with one product will not affect the good name of the firm’s other products.</a:t>
            </a:r>
          </a:p>
          <a:p>
            <a:pPr lvl="2"/>
            <a:r>
              <a:rPr lang="en-US" sz="1400" dirty="0" smtClean="0"/>
              <a:t>The different brands can be directed toward different market segments.</a:t>
            </a:r>
          </a:p>
          <a:p>
            <a:r>
              <a:rPr lang="en-US" sz="1400" b="1" dirty="0">
                <a:solidFill>
                  <a:srgbClr val="0D9CAC"/>
                </a:solidFill>
              </a:rPr>
              <a:t>Family branding </a:t>
            </a:r>
            <a:r>
              <a:rPr lang="en-US" sz="1400" dirty="0" smtClean="0"/>
              <a:t>– the strategy in which a firm uses the same brand for all or most of its </a:t>
            </a:r>
            <a:r>
              <a:rPr lang="en-US" sz="1400" dirty="0" smtClean="0"/>
              <a:t>products</a:t>
            </a:r>
          </a:p>
          <a:p>
            <a:pPr lvl="1"/>
            <a:r>
              <a:rPr lang="en-US" sz="1400" dirty="0"/>
              <a:t>Example: </a:t>
            </a:r>
            <a:r>
              <a:rPr lang="en-US" sz="1400" dirty="0" smtClean="0"/>
              <a:t>Heinz uses </a:t>
            </a:r>
            <a:r>
              <a:rPr lang="en-US" sz="1400" dirty="0"/>
              <a:t>family branding for all its product mixes</a:t>
            </a:r>
          </a:p>
          <a:p>
            <a:pPr lvl="1"/>
            <a:r>
              <a:rPr lang="en-US" sz="1400" dirty="0" smtClean="0"/>
              <a:t>Advantages</a:t>
            </a:r>
            <a:r>
              <a:rPr lang="en-US" sz="1400" dirty="0" smtClean="0"/>
              <a:t>:</a:t>
            </a:r>
          </a:p>
          <a:p>
            <a:pPr lvl="2"/>
            <a:r>
              <a:rPr lang="en-US" sz="1400" dirty="0" smtClean="0"/>
              <a:t>Successful promotion for any one item that carries the family brand can help all other products with the same brand name.</a:t>
            </a:r>
          </a:p>
          <a:p>
            <a:pPr lvl="2"/>
            <a:r>
              <a:rPr lang="en-US" sz="1400" dirty="0" smtClean="0"/>
              <a:t>A new product has a head-start when its brand name is already known and accepted by customers.</a:t>
            </a:r>
          </a:p>
        </p:txBody>
      </p:sp>
      <p:pic>
        <p:nvPicPr>
          <p:cNvPr id="4" name="Picture 3"/>
          <p:cNvPicPr>
            <a:picLocks noChangeAspect="1"/>
          </p:cNvPicPr>
          <p:nvPr/>
        </p:nvPicPr>
        <p:blipFill>
          <a:blip r:embed="rId3"/>
          <a:stretch>
            <a:fillRect/>
          </a:stretch>
        </p:blipFill>
        <p:spPr>
          <a:xfrm>
            <a:off x="457200" y="4800600"/>
            <a:ext cx="3657600" cy="1760220"/>
          </a:xfrm>
          <a:prstGeom prst="rect">
            <a:avLst/>
          </a:prstGeom>
        </p:spPr>
      </p:pic>
      <p:pic>
        <p:nvPicPr>
          <p:cNvPr id="5" name="Picture 4"/>
          <p:cNvPicPr>
            <a:picLocks noChangeAspect="1"/>
          </p:cNvPicPr>
          <p:nvPr/>
        </p:nvPicPr>
        <p:blipFill>
          <a:blip r:embed="rId4"/>
          <a:stretch>
            <a:fillRect/>
          </a:stretch>
        </p:blipFill>
        <p:spPr>
          <a:xfrm>
            <a:off x="4724400" y="4724400"/>
            <a:ext cx="3810000" cy="1574800"/>
          </a:xfrm>
          <a:prstGeom prst="rect">
            <a:avLst/>
          </a:prstGeom>
        </p:spPr>
      </p:pic>
      <p:sp>
        <p:nvSpPr>
          <p:cNvPr id="6" name="TextBox 5"/>
          <p:cNvSpPr txBox="1"/>
          <p:nvPr/>
        </p:nvSpPr>
        <p:spPr>
          <a:xfrm>
            <a:off x="457200" y="4419600"/>
            <a:ext cx="3657600" cy="369332"/>
          </a:xfrm>
          <a:prstGeom prst="rect">
            <a:avLst/>
          </a:prstGeom>
          <a:noFill/>
        </p:spPr>
        <p:txBody>
          <a:bodyPr wrap="square" rtlCol="0">
            <a:spAutoFit/>
          </a:bodyPr>
          <a:lstStyle/>
          <a:p>
            <a:pPr algn="ctr"/>
            <a:r>
              <a:rPr lang="en-US" b="1" dirty="0" smtClean="0">
                <a:solidFill>
                  <a:srgbClr val="FF0000"/>
                </a:solidFill>
              </a:rPr>
              <a:t>Individual Branding</a:t>
            </a:r>
            <a:endParaRPr lang="en-US" b="1" dirty="0">
              <a:solidFill>
                <a:srgbClr val="FF0000"/>
              </a:solidFill>
            </a:endParaRPr>
          </a:p>
        </p:txBody>
      </p:sp>
      <p:sp>
        <p:nvSpPr>
          <p:cNvPr id="8" name="TextBox 7"/>
          <p:cNvSpPr txBox="1"/>
          <p:nvPr/>
        </p:nvSpPr>
        <p:spPr>
          <a:xfrm>
            <a:off x="4724400" y="4572000"/>
            <a:ext cx="3657600" cy="369332"/>
          </a:xfrm>
          <a:prstGeom prst="rect">
            <a:avLst/>
          </a:prstGeom>
          <a:noFill/>
        </p:spPr>
        <p:txBody>
          <a:bodyPr wrap="square" rtlCol="0">
            <a:spAutoFit/>
          </a:bodyPr>
          <a:lstStyle/>
          <a:p>
            <a:pPr algn="ctr"/>
            <a:r>
              <a:rPr lang="en-US" b="1" dirty="0" smtClean="0">
                <a:solidFill>
                  <a:srgbClr val="FF0000"/>
                </a:solidFill>
              </a:rPr>
              <a:t>Family Branding</a:t>
            </a:r>
            <a:endParaRPr lang="en-US" b="1" dirty="0">
              <a:solidFill>
                <a:srgbClr val="FF0000"/>
              </a:solidFill>
            </a:endParaRPr>
          </a:p>
        </p:txBody>
      </p:sp>
    </p:spTree>
    <p:extLst>
      <p:ext uri="{BB962C8B-B14F-4D97-AF65-F5344CB8AC3E}">
        <p14:creationId xmlns:p14="http://schemas.microsoft.com/office/powerpoint/2010/main" val="117595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Brand Extensions</a:t>
            </a:r>
            <a:endParaRPr lang="en-US" sz="500" dirty="0" smtClean="0"/>
          </a:p>
        </p:txBody>
      </p:sp>
      <p:sp>
        <p:nvSpPr>
          <p:cNvPr id="2" name="Text Placeholder 1"/>
          <p:cNvSpPr>
            <a:spLocks noGrp="1"/>
          </p:cNvSpPr>
          <p:nvPr>
            <p:ph type="body" sz="quarter" idx="10"/>
          </p:nvPr>
        </p:nvSpPr>
        <p:spPr>
          <a:xfrm>
            <a:off x="381000" y="1219200"/>
            <a:ext cx="8077200" cy="2895600"/>
          </a:xfrm>
        </p:spPr>
        <p:txBody>
          <a:bodyPr wrap="square"/>
          <a:lstStyle/>
          <a:p>
            <a:r>
              <a:rPr lang="en-US" sz="1600" b="1" dirty="0" smtClean="0">
                <a:solidFill>
                  <a:srgbClr val="0D9CAC"/>
                </a:solidFill>
              </a:rPr>
              <a:t>Brand extension </a:t>
            </a:r>
            <a:r>
              <a:rPr lang="en-US" sz="1600" dirty="0" smtClean="0"/>
              <a:t>– using an existing brand to brand a new product in a different product category</a:t>
            </a:r>
          </a:p>
          <a:p>
            <a:pPr lvl="1"/>
            <a:r>
              <a:rPr lang="en-US" sz="1600" dirty="0" smtClean="0"/>
              <a:t>Example: West Elm, a furniture retailer, partnered with DKK, a hospitality management firm, to extend its brand into boutique hotels—naturally, furnished with West Elm furniture that guests can buy online</a:t>
            </a:r>
            <a:r>
              <a:rPr lang="en-US" sz="1600" dirty="0" smtClean="0"/>
              <a:t>.</a:t>
            </a:r>
          </a:p>
          <a:p>
            <a:r>
              <a:rPr lang="en-US" sz="1600" dirty="0" smtClean="0"/>
              <a:t>Marketers </a:t>
            </a:r>
            <a:r>
              <a:rPr lang="en-US" sz="1600" dirty="0" smtClean="0"/>
              <a:t>must be careful not to extend a brand too many times or extend too far outside the original product category, as either action may weaken the brand</a:t>
            </a:r>
            <a:r>
              <a:rPr lang="en-US" sz="1600" dirty="0" smtClean="0"/>
              <a:t>.</a:t>
            </a:r>
          </a:p>
          <a:p>
            <a:pPr lvl="1"/>
            <a:r>
              <a:rPr lang="en-US" sz="1600" dirty="0"/>
              <a:t>Example: Kellogg’s extended its brand name </a:t>
            </a:r>
            <a:r>
              <a:rPr lang="en-US" sz="1600" dirty="0" smtClean="0"/>
              <a:t>to </a:t>
            </a:r>
            <a:r>
              <a:rPr lang="en-US" sz="1600" dirty="0"/>
              <a:t>a line of hip-hop street clothing that was a failure</a:t>
            </a:r>
          </a:p>
          <a:p>
            <a:pPr marL="457200" lvl="1" indent="0">
              <a:buNone/>
            </a:pPr>
            <a:endParaRPr lang="en-US" sz="1600" dirty="0" smtClean="0"/>
          </a:p>
        </p:txBody>
      </p:sp>
      <p:pic>
        <p:nvPicPr>
          <p:cNvPr id="4" name="Picture 3"/>
          <p:cNvPicPr>
            <a:picLocks noChangeAspect="1"/>
          </p:cNvPicPr>
          <p:nvPr/>
        </p:nvPicPr>
        <p:blipFill>
          <a:blip r:embed="rId3"/>
          <a:stretch>
            <a:fillRect/>
          </a:stretch>
        </p:blipFill>
        <p:spPr>
          <a:xfrm>
            <a:off x="685800" y="3733800"/>
            <a:ext cx="7505808" cy="2742184"/>
          </a:xfrm>
          <a:prstGeom prst="rect">
            <a:avLst/>
          </a:prstGeom>
        </p:spPr>
      </p:pic>
    </p:spTree>
    <p:extLst>
      <p:ext uri="{BB962C8B-B14F-4D97-AF65-F5344CB8AC3E}">
        <p14:creationId xmlns:p14="http://schemas.microsoft.com/office/powerpoint/2010/main" val="4127968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Packaging</a:t>
            </a:r>
            <a:endParaRPr lang="en-US" sz="900" dirty="0" smtClean="0"/>
          </a:p>
        </p:txBody>
      </p:sp>
      <p:sp>
        <p:nvSpPr>
          <p:cNvPr id="2" name="Text Placeholder 1"/>
          <p:cNvSpPr>
            <a:spLocks noGrp="1"/>
          </p:cNvSpPr>
          <p:nvPr>
            <p:ph type="body" sz="quarter" idx="10"/>
          </p:nvPr>
        </p:nvSpPr>
        <p:spPr>
          <a:xfrm>
            <a:off x="457200" y="1295400"/>
            <a:ext cx="8229600" cy="4876800"/>
          </a:xfrm>
        </p:spPr>
        <p:txBody>
          <a:bodyPr/>
          <a:lstStyle/>
          <a:p>
            <a:r>
              <a:rPr lang="en-US" sz="1800" b="1" dirty="0">
                <a:solidFill>
                  <a:srgbClr val="0D9CAC"/>
                </a:solidFill>
              </a:rPr>
              <a:t>Packaging</a:t>
            </a:r>
            <a:r>
              <a:rPr lang="en-US" sz="1800" dirty="0" smtClean="0"/>
              <a:t> – all the activities involved in developing and providing a container with graphics for a product</a:t>
            </a:r>
          </a:p>
          <a:p>
            <a:endParaRPr lang="en-US" sz="1800" dirty="0" smtClean="0"/>
          </a:p>
          <a:p>
            <a:pPr marL="0" indent="0">
              <a:buNone/>
            </a:pPr>
            <a:r>
              <a:rPr lang="en-US" sz="1800" b="1" dirty="0" smtClean="0"/>
              <a:t>Packaging Functions</a:t>
            </a:r>
          </a:p>
          <a:p>
            <a:r>
              <a:rPr lang="en-US" sz="1800" dirty="0" smtClean="0"/>
              <a:t>Protect the product</a:t>
            </a:r>
          </a:p>
          <a:p>
            <a:r>
              <a:rPr lang="en-US" sz="1800" dirty="0" smtClean="0"/>
              <a:t>Maintain the product’s functional form</a:t>
            </a:r>
          </a:p>
          <a:p>
            <a:r>
              <a:rPr lang="en-US" sz="1800" dirty="0" smtClean="0"/>
              <a:t>Offer consumer convenience</a:t>
            </a:r>
          </a:p>
          <a:p>
            <a:r>
              <a:rPr lang="en-US" sz="1800" dirty="0" smtClean="0"/>
              <a:t>Promote a product by communicating its features, uses, benefits, and image</a:t>
            </a:r>
          </a:p>
          <a:p>
            <a:endParaRPr lang="en-US" sz="1800" dirty="0"/>
          </a:p>
          <a:p>
            <a:pPr marL="0" indent="0">
              <a:buNone/>
            </a:pPr>
            <a:r>
              <a:rPr lang="en-US" sz="1800" b="1" dirty="0" smtClean="0"/>
              <a:t>Packaging Design Considerations</a:t>
            </a:r>
          </a:p>
          <a:p>
            <a:r>
              <a:rPr lang="en-US" sz="1800" dirty="0" smtClean="0"/>
              <a:t>Cost</a:t>
            </a:r>
          </a:p>
          <a:p>
            <a:r>
              <a:rPr lang="en-US" sz="1800" dirty="0" smtClean="0"/>
              <a:t>Single or multiple units</a:t>
            </a:r>
          </a:p>
          <a:p>
            <a:r>
              <a:rPr lang="en-US" sz="1800" dirty="0" smtClean="0"/>
              <a:t>Consistency among package designs</a:t>
            </a:r>
          </a:p>
          <a:p>
            <a:r>
              <a:rPr lang="en-US" sz="1800" dirty="0" smtClean="0"/>
              <a:t>The promotional role</a:t>
            </a:r>
          </a:p>
          <a:p>
            <a:r>
              <a:rPr lang="en-US" sz="1800" dirty="0" smtClean="0"/>
              <a:t>Environmental responsibility</a:t>
            </a:r>
          </a:p>
        </p:txBody>
      </p:sp>
      <p:pic>
        <p:nvPicPr>
          <p:cNvPr id="4" name="Picture 12" descr="Tuna.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74011"/>
            <a:ext cx="2362200" cy="21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133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Labeling</a:t>
            </a:r>
            <a:endParaRPr lang="en-US" sz="500" dirty="0" smtClean="0"/>
          </a:p>
        </p:txBody>
      </p:sp>
      <p:sp>
        <p:nvSpPr>
          <p:cNvPr id="2" name="Text Placeholder 1"/>
          <p:cNvSpPr>
            <a:spLocks noGrp="1"/>
          </p:cNvSpPr>
          <p:nvPr>
            <p:ph type="body" sz="quarter" idx="10"/>
          </p:nvPr>
        </p:nvSpPr>
        <p:spPr>
          <a:xfrm>
            <a:off x="228600" y="1371600"/>
            <a:ext cx="5486400" cy="4876800"/>
          </a:xfrm>
        </p:spPr>
        <p:txBody>
          <a:bodyPr/>
          <a:lstStyle/>
          <a:p>
            <a:r>
              <a:rPr lang="en-US" sz="1600" b="1" dirty="0">
                <a:solidFill>
                  <a:srgbClr val="0D9CAC"/>
                </a:solidFill>
              </a:rPr>
              <a:t>Labeling</a:t>
            </a:r>
            <a:r>
              <a:rPr lang="en-US" sz="1600" dirty="0" smtClean="0"/>
              <a:t> – the presentation of information on a product or its package</a:t>
            </a:r>
          </a:p>
          <a:p>
            <a:r>
              <a:rPr lang="en-US" sz="1600" dirty="0" smtClean="0"/>
              <a:t>Label – the part of a package that contains information, including: </a:t>
            </a:r>
          </a:p>
          <a:p>
            <a:pPr lvl="1"/>
            <a:r>
              <a:rPr lang="en-US" sz="1600" dirty="0" smtClean="0"/>
              <a:t>The brand name and mark</a:t>
            </a:r>
          </a:p>
          <a:p>
            <a:pPr lvl="1"/>
            <a:r>
              <a:rPr lang="en-US" sz="1600" dirty="0" smtClean="0"/>
              <a:t>The registered trademark symbol</a:t>
            </a:r>
            <a:r>
              <a:rPr lang="en-US" sz="1600" baseline="30000" dirty="0" smtClean="0"/>
              <a:t>®</a:t>
            </a:r>
          </a:p>
          <a:p>
            <a:pPr lvl="1"/>
            <a:r>
              <a:rPr lang="en-US" sz="1600" dirty="0" smtClean="0"/>
              <a:t>The package size and contents</a:t>
            </a:r>
          </a:p>
          <a:p>
            <a:pPr lvl="1"/>
            <a:r>
              <a:rPr lang="en-US" sz="1600" dirty="0" smtClean="0"/>
              <a:t>Product claims</a:t>
            </a:r>
          </a:p>
          <a:p>
            <a:pPr lvl="1"/>
            <a:r>
              <a:rPr lang="en-US" sz="1600" dirty="0" smtClean="0"/>
              <a:t>Directions for use and safety precautions</a:t>
            </a:r>
          </a:p>
          <a:p>
            <a:pPr lvl="1"/>
            <a:r>
              <a:rPr lang="en-US" sz="1600" dirty="0" smtClean="0"/>
              <a:t>Ingredients</a:t>
            </a:r>
          </a:p>
          <a:p>
            <a:pPr lvl="1"/>
            <a:r>
              <a:rPr lang="en-US" sz="1600" dirty="0" smtClean="0"/>
              <a:t>The name and address of the manufacturer</a:t>
            </a:r>
          </a:p>
          <a:p>
            <a:pPr lvl="1"/>
            <a:r>
              <a:rPr lang="en-US" sz="1600" dirty="0"/>
              <a:t>T</a:t>
            </a:r>
            <a:r>
              <a:rPr lang="en-US" sz="1600" dirty="0" smtClean="0"/>
              <a:t>he Universal Product Code (UPC) symbol</a:t>
            </a:r>
          </a:p>
          <a:p>
            <a:r>
              <a:rPr lang="en-US" sz="1600" dirty="0" smtClean="0"/>
              <a:t>Labels may also carry the details of written, or express, warranties.</a:t>
            </a:r>
          </a:p>
          <a:p>
            <a:pPr lvl="1"/>
            <a:r>
              <a:rPr lang="en-US" sz="1600" b="1" dirty="0" smtClean="0">
                <a:solidFill>
                  <a:srgbClr val="0D9CAC"/>
                </a:solidFill>
              </a:rPr>
              <a:t>Express </a:t>
            </a:r>
            <a:r>
              <a:rPr lang="en-US" sz="1600" b="1" dirty="0">
                <a:solidFill>
                  <a:srgbClr val="0D9CAC"/>
                </a:solidFill>
              </a:rPr>
              <a:t>warranty </a:t>
            </a:r>
            <a:r>
              <a:rPr lang="en-US" sz="1600" dirty="0" smtClean="0"/>
              <a:t>– a written explanation of the producer’s responsibilities in the event that a product is found to be defective or otherwise unsatisfactory</a:t>
            </a: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313" y="1622425"/>
            <a:ext cx="327183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70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Meaning and Use of Price</a:t>
            </a:r>
            <a:endParaRPr lang="en-US" sz="500" dirty="0" smtClean="0"/>
          </a:p>
        </p:txBody>
      </p:sp>
      <p:sp>
        <p:nvSpPr>
          <p:cNvPr id="5" name="Rectangle 3"/>
          <p:cNvSpPr txBox="1">
            <a:spLocks noChangeArrowheads="1"/>
          </p:cNvSpPr>
          <p:nvPr/>
        </p:nvSpPr>
        <p:spPr bwMode="auto">
          <a:xfrm>
            <a:off x="381000" y="1219200"/>
            <a:ext cx="85344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742950" indent="-3429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Wingdings" charset="0"/>
              <a:buChar char="§"/>
            </a:pPr>
            <a:r>
              <a:rPr lang="en-US" sz="1700" dirty="0">
                <a:solidFill>
                  <a:schemeClr val="accent1">
                    <a:lumMod val="50000"/>
                  </a:schemeClr>
                </a:solidFill>
                <a:latin typeface="Calibri" charset="0"/>
              </a:rPr>
              <a:t>Price</a:t>
            </a:r>
          </a:p>
          <a:p>
            <a:pPr lvl="2">
              <a:buClr>
                <a:srgbClr val="1B459B"/>
              </a:buClr>
              <a:buFont typeface="Wingdings" charset="0"/>
              <a:buChar char="§"/>
            </a:pPr>
            <a:r>
              <a:rPr lang="en-US" sz="1700" dirty="0">
                <a:solidFill>
                  <a:srgbClr val="000000"/>
                </a:solidFill>
                <a:latin typeface="Calibri" charset="0"/>
              </a:rPr>
              <a:t>The amount of money a seller is willing to accept in exchange for a product at a given time and under certain circumstances</a:t>
            </a:r>
          </a:p>
          <a:p>
            <a:pPr>
              <a:spcBef>
                <a:spcPct val="20000"/>
              </a:spcBef>
              <a:buClr>
                <a:srgbClr val="2B2C6F"/>
              </a:buClr>
              <a:buFontTx/>
              <a:buChar char="•"/>
            </a:pPr>
            <a:r>
              <a:rPr lang="en-US" sz="1700" dirty="0">
                <a:solidFill>
                  <a:srgbClr val="000000"/>
                </a:solidFill>
                <a:latin typeface="Calibri" charset="0"/>
              </a:rPr>
              <a:t>Price Objectives</a:t>
            </a:r>
          </a:p>
          <a:p>
            <a:pPr lvl="1">
              <a:spcBef>
                <a:spcPct val="20000"/>
              </a:spcBef>
              <a:buClr>
                <a:srgbClr val="2B2C6F"/>
              </a:buClr>
              <a:buFontTx/>
              <a:buChar char="–"/>
            </a:pPr>
            <a:r>
              <a:rPr lang="en-US" sz="1700" dirty="0">
                <a:solidFill>
                  <a:srgbClr val="000000"/>
                </a:solidFill>
                <a:latin typeface="Calibri" charset="0"/>
              </a:rPr>
              <a:t>Increase sales, profit, and/or market share</a:t>
            </a:r>
          </a:p>
          <a:p>
            <a:pPr lvl="1">
              <a:spcBef>
                <a:spcPct val="20000"/>
              </a:spcBef>
              <a:buClr>
                <a:srgbClr val="2B2C6F"/>
              </a:buClr>
              <a:buFontTx/>
              <a:buChar char="–"/>
            </a:pPr>
            <a:r>
              <a:rPr lang="en-US" sz="1700" dirty="0">
                <a:solidFill>
                  <a:srgbClr val="000000"/>
                </a:solidFill>
                <a:latin typeface="Calibri" charset="0"/>
              </a:rPr>
              <a:t>Increase store traffic</a:t>
            </a:r>
          </a:p>
          <a:p>
            <a:pPr lvl="1">
              <a:spcBef>
                <a:spcPct val="20000"/>
              </a:spcBef>
              <a:buClr>
                <a:srgbClr val="2B2C6F"/>
              </a:buClr>
              <a:buFontTx/>
              <a:buChar char="–"/>
            </a:pPr>
            <a:r>
              <a:rPr lang="en-US" sz="1700" dirty="0">
                <a:solidFill>
                  <a:srgbClr val="000000"/>
                </a:solidFill>
                <a:latin typeface="Calibri" charset="0"/>
              </a:rPr>
              <a:t>Create image/quality</a:t>
            </a:r>
          </a:p>
          <a:p>
            <a:pPr lvl="1">
              <a:spcBef>
                <a:spcPct val="20000"/>
              </a:spcBef>
              <a:buClr>
                <a:srgbClr val="2B2C6F"/>
              </a:buClr>
              <a:buFontTx/>
              <a:buChar char="–"/>
            </a:pPr>
            <a:r>
              <a:rPr lang="en-US" sz="1700" dirty="0">
                <a:solidFill>
                  <a:srgbClr val="000000"/>
                </a:solidFill>
                <a:latin typeface="Calibri" charset="0"/>
              </a:rPr>
              <a:t>Combat competition</a:t>
            </a:r>
          </a:p>
          <a:p>
            <a:pPr>
              <a:spcBef>
                <a:spcPct val="20000"/>
              </a:spcBef>
              <a:buClr>
                <a:srgbClr val="2B2C6F"/>
              </a:buClr>
              <a:buFontTx/>
              <a:buChar char="•"/>
            </a:pPr>
            <a:r>
              <a:rPr lang="en-US" sz="1700" dirty="0">
                <a:solidFill>
                  <a:srgbClr val="000000"/>
                </a:solidFill>
                <a:latin typeface="Calibri" charset="0"/>
              </a:rPr>
              <a:t>How do you determine price?</a:t>
            </a:r>
          </a:p>
          <a:p>
            <a:pPr lvl="1">
              <a:spcBef>
                <a:spcPct val="20000"/>
              </a:spcBef>
              <a:buClr>
                <a:srgbClr val="2B2C6F"/>
              </a:buClr>
              <a:buFontTx/>
              <a:buChar char="–"/>
            </a:pPr>
            <a:r>
              <a:rPr lang="en-US" sz="1700" dirty="0">
                <a:solidFill>
                  <a:srgbClr val="000000"/>
                </a:solidFill>
                <a:latin typeface="Calibri" charset="0"/>
              </a:rPr>
              <a:t>Cost-Based</a:t>
            </a:r>
          </a:p>
          <a:p>
            <a:pPr lvl="2">
              <a:spcBef>
                <a:spcPct val="20000"/>
              </a:spcBef>
              <a:buClr>
                <a:srgbClr val="2B2C6F"/>
              </a:buClr>
              <a:buFontTx/>
              <a:buChar char="•"/>
            </a:pPr>
            <a:r>
              <a:rPr lang="en-US" sz="1700" dirty="0">
                <a:solidFill>
                  <a:srgbClr val="000000"/>
                </a:solidFill>
                <a:latin typeface="Calibri" charset="0"/>
              </a:rPr>
              <a:t>Mark-Up on Cost</a:t>
            </a:r>
          </a:p>
          <a:p>
            <a:pPr lvl="2">
              <a:spcBef>
                <a:spcPct val="20000"/>
              </a:spcBef>
              <a:buClr>
                <a:srgbClr val="2B2C6F"/>
              </a:buClr>
              <a:buFontTx/>
              <a:buChar char="•"/>
            </a:pPr>
            <a:r>
              <a:rPr lang="en-US" sz="1700" dirty="0">
                <a:solidFill>
                  <a:srgbClr val="000000"/>
                </a:solidFill>
                <a:latin typeface="Calibri" charset="0"/>
              </a:rPr>
              <a:t>Break-Even Analysis</a:t>
            </a:r>
          </a:p>
          <a:p>
            <a:pPr lvl="1">
              <a:spcBef>
                <a:spcPct val="20000"/>
              </a:spcBef>
              <a:buClr>
                <a:srgbClr val="2B2C6F"/>
              </a:buClr>
              <a:buFontTx/>
              <a:buChar char="–"/>
            </a:pPr>
            <a:r>
              <a:rPr lang="en-US" sz="1700" dirty="0">
                <a:solidFill>
                  <a:srgbClr val="000000"/>
                </a:solidFill>
                <a:latin typeface="Calibri" charset="0"/>
              </a:rPr>
              <a:t>Demand Based</a:t>
            </a:r>
          </a:p>
          <a:p>
            <a:pPr lvl="2">
              <a:spcBef>
                <a:spcPct val="20000"/>
              </a:spcBef>
              <a:buClr>
                <a:srgbClr val="2B2C6F"/>
              </a:buClr>
              <a:buFontTx/>
              <a:buChar char="•"/>
            </a:pPr>
            <a:r>
              <a:rPr lang="en-US" sz="1700" dirty="0">
                <a:solidFill>
                  <a:srgbClr val="000000"/>
                </a:solidFill>
                <a:latin typeface="Calibri" charset="0"/>
              </a:rPr>
              <a:t>↑D, ↑P</a:t>
            </a:r>
          </a:p>
          <a:p>
            <a:pPr lvl="2">
              <a:spcBef>
                <a:spcPct val="20000"/>
              </a:spcBef>
              <a:buClr>
                <a:srgbClr val="2B2C6F"/>
              </a:buClr>
              <a:buFontTx/>
              <a:buChar char="•"/>
            </a:pPr>
            <a:r>
              <a:rPr lang="en-US" sz="1700" dirty="0">
                <a:solidFill>
                  <a:srgbClr val="000000"/>
                </a:solidFill>
                <a:latin typeface="Calibri" charset="0"/>
              </a:rPr>
              <a:t>↓D, ↓P</a:t>
            </a:r>
          </a:p>
          <a:p>
            <a:pPr lvl="1">
              <a:spcBef>
                <a:spcPct val="20000"/>
              </a:spcBef>
              <a:buClr>
                <a:srgbClr val="2B2C6F"/>
              </a:buClr>
              <a:buFontTx/>
              <a:buChar char="–"/>
            </a:pPr>
            <a:r>
              <a:rPr lang="en-US" sz="1700" dirty="0">
                <a:solidFill>
                  <a:srgbClr val="000000"/>
                </a:solidFill>
                <a:latin typeface="Calibri" charset="0"/>
              </a:rPr>
              <a:t>Competition Based</a:t>
            </a:r>
          </a:p>
          <a:p>
            <a:pPr lvl="2">
              <a:spcBef>
                <a:spcPct val="20000"/>
              </a:spcBef>
              <a:buClr>
                <a:srgbClr val="2B2C6F"/>
              </a:buClr>
              <a:buFontTx/>
              <a:buChar char="•"/>
            </a:pPr>
            <a:r>
              <a:rPr lang="en-US" sz="1700" dirty="0">
                <a:solidFill>
                  <a:srgbClr val="000000"/>
                </a:solidFill>
                <a:latin typeface="Calibri" charset="0"/>
              </a:rPr>
              <a:t>Set a price based on what your competition is doing</a:t>
            </a:r>
          </a:p>
        </p:txBody>
      </p:sp>
      <p:pic>
        <p:nvPicPr>
          <p:cNvPr id="6" name="Picture 5"/>
          <p:cNvPicPr>
            <a:picLocks noChangeAspect="1"/>
          </p:cNvPicPr>
          <p:nvPr/>
        </p:nvPicPr>
        <p:blipFill>
          <a:blip r:embed="rId3"/>
          <a:stretch>
            <a:fillRect/>
          </a:stretch>
        </p:blipFill>
        <p:spPr>
          <a:xfrm>
            <a:off x="5486400" y="2667000"/>
            <a:ext cx="2971800" cy="2971800"/>
          </a:xfrm>
          <a:prstGeom prst="rect">
            <a:avLst/>
          </a:prstGeom>
        </p:spPr>
      </p:pic>
    </p:spTree>
    <p:extLst>
      <p:ext uri="{BB962C8B-B14F-4D97-AF65-F5344CB8AC3E}">
        <p14:creationId xmlns:p14="http://schemas.microsoft.com/office/powerpoint/2010/main" val="81017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Meaning and Use of Price</a:t>
            </a:r>
            <a:endParaRPr lang="en-US" sz="500" dirty="0" smtClean="0"/>
          </a:p>
        </p:txBody>
      </p:sp>
      <p:sp>
        <p:nvSpPr>
          <p:cNvPr id="2" name="Text Placeholder 1"/>
          <p:cNvSpPr>
            <a:spLocks noGrp="1"/>
          </p:cNvSpPr>
          <p:nvPr>
            <p:ph type="body" sz="quarter" idx="10"/>
          </p:nvPr>
        </p:nvSpPr>
        <p:spPr/>
        <p:txBody>
          <a:bodyPr/>
          <a:lstStyle/>
          <a:p>
            <a:r>
              <a:rPr lang="en-US" b="1" dirty="0">
                <a:solidFill>
                  <a:srgbClr val="0D9CAC"/>
                </a:solidFill>
              </a:rPr>
              <a:t>Price</a:t>
            </a:r>
            <a:r>
              <a:rPr lang="en-US" dirty="0" smtClean="0"/>
              <a:t> – the amount of money a seller is willing to accept in exchange for a product at a given time and under given circumstances</a:t>
            </a:r>
            <a:endParaRPr lang="en-US" dirty="0"/>
          </a:p>
          <a:p>
            <a:r>
              <a:rPr lang="en-US" dirty="0" smtClean="0"/>
              <a:t>Price serves the function of allocator.</a:t>
            </a:r>
          </a:p>
          <a:p>
            <a:pPr lvl="1"/>
            <a:r>
              <a:rPr lang="en-US" dirty="0" smtClean="0"/>
              <a:t>It allocates goods and services among those who are willing and able to buy them.</a:t>
            </a:r>
          </a:p>
          <a:p>
            <a:pPr lvl="1"/>
            <a:r>
              <a:rPr lang="en-US" dirty="0" smtClean="0"/>
              <a:t>Price allocates financial resources (sales revenue) among producers according to how well they satisfy customers’ needs.</a:t>
            </a:r>
          </a:p>
          <a:p>
            <a:pPr lvl="1"/>
            <a:r>
              <a:rPr lang="en-US" dirty="0" smtClean="0"/>
              <a:t>Price helps customers to allocate their own financial resources among various want-satisfying products.</a:t>
            </a:r>
          </a:p>
        </p:txBody>
      </p:sp>
    </p:spTree>
    <p:extLst>
      <p:ext uri="{BB962C8B-B14F-4D97-AF65-F5344CB8AC3E}">
        <p14:creationId xmlns:p14="http://schemas.microsoft.com/office/powerpoint/2010/main" val="29458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Total Product Offer: Peeling Back the Layers of the Product</a:t>
            </a:r>
            <a:endParaRPr lang="en-US" sz="1400" dirty="0" smtClean="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5400"/>
            <a:ext cx="457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txBox="1">
            <a:spLocks/>
          </p:cNvSpPr>
          <p:nvPr/>
        </p:nvSpPr>
        <p:spPr>
          <a:xfrm>
            <a:off x="228600" y="1295400"/>
            <a:ext cx="4114800" cy="4224338"/>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Palatino Linotype" pitchFamily="18"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Palatino Linotype" pitchFamily="18" charset="0"/>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Palatino Linotype" pitchFamily="18" charset="0"/>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800"/>
              </a:spcAft>
              <a:defRPr/>
            </a:pPr>
            <a:r>
              <a:rPr lang="en-US" sz="1800" b="1" dirty="0" smtClean="0">
                <a:solidFill>
                  <a:srgbClr val="000000"/>
                </a:solidFill>
                <a:latin typeface="+mn-lt"/>
              </a:rPr>
              <a:t>Core product </a:t>
            </a:r>
            <a:r>
              <a:rPr lang="en-US" sz="1800" dirty="0" smtClean="0">
                <a:solidFill>
                  <a:srgbClr val="000000"/>
                </a:solidFill>
                <a:latin typeface="+mn-lt"/>
              </a:rPr>
              <a:t>– the primary benefit that satisfies the consumers need (ex. Soft drink-&gt;thirst quench)</a:t>
            </a:r>
          </a:p>
          <a:p>
            <a:pPr>
              <a:spcAft>
                <a:spcPts val="1800"/>
              </a:spcAft>
              <a:defRPr/>
            </a:pPr>
            <a:r>
              <a:rPr lang="en-US" sz="1800" b="1" dirty="0" smtClean="0">
                <a:solidFill>
                  <a:srgbClr val="000000"/>
                </a:solidFill>
                <a:latin typeface="+mn-lt"/>
              </a:rPr>
              <a:t>The actual product </a:t>
            </a:r>
            <a:r>
              <a:rPr lang="en-US" sz="1800" dirty="0" smtClean="0">
                <a:solidFill>
                  <a:srgbClr val="000000"/>
                </a:solidFill>
                <a:latin typeface="+mn-lt"/>
              </a:rPr>
              <a:t>– the physical good or tangible aspect of the purchase that you can touch, see, hear, smell, or taste (ex. Soft drink-&gt;soft drink can or soda flavor)</a:t>
            </a:r>
          </a:p>
          <a:p>
            <a:pPr>
              <a:spcAft>
                <a:spcPts val="1800"/>
              </a:spcAft>
              <a:defRPr/>
            </a:pPr>
            <a:r>
              <a:rPr lang="en-US" sz="1800" b="1" dirty="0" smtClean="0">
                <a:solidFill>
                  <a:srgbClr val="000000"/>
                </a:solidFill>
                <a:latin typeface="+mn-lt"/>
              </a:rPr>
              <a:t>Augmented product </a:t>
            </a:r>
            <a:r>
              <a:rPr lang="en-US" sz="1800" dirty="0" smtClean="0">
                <a:solidFill>
                  <a:srgbClr val="000000"/>
                </a:solidFill>
                <a:latin typeface="+mn-lt"/>
              </a:rPr>
              <a:t>– consists of the core product and the actual product PLUS other real or perceived benefits that provided </a:t>
            </a:r>
            <a:r>
              <a:rPr lang="en-US" sz="1800" dirty="0" err="1" smtClean="0">
                <a:solidFill>
                  <a:srgbClr val="000000"/>
                </a:solidFill>
                <a:latin typeface="+mn-lt"/>
              </a:rPr>
              <a:t>add’l</a:t>
            </a:r>
            <a:r>
              <a:rPr lang="en-US" sz="1800" dirty="0" smtClean="0">
                <a:solidFill>
                  <a:srgbClr val="000000"/>
                </a:solidFill>
                <a:latin typeface="+mn-lt"/>
              </a:rPr>
              <a:t> value to a customer’s purchase (Ex. warrantees, free service, instruction manuals, help lines, product image)</a:t>
            </a:r>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867400"/>
            <a:ext cx="21796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02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Price and Non-Price Competition</a:t>
            </a:r>
            <a:endParaRPr lang="en-US" sz="500" dirty="0" smtClean="0"/>
          </a:p>
        </p:txBody>
      </p:sp>
      <p:sp>
        <p:nvSpPr>
          <p:cNvPr id="2" name="Text Placeholder 1"/>
          <p:cNvSpPr>
            <a:spLocks noGrp="1"/>
          </p:cNvSpPr>
          <p:nvPr>
            <p:ph type="body" sz="quarter" idx="10"/>
          </p:nvPr>
        </p:nvSpPr>
        <p:spPr/>
        <p:txBody>
          <a:bodyPr/>
          <a:lstStyle/>
          <a:p>
            <a:r>
              <a:rPr lang="en-US" sz="2000" b="1" dirty="0">
                <a:solidFill>
                  <a:srgbClr val="0D9CAC"/>
                </a:solidFill>
              </a:rPr>
              <a:t>Price competition </a:t>
            </a:r>
            <a:r>
              <a:rPr lang="en-US" sz="2000" dirty="0" smtClean="0"/>
              <a:t>– an emphasis on setting a price equal to or lower than competitors’ prices to gain sales or market share</a:t>
            </a:r>
          </a:p>
          <a:p>
            <a:pPr lvl="1"/>
            <a:r>
              <a:rPr lang="en-US" sz="1800" dirty="0" smtClean="0"/>
              <a:t>Used most effectively when a seller must have the flexibility to change prices often, rapidly, and aggressively in response to competitors’ price changes</a:t>
            </a:r>
          </a:p>
          <a:p>
            <a:pPr lvl="1"/>
            <a:r>
              <a:rPr lang="en-US" sz="1800" dirty="0" smtClean="0"/>
              <a:t>Allows a marketer to set prices based on product demand or in response to changes in the firm’s finances</a:t>
            </a:r>
          </a:p>
          <a:p>
            <a:r>
              <a:rPr lang="en-US" sz="2000" b="1" dirty="0">
                <a:solidFill>
                  <a:srgbClr val="0D9CAC"/>
                </a:solidFill>
              </a:rPr>
              <a:t>Non-price competition </a:t>
            </a:r>
            <a:r>
              <a:rPr lang="en-US" sz="2000" dirty="0" smtClean="0"/>
              <a:t>– competition based on factors other than price</a:t>
            </a:r>
          </a:p>
          <a:p>
            <a:pPr lvl="1"/>
            <a:r>
              <a:rPr lang="en-US" sz="1800" dirty="0" smtClean="0"/>
              <a:t>Used most effectively when a seller can make its product stand out through distinctive product quality, customer service, promotion, packaging, or other features</a:t>
            </a:r>
          </a:p>
          <a:p>
            <a:pPr lvl="1"/>
            <a:r>
              <a:rPr lang="en-US" sz="1800" b="1" dirty="0">
                <a:solidFill>
                  <a:srgbClr val="0D9CAC"/>
                </a:solidFill>
                <a:ea typeface="+mn-ea"/>
                <a:cs typeface="+mn-cs"/>
              </a:rPr>
              <a:t>Product differentiation </a:t>
            </a:r>
            <a:r>
              <a:rPr lang="en-US" sz="1800" dirty="0" smtClean="0"/>
              <a:t>– the process of developing and promoting differences between one’s product and all similar products</a:t>
            </a:r>
            <a:endParaRPr lang="en-US" sz="1800" dirty="0"/>
          </a:p>
        </p:txBody>
      </p:sp>
    </p:spTree>
    <p:extLst>
      <p:ext uri="{BB962C8B-B14F-4D97-AF65-F5344CB8AC3E}">
        <p14:creationId xmlns:p14="http://schemas.microsoft.com/office/powerpoint/2010/main" val="2136028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Pricing Objectives</a:t>
            </a:r>
            <a:endParaRPr lang="en-US" sz="900" dirty="0" smtClean="0"/>
          </a:p>
        </p:txBody>
      </p:sp>
      <p:sp>
        <p:nvSpPr>
          <p:cNvPr id="2" name="Text Placeholder 1"/>
          <p:cNvSpPr>
            <a:spLocks noGrp="1"/>
          </p:cNvSpPr>
          <p:nvPr>
            <p:ph type="body" sz="quarter" idx="10"/>
          </p:nvPr>
        </p:nvSpPr>
        <p:spPr/>
        <p:txBody>
          <a:bodyPr/>
          <a:lstStyle/>
          <a:p>
            <a:r>
              <a:rPr lang="en-US" dirty="0" smtClean="0"/>
              <a:t>One objective of pricing is to make a profit, but one or more of the following factors may be just as important:</a:t>
            </a:r>
          </a:p>
          <a:p>
            <a:pPr lvl="1"/>
            <a:r>
              <a:rPr lang="en-US" dirty="0" smtClean="0"/>
              <a:t>Survival</a:t>
            </a:r>
          </a:p>
          <a:p>
            <a:pPr lvl="1"/>
            <a:r>
              <a:rPr lang="en-US" dirty="0" smtClean="0"/>
              <a:t>Profit maximization</a:t>
            </a:r>
          </a:p>
          <a:p>
            <a:pPr lvl="1"/>
            <a:r>
              <a:rPr lang="en-US" dirty="0" smtClean="0"/>
              <a:t>Target return on investment</a:t>
            </a:r>
          </a:p>
          <a:p>
            <a:pPr lvl="2"/>
            <a:r>
              <a:rPr lang="en-US" dirty="0" smtClean="0"/>
              <a:t>Return on investment (ROI) – the amount earned as a result of a financial investment</a:t>
            </a:r>
          </a:p>
          <a:p>
            <a:pPr lvl="1"/>
            <a:r>
              <a:rPr lang="en-US" dirty="0" smtClean="0"/>
              <a:t>Market-share goals</a:t>
            </a:r>
          </a:p>
          <a:p>
            <a:pPr lvl="2"/>
            <a:r>
              <a:rPr lang="en-US" dirty="0" smtClean="0"/>
              <a:t>Market share – the proportion of total industry sales</a:t>
            </a:r>
          </a:p>
          <a:p>
            <a:pPr lvl="1"/>
            <a:r>
              <a:rPr lang="en-US" dirty="0" smtClean="0"/>
              <a:t>Status-quo pricing</a:t>
            </a:r>
          </a:p>
        </p:txBody>
      </p:sp>
    </p:spTree>
    <p:extLst>
      <p:ext uri="{BB962C8B-B14F-4D97-AF65-F5344CB8AC3E}">
        <p14:creationId xmlns:p14="http://schemas.microsoft.com/office/powerpoint/2010/main" val="353873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Pricing Methods</a:t>
            </a:r>
            <a:endParaRPr lang="en-US" sz="500" dirty="0" smtClean="0"/>
          </a:p>
        </p:txBody>
      </p:sp>
      <p:sp>
        <p:nvSpPr>
          <p:cNvPr id="2" name="Text Placeholder 1"/>
          <p:cNvSpPr>
            <a:spLocks noGrp="1"/>
          </p:cNvSpPr>
          <p:nvPr>
            <p:ph type="body" sz="quarter" idx="10"/>
          </p:nvPr>
        </p:nvSpPr>
        <p:spPr/>
        <p:txBody>
          <a:bodyPr/>
          <a:lstStyle/>
          <a:p>
            <a:r>
              <a:rPr lang="en-US" sz="2400" dirty="0" smtClean="0"/>
              <a:t>Two important factors in setting prices:</a:t>
            </a:r>
          </a:p>
          <a:p>
            <a:pPr marL="801688" lvl="1" indent="-344488">
              <a:buFont typeface="+mj-lt"/>
              <a:buAutoNum type="arabicPeriod"/>
            </a:pPr>
            <a:r>
              <a:rPr lang="en-US" sz="2000" dirty="0" smtClean="0"/>
              <a:t>Recognition that the market, and not the firm’s costs, ultimately determines the price at which a product will sell</a:t>
            </a:r>
          </a:p>
          <a:p>
            <a:pPr marL="801688" lvl="1" indent="-344488">
              <a:buFont typeface="+mj-lt"/>
              <a:buAutoNum type="arabicPeriod"/>
            </a:pPr>
            <a:r>
              <a:rPr lang="en-US" sz="2000" dirty="0" smtClean="0"/>
              <a:t>Awareness that costs and expected sales can be used only to establish a price floor</a:t>
            </a:r>
          </a:p>
          <a:p>
            <a:pPr lvl="2"/>
            <a:r>
              <a:rPr lang="en-US" sz="1800" dirty="0" smtClean="0"/>
              <a:t>Price floor – the minimum price at which the firm can sell its product without incurring a loss</a:t>
            </a:r>
          </a:p>
          <a:p>
            <a:pPr marL="342900" lvl="2" indent="-342900">
              <a:buClr>
                <a:srgbClr val="9E0025"/>
              </a:buClr>
              <a:buSzPct val="80000"/>
            </a:pPr>
            <a:r>
              <a:rPr lang="en-US" sz="2400" dirty="0"/>
              <a:t>Three kinds of pricing methods:</a:t>
            </a:r>
          </a:p>
          <a:p>
            <a:pPr marL="801688" lvl="1" indent="-344488">
              <a:buNone/>
            </a:pPr>
            <a:r>
              <a:rPr lang="en-US" sz="2000" spc="-10" dirty="0" smtClean="0">
                <a:solidFill>
                  <a:srgbClr val="133676"/>
                </a:solidFill>
              </a:rPr>
              <a:t>1.	</a:t>
            </a:r>
            <a:r>
              <a:rPr lang="en-US" sz="2000" spc="-10" dirty="0" smtClean="0"/>
              <a:t>Cost-based </a:t>
            </a:r>
            <a:r>
              <a:rPr lang="en-US" sz="2000" spc="-10" dirty="0"/>
              <a:t>pricing</a:t>
            </a:r>
          </a:p>
          <a:p>
            <a:pPr marL="801688" lvl="1" indent="-344488">
              <a:buFont typeface="+mj-lt"/>
              <a:buAutoNum type="arabicPeriod" startAt="2"/>
            </a:pPr>
            <a:r>
              <a:rPr lang="en-US" sz="2000" spc="-10" dirty="0"/>
              <a:t>Demand-based pricing</a:t>
            </a:r>
          </a:p>
          <a:p>
            <a:pPr marL="801688" lvl="1" indent="-344488">
              <a:buFont typeface="+mj-lt"/>
              <a:buAutoNum type="arabicPeriod" startAt="2"/>
            </a:pPr>
            <a:r>
              <a:rPr lang="en-US" sz="2000" spc="-10" dirty="0" smtClean="0"/>
              <a:t>Competition-based pricing</a:t>
            </a:r>
            <a:endParaRPr lang="en-US" sz="2000" spc="-10" dirty="0"/>
          </a:p>
        </p:txBody>
      </p:sp>
    </p:spTree>
    <p:extLst>
      <p:ext uri="{BB962C8B-B14F-4D97-AF65-F5344CB8AC3E}">
        <p14:creationId xmlns:p14="http://schemas.microsoft.com/office/powerpoint/2010/main" val="340163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Cost-Based Pricing </a:t>
            </a:r>
            <a:r>
              <a:rPr lang="en-US" sz="2000" dirty="0" smtClean="0"/>
              <a:t>(slide 1 of 2)</a:t>
            </a:r>
            <a:endParaRPr lang="en-US" sz="100" dirty="0" smtClean="0"/>
          </a:p>
        </p:txBody>
      </p:sp>
      <p:sp>
        <p:nvSpPr>
          <p:cNvPr id="2" name="Text Placeholder 1"/>
          <p:cNvSpPr>
            <a:spLocks noGrp="1"/>
          </p:cNvSpPr>
          <p:nvPr>
            <p:ph type="body" sz="quarter" idx="10"/>
          </p:nvPr>
        </p:nvSpPr>
        <p:spPr/>
        <p:txBody>
          <a:bodyPr/>
          <a:lstStyle/>
          <a:p>
            <a:r>
              <a:rPr lang="en-US" dirty="0" smtClean="0"/>
              <a:t>Method:</a:t>
            </a:r>
          </a:p>
          <a:p>
            <a:pPr marL="852488" lvl="1" indent="-395288">
              <a:buFont typeface="+mj-lt"/>
              <a:buAutoNum type="arabicPeriod"/>
            </a:pPr>
            <a:r>
              <a:rPr lang="en-US" dirty="0" smtClean="0"/>
              <a:t>The seller determines the total cost of producing (or purchasing) one unit of the product.</a:t>
            </a:r>
          </a:p>
          <a:p>
            <a:pPr marL="852488" lvl="1" indent="-395288">
              <a:buFont typeface="+mj-lt"/>
              <a:buAutoNum type="arabicPeriod"/>
            </a:pPr>
            <a:r>
              <a:rPr lang="en-US" dirty="0" smtClean="0"/>
              <a:t>The seller adds an amount to cover additional costs and profit.</a:t>
            </a:r>
          </a:p>
          <a:p>
            <a:pPr lvl="2"/>
            <a:r>
              <a:rPr lang="en-US" b="1" dirty="0">
                <a:solidFill>
                  <a:srgbClr val="0D9CAC"/>
                </a:solidFill>
                <a:ea typeface="+mn-ea"/>
                <a:cs typeface="+mn-cs"/>
              </a:rPr>
              <a:t>Markup</a:t>
            </a:r>
            <a:r>
              <a:rPr lang="en-US" dirty="0" smtClean="0"/>
              <a:t> – the amount a seller adds to the cost of a product to determine its basic selling price</a:t>
            </a:r>
          </a:p>
          <a:p>
            <a:pPr marL="852488" lvl="1" indent="-395288">
              <a:buFont typeface="+mj-lt"/>
              <a:buAutoNum type="arabicPeriod"/>
            </a:pPr>
            <a:r>
              <a:rPr lang="en-US" dirty="0" smtClean="0"/>
              <a:t>The total of the cost plus the markup is the product’s selling price.</a:t>
            </a:r>
          </a:p>
        </p:txBody>
      </p:sp>
    </p:spTree>
    <p:extLst>
      <p:ext uri="{BB962C8B-B14F-4D97-AF65-F5344CB8AC3E}">
        <p14:creationId xmlns:p14="http://schemas.microsoft.com/office/powerpoint/2010/main" val="3941790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Cost-Based Pricing </a:t>
            </a:r>
            <a:r>
              <a:rPr lang="en-US" sz="2000" dirty="0" smtClean="0"/>
              <a:t>(slide 2 of 2)</a:t>
            </a:r>
            <a:endParaRPr lang="en-US" sz="1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dirty="0"/>
              <a:t>The costs involved in operating a business can be broadly classified as either fixed or variable.</a:t>
            </a:r>
          </a:p>
          <a:p>
            <a:pPr lvl="1"/>
            <a:r>
              <a:rPr lang="en-US" sz="2000" b="1" dirty="0">
                <a:solidFill>
                  <a:srgbClr val="0D9CAC"/>
                </a:solidFill>
              </a:rPr>
              <a:t>Fixed cost </a:t>
            </a:r>
            <a:r>
              <a:rPr lang="en-US" sz="2000" dirty="0"/>
              <a:t>– a cost incurred no matter how many units of a product are produced or sold</a:t>
            </a:r>
          </a:p>
          <a:p>
            <a:pPr lvl="1"/>
            <a:r>
              <a:rPr lang="en-US" sz="2000" b="1" dirty="0">
                <a:solidFill>
                  <a:srgbClr val="0D9CAC"/>
                </a:solidFill>
              </a:rPr>
              <a:t>Variable cost </a:t>
            </a:r>
            <a:r>
              <a:rPr lang="en-US" sz="2000" dirty="0"/>
              <a:t>– a cost that depends on the number of units produced</a:t>
            </a:r>
          </a:p>
          <a:p>
            <a:r>
              <a:rPr lang="en-US" sz="2400" dirty="0" smtClean="0"/>
              <a:t>Cost-based pricing can be calculated through breakeven analysis.</a:t>
            </a:r>
          </a:p>
          <a:p>
            <a:pPr lvl="1"/>
            <a:r>
              <a:rPr lang="en-US" sz="2000" b="1" dirty="0">
                <a:solidFill>
                  <a:srgbClr val="0D9CAC"/>
                </a:solidFill>
                <a:ea typeface="+mn-ea"/>
                <a:cs typeface="+mn-cs"/>
              </a:rPr>
              <a:t>Breakeven quantity </a:t>
            </a:r>
            <a:r>
              <a:rPr lang="en-US" sz="2000" dirty="0" smtClean="0"/>
              <a:t>– the number of units that must be sold for the total revenue (from all units sold) to equal the total cost (of all units sold)</a:t>
            </a:r>
          </a:p>
          <a:p>
            <a:pPr lvl="2"/>
            <a:r>
              <a:rPr lang="en-US" sz="1800" b="1" spc="-20" dirty="0">
                <a:solidFill>
                  <a:srgbClr val="0D9CAC"/>
                </a:solidFill>
                <a:ea typeface="+mn-ea"/>
                <a:cs typeface="+mn-cs"/>
              </a:rPr>
              <a:t>Total revenue </a:t>
            </a:r>
            <a:r>
              <a:rPr lang="en-US" sz="1800" spc="-20" dirty="0" smtClean="0"/>
              <a:t>– the total amount received from the sales of a product</a:t>
            </a:r>
          </a:p>
          <a:p>
            <a:pPr lvl="2"/>
            <a:r>
              <a:rPr lang="en-US" sz="1800" b="1" dirty="0" smtClean="0">
                <a:solidFill>
                  <a:srgbClr val="0D9CAC"/>
                </a:solidFill>
                <a:ea typeface="+mn-ea"/>
                <a:cs typeface="+mn-cs"/>
              </a:rPr>
              <a:t>Total </a:t>
            </a:r>
            <a:r>
              <a:rPr lang="en-US" sz="1800" b="1" dirty="0">
                <a:solidFill>
                  <a:srgbClr val="0D9CAC"/>
                </a:solidFill>
                <a:ea typeface="+mn-ea"/>
                <a:cs typeface="+mn-cs"/>
              </a:rPr>
              <a:t>cost </a:t>
            </a:r>
            <a:r>
              <a:rPr lang="en-US" sz="1800" dirty="0" smtClean="0"/>
              <a:t>– the sum of the fixed costs and the variable costs attributed to a product</a:t>
            </a:r>
          </a:p>
        </p:txBody>
      </p:sp>
    </p:spTree>
    <p:extLst>
      <p:ext uri="{BB962C8B-B14F-4D97-AF65-F5344CB8AC3E}">
        <p14:creationId xmlns:p14="http://schemas.microsoft.com/office/powerpoint/2010/main" val="408648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12-3</a:t>
            </a:r>
            <a:r>
              <a:rPr lang="en-US" sz="1800" dirty="0" smtClean="0"/>
              <a:t>	Breakeven Analysis</a:t>
            </a:r>
            <a:endParaRPr lang="en-US" sz="1400" dirty="0"/>
          </a:p>
        </p:txBody>
      </p:sp>
      <p:pic>
        <p:nvPicPr>
          <p:cNvPr id="3" name="Picture 2" descr="A graph shows a breakeven analysis. Above the graph, the following text is shown: &quot;Breakeven analysis answers the question: What is the lowest level of production and sales at which a company can break even on a particular product?&quot; The vertical axis of the graph is labeled &quot;Costs/revenues&quot; and ranges from 0 to $120,000, in increments of $40,000. The horizontal axis of the graph is labeled &quot;Quantity in units&quot; and shows the following numbers: 0, 500, 667, and 1,000.&#10;&#10;A line labeled &quot;Total revenue&quot; emerges from the origin, and ends above $120,000 on the vertical axis and at 1,000 on the horizontal axis. A line labeled &quot;Total cost&quot; emerges from $40,000 on the vertical axis, and ends below $120,000 on the vertical axis and beyond 1,000 on the horizontal axis. The two lines intersect at a point corresponding to $80,000 on the vertical axis and 667 on the horizontal axis. The intersecting point is labeled as &quot;Breakeven quantity.&quot; Lines are shown emerging from $80,000 on the vertical axis and 667 on the horizontal axis and meeting at the intersecting point of the lines labeled &quot;Total revenue&quot; and &quot;Total cost.&quot; A horizontal dashed line is shown corresponding to $40,000 on the vertical axis. The space between the dashed line and the line labeled &quot;Total cost&quot; is labeled &quot;Variable costs,&quot; with callout points above and below the label. The space between the lines labeled &quot;Total revenue&quot; and &quot;Total cost&quot; before the &quot;Breakeven quantity&quot; point is shaded in blue and labeled &quot;Loss.&quot; The space between the lines labeled &quot;Total revenue&quot; and &quot;Total cost&quot; after the &quot;Breakeven quantity&quot; point is shaded in red and labeled &quot;Profit.&quot;&#10;" title="Figure 12-3 - Breakeven Analysis"/>
          <p:cNvPicPr>
            <a:picLocks noChangeAspect="1"/>
          </p:cNvPicPr>
          <p:nvPr/>
        </p:nvPicPr>
        <p:blipFill>
          <a:blip r:embed="rId2"/>
          <a:stretch>
            <a:fillRect/>
          </a:stretch>
        </p:blipFill>
        <p:spPr>
          <a:xfrm>
            <a:off x="990600" y="1143000"/>
            <a:ext cx="7162800" cy="5105401"/>
          </a:xfrm>
          <a:prstGeom prst="rect">
            <a:avLst/>
          </a:prstGeom>
        </p:spPr>
      </p:pic>
    </p:spTree>
    <p:extLst>
      <p:ext uri="{BB962C8B-B14F-4D97-AF65-F5344CB8AC3E}">
        <p14:creationId xmlns:p14="http://schemas.microsoft.com/office/powerpoint/2010/main" val="1060504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Demand-Based Pricing</a:t>
            </a:r>
            <a:endParaRPr lang="en-US" sz="900" dirty="0" smtClean="0"/>
          </a:p>
        </p:txBody>
      </p:sp>
      <p:sp>
        <p:nvSpPr>
          <p:cNvPr id="2" name="Text Placeholder 1"/>
          <p:cNvSpPr>
            <a:spLocks noGrp="1"/>
          </p:cNvSpPr>
          <p:nvPr>
            <p:ph type="body" sz="quarter" idx="10"/>
          </p:nvPr>
        </p:nvSpPr>
        <p:spPr/>
        <p:txBody>
          <a:bodyPr/>
          <a:lstStyle/>
          <a:p>
            <a:r>
              <a:rPr lang="en-US" sz="2400" dirty="0" smtClean="0"/>
              <a:t>Demand-based pricing is based on the level of demand for a product.</a:t>
            </a:r>
          </a:p>
          <a:p>
            <a:pPr lvl="1"/>
            <a:r>
              <a:rPr lang="en-US" sz="2000" dirty="0" smtClean="0"/>
              <a:t>Demand-based pricing results in a higher price when product demand is strong and a lower price when demand is weak.</a:t>
            </a:r>
          </a:p>
          <a:p>
            <a:r>
              <a:rPr lang="en-US" sz="2400" dirty="0" smtClean="0"/>
              <a:t>To use this method, a marketer estimates the amount of a product that customers will demand at different prices and then chooses the price that should generate the highest total revenue.</a:t>
            </a:r>
          </a:p>
          <a:p>
            <a:r>
              <a:rPr lang="en-US" sz="2400" dirty="0" smtClean="0"/>
              <a:t>Compared with cost-based pricing, demand-based pricing places a firm in a better position to attain higher profit levels, assuming that buyers value the product at levels sufficiently above the product’s cost.</a:t>
            </a:r>
            <a:endParaRPr lang="en-US" sz="1800" dirty="0"/>
          </a:p>
        </p:txBody>
      </p:sp>
    </p:spTree>
    <p:extLst>
      <p:ext uri="{BB962C8B-B14F-4D97-AF65-F5344CB8AC3E}">
        <p14:creationId xmlns:p14="http://schemas.microsoft.com/office/powerpoint/2010/main" val="123592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Competition-Based Pricing</a:t>
            </a:r>
            <a:endParaRPr lang="en-US" sz="12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dirty="0" smtClean="0">
                <a:ea typeface="+mn-ea"/>
                <a:cs typeface="+mn-cs"/>
              </a:rPr>
              <a:t>In using competition-based pricing, an organization considers costs and revenue secondary to competitors’ prices.</a:t>
            </a:r>
          </a:p>
          <a:p>
            <a:pPr marL="342900" lvl="1" indent="-342900">
              <a:buClr>
                <a:srgbClr val="9E0025"/>
              </a:buClr>
              <a:buSzPct val="80000"/>
              <a:buFont typeface="Wingdings" pitchFamily="2" charset="2"/>
              <a:buChar char="§"/>
            </a:pPr>
            <a:r>
              <a:rPr lang="en-US" dirty="0" smtClean="0">
                <a:ea typeface="+mn-ea"/>
                <a:cs typeface="+mn-cs"/>
              </a:rPr>
              <a:t>The importance of this method increases if competing products are similar and the organization is serving markets in which price is the crucial variable of the marketing strategy.</a:t>
            </a:r>
          </a:p>
          <a:p>
            <a:pPr marL="342900" lvl="1" indent="-342900">
              <a:buClr>
                <a:srgbClr val="9E0025"/>
              </a:buClr>
              <a:buSzPct val="80000"/>
              <a:buFont typeface="Wingdings" pitchFamily="2" charset="2"/>
              <a:buChar char="§"/>
            </a:pPr>
            <a:r>
              <a:rPr lang="en-US" dirty="0" smtClean="0">
                <a:ea typeface="+mn-ea"/>
                <a:cs typeface="+mn-cs"/>
              </a:rPr>
              <a:t>A firm that uses competition-based pricing may choose to sell:</a:t>
            </a:r>
          </a:p>
          <a:p>
            <a:pPr lvl="1">
              <a:buSzPct val="80000"/>
            </a:pPr>
            <a:r>
              <a:rPr lang="en-US" sz="2000" dirty="0"/>
              <a:t>Below competitors’ prices</a:t>
            </a:r>
          </a:p>
          <a:p>
            <a:pPr lvl="1">
              <a:buSzPct val="80000"/>
            </a:pPr>
            <a:r>
              <a:rPr lang="en-US" sz="2000" dirty="0"/>
              <a:t>Slightly above competitors’ prices</a:t>
            </a:r>
          </a:p>
          <a:p>
            <a:pPr lvl="1">
              <a:buSzPct val="80000"/>
            </a:pPr>
            <a:r>
              <a:rPr lang="en-US" sz="2000" dirty="0"/>
              <a:t>At the same level as competitors’ prices</a:t>
            </a:r>
          </a:p>
        </p:txBody>
      </p:sp>
    </p:spTree>
    <p:extLst>
      <p:ext uri="{BB962C8B-B14F-4D97-AF65-F5344CB8AC3E}">
        <p14:creationId xmlns:p14="http://schemas.microsoft.com/office/powerpoint/2010/main" val="82158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Common Pricing Strategies</a:t>
            </a:r>
            <a:endParaRPr lang="en-US" sz="500" dirty="0" smtClean="0"/>
          </a:p>
        </p:txBody>
      </p:sp>
      <p:sp>
        <p:nvSpPr>
          <p:cNvPr id="5" name="Content Placeholder 4"/>
          <p:cNvSpPr txBox="1">
            <a:spLocks/>
          </p:cNvSpPr>
          <p:nvPr/>
        </p:nvSpPr>
        <p:spPr bwMode="auto">
          <a:xfrm>
            <a:off x="381000" y="1295400"/>
            <a:ext cx="8610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65125" indent="-365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buFont typeface="Wingdings" charset="0"/>
              <a:buNone/>
            </a:pPr>
            <a:r>
              <a:rPr lang="en-US" sz="1800" b="1" dirty="0">
                <a:solidFill>
                  <a:srgbClr val="000000"/>
                </a:solidFill>
                <a:latin typeface="Calibri" charset="0"/>
              </a:rPr>
              <a:t>New Product Pricing</a:t>
            </a:r>
          </a:p>
          <a:p>
            <a:pPr eaLnBrk="1" hangingPunct="1">
              <a:spcBef>
                <a:spcPts val="600"/>
              </a:spcBef>
              <a:buFont typeface="Wingdings" charset="0"/>
              <a:buChar char="§"/>
            </a:pPr>
            <a:r>
              <a:rPr lang="en-US" sz="1800" dirty="0">
                <a:solidFill>
                  <a:srgbClr val="FF0000"/>
                </a:solidFill>
                <a:latin typeface="Calibri" charset="0"/>
              </a:rPr>
              <a:t>Price Skimming:  </a:t>
            </a:r>
            <a:r>
              <a:rPr lang="en-US" sz="1800" dirty="0">
                <a:solidFill>
                  <a:srgbClr val="000000"/>
                </a:solidFill>
                <a:latin typeface="Calibri" charset="0"/>
              </a:rPr>
              <a:t>Charge highest possible price during introduction stage</a:t>
            </a:r>
          </a:p>
          <a:p>
            <a:pPr eaLnBrk="1" hangingPunct="1">
              <a:spcBef>
                <a:spcPts val="600"/>
              </a:spcBef>
              <a:buFont typeface="Wingdings" charset="0"/>
              <a:buChar char="§"/>
            </a:pPr>
            <a:r>
              <a:rPr lang="en-US" sz="1800" dirty="0">
                <a:solidFill>
                  <a:srgbClr val="FF0000"/>
                </a:solidFill>
                <a:latin typeface="Calibri" charset="0"/>
              </a:rPr>
              <a:t>Penetration Pricing:  </a:t>
            </a:r>
            <a:r>
              <a:rPr lang="en-US" sz="1800" dirty="0">
                <a:solidFill>
                  <a:srgbClr val="000000"/>
                </a:solidFill>
                <a:latin typeface="Calibri" charset="0"/>
              </a:rPr>
              <a:t>Setting low price for new product to build market share</a:t>
            </a:r>
          </a:p>
          <a:p>
            <a:pPr eaLnBrk="1" hangingPunct="1">
              <a:spcBef>
                <a:spcPts val="600"/>
              </a:spcBef>
              <a:buFont typeface="Wingdings" charset="0"/>
              <a:buNone/>
            </a:pPr>
            <a:r>
              <a:rPr lang="en-US" sz="1800" b="1" dirty="0">
                <a:solidFill>
                  <a:srgbClr val="000000"/>
                </a:solidFill>
                <a:latin typeface="Calibri" charset="0"/>
              </a:rPr>
              <a:t>Differential Pricing </a:t>
            </a:r>
            <a:r>
              <a:rPr lang="en-US" sz="1800" dirty="0">
                <a:solidFill>
                  <a:srgbClr val="000000"/>
                </a:solidFill>
                <a:latin typeface="Calibri" charset="0"/>
              </a:rPr>
              <a:t>- </a:t>
            </a:r>
            <a:r>
              <a:rPr lang="en-US" sz="1800" i="1" dirty="0">
                <a:solidFill>
                  <a:srgbClr val="000000"/>
                </a:solidFill>
                <a:latin typeface="Calibri" charset="0"/>
              </a:rPr>
              <a:t>Charging different prices to different buyers for same quality and quantity</a:t>
            </a:r>
            <a:endParaRPr lang="en-US" sz="1800" dirty="0">
              <a:solidFill>
                <a:srgbClr val="000000"/>
              </a:solidFill>
              <a:latin typeface="Calibri" charset="0"/>
            </a:endParaRPr>
          </a:p>
          <a:p>
            <a:pPr eaLnBrk="1" hangingPunct="1">
              <a:spcBef>
                <a:spcPts val="600"/>
              </a:spcBef>
              <a:buFont typeface="Wingdings" charset="0"/>
              <a:buChar char="§"/>
            </a:pPr>
            <a:r>
              <a:rPr lang="en-US" sz="1800" dirty="0">
                <a:solidFill>
                  <a:srgbClr val="FF0000"/>
                </a:solidFill>
                <a:latin typeface="Calibri" charset="0"/>
              </a:rPr>
              <a:t>Negotiated: </a:t>
            </a:r>
            <a:r>
              <a:rPr lang="en-US" sz="1800" dirty="0">
                <a:solidFill>
                  <a:srgbClr val="000000"/>
                </a:solidFill>
                <a:latin typeface="Calibri" charset="0"/>
              </a:rPr>
              <a:t>Final price comes from bargaining</a:t>
            </a:r>
          </a:p>
          <a:p>
            <a:pPr eaLnBrk="1" hangingPunct="1">
              <a:spcBef>
                <a:spcPts val="600"/>
              </a:spcBef>
              <a:buFont typeface="Wingdings" charset="0"/>
              <a:buChar char="§"/>
            </a:pPr>
            <a:r>
              <a:rPr lang="en-US" sz="1800" dirty="0">
                <a:solidFill>
                  <a:srgbClr val="FF0000"/>
                </a:solidFill>
                <a:latin typeface="Calibri" charset="0"/>
              </a:rPr>
              <a:t>Periodic Discounting: </a:t>
            </a:r>
            <a:r>
              <a:rPr lang="en-US" sz="1800" dirty="0">
                <a:solidFill>
                  <a:srgbClr val="000000"/>
                </a:solidFill>
                <a:latin typeface="Calibri" charset="0"/>
              </a:rPr>
              <a:t>Temporary price reduction on patterned/systematic basis</a:t>
            </a:r>
          </a:p>
          <a:p>
            <a:pPr eaLnBrk="1" hangingPunct="1">
              <a:spcBef>
                <a:spcPts val="600"/>
              </a:spcBef>
              <a:buFont typeface="Wingdings" charset="0"/>
              <a:buChar char="§"/>
            </a:pPr>
            <a:r>
              <a:rPr lang="en-US" sz="1800" dirty="0">
                <a:solidFill>
                  <a:srgbClr val="FF0000"/>
                </a:solidFill>
                <a:latin typeface="Calibri" charset="0"/>
              </a:rPr>
              <a:t>Random Discounting: </a:t>
            </a:r>
            <a:r>
              <a:rPr lang="en-US" sz="1800" dirty="0">
                <a:solidFill>
                  <a:srgbClr val="000000"/>
                </a:solidFill>
                <a:latin typeface="Calibri" charset="0"/>
              </a:rPr>
              <a:t>Temporary price reduction on unsystematic basis</a:t>
            </a:r>
          </a:p>
          <a:p>
            <a:pPr eaLnBrk="1" hangingPunct="1">
              <a:spcBef>
                <a:spcPts val="600"/>
              </a:spcBef>
              <a:buFont typeface="Wingdings" charset="0"/>
              <a:buNone/>
            </a:pPr>
            <a:r>
              <a:rPr lang="en-US" sz="1800" b="1" dirty="0">
                <a:solidFill>
                  <a:srgbClr val="000000"/>
                </a:solidFill>
                <a:latin typeface="Calibri" charset="0"/>
              </a:rPr>
              <a:t>Psychological Pricing</a:t>
            </a:r>
          </a:p>
          <a:p>
            <a:pPr eaLnBrk="1" hangingPunct="1">
              <a:spcBef>
                <a:spcPts val="600"/>
              </a:spcBef>
              <a:buFont typeface="Wingdings" charset="0"/>
              <a:buChar char="§"/>
            </a:pPr>
            <a:r>
              <a:rPr lang="en-US" sz="1800" dirty="0">
                <a:solidFill>
                  <a:srgbClr val="FF0000"/>
                </a:solidFill>
                <a:latin typeface="Calibri" charset="0"/>
              </a:rPr>
              <a:t>Odd-Number: </a:t>
            </a:r>
            <a:r>
              <a:rPr lang="en-US" sz="1800" dirty="0">
                <a:solidFill>
                  <a:srgbClr val="000000"/>
                </a:solidFill>
                <a:latin typeface="Calibri" charset="0"/>
              </a:rPr>
              <a:t>use odd numbers just below whole-dollar amounts</a:t>
            </a:r>
          </a:p>
          <a:p>
            <a:pPr eaLnBrk="1" hangingPunct="1">
              <a:spcBef>
                <a:spcPts val="600"/>
              </a:spcBef>
              <a:buFont typeface="Wingdings" charset="0"/>
              <a:buChar char="§"/>
            </a:pPr>
            <a:r>
              <a:rPr lang="en-US" sz="1800" dirty="0">
                <a:solidFill>
                  <a:srgbClr val="FF0000"/>
                </a:solidFill>
                <a:latin typeface="Calibri" charset="0"/>
              </a:rPr>
              <a:t>Multiple-Unit: </a:t>
            </a:r>
            <a:r>
              <a:rPr lang="en-US" sz="1800" dirty="0">
                <a:solidFill>
                  <a:srgbClr val="000000"/>
                </a:solidFill>
                <a:latin typeface="Calibri" charset="0"/>
              </a:rPr>
              <a:t>single price for 2+ units (aka BOGO)</a:t>
            </a:r>
          </a:p>
          <a:p>
            <a:pPr eaLnBrk="1" hangingPunct="1">
              <a:spcBef>
                <a:spcPts val="600"/>
              </a:spcBef>
              <a:buFont typeface="Wingdings" charset="0"/>
              <a:buChar char="§"/>
            </a:pPr>
            <a:r>
              <a:rPr lang="en-US" sz="1800" dirty="0">
                <a:solidFill>
                  <a:srgbClr val="FF0000"/>
                </a:solidFill>
                <a:latin typeface="Calibri" charset="0"/>
              </a:rPr>
              <a:t>Reference: </a:t>
            </a:r>
            <a:r>
              <a:rPr lang="en-US" sz="1800" dirty="0">
                <a:solidFill>
                  <a:srgbClr val="000000"/>
                </a:solidFill>
                <a:latin typeface="Calibri" charset="0"/>
              </a:rPr>
              <a:t>price at moderate level and positioning it near a more expensive model</a:t>
            </a:r>
          </a:p>
          <a:p>
            <a:pPr eaLnBrk="1" hangingPunct="1">
              <a:spcBef>
                <a:spcPts val="600"/>
              </a:spcBef>
              <a:buFont typeface="Wingdings" charset="0"/>
              <a:buChar char="§"/>
            </a:pPr>
            <a:r>
              <a:rPr lang="en-US" sz="1800" dirty="0">
                <a:solidFill>
                  <a:srgbClr val="FF0000"/>
                </a:solidFill>
                <a:latin typeface="Calibri" charset="0"/>
              </a:rPr>
              <a:t>Bundle: </a:t>
            </a:r>
            <a:r>
              <a:rPr lang="en-US" sz="1800" dirty="0">
                <a:solidFill>
                  <a:srgbClr val="000000"/>
                </a:solidFill>
                <a:latin typeface="Calibri" charset="0"/>
              </a:rPr>
              <a:t>package 2+ products and selling for single price</a:t>
            </a:r>
          </a:p>
          <a:p>
            <a:pPr eaLnBrk="1" hangingPunct="1">
              <a:spcBef>
                <a:spcPts val="600"/>
              </a:spcBef>
              <a:spcAft>
                <a:spcPts val="300"/>
              </a:spcAft>
              <a:buFont typeface="Wingdings" charset="0"/>
              <a:buChar char="§"/>
            </a:pPr>
            <a:r>
              <a:rPr lang="en-US" sz="1800" dirty="0">
                <a:solidFill>
                  <a:srgbClr val="FF0000"/>
                </a:solidFill>
                <a:latin typeface="Calibri" charset="0"/>
              </a:rPr>
              <a:t>EDLP: </a:t>
            </a:r>
            <a:r>
              <a:rPr lang="en-US" sz="1800" dirty="0">
                <a:solidFill>
                  <a:srgbClr val="000000"/>
                </a:solidFill>
                <a:latin typeface="Calibri" charset="0"/>
              </a:rPr>
              <a:t>consistently low price</a:t>
            </a:r>
          </a:p>
        </p:txBody>
      </p:sp>
    </p:spTree>
    <p:extLst>
      <p:ext uri="{BB962C8B-B14F-4D97-AF65-F5344CB8AC3E}">
        <p14:creationId xmlns:p14="http://schemas.microsoft.com/office/powerpoint/2010/main" val="118936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12-4</a:t>
            </a:r>
            <a:r>
              <a:rPr lang="en-US" sz="1800" dirty="0" smtClean="0"/>
              <a:t>	Types of Pricing Strategies</a:t>
            </a:r>
            <a:endParaRPr lang="en-US" sz="1400" dirty="0"/>
          </a:p>
        </p:txBody>
      </p:sp>
      <p:pic>
        <p:nvPicPr>
          <p:cNvPr id="2" name="Picture 1" descr="An illustration shows the types of pricing strategies. Above the illustration is the following text: &quot;Companies have a variety of pricing strategies available to them.&quot; &#10;&#10;The illustration shows a long rectangle labeled &quot;PRICING STRATEGIES&quot; in all caps. Along the bottom and in front of the rectangle are five vertical rectangles lined up side by side. The first rectangle is labeled &quot;New-Product Pricing.&quot; Below the label, and inside the rectangle, the following types of pricing strategies are listed in bulleted points: Price skimming; Penetration pricing. The second rectangle is labeled &quot;Differential Pricing.&quot; Below the label, and inside the rectangle, the following types of pricing strategies are listed in bulleted points: Negotiated pricing; Secondary-market pricing; Periodic discounting; Random discounting. The third rectangle is labeled &quot;Psychological Pricing.&quot; Below the label, and inside the rectangle, the following types of pricing strategies are listed in bulleted points: Odd-number pricing; Multiple-unit pricing; Reference pricing; Bundle pricing; Everyday low prices; Customary pricing. The fourth rectangle is labeled &quot;Product-Line Pricing.&quot; Below the label, and inside the rectangle, the following types of pricing strategies are listed: Captive pricing; Premium pricing; Price lining. The fifth rectangle is labeled &quot;Promotional Pricing.&quot; Below the label, and inside the rectangle, the following types of pricing strategies are listed: Price leaders; Special-event pricing; Comparison discounting." title="Figure 12-4 - Types of Pricing Strategies"/>
          <p:cNvPicPr>
            <a:picLocks noChangeAspect="1"/>
          </p:cNvPicPr>
          <p:nvPr/>
        </p:nvPicPr>
        <p:blipFill>
          <a:blip r:embed="rId2"/>
          <a:stretch>
            <a:fillRect/>
          </a:stretch>
        </p:blipFill>
        <p:spPr>
          <a:xfrm>
            <a:off x="457200" y="2209800"/>
            <a:ext cx="8229600" cy="3072577"/>
          </a:xfrm>
          <a:prstGeom prst="rect">
            <a:avLst/>
          </a:prstGeom>
        </p:spPr>
      </p:pic>
    </p:spTree>
    <p:extLst>
      <p:ext uri="{BB962C8B-B14F-4D97-AF65-F5344CB8AC3E}">
        <p14:creationId xmlns:p14="http://schemas.microsoft.com/office/powerpoint/2010/main" val="2510662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Product Planning and Management</a:t>
            </a:r>
            <a:endParaRPr lang="en-US" sz="1400" dirty="0" smtClean="0"/>
          </a:p>
        </p:txBody>
      </p:sp>
      <p:sp>
        <p:nvSpPr>
          <p:cNvPr id="5" name="Content Placeholder 2"/>
          <p:cNvSpPr txBox="1">
            <a:spLocks/>
          </p:cNvSpPr>
          <p:nvPr/>
        </p:nvSpPr>
        <p:spPr bwMode="auto">
          <a:xfrm>
            <a:off x="381000" y="1447800"/>
            <a:ext cx="4495800" cy="4621213"/>
          </a:xfrm>
          <a:prstGeom prst="rect">
            <a:avLst/>
          </a:prstGeom>
          <a:noFill/>
          <a:ln w="9525">
            <a:noFill/>
            <a:miter lim="800000"/>
            <a:headEnd/>
            <a:tailEnd/>
          </a:ln>
        </p:spPr>
        <p:txBody>
          <a:bodyPr>
            <a:normAutofit fontScale="55000" lnSpcReduction="20000"/>
          </a:bodyPr>
          <a:lstStyle>
            <a:lvl1pPr marL="342900" indent="-342900" algn="l" rtl="0" eaLnBrk="0" fontAlgn="base" hangingPunct="0">
              <a:spcBef>
                <a:spcPct val="20000"/>
              </a:spcBef>
              <a:spcAft>
                <a:spcPct val="0"/>
              </a:spcAft>
              <a:buFont typeface="Arial" charset="0"/>
              <a:buChar char="•"/>
              <a:defRPr sz="3200" kern="1200">
                <a:solidFill>
                  <a:srgbClr val="000000"/>
                </a:solidFill>
                <a:latin typeface="Palatino Linotype" pitchFamily="18"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Palatino Linotype" pitchFamily="18" charset="0"/>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Palatino Linotype" pitchFamily="18" charset="0"/>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Palatino Linotype" pitchFamily="18" charset="0"/>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Palatino Linotype" pitchFamily="18" charset="0"/>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dirty="0" smtClean="0">
                <a:latin typeface="+mn-lt"/>
              </a:rPr>
              <a:t>2 Ways to Compete</a:t>
            </a:r>
            <a:r>
              <a:rPr lang="en-US" dirty="0" smtClean="0">
                <a:latin typeface="+mn-lt"/>
              </a:rPr>
              <a:t>:</a:t>
            </a:r>
          </a:p>
          <a:p>
            <a:pPr marL="0" indent="0">
              <a:buFont typeface="Arial" charset="0"/>
              <a:buNone/>
              <a:defRPr/>
            </a:pPr>
            <a:endParaRPr lang="en-US" sz="2200" dirty="0" smtClean="0">
              <a:latin typeface="+mn-lt"/>
            </a:endParaRPr>
          </a:p>
          <a:p>
            <a:pPr marL="514350" indent="-514350">
              <a:buClr>
                <a:schemeClr val="tx1"/>
              </a:buClr>
              <a:buFont typeface="+mj-lt"/>
              <a:buAutoNum type="arabicPeriod"/>
              <a:defRPr/>
            </a:pPr>
            <a:r>
              <a:rPr lang="en-US" dirty="0" smtClean="0">
                <a:solidFill>
                  <a:srgbClr val="FF0000"/>
                </a:solidFill>
                <a:latin typeface="+mn-lt"/>
              </a:rPr>
              <a:t>Price</a:t>
            </a:r>
          </a:p>
          <a:p>
            <a:pPr marL="514350" indent="-514350">
              <a:buClr>
                <a:schemeClr val="tx1"/>
              </a:buClr>
              <a:buFont typeface="+mj-lt"/>
              <a:buAutoNum type="arabicPeriod"/>
              <a:defRPr/>
            </a:pPr>
            <a:r>
              <a:rPr lang="en-US" dirty="0" smtClean="0">
                <a:solidFill>
                  <a:srgbClr val="FF0000"/>
                </a:solidFill>
                <a:latin typeface="+mn-lt"/>
              </a:rPr>
              <a:t>Product Differentiation </a:t>
            </a:r>
            <a:r>
              <a:rPr lang="en-US" dirty="0" smtClean="0">
                <a:latin typeface="+mn-lt"/>
              </a:rPr>
              <a:t>– Creating real or perceived product differences; the attributes that make a good or service different from other products that compete to meet the same or similar customer needs </a:t>
            </a:r>
          </a:p>
          <a:p>
            <a:pPr marL="0" indent="0">
              <a:buFont typeface="Arial" charset="0"/>
              <a:buNone/>
              <a:defRPr/>
            </a:pPr>
            <a:endParaRPr lang="en-US" dirty="0" smtClean="0">
              <a:latin typeface="+mn-lt"/>
            </a:endParaRPr>
          </a:p>
          <a:p>
            <a:pPr marL="0" indent="0">
              <a:buFont typeface="Arial" charset="0"/>
              <a:buNone/>
              <a:defRPr/>
            </a:pPr>
            <a:r>
              <a:rPr lang="en-US" dirty="0" smtClean="0">
                <a:latin typeface="+mn-lt"/>
              </a:rPr>
              <a:t>How to Plan/Differentiate?</a:t>
            </a:r>
          </a:p>
          <a:p>
            <a:pPr marL="514350" indent="-514350">
              <a:buFont typeface="Arial" charset="0"/>
              <a:buAutoNum type="alphaLcParenR"/>
              <a:defRPr/>
            </a:pPr>
            <a:r>
              <a:rPr lang="en-US" dirty="0">
                <a:latin typeface="+mn-lt"/>
              </a:rPr>
              <a:t>Product Classifications (we’ll focus on Consumer Products)</a:t>
            </a:r>
          </a:p>
          <a:p>
            <a:pPr marL="514350" indent="-514350">
              <a:buFont typeface="Arial" charset="0"/>
              <a:buAutoNum type="alphaLcParenR"/>
              <a:defRPr/>
            </a:pPr>
            <a:r>
              <a:rPr lang="en-US" dirty="0" smtClean="0">
                <a:latin typeface="+mn-lt"/>
              </a:rPr>
              <a:t>Product Life Cycle</a:t>
            </a:r>
          </a:p>
          <a:p>
            <a:pPr marL="514350" indent="-514350">
              <a:buFont typeface="Arial" charset="0"/>
              <a:buAutoNum type="alphaLcParenR"/>
              <a:defRPr/>
            </a:pPr>
            <a:r>
              <a:rPr lang="en-US" dirty="0" smtClean="0">
                <a:latin typeface="+mn-lt"/>
              </a:rPr>
              <a:t>Product </a:t>
            </a:r>
            <a:r>
              <a:rPr lang="en-US" dirty="0" smtClean="0">
                <a:latin typeface="+mn-lt"/>
              </a:rPr>
              <a:t>Mix and Line Management</a:t>
            </a:r>
          </a:p>
          <a:p>
            <a:pPr marL="514350" indent="-514350">
              <a:buFont typeface="Arial" charset="0"/>
              <a:buAutoNum type="alphaLcParenR"/>
              <a:defRPr/>
            </a:pPr>
            <a:r>
              <a:rPr lang="en-US" dirty="0" smtClean="0">
                <a:latin typeface="+mn-lt"/>
              </a:rPr>
              <a:t>Product </a:t>
            </a:r>
            <a:r>
              <a:rPr lang="en-US" dirty="0" smtClean="0">
                <a:latin typeface="+mn-lt"/>
              </a:rPr>
              <a:t>Branding</a:t>
            </a:r>
          </a:p>
          <a:p>
            <a:pPr marL="514350" indent="-514350">
              <a:buFont typeface="Arial" charset="0"/>
              <a:buAutoNum type="alphaLcParenR"/>
              <a:defRPr/>
            </a:pPr>
            <a:r>
              <a:rPr lang="en-US" dirty="0" smtClean="0">
                <a:latin typeface="+mn-lt"/>
              </a:rPr>
              <a:t>Packaging and Labeling</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3023571"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03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New-Product Pricing</a:t>
            </a:r>
            <a:endParaRPr lang="en-US" sz="5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b="1" dirty="0">
                <a:solidFill>
                  <a:srgbClr val="0D9CAC"/>
                </a:solidFill>
              </a:rPr>
              <a:t>Price skimming </a:t>
            </a:r>
            <a:r>
              <a:rPr lang="en-US" sz="2800" dirty="0" smtClean="0">
                <a:ea typeface="+mn-ea"/>
                <a:cs typeface="+mn-cs"/>
              </a:rPr>
              <a:t>– the strategy of charging the highest possible price for a product during the introduction stage of its life-cycle</a:t>
            </a:r>
          </a:p>
          <a:p>
            <a:pPr marL="342900" lvl="1" indent="-342900">
              <a:buClr>
                <a:srgbClr val="9E0025"/>
              </a:buClr>
              <a:buSzPct val="80000"/>
              <a:buFont typeface="Wingdings" pitchFamily="2" charset="2"/>
              <a:buChar char="§"/>
            </a:pPr>
            <a:r>
              <a:rPr lang="en-US" sz="2800" b="1" dirty="0">
                <a:solidFill>
                  <a:srgbClr val="0D9CAC"/>
                </a:solidFill>
              </a:rPr>
              <a:t>Penetration pricing </a:t>
            </a:r>
            <a:r>
              <a:rPr lang="en-US" sz="2800" dirty="0" smtClean="0">
                <a:ea typeface="+mn-ea"/>
                <a:cs typeface="+mn-cs"/>
              </a:rPr>
              <a:t>– the strategy of setting a low price for a new product</a:t>
            </a:r>
          </a:p>
        </p:txBody>
      </p:sp>
    </p:spTree>
    <p:extLst>
      <p:ext uri="{BB962C8B-B14F-4D97-AF65-F5344CB8AC3E}">
        <p14:creationId xmlns:p14="http://schemas.microsoft.com/office/powerpoint/2010/main" val="169551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Differential Pricing</a:t>
            </a:r>
            <a:endParaRPr lang="en-US" sz="5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b="1" dirty="0" smtClean="0">
                <a:solidFill>
                  <a:srgbClr val="0D9CAC"/>
                </a:solidFill>
              </a:rPr>
              <a:t>Negotiated pricing </a:t>
            </a:r>
            <a:r>
              <a:rPr lang="en-US" sz="2800" dirty="0" smtClean="0">
                <a:ea typeface="+mn-ea"/>
                <a:cs typeface="+mn-cs"/>
              </a:rPr>
              <a:t>– establishing a final price through bargaining</a:t>
            </a:r>
          </a:p>
          <a:p>
            <a:pPr marL="342900" lvl="1" indent="-342900">
              <a:buClr>
                <a:srgbClr val="9E0025"/>
              </a:buClr>
              <a:buSzPct val="80000"/>
              <a:buFont typeface="Wingdings" pitchFamily="2" charset="2"/>
              <a:buChar char="§"/>
            </a:pPr>
            <a:r>
              <a:rPr lang="en-US" sz="2800" b="1" dirty="0" smtClean="0">
                <a:solidFill>
                  <a:srgbClr val="0D9CAC"/>
                </a:solidFill>
              </a:rPr>
              <a:t>Secondary-market pricing </a:t>
            </a:r>
            <a:r>
              <a:rPr lang="en-US" sz="2800" dirty="0" smtClean="0">
                <a:ea typeface="+mn-ea"/>
                <a:cs typeface="+mn-cs"/>
              </a:rPr>
              <a:t>– setting one price for the primary target market and a different price for another market</a:t>
            </a:r>
          </a:p>
          <a:p>
            <a:pPr marL="342900" lvl="1" indent="-342900">
              <a:buClr>
                <a:srgbClr val="9E0025"/>
              </a:buClr>
              <a:buSzPct val="80000"/>
              <a:buFont typeface="Wingdings" pitchFamily="2" charset="2"/>
              <a:buChar char="§"/>
            </a:pPr>
            <a:r>
              <a:rPr lang="en-US" sz="2800" b="1" dirty="0">
                <a:solidFill>
                  <a:srgbClr val="0D9CAC"/>
                </a:solidFill>
              </a:rPr>
              <a:t>Periodic discounting </a:t>
            </a:r>
            <a:r>
              <a:rPr lang="en-US" sz="2800" dirty="0" smtClean="0">
                <a:ea typeface="+mn-ea"/>
                <a:cs typeface="+mn-cs"/>
              </a:rPr>
              <a:t>– temporary reduction of prices on a patterned or systematic basis</a:t>
            </a:r>
          </a:p>
          <a:p>
            <a:pPr lvl="1">
              <a:buSzPct val="80000"/>
            </a:pPr>
            <a:r>
              <a:rPr lang="en-US" dirty="0"/>
              <a:t>Example: annual holiday sales, seasonal sales</a:t>
            </a:r>
          </a:p>
          <a:p>
            <a:pPr marL="342900" lvl="1" indent="-342900">
              <a:buClr>
                <a:srgbClr val="9E0025"/>
              </a:buClr>
              <a:buSzPct val="80000"/>
              <a:buFont typeface="Wingdings" pitchFamily="2" charset="2"/>
              <a:buChar char="§"/>
            </a:pPr>
            <a:r>
              <a:rPr lang="en-US" sz="2800" b="1" dirty="0">
                <a:solidFill>
                  <a:srgbClr val="0D9CAC"/>
                </a:solidFill>
              </a:rPr>
              <a:t>Random discounting </a:t>
            </a:r>
            <a:r>
              <a:rPr lang="en-US" sz="2800" dirty="0" smtClean="0">
                <a:ea typeface="+mn-ea"/>
                <a:cs typeface="+mn-cs"/>
              </a:rPr>
              <a:t>– temporary reduction of prices on an unsystematic basis</a:t>
            </a:r>
          </a:p>
        </p:txBody>
      </p:sp>
    </p:spTree>
    <p:extLst>
      <p:ext uri="{BB962C8B-B14F-4D97-AF65-F5344CB8AC3E}">
        <p14:creationId xmlns:p14="http://schemas.microsoft.com/office/powerpoint/2010/main" val="4128567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Psychological Pricing</a:t>
            </a:r>
            <a:endParaRPr lang="en-US" sz="5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000" b="1" dirty="0" smtClean="0">
                <a:solidFill>
                  <a:srgbClr val="0D9CAC"/>
                </a:solidFill>
              </a:rPr>
              <a:t>Odd-number pricing </a:t>
            </a:r>
            <a:r>
              <a:rPr lang="en-US" sz="2000" dirty="0" smtClean="0">
                <a:ea typeface="+mn-ea"/>
                <a:cs typeface="+mn-cs"/>
              </a:rPr>
              <a:t>– the strategy of setting prices using odd numbers that are slightly below whole-dollar amounts</a:t>
            </a:r>
          </a:p>
          <a:p>
            <a:pPr lvl="1">
              <a:buSzPct val="80000"/>
            </a:pPr>
            <a:r>
              <a:rPr lang="en-US" sz="1800" dirty="0" smtClean="0"/>
              <a:t>Example: charging $4.99 for an item, rather than $5</a:t>
            </a:r>
            <a:endParaRPr lang="en-US" sz="1800" dirty="0"/>
          </a:p>
          <a:p>
            <a:pPr marL="342900" lvl="1" indent="-342900">
              <a:buClr>
                <a:srgbClr val="9E0025"/>
              </a:buClr>
              <a:buSzPct val="80000"/>
              <a:buFont typeface="Wingdings" pitchFamily="2" charset="2"/>
              <a:buChar char="§"/>
            </a:pPr>
            <a:r>
              <a:rPr lang="en-US" sz="2000" b="1" dirty="0" smtClean="0">
                <a:solidFill>
                  <a:srgbClr val="0D9CAC"/>
                </a:solidFill>
              </a:rPr>
              <a:t>Multiple-unit pricing </a:t>
            </a:r>
            <a:r>
              <a:rPr lang="en-US" sz="2000" dirty="0" smtClean="0">
                <a:ea typeface="+mn-ea"/>
                <a:cs typeface="+mn-cs"/>
              </a:rPr>
              <a:t>– the strategy of setting a single price for two or more units</a:t>
            </a:r>
          </a:p>
          <a:p>
            <a:pPr lvl="1">
              <a:buSzPct val="80000"/>
            </a:pPr>
            <a:r>
              <a:rPr lang="en-US" sz="1800" dirty="0"/>
              <a:t>Example: two cans for 99 cents, rather than 50 cents a can</a:t>
            </a:r>
          </a:p>
          <a:p>
            <a:pPr marL="342900" lvl="1" indent="-342900">
              <a:buClr>
                <a:srgbClr val="9E0025"/>
              </a:buClr>
              <a:buSzPct val="80000"/>
              <a:buFont typeface="Wingdings" pitchFamily="2" charset="2"/>
              <a:buChar char="§"/>
            </a:pPr>
            <a:r>
              <a:rPr lang="en-US" sz="2000" b="1" dirty="0" smtClean="0">
                <a:solidFill>
                  <a:srgbClr val="0D9CAC"/>
                </a:solidFill>
              </a:rPr>
              <a:t>Reference pricing </a:t>
            </a:r>
            <a:r>
              <a:rPr lang="en-US" sz="2000" dirty="0" smtClean="0">
                <a:ea typeface="+mn-ea"/>
                <a:cs typeface="+mn-cs"/>
              </a:rPr>
              <a:t>– pricing a product at a moderate level and positioning it next to a more expensive model or brand</a:t>
            </a:r>
          </a:p>
          <a:p>
            <a:pPr marL="342900" lvl="1" indent="-342900">
              <a:buClr>
                <a:srgbClr val="9E0025"/>
              </a:buClr>
              <a:buSzPct val="80000"/>
              <a:buFont typeface="Wingdings" pitchFamily="2" charset="2"/>
              <a:buChar char="§"/>
            </a:pPr>
            <a:r>
              <a:rPr lang="en-US" sz="2000" b="1" dirty="0" smtClean="0">
                <a:solidFill>
                  <a:srgbClr val="0D9CAC"/>
                </a:solidFill>
              </a:rPr>
              <a:t>Bundle pricing </a:t>
            </a:r>
            <a:r>
              <a:rPr lang="en-US" sz="2000" dirty="0" smtClean="0">
                <a:ea typeface="+mn-ea"/>
                <a:cs typeface="+mn-cs"/>
              </a:rPr>
              <a:t>– packaging together two or more complementary products and selling them for a single price</a:t>
            </a:r>
          </a:p>
          <a:p>
            <a:pPr lvl="1">
              <a:buSzPct val="80000"/>
            </a:pPr>
            <a:r>
              <a:rPr lang="en-US" sz="1800" dirty="0"/>
              <a:t>Example: telecommunications companies selling service bundles of cable, Internet, and phone service for one price</a:t>
            </a:r>
          </a:p>
          <a:p>
            <a:pPr marL="342900" lvl="1" indent="-342900">
              <a:buClr>
                <a:srgbClr val="9E0025"/>
              </a:buClr>
              <a:buSzPct val="80000"/>
              <a:buFont typeface="Wingdings" pitchFamily="2" charset="2"/>
              <a:buChar char="§"/>
            </a:pPr>
            <a:r>
              <a:rPr lang="en-US" sz="2000" b="1" dirty="0">
                <a:solidFill>
                  <a:srgbClr val="0D9CAC"/>
                </a:solidFill>
              </a:rPr>
              <a:t>Everyday low prices (</a:t>
            </a:r>
            <a:r>
              <a:rPr lang="en-US" sz="2000" b="1" dirty="0" smtClean="0">
                <a:solidFill>
                  <a:srgbClr val="0D9CAC"/>
                </a:solidFill>
              </a:rPr>
              <a:t>EDLPs</a:t>
            </a:r>
            <a:r>
              <a:rPr lang="en-US" sz="2000" b="1" dirty="0">
                <a:solidFill>
                  <a:srgbClr val="0D9CAC"/>
                </a:solidFill>
              </a:rPr>
              <a:t>) </a:t>
            </a:r>
            <a:r>
              <a:rPr lang="en-US" sz="2000" dirty="0" smtClean="0">
                <a:ea typeface="+mn-ea"/>
                <a:cs typeface="+mn-cs"/>
              </a:rPr>
              <a:t>– setting a low price for products on a consistent basis</a:t>
            </a:r>
          </a:p>
          <a:p>
            <a:pPr marL="342900" lvl="1" indent="-342900">
              <a:buClr>
                <a:srgbClr val="9E0025"/>
              </a:buClr>
              <a:buSzPct val="80000"/>
              <a:buFont typeface="Wingdings" pitchFamily="2" charset="2"/>
              <a:buChar char="§"/>
            </a:pPr>
            <a:r>
              <a:rPr lang="en-US" sz="2000" b="1" dirty="0">
                <a:solidFill>
                  <a:srgbClr val="0D9CAC"/>
                </a:solidFill>
              </a:rPr>
              <a:t>Customary pricing </a:t>
            </a:r>
            <a:r>
              <a:rPr lang="en-US" sz="2000" dirty="0" smtClean="0">
                <a:ea typeface="+mn-ea"/>
                <a:cs typeface="+mn-cs"/>
              </a:rPr>
              <a:t>– pricing on the basis of tradition</a:t>
            </a:r>
          </a:p>
        </p:txBody>
      </p:sp>
    </p:spTree>
    <p:extLst>
      <p:ext uri="{BB962C8B-B14F-4D97-AF65-F5344CB8AC3E}">
        <p14:creationId xmlns:p14="http://schemas.microsoft.com/office/powerpoint/2010/main" val="243260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Product-Line Pricing</a:t>
            </a:r>
            <a:endParaRPr lang="en-US" sz="5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b="1" dirty="0" smtClean="0">
                <a:solidFill>
                  <a:srgbClr val="0D9CAC"/>
                </a:solidFill>
              </a:rPr>
              <a:t>Captive pricing </a:t>
            </a:r>
            <a:r>
              <a:rPr lang="en-US" dirty="0" smtClean="0">
                <a:ea typeface="+mn-ea"/>
                <a:cs typeface="+mn-cs"/>
              </a:rPr>
              <a:t>– pricing the basic product in a product line low, but pricing related items at a higher level</a:t>
            </a:r>
          </a:p>
          <a:p>
            <a:pPr lvl="1">
              <a:buSzPct val="80000"/>
            </a:pPr>
            <a:r>
              <a:rPr lang="en-US" sz="2000" dirty="0" smtClean="0"/>
              <a:t>Example: A razor handle is generally priced quite low, but the razor blades are usually very expensive.</a:t>
            </a:r>
            <a:endParaRPr lang="en-US" sz="2000" dirty="0"/>
          </a:p>
          <a:p>
            <a:pPr marL="342900" lvl="1" indent="-342900">
              <a:buClr>
                <a:srgbClr val="9E0025"/>
              </a:buClr>
              <a:buSzPct val="80000"/>
              <a:buFont typeface="Wingdings" pitchFamily="2" charset="2"/>
              <a:buChar char="§"/>
            </a:pPr>
            <a:r>
              <a:rPr lang="en-US" b="1" dirty="0" smtClean="0">
                <a:solidFill>
                  <a:srgbClr val="0D9CAC"/>
                </a:solidFill>
              </a:rPr>
              <a:t>Premium pricing </a:t>
            </a:r>
            <a:r>
              <a:rPr lang="en-US" dirty="0" smtClean="0">
                <a:ea typeface="+mn-ea"/>
                <a:cs typeface="+mn-cs"/>
              </a:rPr>
              <a:t>– pricing the highest-quality or most-versatile products higher than other models in the product line</a:t>
            </a:r>
          </a:p>
          <a:p>
            <a:pPr lvl="1">
              <a:buSzPct val="80000"/>
            </a:pPr>
            <a:r>
              <a:rPr lang="en-US" sz="2000" dirty="0" smtClean="0"/>
              <a:t>Examples: small kitchen appliances, beer, ice cream</a:t>
            </a:r>
            <a:endParaRPr lang="en-US" sz="2000" dirty="0"/>
          </a:p>
          <a:p>
            <a:pPr marL="342900" lvl="1" indent="-342900">
              <a:buClr>
                <a:srgbClr val="9E0025"/>
              </a:buClr>
              <a:buSzPct val="80000"/>
              <a:buFont typeface="Wingdings" pitchFamily="2" charset="2"/>
              <a:buChar char="§"/>
            </a:pPr>
            <a:r>
              <a:rPr lang="en-US" b="1" dirty="0" smtClean="0">
                <a:solidFill>
                  <a:srgbClr val="0D9CAC"/>
                </a:solidFill>
              </a:rPr>
              <a:t>Price lining </a:t>
            </a:r>
            <a:r>
              <a:rPr lang="en-US" dirty="0" smtClean="0">
                <a:ea typeface="+mn-ea"/>
                <a:cs typeface="+mn-cs"/>
              </a:rPr>
              <a:t>– the strategy of selling goods only at certain predetermined prices that reflect definite price breaks</a:t>
            </a:r>
          </a:p>
          <a:p>
            <a:pPr lvl="1">
              <a:buSzPct val="80000"/>
            </a:pPr>
            <a:r>
              <a:rPr lang="en-US" sz="2000" dirty="0"/>
              <a:t>Example: </a:t>
            </a:r>
            <a:r>
              <a:rPr lang="en-US" sz="2000" dirty="0" smtClean="0"/>
              <a:t>A shop may sell men’s ties only at $22 and $37.</a:t>
            </a:r>
            <a:endParaRPr lang="en-US" dirty="0" smtClean="0">
              <a:ea typeface="+mn-ea"/>
              <a:cs typeface="+mn-cs"/>
            </a:endParaRPr>
          </a:p>
        </p:txBody>
      </p:sp>
    </p:spTree>
    <p:extLst>
      <p:ext uri="{BB962C8B-B14F-4D97-AF65-F5344CB8AC3E}">
        <p14:creationId xmlns:p14="http://schemas.microsoft.com/office/powerpoint/2010/main" val="191173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Promotional Pricing</a:t>
            </a:r>
            <a:endParaRPr lang="en-US" sz="5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b="1" dirty="0" smtClean="0">
                <a:solidFill>
                  <a:srgbClr val="0D9CAC"/>
                </a:solidFill>
              </a:rPr>
              <a:t>Price leaders </a:t>
            </a:r>
            <a:r>
              <a:rPr lang="en-US" sz="2800" dirty="0" smtClean="0">
                <a:ea typeface="+mn-ea"/>
                <a:cs typeface="+mn-cs"/>
              </a:rPr>
              <a:t>– products priced below the usual markup, near cost, or below cost</a:t>
            </a:r>
          </a:p>
          <a:p>
            <a:pPr marL="342900" lvl="1" indent="-342900">
              <a:buClr>
                <a:srgbClr val="9E0025"/>
              </a:buClr>
              <a:buSzPct val="80000"/>
              <a:buFont typeface="Wingdings" pitchFamily="2" charset="2"/>
              <a:buChar char="§"/>
            </a:pPr>
            <a:r>
              <a:rPr lang="en-US" sz="2800" b="1" dirty="0" smtClean="0">
                <a:solidFill>
                  <a:srgbClr val="0D9CAC"/>
                </a:solidFill>
              </a:rPr>
              <a:t>Special-event pricing </a:t>
            </a:r>
            <a:r>
              <a:rPr lang="en-US" sz="2800" dirty="0" smtClean="0">
                <a:ea typeface="+mn-ea"/>
                <a:cs typeface="+mn-cs"/>
              </a:rPr>
              <a:t>– advertised sales or price cutting linked to a holiday, season, or event</a:t>
            </a:r>
          </a:p>
          <a:p>
            <a:pPr marL="342900" lvl="1" indent="-342900">
              <a:buClr>
                <a:srgbClr val="9E0025"/>
              </a:buClr>
              <a:buSzPct val="80000"/>
              <a:buFont typeface="Wingdings" pitchFamily="2" charset="2"/>
              <a:buChar char="§"/>
            </a:pPr>
            <a:r>
              <a:rPr lang="en-US" sz="2800" b="1" dirty="0" smtClean="0">
                <a:solidFill>
                  <a:srgbClr val="0D9CAC"/>
                </a:solidFill>
              </a:rPr>
              <a:t>Comparison discounting </a:t>
            </a:r>
            <a:r>
              <a:rPr lang="en-US" sz="2800" dirty="0" smtClean="0">
                <a:ea typeface="+mn-ea"/>
                <a:cs typeface="+mn-cs"/>
              </a:rPr>
              <a:t>– setting a price at a specific level and comparing it with a higher price</a:t>
            </a:r>
          </a:p>
        </p:txBody>
      </p:sp>
    </p:spTree>
    <p:extLst>
      <p:ext uri="{BB962C8B-B14F-4D97-AF65-F5344CB8AC3E}">
        <p14:creationId xmlns:p14="http://schemas.microsoft.com/office/powerpoint/2010/main" val="309856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Pricing Business Products</a:t>
            </a:r>
            <a:endParaRPr lang="en-US" sz="5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dirty="0" smtClean="0">
                <a:ea typeface="+mn-ea"/>
                <a:cs typeface="+mn-cs"/>
              </a:rPr>
              <a:t>Three types of pricing for business products:</a:t>
            </a:r>
          </a:p>
          <a:p>
            <a:pPr marL="801688" lvl="1" indent="-344488">
              <a:buSzPct val="80000"/>
              <a:buFont typeface="+mj-lt"/>
              <a:buAutoNum type="arabicPeriod"/>
            </a:pPr>
            <a:r>
              <a:rPr lang="en-US" dirty="0"/>
              <a:t>Geographic </a:t>
            </a:r>
            <a:r>
              <a:rPr lang="en-US" dirty="0" smtClean="0"/>
              <a:t>pricing – deals with delivery costs</a:t>
            </a:r>
          </a:p>
          <a:p>
            <a:pPr lvl="2">
              <a:buSzPct val="80000"/>
            </a:pPr>
            <a:r>
              <a:rPr lang="en-US" dirty="0" smtClean="0"/>
              <a:t>FOB origin pricing</a:t>
            </a:r>
          </a:p>
          <a:p>
            <a:pPr lvl="2">
              <a:buSzPct val="80000"/>
            </a:pPr>
            <a:r>
              <a:rPr lang="en-US" dirty="0" smtClean="0"/>
              <a:t>FOB destination</a:t>
            </a:r>
            <a:endParaRPr lang="en-US" dirty="0"/>
          </a:p>
          <a:p>
            <a:pPr marL="801688" lvl="1" indent="-344488">
              <a:buSzPct val="80000"/>
              <a:buNone/>
            </a:pPr>
            <a:r>
              <a:rPr lang="en-US" sz="2000" dirty="0" smtClean="0">
                <a:solidFill>
                  <a:srgbClr val="133676"/>
                </a:solidFill>
              </a:rPr>
              <a:t>2.	</a:t>
            </a:r>
            <a:r>
              <a:rPr lang="en-US" b="1" dirty="0" smtClean="0">
                <a:solidFill>
                  <a:srgbClr val="0D9CAC"/>
                </a:solidFill>
              </a:rPr>
              <a:t>Transfer </a:t>
            </a:r>
            <a:r>
              <a:rPr lang="en-US" b="1" dirty="0">
                <a:solidFill>
                  <a:srgbClr val="0D9CAC"/>
                </a:solidFill>
              </a:rPr>
              <a:t>pricing </a:t>
            </a:r>
            <a:r>
              <a:rPr lang="en-US" dirty="0" smtClean="0"/>
              <a:t>– prices charged in sales between an organization’s units</a:t>
            </a:r>
            <a:endParaRPr lang="en-US" dirty="0"/>
          </a:p>
          <a:p>
            <a:pPr marL="801688" lvl="1" indent="-344488">
              <a:buSzPct val="80000"/>
              <a:buFont typeface="+mj-lt"/>
              <a:buAutoNum type="arabicPeriod" startAt="3"/>
            </a:pPr>
            <a:r>
              <a:rPr lang="en-US" dirty="0" smtClean="0"/>
              <a:t>Discounting</a:t>
            </a:r>
          </a:p>
          <a:p>
            <a:pPr lvl="2">
              <a:buSzPct val="80000"/>
            </a:pPr>
            <a:r>
              <a:rPr lang="en-US" b="1" dirty="0">
                <a:solidFill>
                  <a:srgbClr val="0D9CAC"/>
                </a:solidFill>
              </a:rPr>
              <a:t>Discount </a:t>
            </a:r>
            <a:r>
              <a:rPr lang="en-US" dirty="0" smtClean="0"/>
              <a:t>– a deduction from the price of an item</a:t>
            </a:r>
          </a:p>
          <a:p>
            <a:pPr lvl="3">
              <a:buSzPct val="80000"/>
            </a:pPr>
            <a:r>
              <a:rPr lang="en-US" dirty="0" smtClean="0"/>
              <a:t>Trade discounts</a:t>
            </a:r>
          </a:p>
          <a:p>
            <a:pPr lvl="3">
              <a:buSzPct val="80000"/>
            </a:pPr>
            <a:r>
              <a:rPr lang="en-US" dirty="0" smtClean="0"/>
              <a:t>Quantity discounts</a:t>
            </a:r>
          </a:p>
          <a:p>
            <a:pPr lvl="3">
              <a:buSzPct val="80000"/>
            </a:pPr>
            <a:r>
              <a:rPr lang="en-US" dirty="0" smtClean="0"/>
              <a:t>Cash discounts</a:t>
            </a:r>
          </a:p>
          <a:p>
            <a:pPr lvl="3">
              <a:buSzPct val="80000"/>
            </a:pPr>
            <a:r>
              <a:rPr lang="en-US" dirty="0" smtClean="0"/>
              <a:t>Seasonal discounts</a:t>
            </a:r>
          </a:p>
          <a:p>
            <a:pPr lvl="3">
              <a:buSzPct val="80000"/>
            </a:pPr>
            <a:r>
              <a:rPr lang="en-US" dirty="0" smtClean="0"/>
              <a:t>Allowances</a:t>
            </a:r>
          </a:p>
        </p:txBody>
      </p:sp>
    </p:spTree>
    <p:extLst>
      <p:ext uri="{BB962C8B-B14F-4D97-AF65-F5344CB8AC3E}">
        <p14:creationId xmlns:p14="http://schemas.microsoft.com/office/powerpoint/2010/main" val="21387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12-3</a:t>
            </a:r>
            <a:r>
              <a:rPr lang="en-US" sz="1800" dirty="0" smtClean="0"/>
              <a:t>	Discounts Used for Business Markets </a:t>
            </a:r>
            <a:r>
              <a:rPr lang="en-US" sz="1400" dirty="0" smtClean="0"/>
              <a:t>(slide 1 of 2)</a:t>
            </a:r>
            <a:endParaRPr lang="en-US" sz="1100" dirty="0"/>
          </a:p>
        </p:txBody>
      </p:sp>
      <p:graphicFrame>
        <p:nvGraphicFramePr>
          <p:cNvPr id="5" name="Table 4" descr="A table shows the four types of discounts used for business markets. The reasons for each type’s use and real-world examples are also given.&#10;&#10;The first type of discount is “Trade (functional).” Reasons for use include: “To attract and maintain effective resellers by compensating them for performing certain functions, such as transportation, warehousing, selling, and providing credit.” The following example is given: “A college bookstore pays about one-third less for a new textbook than the retail price a student pays.”&#10;&#10;The second type of discount is “Quantity.” Reasons for use include: “To encourage customers to buy large quantities when making purchases and, in the case of cumulative discounts, to encourage customer loyalty.” The following example is given: “Numerous companies serving business markets allow a 2 percent discount if an account is paid within ten days.”" title="Table 12-3 - Sources of Secondary Information"/>
          <p:cNvGraphicFramePr>
            <a:graphicFrameLocks noGrp="1"/>
          </p:cNvGraphicFramePr>
          <p:nvPr>
            <p:extLst>
              <p:ext uri="{D42A27DB-BD31-4B8C-83A1-F6EECF244321}">
                <p14:modId xmlns:p14="http://schemas.microsoft.com/office/powerpoint/2010/main" val="4202715145"/>
              </p:ext>
            </p:extLst>
          </p:nvPr>
        </p:nvGraphicFramePr>
        <p:xfrm>
          <a:off x="350530" y="1905000"/>
          <a:ext cx="8336270" cy="3566159"/>
        </p:xfrm>
        <a:graphic>
          <a:graphicData uri="http://schemas.openxmlformats.org/drawingml/2006/table">
            <a:tbl>
              <a:tblPr firstRow="1" bandRow="1">
                <a:tableStyleId>{5940675A-B579-460E-94D1-54222C63F5DA}</a:tableStyleId>
              </a:tblPr>
              <a:tblGrid>
                <a:gridCol w="1478270">
                  <a:extLst>
                    <a:ext uri="{9D8B030D-6E8A-4147-A177-3AD203B41FA5}">
                      <a16:colId xmlns:a16="http://schemas.microsoft.com/office/drawing/2014/main" xmlns="" val="20000"/>
                    </a:ext>
                  </a:extLst>
                </a:gridCol>
                <a:gridCol w="3505200"/>
                <a:gridCol w="3352800"/>
              </a:tblGrid>
              <a:tr h="161789">
                <a:tc>
                  <a:txBody>
                    <a:bodyPr/>
                    <a:lstStyle/>
                    <a:p>
                      <a:pPr algn="ct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Type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Reasons</a:t>
                      </a:r>
                      <a:r>
                        <a:rPr lang="en-US" sz="1800" b="1" baseline="0" dirty="0" smtClean="0">
                          <a:solidFill>
                            <a:schemeClr val="bg1"/>
                          </a:solidFill>
                          <a:latin typeface="Arial" panose="020B0604020202020204" pitchFamily="34" charset="0"/>
                          <a:cs typeface="Arial" panose="020B0604020202020204" pitchFamily="34" charset="0"/>
                        </a:rPr>
                        <a:t> for Use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Examples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a16="http://schemas.microsoft.com/office/drawing/2014/main" xmlns="" val="10000"/>
                  </a:ext>
                </a:extLst>
              </a:tr>
              <a:tr h="355935">
                <a:tc>
                  <a:txBody>
                    <a:bodyPr/>
                    <a:lstStyle/>
                    <a:p>
                      <a:pPr marL="0" indent="0" algn="l">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Trade (functional)</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To attract and maintain effective resellers by compensating them for performing certain functions, such as transportation, warehousing, selling, and providing credit.</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r>
                        <a:rPr lang="en-US" sz="1800" dirty="0" smtClean="0">
                          <a:latin typeface="Arial" panose="020B0604020202020204" pitchFamily="34" charset="0"/>
                          <a:cs typeface="Arial" panose="020B0604020202020204" pitchFamily="34" charset="0"/>
                        </a:rPr>
                        <a:t>A college bookstore pays about one-third less for a new textbook than the retail price a student pays.</a:t>
                      </a:r>
                      <a:endParaRPr lang="en-US" sz="1800" dirty="0">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1"/>
                  </a:ext>
                </a:extLst>
              </a:tr>
              <a:tr h="453008">
                <a:tc>
                  <a:txBody>
                    <a:bodyPr/>
                    <a:lstStyle/>
                    <a:p>
                      <a:pPr marL="0" indent="0" algn="l">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Quantity</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To encourage customers to buy large quantities</a:t>
                      </a:r>
                      <a:r>
                        <a:rPr lang="en-US" sz="1800" baseline="0" dirty="0" smtClean="0">
                          <a:latin typeface="Arial" panose="020B0604020202020204" pitchFamily="34" charset="0"/>
                          <a:cs typeface="Arial" panose="020B0604020202020204" pitchFamily="34" charset="0"/>
                        </a:rPr>
                        <a:t> when making purchases and, in the case of cumulative discounts, to encourage customer loyalty.</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r>
                        <a:rPr lang="en-US" sz="1800" dirty="0" smtClean="0">
                          <a:latin typeface="Arial" panose="020B0604020202020204" pitchFamily="34" charset="0"/>
                          <a:cs typeface="Arial" panose="020B0604020202020204" pitchFamily="34" charset="0"/>
                        </a:rPr>
                        <a:t>Numerous companies serving business markets allow a 2 percent discount if an account is paid within ten days.</a:t>
                      </a:r>
                      <a:endParaRPr lang="en-US" sz="1800" dirty="0">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55221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12-3</a:t>
            </a:r>
            <a:r>
              <a:rPr lang="en-US" sz="1800" dirty="0" smtClean="0"/>
              <a:t>	Discounts Used for Business Markets </a:t>
            </a:r>
            <a:r>
              <a:rPr lang="en-US" sz="1400" dirty="0" smtClean="0"/>
              <a:t>(slide 2 of 2)</a:t>
            </a:r>
            <a:endParaRPr lang="en-US" sz="1100" dirty="0"/>
          </a:p>
        </p:txBody>
      </p:sp>
      <p:graphicFrame>
        <p:nvGraphicFramePr>
          <p:cNvPr id="5" name="Table 4" descr="A table shows the four types of discounts used for business markets. The reasons for each type’s use and real-world examples are also given.&#10;&#10;The third type of discount is “Seasonal.” Reasons for use include: “To allow a marketer to use resources more efficiently by stimulating sales during off-peak periods.” The following example is given: “Florida hotels provide companies holding national and regional sales meetings with deeply discounted accommodations during the summer months.”&#10;&#10;The fourth type of discount is “Allowance.” Reasons for use include: “In the case of a trade-in allowance, to assist the buyer in making the purchase and potentially earn a profit on the resale of used equipment. In the case of a promotional allowance, to ensure that dealers participate in advertising and sales support programs.” The following example is given: “A farm equipment dealer takes a farmer’s used tractor as a trade-in on a new one. Nabisco pays a promotional allowance to a supermarket for setting up and maintaining a large end-of-aisle display for a two-week period.”" title="Table 12-3 - Sources of Secondary Information"/>
          <p:cNvGraphicFramePr>
            <a:graphicFrameLocks noGrp="1"/>
          </p:cNvGraphicFramePr>
          <p:nvPr>
            <p:extLst>
              <p:ext uri="{D42A27DB-BD31-4B8C-83A1-F6EECF244321}">
                <p14:modId xmlns:p14="http://schemas.microsoft.com/office/powerpoint/2010/main" val="4093657468"/>
              </p:ext>
            </p:extLst>
          </p:nvPr>
        </p:nvGraphicFramePr>
        <p:xfrm>
          <a:off x="350530" y="1295400"/>
          <a:ext cx="8336270" cy="4777782"/>
        </p:xfrm>
        <a:graphic>
          <a:graphicData uri="http://schemas.openxmlformats.org/drawingml/2006/table">
            <a:tbl>
              <a:tblPr firstRow="1" bandRow="1">
                <a:tableStyleId>{5940675A-B579-460E-94D1-54222C63F5DA}</a:tableStyleId>
              </a:tblPr>
              <a:tblGrid>
                <a:gridCol w="1478270">
                  <a:extLst>
                    <a:ext uri="{9D8B030D-6E8A-4147-A177-3AD203B41FA5}">
                      <a16:colId xmlns:a16="http://schemas.microsoft.com/office/drawing/2014/main" xmlns="" val="20000"/>
                    </a:ext>
                  </a:extLst>
                </a:gridCol>
                <a:gridCol w="3505200"/>
                <a:gridCol w="3352800"/>
              </a:tblGrid>
              <a:tr h="337579">
                <a:tc>
                  <a:txBody>
                    <a:bodyPr/>
                    <a:lstStyle/>
                    <a:p>
                      <a:pPr algn="ct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Type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Reasons</a:t>
                      </a:r>
                      <a:r>
                        <a:rPr lang="en-US" sz="1800" b="1" baseline="0" dirty="0" smtClean="0">
                          <a:solidFill>
                            <a:schemeClr val="bg1"/>
                          </a:solidFill>
                          <a:latin typeface="Arial" panose="020B0604020202020204" pitchFamily="34" charset="0"/>
                          <a:cs typeface="Arial" panose="020B0604020202020204" pitchFamily="34" charset="0"/>
                        </a:rPr>
                        <a:t> for Use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Examples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a16="http://schemas.microsoft.com/office/drawing/2014/main" xmlns="" val="10000"/>
                  </a:ext>
                </a:extLst>
              </a:tr>
              <a:tr h="1635959">
                <a:tc>
                  <a:txBody>
                    <a:bodyPr/>
                    <a:lstStyle/>
                    <a:p>
                      <a:pPr marL="0" indent="0" algn="l">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Seasonal</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To allow a marketer to use resources more efficiently by stimulating sales during off-peak periods.</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Florida hotels provide companies holding national and regional sales meetings with deeply discounted accommodations during the summer months.</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3"/>
                  </a:ext>
                </a:extLst>
              </a:tr>
              <a:tr h="2674663">
                <a:tc>
                  <a:txBody>
                    <a:bodyPr/>
                    <a:lstStyle/>
                    <a:p>
                      <a:pPr marL="0" indent="0" algn="l">
                        <a:buFont typeface="+mj-lt"/>
                        <a:buNone/>
                        <a:tabLst/>
                      </a:pPr>
                      <a:r>
                        <a:rPr lang="en-US" sz="1800" b="0" dirty="0" smtClean="0">
                          <a:latin typeface="Arial" panose="020B0604020202020204" pitchFamily="34" charset="0"/>
                          <a:cs typeface="Arial" panose="020B0604020202020204" pitchFamily="34" charset="0"/>
                        </a:rPr>
                        <a:t>Allowance</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In the case of a trade-in allowance, to assist the buyer in making the purchase and potentially earn a profit on the resale of used equipment. In the case of a promotional allowance, to ensure that dealers participate in advertising and sales support programs.</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C3D2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 farm equipment dealer takes a farmer’s used tractor as a trade-in on a new one. Nabisco pays a promotional allowance to a supermarket for setting up and maintaining a large end-of-aisle display for a two-week period.</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CBC5E1"/>
                    </a:solidFill>
                  </a:tcPr>
                </a:tc>
              </a:tr>
            </a:tbl>
          </a:graphicData>
        </a:graphic>
      </p:graphicFrame>
    </p:spTree>
    <p:extLst>
      <p:ext uri="{BB962C8B-B14F-4D97-AF65-F5344CB8AC3E}">
        <p14:creationId xmlns:p14="http://schemas.microsoft.com/office/powerpoint/2010/main" val="3212142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Classification of Products</a:t>
            </a:r>
            <a:endParaRPr lang="en-US" sz="1400" dirty="0" smtClean="0"/>
          </a:p>
        </p:txBody>
      </p:sp>
      <p:sp>
        <p:nvSpPr>
          <p:cNvPr id="2" name="Text Placeholder 1"/>
          <p:cNvSpPr>
            <a:spLocks noGrp="1"/>
          </p:cNvSpPr>
          <p:nvPr>
            <p:ph type="body" sz="quarter" idx="10"/>
          </p:nvPr>
        </p:nvSpPr>
        <p:spPr/>
        <p:txBody>
          <a:bodyPr/>
          <a:lstStyle/>
          <a:p>
            <a:r>
              <a:rPr lang="en-US" dirty="0" smtClean="0"/>
              <a:t>Products can be grouped into two general categories:</a:t>
            </a:r>
          </a:p>
          <a:p>
            <a:pPr marL="852488" lvl="1" indent="-395288">
              <a:buSzPct val="80000"/>
              <a:buNone/>
            </a:pPr>
            <a:r>
              <a:rPr lang="en-US" dirty="0" smtClean="0">
                <a:solidFill>
                  <a:srgbClr val="133676"/>
                </a:solidFill>
              </a:rPr>
              <a:t>1.	</a:t>
            </a:r>
            <a:r>
              <a:rPr lang="en-US" b="1" dirty="0">
                <a:solidFill>
                  <a:srgbClr val="0D9CAC"/>
                </a:solidFill>
                <a:ea typeface="+mn-ea"/>
                <a:cs typeface="+mn-cs"/>
              </a:rPr>
              <a:t>Consumer product </a:t>
            </a:r>
            <a:r>
              <a:rPr lang="en-US" dirty="0" smtClean="0"/>
              <a:t>– a product purchased to satisfy personal and family needs</a:t>
            </a:r>
          </a:p>
          <a:p>
            <a:pPr marL="852488" lvl="1" indent="-395288">
              <a:buSzPct val="80000"/>
              <a:buNone/>
            </a:pPr>
            <a:r>
              <a:rPr lang="en-US" dirty="0">
                <a:solidFill>
                  <a:srgbClr val="133676"/>
                </a:solidFill>
              </a:rPr>
              <a:t>2.	</a:t>
            </a:r>
            <a:r>
              <a:rPr lang="en-US" b="1" dirty="0">
                <a:solidFill>
                  <a:srgbClr val="0D9CAC"/>
                </a:solidFill>
                <a:ea typeface="+mn-ea"/>
                <a:cs typeface="+mn-cs"/>
              </a:rPr>
              <a:t>Business product </a:t>
            </a:r>
            <a:r>
              <a:rPr lang="en-US" dirty="0" smtClean="0"/>
              <a:t>– a product bought for resale, for making other products, or for use in a firm’s operations</a:t>
            </a:r>
            <a:endParaRPr lang="en-US" sz="2000" dirty="0"/>
          </a:p>
        </p:txBody>
      </p:sp>
    </p:spTree>
    <p:extLst>
      <p:ext uri="{BB962C8B-B14F-4D97-AF65-F5344CB8AC3E}">
        <p14:creationId xmlns:p14="http://schemas.microsoft.com/office/powerpoint/2010/main" val="167958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Consumer Product Classifications</a:t>
            </a:r>
            <a:endParaRPr lang="en-US" sz="2400" dirty="0" smtClean="0"/>
          </a:p>
        </p:txBody>
      </p:sp>
      <p:sp>
        <p:nvSpPr>
          <p:cNvPr id="2" name="Text Placeholder 1"/>
          <p:cNvSpPr>
            <a:spLocks noGrp="1"/>
          </p:cNvSpPr>
          <p:nvPr>
            <p:ph type="body" sz="quarter" idx="10"/>
          </p:nvPr>
        </p:nvSpPr>
        <p:spPr>
          <a:xfrm>
            <a:off x="381000" y="1371600"/>
            <a:ext cx="8229600" cy="4876800"/>
          </a:xfrm>
        </p:spPr>
        <p:txBody>
          <a:bodyPr/>
          <a:lstStyle/>
          <a:p>
            <a:r>
              <a:rPr lang="en-US" sz="1800" dirty="0" smtClean="0"/>
              <a:t>Three categories of consumer products</a:t>
            </a:r>
            <a:r>
              <a:rPr lang="en-US" sz="1800" dirty="0" smtClean="0"/>
              <a:t>:</a:t>
            </a:r>
          </a:p>
          <a:p>
            <a:pPr marL="0" indent="0">
              <a:buNone/>
            </a:pPr>
            <a:endParaRPr lang="en-US" sz="1200" dirty="0" smtClean="0"/>
          </a:p>
          <a:p>
            <a:pPr marL="801688" lvl="1" indent="-344488">
              <a:buNone/>
              <a:tabLst>
                <a:tab pos="801688" algn="l"/>
              </a:tabLst>
            </a:pPr>
            <a:r>
              <a:rPr lang="en-US" sz="1800" b="1" dirty="0" smtClean="0">
                <a:solidFill>
                  <a:srgbClr val="133676"/>
                </a:solidFill>
                <a:ea typeface="+mn-ea"/>
                <a:cs typeface="+mn-cs"/>
              </a:rPr>
              <a:t>1.</a:t>
            </a:r>
            <a:r>
              <a:rPr lang="en-US" sz="1800" dirty="0" smtClean="0">
                <a:solidFill>
                  <a:srgbClr val="133676"/>
                </a:solidFill>
                <a:ea typeface="+mn-ea"/>
                <a:cs typeface="+mn-cs"/>
              </a:rPr>
              <a:t>	</a:t>
            </a:r>
            <a:r>
              <a:rPr lang="en-US" sz="1800" b="1" dirty="0" smtClean="0">
                <a:solidFill>
                  <a:srgbClr val="0D9CAC"/>
                </a:solidFill>
                <a:ea typeface="+mn-ea"/>
                <a:cs typeface="+mn-cs"/>
              </a:rPr>
              <a:t>Convenience product </a:t>
            </a:r>
            <a:r>
              <a:rPr lang="en-US" sz="1800" dirty="0" smtClean="0">
                <a:ea typeface="+mn-ea"/>
                <a:cs typeface="+mn-cs"/>
              </a:rPr>
              <a:t>– a relatively inexpensive, frequently purchased item for which buyers want to exert only minimal effort</a:t>
            </a:r>
          </a:p>
          <a:p>
            <a:pPr lvl="2">
              <a:tabLst>
                <a:tab pos="801688" algn="l"/>
              </a:tabLst>
            </a:pPr>
            <a:r>
              <a:rPr lang="en-US" sz="1800" dirty="0" smtClean="0">
                <a:ea typeface="+mn-ea"/>
                <a:cs typeface="+mn-cs"/>
              </a:rPr>
              <a:t>Examples: bread, gasoline, newspapers</a:t>
            </a:r>
          </a:p>
          <a:p>
            <a:pPr marL="801688" lvl="1" indent="-344488">
              <a:buNone/>
              <a:tabLst>
                <a:tab pos="801688" algn="l"/>
              </a:tabLst>
            </a:pPr>
            <a:r>
              <a:rPr lang="en-US" sz="1800" b="1" dirty="0" smtClean="0">
                <a:solidFill>
                  <a:srgbClr val="133676"/>
                </a:solidFill>
                <a:ea typeface="+mn-ea"/>
                <a:cs typeface="+mn-cs"/>
              </a:rPr>
              <a:t>2.</a:t>
            </a:r>
            <a:r>
              <a:rPr lang="en-US" sz="1800" dirty="0" smtClean="0">
                <a:solidFill>
                  <a:srgbClr val="133676"/>
                </a:solidFill>
                <a:ea typeface="+mn-ea"/>
                <a:cs typeface="+mn-cs"/>
              </a:rPr>
              <a:t>	</a:t>
            </a:r>
            <a:r>
              <a:rPr lang="en-US" sz="1800" b="1" dirty="0" smtClean="0">
                <a:solidFill>
                  <a:srgbClr val="0D9CAC"/>
                </a:solidFill>
                <a:ea typeface="+mn-ea"/>
                <a:cs typeface="+mn-cs"/>
              </a:rPr>
              <a:t>Shopping product </a:t>
            </a:r>
            <a:r>
              <a:rPr lang="en-US" sz="1800" dirty="0" smtClean="0">
                <a:ea typeface="+mn-ea"/>
                <a:cs typeface="+mn-cs"/>
              </a:rPr>
              <a:t>– an item for which buyers are willing to expend considerable effort on planning and making the purchase</a:t>
            </a:r>
          </a:p>
          <a:p>
            <a:pPr lvl="2"/>
            <a:r>
              <a:rPr lang="en-US" sz="1800" dirty="0" smtClean="0">
                <a:ea typeface="+mn-ea"/>
                <a:cs typeface="+mn-cs"/>
              </a:rPr>
              <a:t>Examples: appliances, bicycles, mobile phones</a:t>
            </a:r>
          </a:p>
          <a:p>
            <a:pPr marL="914400" lvl="1" indent="-457200">
              <a:buAutoNum type="arabicPeriod" startAt="3"/>
            </a:pPr>
            <a:r>
              <a:rPr lang="en-US" sz="1800" b="1" dirty="0" smtClean="0">
                <a:solidFill>
                  <a:srgbClr val="0D9CAC"/>
                </a:solidFill>
                <a:ea typeface="+mn-ea"/>
                <a:cs typeface="+mn-cs"/>
              </a:rPr>
              <a:t>Specialty </a:t>
            </a:r>
            <a:r>
              <a:rPr lang="en-US" sz="1800" b="1" dirty="0" smtClean="0">
                <a:solidFill>
                  <a:srgbClr val="0D9CAC"/>
                </a:solidFill>
                <a:ea typeface="+mn-ea"/>
                <a:cs typeface="+mn-cs"/>
              </a:rPr>
              <a:t>product </a:t>
            </a:r>
            <a:r>
              <a:rPr lang="en-US" sz="1800" dirty="0" smtClean="0">
                <a:ea typeface="+mn-ea"/>
                <a:cs typeface="+mn-cs"/>
              </a:rPr>
              <a:t>– an item that possesses one or more unique characteristics for which a significant group of buyers is willing to expend considerable purchasing </a:t>
            </a:r>
            <a:r>
              <a:rPr lang="en-US" sz="1800" dirty="0" smtClean="0">
                <a:ea typeface="+mn-ea"/>
                <a:cs typeface="+mn-cs"/>
              </a:rPr>
              <a:t>effort</a:t>
            </a:r>
          </a:p>
          <a:p>
            <a:pPr lvl="2"/>
            <a:r>
              <a:rPr lang="en-US" sz="1800" dirty="0" smtClean="0"/>
              <a:t>Examples</a:t>
            </a:r>
            <a:r>
              <a:rPr lang="en-US" sz="1800" dirty="0"/>
              <a:t>: sports cars, original artwork</a:t>
            </a:r>
          </a:p>
          <a:p>
            <a:pPr marL="914400" lvl="1" indent="-457200">
              <a:buAutoNum type="arabicPeriod" startAt="3"/>
            </a:pPr>
            <a:r>
              <a:rPr lang="en-US" sz="1800" b="1" dirty="0" smtClean="0">
                <a:solidFill>
                  <a:schemeClr val="accent1">
                    <a:lumMod val="50000"/>
                  </a:schemeClr>
                </a:solidFill>
                <a:ea typeface="+mn-ea"/>
                <a:cs typeface="+mn-cs"/>
              </a:rPr>
              <a:t>Unsought product </a:t>
            </a:r>
            <a:r>
              <a:rPr lang="mr-IN" sz="1800" dirty="0" smtClean="0">
                <a:ea typeface="+mn-ea"/>
                <a:cs typeface="+mn-cs"/>
              </a:rPr>
              <a:t>–</a:t>
            </a:r>
            <a:r>
              <a:rPr lang="en-US" sz="1800" dirty="0" smtClean="0">
                <a:ea typeface="+mn-ea"/>
                <a:cs typeface="+mn-cs"/>
              </a:rPr>
              <a:t> an item for which buyers purchase infrequently and fulfills an immediate need</a:t>
            </a:r>
          </a:p>
          <a:p>
            <a:pPr lvl="2" indent="-285750"/>
            <a:r>
              <a:rPr lang="en-US" sz="1800" dirty="0"/>
              <a:t>Examples: </a:t>
            </a:r>
            <a:r>
              <a:rPr lang="en-US" sz="1800" dirty="0" smtClean="0"/>
              <a:t>funeral service, insurance, umbrellas</a:t>
            </a:r>
            <a:endParaRPr lang="en-US" sz="1800" dirty="0"/>
          </a:p>
          <a:p>
            <a:pPr marL="857250" lvl="2" indent="0">
              <a:buNone/>
            </a:pPr>
            <a:endParaRPr lang="en-US" sz="1800" dirty="0" smtClean="0">
              <a:ea typeface="+mn-ea"/>
              <a:cs typeface="+mn-cs"/>
            </a:endParaRPr>
          </a:p>
        </p:txBody>
      </p:sp>
    </p:spTree>
    <p:extLst>
      <p:ext uri="{BB962C8B-B14F-4D97-AF65-F5344CB8AC3E}">
        <p14:creationId xmlns:p14="http://schemas.microsoft.com/office/powerpoint/2010/main" val="381800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Business Product Classifications </a:t>
            </a:r>
            <a:br>
              <a:rPr lang="en-US" dirty="0" smtClean="0"/>
            </a:br>
            <a:endParaRPr lang="en-US" sz="2400" dirty="0" smtClean="0"/>
          </a:p>
        </p:txBody>
      </p:sp>
      <p:sp>
        <p:nvSpPr>
          <p:cNvPr id="2" name="Text Placeholder 1"/>
          <p:cNvSpPr>
            <a:spLocks noGrp="1"/>
          </p:cNvSpPr>
          <p:nvPr>
            <p:ph type="body" sz="quarter" idx="10"/>
          </p:nvPr>
        </p:nvSpPr>
        <p:spPr>
          <a:xfrm>
            <a:off x="304800" y="1295400"/>
            <a:ext cx="8610600" cy="4876800"/>
          </a:xfrm>
        </p:spPr>
        <p:txBody>
          <a:bodyPr/>
          <a:lstStyle/>
          <a:p>
            <a:r>
              <a:rPr lang="en-US" sz="1500" dirty="0" smtClean="0"/>
              <a:t>Categories of business products:</a:t>
            </a:r>
          </a:p>
          <a:p>
            <a:pPr lvl="1"/>
            <a:r>
              <a:rPr lang="en-US" sz="1500" b="1" dirty="0">
                <a:solidFill>
                  <a:srgbClr val="0D9CAC"/>
                </a:solidFill>
                <a:ea typeface="+mn-ea"/>
                <a:cs typeface="+mn-cs"/>
              </a:rPr>
              <a:t>Raw material </a:t>
            </a:r>
            <a:r>
              <a:rPr lang="en-US" sz="1500" dirty="0" smtClean="0"/>
              <a:t>– a basic material that actually becomes part of a physical product; usually comes from mines, forests, oceans, or recycled solid wastes</a:t>
            </a:r>
          </a:p>
          <a:p>
            <a:pPr lvl="1"/>
            <a:r>
              <a:rPr lang="en-US" sz="1500" b="1" dirty="0">
                <a:solidFill>
                  <a:srgbClr val="0D9CAC"/>
                </a:solidFill>
                <a:ea typeface="+mn-ea"/>
                <a:cs typeface="+mn-cs"/>
              </a:rPr>
              <a:t>Major equipment </a:t>
            </a:r>
            <a:r>
              <a:rPr lang="en-US" sz="1500" dirty="0" smtClean="0"/>
              <a:t>– large tools and machines used for production purposes</a:t>
            </a:r>
          </a:p>
          <a:p>
            <a:pPr lvl="2"/>
            <a:r>
              <a:rPr lang="en-US" sz="1500" dirty="0" smtClean="0"/>
              <a:t>Examples: cranes, stamping machines</a:t>
            </a:r>
          </a:p>
          <a:p>
            <a:pPr lvl="1"/>
            <a:r>
              <a:rPr lang="en-US" sz="1500" b="1" dirty="0" smtClean="0">
                <a:solidFill>
                  <a:srgbClr val="0D9CAC"/>
                </a:solidFill>
                <a:ea typeface="+mn-ea"/>
                <a:cs typeface="+mn-cs"/>
              </a:rPr>
              <a:t>Accessory </a:t>
            </a:r>
            <a:r>
              <a:rPr lang="en-US" sz="1500" b="1" dirty="0">
                <a:solidFill>
                  <a:srgbClr val="0D9CAC"/>
                </a:solidFill>
                <a:ea typeface="+mn-ea"/>
                <a:cs typeface="+mn-cs"/>
              </a:rPr>
              <a:t>equipment </a:t>
            </a:r>
            <a:r>
              <a:rPr lang="en-US" sz="1500" dirty="0" smtClean="0"/>
              <a:t>– standardized equipment used in a firm’s production or office activities</a:t>
            </a:r>
          </a:p>
          <a:p>
            <a:pPr lvl="2"/>
            <a:r>
              <a:rPr lang="en-US" sz="1500" dirty="0" smtClean="0"/>
              <a:t>Examples: hand tools, photocopiers, calculators</a:t>
            </a:r>
          </a:p>
          <a:p>
            <a:pPr lvl="1"/>
            <a:r>
              <a:rPr lang="en-US" sz="1500" b="1" dirty="0" smtClean="0">
                <a:solidFill>
                  <a:srgbClr val="0D9CAC"/>
                </a:solidFill>
                <a:ea typeface="+mn-ea"/>
                <a:cs typeface="+mn-cs"/>
              </a:rPr>
              <a:t>Component </a:t>
            </a:r>
            <a:r>
              <a:rPr lang="en-US" sz="1500" b="1" dirty="0">
                <a:solidFill>
                  <a:srgbClr val="0D9CAC"/>
                </a:solidFill>
                <a:ea typeface="+mn-ea"/>
                <a:cs typeface="+mn-cs"/>
              </a:rPr>
              <a:t>part </a:t>
            </a:r>
            <a:r>
              <a:rPr lang="en-US" sz="1500" dirty="0" smtClean="0"/>
              <a:t>– an item that becomes part of a physical product and is either a finished item ready for assembly or a product that needs little processing before </a:t>
            </a:r>
            <a:r>
              <a:rPr lang="en-US" sz="1500" dirty="0" smtClean="0"/>
              <a:t>assembly</a:t>
            </a:r>
          </a:p>
          <a:p>
            <a:pPr lvl="2"/>
            <a:r>
              <a:rPr lang="en-US" sz="1500" dirty="0"/>
              <a:t>Examples: tires, computer </a:t>
            </a:r>
            <a:r>
              <a:rPr lang="en-US" sz="1500" dirty="0" smtClean="0"/>
              <a:t>chips</a:t>
            </a:r>
            <a:endParaRPr lang="en-US" sz="1500" dirty="0" smtClean="0"/>
          </a:p>
          <a:p>
            <a:pPr lvl="1"/>
            <a:r>
              <a:rPr lang="en-US" sz="1500" b="1" dirty="0">
                <a:solidFill>
                  <a:srgbClr val="0D9CAC"/>
                </a:solidFill>
              </a:rPr>
              <a:t>Process material </a:t>
            </a:r>
            <a:r>
              <a:rPr lang="en-US" sz="1500" dirty="0"/>
              <a:t>– a material that is used directly in the production of another product but is not readily identifiable in the finished product</a:t>
            </a:r>
          </a:p>
          <a:p>
            <a:pPr lvl="2"/>
            <a:r>
              <a:rPr lang="en-US" sz="1500" dirty="0"/>
              <a:t>Examples: industrial glue, food preservatives</a:t>
            </a:r>
          </a:p>
          <a:p>
            <a:pPr lvl="1"/>
            <a:r>
              <a:rPr lang="en-US" sz="1500" b="1" dirty="0">
                <a:solidFill>
                  <a:srgbClr val="0D9CAC"/>
                </a:solidFill>
              </a:rPr>
              <a:t>Supply </a:t>
            </a:r>
            <a:r>
              <a:rPr lang="en-US" sz="1500" dirty="0"/>
              <a:t>– an item that facilitates production and operations but does not become part of a finished product</a:t>
            </a:r>
          </a:p>
          <a:p>
            <a:pPr lvl="2"/>
            <a:r>
              <a:rPr lang="en-US" sz="1500" dirty="0"/>
              <a:t>Examples: paper, pencils</a:t>
            </a:r>
          </a:p>
          <a:p>
            <a:pPr lvl="1"/>
            <a:r>
              <a:rPr lang="en-US" sz="1500" b="1" dirty="0">
                <a:solidFill>
                  <a:srgbClr val="0D9CAC"/>
                </a:solidFill>
              </a:rPr>
              <a:t>Business service </a:t>
            </a:r>
            <a:r>
              <a:rPr lang="en-US" sz="1500" dirty="0"/>
              <a:t>– an intangible product that an organization uses in its operations</a:t>
            </a:r>
          </a:p>
          <a:p>
            <a:pPr lvl="2"/>
            <a:r>
              <a:rPr lang="en-US" sz="1500" dirty="0"/>
              <a:t>Examples: financial services, legal services</a:t>
            </a:r>
          </a:p>
          <a:p>
            <a:pPr lvl="1"/>
            <a:endParaRPr lang="en-US" sz="1500" dirty="0" smtClean="0"/>
          </a:p>
          <a:p>
            <a:pPr marL="914400" lvl="2" indent="0">
              <a:buNone/>
            </a:pPr>
            <a:endParaRPr lang="en-US" sz="1500" dirty="0" smtClean="0"/>
          </a:p>
        </p:txBody>
      </p:sp>
    </p:spTree>
    <p:extLst>
      <p:ext uri="{BB962C8B-B14F-4D97-AF65-F5344CB8AC3E}">
        <p14:creationId xmlns:p14="http://schemas.microsoft.com/office/powerpoint/2010/main" val="240772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The Product Life-Cycle</a:t>
            </a:r>
            <a:endParaRPr lang="en-US" sz="2400" dirty="0" smtClean="0"/>
          </a:p>
        </p:txBody>
      </p:sp>
      <p:sp>
        <p:nvSpPr>
          <p:cNvPr id="2" name="Text Placeholder 1"/>
          <p:cNvSpPr>
            <a:spLocks noGrp="1"/>
          </p:cNvSpPr>
          <p:nvPr>
            <p:ph type="body" sz="quarter" idx="10"/>
          </p:nvPr>
        </p:nvSpPr>
        <p:spPr>
          <a:xfrm>
            <a:off x="228600" y="1219200"/>
            <a:ext cx="8686800" cy="1447800"/>
          </a:xfrm>
        </p:spPr>
        <p:txBody>
          <a:bodyPr/>
          <a:lstStyle/>
          <a:p>
            <a:r>
              <a:rPr lang="en-US" sz="1600" b="1" dirty="0">
                <a:solidFill>
                  <a:srgbClr val="0D9CAC"/>
                </a:solidFill>
              </a:rPr>
              <a:t>Product life-cycle </a:t>
            </a:r>
            <a:r>
              <a:rPr lang="en-US" sz="1600" spc="-10" dirty="0" smtClean="0"/>
              <a:t>– a series of stages in which a product’s sales revenue and profit increase, reach a peak, and then decline</a:t>
            </a:r>
            <a:endParaRPr lang="en-US" sz="1600" dirty="0"/>
          </a:p>
        </p:txBody>
      </p:sp>
      <p:pic>
        <p:nvPicPr>
          <p:cNvPr id="4" name="Picture 3" descr="A line graph shows the industry sales volume and industry profits during the four stages of the product life-cycle. Above the graph, the following text is shown: &quot;The graph shows sales volume and profits during the life-cycle of a product.&quot; The vertical axis of the graph is labeled &quot;Money,&quot; and the horizontal axis of the graph is labeled &quot;Time.&quot;&#10;&#10;The background of the graph is divided into the four stages of the product life-cycle: Introduction, Growth, Maturity, Decline. A vertical white line separates the stages. Two curves, a blue curve representing “Industry sales volume” and a red curve representing “Industry profits,” are shown in the graph. &#10;&#10;The curve labeled &quot;Industry sales volume&quot; emerges and steadily goes upward in the Introduction stage, climbs steeply in the Growth stage, reaches the peak early in the Maturity stage and then starts to steadily drop, and undergoes a downward trend in the Decline stage. &#10;&#10;The curve labeled “Industry profits” emerges in the Introduction segment, takes an upward trend and reaches the peak late in the Growth stage before beginning a downward trend. The downward trend continues on in the Maturity and Decline stages." title="Figure 12-1 - Product Life-Cycle"/>
          <p:cNvPicPr>
            <a:picLocks noChangeAspect="1"/>
          </p:cNvPicPr>
          <p:nvPr/>
        </p:nvPicPr>
        <p:blipFill>
          <a:blip r:embed="rId3"/>
          <a:stretch>
            <a:fillRect/>
          </a:stretch>
        </p:blipFill>
        <p:spPr>
          <a:xfrm>
            <a:off x="533400" y="1905000"/>
            <a:ext cx="7467600" cy="4624207"/>
          </a:xfrm>
          <a:prstGeom prst="rect">
            <a:avLst/>
          </a:prstGeom>
        </p:spPr>
      </p:pic>
    </p:spTree>
    <p:extLst>
      <p:ext uri="{BB962C8B-B14F-4D97-AF65-F5344CB8AC3E}">
        <p14:creationId xmlns:p14="http://schemas.microsoft.com/office/powerpoint/2010/main" val="1329217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Stages of the Product Life-Cycle </a:t>
            </a:r>
            <a:br>
              <a:rPr lang="en-US" dirty="0" smtClean="0"/>
            </a:br>
            <a:endParaRPr lang="en-US" sz="1400" dirty="0" smtClean="0"/>
          </a:p>
        </p:txBody>
      </p:sp>
      <p:sp>
        <p:nvSpPr>
          <p:cNvPr id="2" name="Text Placeholder 1"/>
          <p:cNvSpPr>
            <a:spLocks noGrp="1"/>
          </p:cNvSpPr>
          <p:nvPr>
            <p:ph type="body" sz="quarter" idx="10"/>
          </p:nvPr>
        </p:nvSpPr>
        <p:spPr>
          <a:xfrm>
            <a:off x="304800" y="1219200"/>
            <a:ext cx="8610600" cy="4876800"/>
          </a:xfrm>
        </p:spPr>
        <p:txBody>
          <a:bodyPr/>
          <a:lstStyle/>
          <a:p>
            <a:r>
              <a:rPr lang="en-US" sz="1300" spc="-10" dirty="0" smtClean="0"/>
              <a:t>Four stages of the product life-cycle:</a:t>
            </a:r>
          </a:p>
          <a:p>
            <a:pPr marL="801688" lvl="1" indent="-344488">
              <a:buFont typeface="+mj-lt"/>
              <a:buAutoNum type="arabicPeriod"/>
            </a:pPr>
            <a:r>
              <a:rPr lang="en-US" sz="1300" spc="-10" dirty="0" smtClean="0"/>
              <a:t>Introduction</a:t>
            </a:r>
          </a:p>
          <a:p>
            <a:pPr lvl="2"/>
            <a:r>
              <a:rPr lang="en-US" sz="1300" dirty="0" smtClean="0"/>
              <a:t>Customer awareness and acceptance of the new product are low.</a:t>
            </a:r>
          </a:p>
          <a:p>
            <a:pPr lvl="2"/>
            <a:r>
              <a:rPr lang="en-US" sz="1300" dirty="0" smtClean="0"/>
              <a:t>Sales rise gradually as a result of promotion and distribution activities.</a:t>
            </a:r>
          </a:p>
          <a:p>
            <a:pPr lvl="2"/>
            <a:r>
              <a:rPr lang="en-US" sz="1300" dirty="0" smtClean="0"/>
              <a:t>There are no competitors.</a:t>
            </a:r>
          </a:p>
          <a:p>
            <a:pPr lvl="2"/>
            <a:r>
              <a:rPr lang="en-US" sz="1300" dirty="0" smtClean="0"/>
              <a:t>High development and marketing costs result in low profit, or even in a loss, initially.</a:t>
            </a:r>
          </a:p>
          <a:p>
            <a:pPr marL="801688" lvl="1" indent="-344488">
              <a:buFont typeface="+mj-lt"/>
              <a:buAutoNum type="arabicPeriod"/>
            </a:pPr>
            <a:r>
              <a:rPr lang="en-US" sz="1300" dirty="0" smtClean="0"/>
              <a:t>Growth</a:t>
            </a:r>
          </a:p>
          <a:p>
            <a:pPr lvl="2"/>
            <a:r>
              <a:rPr lang="en-US" sz="1300" spc="-10" dirty="0"/>
              <a:t>Sales increase rapidly as consumers gain awareness of the product.</a:t>
            </a:r>
          </a:p>
          <a:p>
            <a:pPr lvl="2"/>
            <a:r>
              <a:rPr lang="en-US" sz="1300" dirty="0"/>
              <a:t>Other firms begin to market competing products.</a:t>
            </a:r>
          </a:p>
          <a:p>
            <a:pPr lvl="2"/>
            <a:r>
              <a:rPr lang="en-US" sz="1300" dirty="0"/>
              <a:t>The competition and decreased unit costs result in a lower price, which reduces the profit per unit.</a:t>
            </a:r>
          </a:p>
          <a:p>
            <a:pPr lvl="2"/>
            <a:r>
              <a:rPr lang="en-US" sz="1300" dirty="0"/>
              <a:t>Industry profits reach a peak and begin to decline.</a:t>
            </a:r>
          </a:p>
          <a:p>
            <a:pPr lvl="2"/>
            <a:r>
              <a:rPr lang="en-US" sz="1300" dirty="0"/>
              <a:t>Promotional efforts attempt to build brand loyalty among customers.</a:t>
            </a:r>
          </a:p>
          <a:p>
            <a:pPr marL="801688" lvl="1" indent="-344488">
              <a:buFont typeface="+mj-lt"/>
              <a:buAutoNum type="arabicPeriod" startAt="3"/>
            </a:pPr>
            <a:r>
              <a:rPr lang="en-US" sz="1300" dirty="0" smtClean="0"/>
              <a:t>Maturity</a:t>
            </a:r>
            <a:endParaRPr lang="en-US" sz="1300" dirty="0"/>
          </a:p>
          <a:p>
            <a:pPr lvl="2"/>
            <a:r>
              <a:rPr lang="en-US" sz="1300" dirty="0"/>
              <a:t>Sales are still increasing at the beginning of this stage, but the rate of increase has slowed.</a:t>
            </a:r>
          </a:p>
          <a:p>
            <a:pPr lvl="2"/>
            <a:r>
              <a:rPr lang="en-US" sz="1300" dirty="0"/>
              <a:t>Later, the sales curve peaks and begins to decline, as do industry profits.</a:t>
            </a:r>
          </a:p>
          <a:p>
            <a:pPr lvl="2"/>
            <a:r>
              <a:rPr lang="en-US" sz="1300" dirty="0"/>
              <a:t>Weaker competitors leave the market.</a:t>
            </a:r>
          </a:p>
          <a:p>
            <a:pPr lvl="2"/>
            <a:r>
              <a:rPr lang="en-US" sz="1300" dirty="0"/>
              <a:t>Marketers introduce refinements and extensions of the original product to the market.</a:t>
            </a:r>
          </a:p>
          <a:p>
            <a:pPr marL="801688" lvl="1" indent="-344488">
              <a:buFont typeface="+mj-lt"/>
              <a:buAutoNum type="arabicPeriod" startAt="4"/>
            </a:pPr>
            <a:r>
              <a:rPr lang="en-US" sz="1300" dirty="0"/>
              <a:t>Growth</a:t>
            </a:r>
          </a:p>
          <a:p>
            <a:pPr lvl="2"/>
            <a:r>
              <a:rPr lang="en-US" sz="1300" dirty="0"/>
              <a:t>Sales volume decreases sharply and profits continue to fall.</a:t>
            </a:r>
          </a:p>
          <a:p>
            <a:pPr lvl="2"/>
            <a:r>
              <a:rPr lang="en-US" sz="1300" dirty="0"/>
              <a:t>The number of competitors declines, and the only survivors in the marketplace are firms that specialize in marketing the product.</a:t>
            </a:r>
          </a:p>
          <a:p>
            <a:pPr lvl="2"/>
            <a:r>
              <a:rPr lang="en-US" sz="1300" dirty="0"/>
              <a:t>Production and marketing costs become the most important determinant of profit</a:t>
            </a:r>
            <a:r>
              <a:rPr lang="en-US" sz="1300" dirty="0" smtClean="0"/>
              <a:t>.</a:t>
            </a:r>
            <a:endParaRPr lang="en-US" sz="1300" dirty="0"/>
          </a:p>
        </p:txBody>
      </p:sp>
    </p:spTree>
    <p:extLst>
      <p:ext uri="{BB962C8B-B14F-4D97-AF65-F5344CB8AC3E}">
        <p14:creationId xmlns:p14="http://schemas.microsoft.com/office/powerpoint/2010/main" val="1773410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33507</TotalTime>
  <Words>4100</Words>
  <Application>Microsoft Macintosh PowerPoint</Application>
  <PresentationFormat>On-screen Show (4:3)</PresentationFormat>
  <Paragraphs>444</Paragraphs>
  <Slides>47</Slides>
  <Notes>40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Pride12e</vt:lpstr>
      <vt:lpstr>Chapter 12  Creating and Pricing Products That Satisfy Customers</vt:lpstr>
      <vt:lpstr>Introduction</vt:lpstr>
      <vt:lpstr>Total Product Offer: Peeling Back the Layers of the Product</vt:lpstr>
      <vt:lpstr>Product Planning and Management</vt:lpstr>
      <vt:lpstr>Classification of Products</vt:lpstr>
      <vt:lpstr>Consumer Product Classifications</vt:lpstr>
      <vt:lpstr>Business Product Classifications  </vt:lpstr>
      <vt:lpstr>The Product Life-Cycle</vt:lpstr>
      <vt:lpstr>Stages of the Product Life-Cycle  </vt:lpstr>
      <vt:lpstr>Product Line and Product Mix</vt:lpstr>
      <vt:lpstr>Product Management Strategies</vt:lpstr>
      <vt:lpstr>Managing Existing Products</vt:lpstr>
      <vt:lpstr>Deleting Products</vt:lpstr>
      <vt:lpstr>Developing New Products</vt:lpstr>
      <vt:lpstr>FIGURE 12-2 Phases of New-Product Development</vt:lpstr>
      <vt:lpstr>Why Do Products Fail?</vt:lpstr>
      <vt:lpstr>TABLE 12-1 Examples of Product Failures</vt:lpstr>
      <vt:lpstr>What Is a Brand?</vt:lpstr>
      <vt:lpstr>Types of Brands</vt:lpstr>
      <vt:lpstr>Benefits of Branding (slide 1 of 2)</vt:lpstr>
      <vt:lpstr>Benefits of Branding (slide 2 of 2)</vt:lpstr>
      <vt:lpstr>TABLE 12-2 Top Ten Most Valuable Brands in the World</vt:lpstr>
      <vt:lpstr>Choosing and Protecting a Brand</vt:lpstr>
      <vt:lpstr>Branding Strategies</vt:lpstr>
      <vt:lpstr>Brand Extensions</vt:lpstr>
      <vt:lpstr>Packaging</vt:lpstr>
      <vt:lpstr>Labeling</vt:lpstr>
      <vt:lpstr>The Meaning and Use of Price</vt:lpstr>
      <vt:lpstr>The Meaning and Use of Price</vt:lpstr>
      <vt:lpstr>Price and Non-Price Competition</vt:lpstr>
      <vt:lpstr>Pricing Objectives</vt:lpstr>
      <vt:lpstr>Pricing Methods</vt:lpstr>
      <vt:lpstr>Cost-Based Pricing (slide 1 of 2)</vt:lpstr>
      <vt:lpstr>Cost-Based Pricing (slide 2 of 2)</vt:lpstr>
      <vt:lpstr>FIGURE 12-3 Breakeven Analysis</vt:lpstr>
      <vt:lpstr>Demand-Based Pricing</vt:lpstr>
      <vt:lpstr>Competition-Based Pricing</vt:lpstr>
      <vt:lpstr>Common Pricing Strategies</vt:lpstr>
      <vt:lpstr>FIGURE 12-4 Types of Pricing Strategies</vt:lpstr>
      <vt:lpstr>New-Product Pricing</vt:lpstr>
      <vt:lpstr>Differential Pricing</vt:lpstr>
      <vt:lpstr>Psychological Pricing</vt:lpstr>
      <vt:lpstr>Product-Line Pricing</vt:lpstr>
      <vt:lpstr>Promotional Pricing</vt:lpstr>
      <vt:lpstr>Pricing Business Products</vt:lpstr>
      <vt:lpstr>TABLE 12-3 Discounts Used for Business Markets (slide 1 of 2)</vt:lpstr>
      <vt:lpstr>TABLE 12-3 Discounts Used for Business Markets (slide 2 of 2)</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930</cp:revision>
  <cp:lastPrinted>2017-10-30T02:39:10Z</cp:lastPrinted>
  <dcterms:modified xsi:type="dcterms:W3CDTF">2018-11-14T02:25:51Z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