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37"/>
  </p:notesMasterIdLst>
  <p:handoutMasterIdLst>
    <p:handoutMasterId r:id="rId38"/>
  </p:handoutMasterIdLst>
  <p:sldIdLst>
    <p:sldId id="329" r:id="rId2"/>
    <p:sldId id="338" r:id="rId3"/>
    <p:sldId id="576" r:id="rId4"/>
    <p:sldId id="565" r:id="rId5"/>
    <p:sldId id="577" r:id="rId6"/>
    <p:sldId id="547" r:id="rId7"/>
    <p:sldId id="566" r:id="rId8"/>
    <p:sldId id="578" r:id="rId9"/>
    <p:sldId id="593" r:id="rId10"/>
    <p:sldId id="563" r:id="rId11"/>
    <p:sldId id="596" r:id="rId12"/>
    <p:sldId id="607" r:id="rId13"/>
    <p:sldId id="546" r:id="rId14"/>
    <p:sldId id="597" r:id="rId15"/>
    <p:sldId id="573" r:id="rId16"/>
    <p:sldId id="501" r:id="rId17"/>
    <p:sldId id="599" r:id="rId18"/>
    <p:sldId id="502" r:id="rId19"/>
    <p:sldId id="564" r:id="rId20"/>
    <p:sldId id="601" r:id="rId21"/>
    <p:sldId id="583" r:id="rId22"/>
    <p:sldId id="521" r:id="rId23"/>
    <p:sldId id="581" r:id="rId24"/>
    <p:sldId id="549" r:id="rId25"/>
    <p:sldId id="550" r:id="rId26"/>
    <p:sldId id="604" r:id="rId27"/>
    <p:sldId id="605" r:id="rId28"/>
    <p:sldId id="551" r:id="rId29"/>
    <p:sldId id="552" r:id="rId30"/>
    <p:sldId id="568" r:id="rId31"/>
    <p:sldId id="606" r:id="rId32"/>
    <p:sldId id="528" r:id="rId33"/>
    <p:sldId id="587" r:id="rId34"/>
    <p:sldId id="523" r:id="rId35"/>
    <p:sldId id="569" r:id="rId36"/>
  </p:sldIdLst>
  <p:sldSz cx="9144000" cy="6858000" type="screen4x3"/>
  <p:notesSz cx="7010400" cy="9296400"/>
  <p:custDataLst>
    <p:tags r:id="rId4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816">
          <p15:clr>
            <a:srgbClr val="A4A3A4"/>
          </p15:clr>
        </p15:guide>
        <p15:guide id="2" pos="672">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e Dauksewicz" initials="" lastIdx="1" clrIdx="0"/>
  <p:cmAuthor id="1" name="Windows User" initials="JD" lastIdx="28" clrIdx="1"/>
  <p:cmAuthor id="2" name="Tianna" initials="T" lastIdx="59" clrIdx="2"/>
  <p:cmAuthor id="3" name="Shay Carpenter" initials="SC"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9CAC"/>
    <a:srgbClr val="133676"/>
    <a:srgbClr val="48348E"/>
    <a:srgbClr val="C3D2E9"/>
    <a:srgbClr val="DEE7F3"/>
    <a:srgbClr val="006AA9"/>
    <a:srgbClr val="4A6596"/>
    <a:srgbClr val="BFDAD6"/>
    <a:srgbClr val="DCEBE9"/>
    <a:srgbClr val="007B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07" autoAdjust="0"/>
    <p:restoredTop sz="87637" autoAdjust="0"/>
  </p:normalViewPr>
  <p:slideViewPr>
    <p:cSldViewPr>
      <p:cViewPr varScale="1">
        <p:scale>
          <a:sx n="88" d="100"/>
          <a:sy n="88" d="100"/>
        </p:scale>
        <p:origin x="-936" y="-112"/>
      </p:cViewPr>
      <p:guideLst>
        <p:guide orient="horz" pos="816"/>
        <p:guide pos="672"/>
      </p:guideLst>
    </p:cSldViewPr>
  </p:slideViewPr>
  <p:outlineViewPr>
    <p:cViewPr>
      <p:scale>
        <a:sx n="33" d="100"/>
        <a:sy n="33" d="100"/>
      </p:scale>
      <p:origin x="0" y="-33780"/>
    </p:cViewPr>
  </p:outlineViewPr>
  <p:notesTextViewPr>
    <p:cViewPr>
      <p:scale>
        <a:sx n="100" d="100"/>
        <a:sy n="100" d="100"/>
      </p:scale>
      <p:origin x="0" y="0"/>
    </p:cViewPr>
  </p:notesTextViewPr>
  <p:sorterViewPr>
    <p:cViewPr>
      <p:scale>
        <a:sx n="214" d="100"/>
        <a:sy n="214" d="100"/>
      </p:scale>
      <p:origin x="0" y="0"/>
    </p:cViewPr>
  </p:sorterViewPr>
  <p:notesViewPr>
    <p:cSldViewPr>
      <p:cViewPr varScale="1">
        <p:scale>
          <a:sx n="85" d="100"/>
          <a:sy n="85" d="100"/>
        </p:scale>
        <p:origin x="-315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1"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tags" Target="tags/tag1.xml"/><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123"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5124"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12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52EE4F1B-DBE0-4F1E-B412-49CA4B7A2779}" type="slidenum">
              <a:rPr lang="en-US"/>
              <a:pPr>
                <a:defRPr/>
              </a:pPr>
              <a:t>‹#›</a:t>
            </a:fld>
            <a:endParaRPr lang="en-US" dirty="0"/>
          </a:p>
        </p:txBody>
      </p:sp>
    </p:spTree>
    <p:extLst>
      <p:ext uri="{BB962C8B-B14F-4D97-AF65-F5344CB8AC3E}">
        <p14:creationId xmlns:p14="http://schemas.microsoft.com/office/powerpoint/2010/main" val="456030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0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AFE087C7-FDD8-4C89-8735-B20DA0D4D5C6}" type="slidenum">
              <a:rPr lang="en-US"/>
              <a:pPr>
                <a:defRPr/>
              </a:pPr>
              <a:t>‹#›</a:t>
            </a:fld>
            <a:endParaRPr lang="en-US" dirty="0"/>
          </a:p>
        </p:txBody>
      </p:sp>
    </p:spTree>
    <p:extLst>
      <p:ext uri="{BB962C8B-B14F-4D97-AF65-F5344CB8AC3E}">
        <p14:creationId xmlns:p14="http://schemas.microsoft.com/office/powerpoint/2010/main" val="39822872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07189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14</a:t>
            </a:fld>
            <a:endParaRPr lang="en-US" dirty="0"/>
          </a:p>
        </p:txBody>
      </p:sp>
    </p:spTree>
    <p:extLst>
      <p:ext uri="{BB962C8B-B14F-4D97-AF65-F5344CB8AC3E}">
        <p14:creationId xmlns:p14="http://schemas.microsoft.com/office/powerpoint/2010/main" val="1893550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16</a:t>
            </a:fld>
            <a:endParaRPr lang="en-US" dirty="0"/>
          </a:p>
        </p:txBody>
      </p:sp>
    </p:spTree>
    <p:extLst>
      <p:ext uri="{BB962C8B-B14F-4D97-AF65-F5344CB8AC3E}">
        <p14:creationId xmlns:p14="http://schemas.microsoft.com/office/powerpoint/2010/main" val="3093354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18</a:t>
            </a:fld>
            <a:endParaRPr lang="en-US" dirty="0"/>
          </a:p>
        </p:txBody>
      </p:sp>
    </p:spTree>
    <p:extLst>
      <p:ext uri="{BB962C8B-B14F-4D97-AF65-F5344CB8AC3E}">
        <p14:creationId xmlns:p14="http://schemas.microsoft.com/office/powerpoint/2010/main" val="1905734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19</a:t>
            </a:fld>
            <a:endParaRPr lang="en-US" dirty="0"/>
          </a:p>
        </p:txBody>
      </p:sp>
    </p:spTree>
    <p:extLst>
      <p:ext uri="{BB962C8B-B14F-4D97-AF65-F5344CB8AC3E}">
        <p14:creationId xmlns:p14="http://schemas.microsoft.com/office/powerpoint/2010/main" val="2687964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21</a:t>
            </a:fld>
            <a:endParaRPr lang="en-US" dirty="0"/>
          </a:p>
        </p:txBody>
      </p:sp>
    </p:spTree>
    <p:extLst>
      <p:ext uri="{BB962C8B-B14F-4D97-AF65-F5344CB8AC3E}">
        <p14:creationId xmlns:p14="http://schemas.microsoft.com/office/powerpoint/2010/main" val="4249859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22</a:t>
            </a:fld>
            <a:endParaRPr lang="en-US" dirty="0"/>
          </a:p>
        </p:txBody>
      </p:sp>
    </p:spTree>
    <p:extLst>
      <p:ext uri="{BB962C8B-B14F-4D97-AF65-F5344CB8AC3E}">
        <p14:creationId xmlns:p14="http://schemas.microsoft.com/office/powerpoint/2010/main" val="1692685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23</a:t>
            </a:fld>
            <a:endParaRPr lang="en-US" dirty="0"/>
          </a:p>
        </p:txBody>
      </p:sp>
    </p:spTree>
    <p:extLst>
      <p:ext uri="{BB962C8B-B14F-4D97-AF65-F5344CB8AC3E}">
        <p14:creationId xmlns:p14="http://schemas.microsoft.com/office/powerpoint/2010/main" val="2783528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24</a:t>
            </a:fld>
            <a:endParaRPr lang="en-US" dirty="0"/>
          </a:p>
        </p:txBody>
      </p:sp>
    </p:spTree>
    <p:extLst>
      <p:ext uri="{BB962C8B-B14F-4D97-AF65-F5344CB8AC3E}">
        <p14:creationId xmlns:p14="http://schemas.microsoft.com/office/powerpoint/2010/main" val="2768149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25</a:t>
            </a:fld>
            <a:endParaRPr lang="en-US" dirty="0"/>
          </a:p>
        </p:txBody>
      </p:sp>
    </p:spTree>
    <p:extLst>
      <p:ext uri="{BB962C8B-B14F-4D97-AF65-F5344CB8AC3E}">
        <p14:creationId xmlns:p14="http://schemas.microsoft.com/office/powerpoint/2010/main" val="417498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26</a:t>
            </a:fld>
            <a:endParaRPr lang="en-US" dirty="0"/>
          </a:p>
        </p:txBody>
      </p:sp>
    </p:spTree>
    <p:extLst>
      <p:ext uri="{BB962C8B-B14F-4D97-AF65-F5344CB8AC3E}">
        <p14:creationId xmlns:p14="http://schemas.microsoft.com/office/powerpoint/2010/main" val="716524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a:t>
            </a:fld>
            <a:endParaRPr lang="en-US" dirty="0"/>
          </a:p>
        </p:txBody>
      </p:sp>
    </p:spTree>
    <p:extLst>
      <p:ext uri="{BB962C8B-B14F-4D97-AF65-F5344CB8AC3E}">
        <p14:creationId xmlns:p14="http://schemas.microsoft.com/office/powerpoint/2010/main" val="2242158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27</a:t>
            </a:fld>
            <a:endParaRPr lang="en-US" dirty="0"/>
          </a:p>
        </p:txBody>
      </p:sp>
    </p:spTree>
    <p:extLst>
      <p:ext uri="{BB962C8B-B14F-4D97-AF65-F5344CB8AC3E}">
        <p14:creationId xmlns:p14="http://schemas.microsoft.com/office/powerpoint/2010/main" val="780392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28</a:t>
            </a:fld>
            <a:endParaRPr lang="en-US" dirty="0"/>
          </a:p>
        </p:txBody>
      </p:sp>
    </p:spTree>
    <p:extLst>
      <p:ext uri="{BB962C8B-B14F-4D97-AF65-F5344CB8AC3E}">
        <p14:creationId xmlns:p14="http://schemas.microsoft.com/office/powerpoint/2010/main" val="2186257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29</a:t>
            </a:fld>
            <a:endParaRPr lang="en-US" dirty="0"/>
          </a:p>
        </p:txBody>
      </p:sp>
    </p:spTree>
    <p:extLst>
      <p:ext uri="{BB962C8B-B14F-4D97-AF65-F5344CB8AC3E}">
        <p14:creationId xmlns:p14="http://schemas.microsoft.com/office/powerpoint/2010/main" val="305567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30</a:t>
            </a:fld>
            <a:endParaRPr lang="en-US" dirty="0"/>
          </a:p>
        </p:txBody>
      </p:sp>
    </p:spTree>
    <p:extLst>
      <p:ext uri="{BB962C8B-B14F-4D97-AF65-F5344CB8AC3E}">
        <p14:creationId xmlns:p14="http://schemas.microsoft.com/office/powerpoint/2010/main" val="120656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33</a:t>
            </a:fld>
            <a:endParaRPr lang="en-US" dirty="0"/>
          </a:p>
        </p:txBody>
      </p:sp>
    </p:spTree>
    <p:extLst>
      <p:ext uri="{BB962C8B-B14F-4D97-AF65-F5344CB8AC3E}">
        <p14:creationId xmlns:p14="http://schemas.microsoft.com/office/powerpoint/2010/main" val="262914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34</a:t>
            </a:fld>
            <a:endParaRPr lang="en-US" dirty="0"/>
          </a:p>
        </p:txBody>
      </p:sp>
    </p:spTree>
    <p:extLst>
      <p:ext uri="{BB962C8B-B14F-4D97-AF65-F5344CB8AC3E}">
        <p14:creationId xmlns:p14="http://schemas.microsoft.com/office/powerpoint/2010/main" val="431882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35</a:t>
            </a:fld>
            <a:endParaRPr lang="en-US" dirty="0"/>
          </a:p>
        </p:txBody>
      </p:sp>
    </p:spTree>
    <p:extLst>
      <p:ext uri="{BB962C8B-B14F-4D97-AF65-F5344CB8AC3E}">
        <p14:creationId xmlns:p14="http://schemas.microsoft.com/office/powerpoint/2010/main" val="95478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a:t>
            </a:fld>
            <a:endParaRPr lang="en-US" dirty="0"/>
          </a:p>
        </p:txBody>
      </p:sp>
    </p:spTree>
    <p:extLst>
      <p:ext uri="{BB962C8B-B14F-4D97-AF65-F5344CB8AC3E}">
        <p14:creationId xmlns:p14="http://schemas.microsoft.com/office/powerpoint/2010/main" val="648748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5</a:t>
            </a:fld>
            <a:endParaRPr lang="en-US" dirty="0"/>
          </a:p>
        </p:txBody>
      </p:sp>
    </p:spTree>
    <p:extLst>
      <p:ext uri="{BB962C8B-B14F-4D97-AF65-F5344CB8AC3E}">
        <p14:creationId xmlns:p14="http://schemas.microsoft.com/office/powerpoint/2010/main" val="57814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6</a:t>
            </a:fld>
            <a:endParaRPr lang="en-US" dirty="0"/>
          </a:p>
        </p:txBody>
      </p:sp>
    </p:spTree>
    <p:extLst>
      <p:ext uri="{BB962C8B-B14F-4D97-AF65-F5344CB8AC3E}">
        <p14:creationId xmlns:p14="http://schemas.microsoft.com/office/powerpoint/2010/main" val="2402718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7</a:t>
            </a:fld>
            <a:endParaRPr lang="en-US" dirty="0"/>
          </a:p>
        </p:txBody>
      </p:sp>
    </p:spTree>
    <p:extLst>
      <p:ext uri="{BB962C8B-B14F-4D97-AF65-F5344CB8AC3E}">
        <p14:creationId xmlns:p14="http://schemas.microsoft.com/office/powerpoint/2010/main" val="363898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8</a:t>
            </a:fld>
            <a:endParaRPr lang="en-US" dirty="0"/>
          </a:p>
        </p:txBody>
      </p:sp>
    </p:spTree>
    <p:extLst>
      <p:ext uri="{BB962C8B-B14F-4D97-AF65-F5344CB8AC3E}">
        <p14:creationId xmlns:p14="http://schemas.microsoft.com/office/powerpoint/2010/main" val="30979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10</a:t>
            </a:fld>
            <a:endParaRPr lang="en-US" dirty="0"/>
          </a:p>
        </p:txBody>
      </p:sp>
    </p:spTree>
    <p:extLst>
      <p:ext uri="{BB962C8B-B14F-4D97-AF65-F5344CB8AC3E}">
        <p14:creationId xmlns:p14="http://schemas.microsoft.com/office/powerpoint/2010/main" val="51214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13</a:t>
            </a:fld>
            <a:endParaRPr lang="en-US" dirty="0"/>
          </a:p>
        </p:txBody>
      </p:sp>
    </p:spTree>
    <p:extLst>
      <p:ext uri="{BB962C8B-B14F-4D97-AF65-F5344CB8AC3E}">
        <p14:creationId xmlns:p14="http://schemas.microsoft.com/office/powerpoint/2010/main" val="1865261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57800" y="1752600"/>
            <a:ext cx="3657600" cy="3124200"/>
          </a:xfrm>
        </p:spPr>
        <p:txBody>
          <a:bodyPr/>
          <a:lstStyle>
            <a:lvl1pPr>
              <a:defRPr sz="3200" b="1" i="0" spc="-100">
                <a:solidFill>
                  <a:schemeClr val="tx1"/>
                </a:solidFill>
                <a:latin typeface="+mj-lt"/>
                <a:cs typeface="Arial Black" pitchFamily="34" charset="0"/>
              </a:defRPr>
            </a:lvl1pPr>
          </a:lstStyle>
          <a:p>
            <a:r>
              <a:rPr lang="en-US" dirty="0"/>
              <a:t>Click to edit Master title style</a:t>
            </a:r>
          </a:p>
        </p:txBody>
      </p:sp>
      <p:pic>
        <p:nvPicPr>
          <p:cNvPr id="4" name="Picture 2" descr="C:\Users\Shay\AppData\Local\Microsoft\Windows\Temporary Internet Files\Content.IE5\7NRDZIBY\Article_9781337386920_HIRES_e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762001"/>
            <a:ext cx="4343398" cy="5458218"/>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chemeClr val="tx1"/>
                </a:solidFill>
                <a:effectLst/>
              </a:defRPr>
            </a:lvl1pPr>
          </a:lstStyle>
          <a:p>
            <a:r>
              <a:rPr lang="en-US" dirty="0"/>
              <a:t>Click to edit Master title style</a:t>
            </a:r>
          </a:p>
        </p:txBody>
      </p:sp>
      <p:sp>
        <p:nvSpPr>
          <p:cNvPr id="9" name="Content Placeholder 8"/>
          <p:cNvSpPr>
            <a:spLocks noGrp="1"/>
          </p:cNvSpPr>
          <p:nvPr>
            <p:ph sz="quarter" idx="10"/>
          </p:nvPr>
        </p:nvSpPr>
        <p:spPr>
          <a:xfrm>
            <a:off x="457200" y="1600200"/>
            <a:ext cx="8229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xmlns:p14="http://schemas.microsoft.com/office/powerpoint/2010/mai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a:xfrm>
            <a:off x="457200" y="152400"/>
            <a:ext cx="8229600" cy="990600"/>
          </a:xfrm>
          <a:noFill/>
          <a:ln cap="rnd"/>
          <a:effectLst>
            <a:softEdge rad="63500"/>
          </a:effectLst>
        </p:spPr>
        <p:txBody>
          <a:bodyPr/>
          <a:lstStyle>
            <a:lvl1pPr>
              <a:defRPr sz="3600">
                <a:solidFill>
                  <a:srgbClr val="133676"/>
                </a:solidFill>
                <a:effectLst/>
              </a:defRPr>
            </a:lvl1pPr>
          </a:lstStyle>
          <a:p>
            <a:r>
              <a:rPr lang="en-US" dirty="0"/>
              <a:t>Click to edit Master title style</a:t>
            </a:r>
          </a:p>
        </p:txBody>
      </p:sp>
      <p:sp>
        <p:nvSpPr>
          <p:cNvPr id="6" name="Text Placeholder 5"/>
          <p:cNvSpPr>
            <a:spLocks noGrp="1"/>
          </p:cNvSpPr>
          <p:nvPr>
            <p:ph type="body" sz="quarter" idx="10"/>
          </p:nvPr>
        </p:nvSpPr>
        <p:spPr>
          <a:xfrm>
            <a:off x="457200" y="1524000"/>
            <a:ext cx="8229600" cy="4876800"/>
          </a:xfrm>
        </p:spPr>
        <p:txBody>
          <a:bodyPr/>
          <a:lstStyle>
            <a:lvl1pPr marL="342900" indent="-342900">
              <a:buFont typeface="Wingdings" panose="05000000000000000000" pitchFamily="2" charset="2"/>
              <a:buChar char="§"/>
              <a:defRPr/>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092469"/>
      </p:ext>
    </p:extLst>
  </p:cSld>
  <p:clrMapOvr>
    <a:masterClrMapping/>
  </p:clrMapOvr>
  <p:transition xmlns:p14="http://schemas.microsoft.com/office/powerpoint/2010/mai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chemeClr val="tx1"/>
                </a:solidFill>
                <a:effectLst/>
              </a:defRPr>
            </a:lvl1pPr>
          </a:lstStyle>
          <a:p>
            <a:r>
              <a:rPr lang="en-US" dirty="0"/>
              <a:t>Click to edit Master title style</a:t>
            </a:r>
          </a:p>
        </p:txBody>
      </p:sp>
      <p:sp>
        <p:nvSpPr>
          <p:cNvPr id="3" name="Content Placeholder 2"/>
          <p:cNvSpPr>
            <a:spLocks noGrp="1"/>
          </p:cNvSpPr>
          <p:nvPr>
            <p:ph idx="1"/>
          </p:nvPr>
        </p:nvSpPr>
        <p:spPr>
          <a:xfrm>
            <a:off x="609600" y="1600200"/>
            <a:ext cx="8077200" cy="4800600"/>
          </a:xfrm>
        </p:spPr>
        <p:txBody>
          <a:bodyPr/>
          <a:lstStyle>
            <a:lvl1pPr marL="342900" indent="-342900">
              <a:lnSpc>
                <a:spcPct val="90000"/>
              </a:lnSpc>
              <a:buClr>
                <a:srgbClr val="006600"/>
              </a:buClr>
              <a:buSzPct val="100000"/>
              <a:defRPr lang="en-US" sz="2800" dirty="0" smtClean="0">
                <a:solidFill>
                  <a:schemeClr val="tx1"/>
                </a:solidFill>
                <a:latin typeface="+mn-lt"/>
                <a:ea typeface="+mn-ea"/>
                <a:cs typeface="+mn-cs"/>
              </a:defRPr>
            </a:lvl1pPr>
            <a:lvl2pPr marL="742950" indent="-285750">
              <a:lnSpc>
                <a:spcPct val="90000"/>
              </a:lnSpc>
              <a:buClr>
                <a:srgbClr val="FFCC00"/>
              </a:buClr>
              <a:defRPr lang="en-US" sz="2400" dirty="0" smtClean="0">
                <a:solidFill>
                  <a:schemeClr val="tx1"/>
                </a:solidFill>
                <a:latin typeface="+mn-lt"/>
              </a:defRPr>
            </a:lvl2pPr>
            <a:lvl3pPr marL="1143000" indent="-228600">
              <a:buClr>
                <a:srgbClr val="7030A0"/>
              </a:buClr>
              <a:buFont typeface="Wingdings" panose="05000000000000000000" pitchFamily="2" charset="2"/>
              <a:buChar char="§"/>
              <a:defRPr lang="en-US" sz="2000" dirty="0" smtClean="0">
                <a:solidFill>
                  <a:schemeClr val="tx1"/>
                </a:solidFill>
                <a:latin typeface="+mn-lt"/>
              </a:defRPr>
            </a:lvl3pPr>
            <a:lvl4pPr marL="1600200" indent="-228600">
              <a:defRPr lang="en-US" sz="1800" dirty="0" smtClean="0">
                <a:solidFill>
                  <a:schemeClr val="tx1"/>
                </a:solidFill>
                <a:latin typeface="+mn-lt"/>
              </a:defRPr>
            </a:lvl4pPr>
            <a:lvl5pPr>
              <a:defRPr sz="1600"/>
            </a:lvl5pPr>
          </a:lstStyle>
          <a:p>
            <a:pPr marL="342900" lvl="0" indent="-342900" algn="l" rtl="0" eaLnBrk="1" fontAlgn="base" hangingPunct="1">
              <a:spcBef>
                <a:spcPct val="20000"/>
              </a:spcBef>
              <a:spcAft>
                <a:spcPct val="0"/>
              </a:spcAft>
              <a:buClr>
                <a:srgbClr val="9E0025"/>
              </a:buClr>
              <a:buSzPct val="80000"/>
              <a:buFont typeface="Wingdings" pitchFamily="2" charset="2"/>
              <a:buChar char="§"/>
            </a:pPr>
            <a:r>
              <a:rPr lang="en-US" dirty="0"/>
              <a:t>Click to edit Master text styles</a:t>
            </a:r>
          </a:p>
          <a:p>
            <a:pPr marL="742950" lvl="1" indent="-285750" algn="l" rtl="0" eaLnBrk="1" fontAlgn="base" hangingPunct="1">
              <a:spcBef>
                <a:spcPct val="20000"/>
              </a:spcBef>
              <a:spcAft>
                <a:spcPct val="0"/>
              </a:spcAft>
              <a:buClr>
                <a:srgbClr val="133676"/>
              </a:buClr>
              <a:buFont typeface="Arial" charset="0"/>
              <a:buChar char="•"/>
            </a:pPr>
            <a:r>
              <a:rPr lang="en-US" dirty="0"/>
              <a:t>Second level</a:t>
            </a:r>
          </a:p>
          <a:p>
            <a:pPr marL="1143000" lvl="2" indent="-228600" algn="l" rtl="0" eaLnBrk="1" fontAlgn="base" hangingPunct="1">
              <a:spcBef>
                <a:spcPct val="20000"/>
              </a:spcBef>
              <a:spcAft>
                <a:spcPct val="0"/>
              </a:spcAft>
              <a:buClr>
                <a:srgbClr val="07632F"/>
              </a:buClr>
              <a:buSzPct val="100000"/>
              <a:buFont typeface="Wingdings" panose="05000000000000000000" pitchFamily="2" charset="2"/>
              <a:buChar char="§"/>
            </a:pPr>
            <a:r>
              <a:rPr lang="en-US" dirty="0"/>
              <a:t>Third level</a:t>
            </a:r>
          </a:p>
          <a:p>
            <a:pPr marL="1600200" lvl="3" indent="-228600" algn="l" rtl="0" eaLnBrk="1" fontAlgn="base" hangingPunct="1">
              <a:spcBef>
                <a:spcPct val="20000"/>
              </a:spcBef>
              <a:spcAft>
                <a:spcPct val="0"/>
              </a:spcAft>
              <a:buFont typeface="Arial" charset="0"/>
              <a:buChar char="-"/>
            </a:pPr>
            <a:r>
              <a:rPr lang="en-US" dirty="0"/>
              <a:t>Fourth level</a:t>
            </a:r>
          </a:p>
          <a:p>
            <a:pPr lvl="4"/>
            <a:r>
              <a:rPr lang="en-US" dirty="0"/>
              <a:t>Fifth level</a:t>
            </a:r>
          </a:p>
        </p:txBody>
      </p:sp>
    </p:spTree>
    <p:extLst>
      <p:ext uri="{BB962C8B-B14F-4D97-AF65-F5344CB8AC3E}">
        <p14:creationId xmlns:p14="http://schemas.microsoft.com/office/powerpoint/2010/main" val="1039823520"/>
      </p:ext>
    </p:extLst>
  </p:cSld>
  <p:clrMapOvr>
    <a:masterClrMapping/>
  </p:clrMapOvr>
  <p:transition xmlns:p14="http://schemas.microsoft.com/office/powerpoint/2010/mai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rgbClr val="828E95"/>
                </a:solidFill>
                <a:effectLst/>
              </a:defRPr>
            </a:lvl1pPr>
          </a:lstStyle>
          <a:p>
            <a:r>
              <a:rPr lang="en-US" dirty="0"/>
              <a:t>Click to edit Master title style</a:t>
            </a:r>
          </a:p>
        </p:txBody>
      </p:sp>
      <p:sp>
        <p:nvSpPr>
          <p:cNvPr id="3" name="Content Placeholder 2"/>
          <p:cNvSpPr>
            <a:spLocks noGrp="1"/>
          </p:cNvSpPr>
          <p:nvPr>
            <p:ph idx="1"/>
          </p:nvPr>
        </p:nvSpPr>
        <p:spPr>
          <a:xfrm>
            <a:off x="609600" y="1600200"/>
            <a:ext cx="8077200" cy="4800600"/>
          </a:xfrm>
        </p:spPr>
        <p:txBody>
          <a:bodyPr/>
          <a:lstStyle>
            <a:lvl1pPr marL="342900" indent="-342900">
              <a:lnSpc>
                <a:spcPct val="90000"/>
              </a:lnSpc>
              <a:buClr>
                <a:srgbClr val="006600"/>
              </a:buClr>
              <a:buSzPct val="100000"/>
              <a:defRPr lang="en-US" sz="2800" dirty="0" smtClean="0">
                <a:solidFill>
                  <a:schemeClr val="tx1"/>
                </a:solidFill>
                <a:latin typeface="+mn-lt"/>
                <a:ea typeface="+mn-ea"/>
                <a:cs typeface="+mn-cs"/>
              </a:defRPr>
            </a:lvl1pPr>
            <a:lvl2pPr marL="742950" indent="-285750">
              <a:lnSpc>
                <a:spcPct val="90000"/>
              </a:lnSpc>
              <a:buClr>
                <a:srgbClr val="FFCC00"/>
              </a:buClr>
              <a:defRPr lang="en-US" sz="2400" dirty="0" smtClean="0">
                <a:solidFill>
                  <a:schemeClr val="tx1"/>
                </a:solidFill>
                <a:latin typeface="+mn-lt"/>
              </a:defRPr>
            </a:lvl2pPr>
            <a:lvl3pPr marL="1143000" indent="-228600">
              <a:buClr>
                <a:srgbClr val="7030A0"/>
              </a:buClr>
              <a:buFont typeface="Wingdings" panose="05000000000000000000" pitchFamily="2" charset="2"/>
              <a:buChar char="§"/>
              <a:defRPr lang="en-US" sz="2000" dirty="0" smtClean="0">
                <a:solidFill>
                  <a:schemeClr val="tx1"/>
                </a:solidFill>
                <a:latin typeface="+mn-lt"/>
              </a:defRPr>
            </a:lvl3pPr>
            <a:lvl4pPr marL="1600200" indent="-228600">
              <a:defRPr lang="en-US" sz="1800" dirty="0" smtClean="0">
                <a:solidFill>
                  <a:schemeClr val="tx1"/>
                </a:solidFill>
                <a:latin typeface="+mn-lt"/>
              </a:defRPr>
            </a:lvl4pPr>
            <a:lvl5pPr>
              <a:defRPr sz="1600"/>
            </a:lvl5pPr>
          </a:lstStyle>
          <a:p>
            <a:pPr marL="342900" lvl="0" indent="-342900" algn="l" rtl="0" eaLnBrk="1" fontAlgn="base" hangingPunct="1">
              <a:spcBef>
                <a:spcPct val="20000"/>
              </a:spcBef>
              <a:spcAft>
                <a:spcPct val="0"/>
              </a:spcAft>
              <a:buClr>
                <a:srgbClr val="9E0025"/>
              </a:buClr>
              <a:buSzPct val="80000"/>
              <a:buFont typeface="Wingdings" pitchFamily="2" charset="2"/>
              <a:buChar char="§"/>
            </a:pPr>
            <a:r>
              <a:rPr lang="en-US" dirty="0"/>
              <a:t>Click to edit Master text styles</a:t>
            </a:r>
          </a:p>
          <a:p>
            <a:pPr marL="742950" lvl="1" indent="-285750" algn="l" rtl="0" eaLnBrk="1" fontAlgn="base" hangingPunct="1">
              <a:spcBef>
                <a:spcPct val="20000"/>
              </a:spcBef>
              <a:spcAft>
                <a:spcPct val="0"/>
              </a:spcAft>
              <a:buClr>
                <a:srgbClr val="133676"/>
              </a:buClr>
              <a:buFont typeface="Arial" charset="0"/>
              <a:buChar char="•"/>
            </a:pPr>
            <a:r>
              <a:rPr lang="en-US" dirty="0"/>
              <a:t>Second level</a:t>
            </a:r>
          </a:p>
          <a:p>
            <a:pPr marL="1143000" lvl="2" indent="-228600" algn="l" rtl="0" eaLnBrk="1" fontAlgn="base" hangingPunct="1">
              <a:spcBef>
                <a:spcPct val="20000"/>
              </a:spcBef>
              <a:spcAft>
                <a:spcPct val="0"/>
              </a:spcAft>
              <a:buClr>
                <a:srgbClr val="07632F"/>
              </a:buClr>
              <a:buSzPct val="100000"/>
              <a:buFont typeface="Wingdings" panose="05000000000000000000" pitchFamily="2" charset="2"/>
              <a:buChar char="§"/>
            </a:pPr>
            <a:r>
              <a:rPr lang="en-US" dirty="0"/>
              <a:t>Third level</a:t>
            </a:r>
          </a:p>
          <a:p>
            <a:pPr marL="1600200" lvl="3" indent="-228600" algn="l" rtl="0" eaLnBrk="1" fontAlgn="base" hangingPunct="1">
              <a:spcBef>
                <a:spcPct val="20000"/>
              </a:spcBef>
              <a:spcAft>
                <a:spcPct val="0"/>
              </a:spcAft>
              <a:buFont typeface="Arial" charset="0"/>
              <a:buChar char="-"/>
            </a:pPr>
            <a:r>
              <a:rPr lang="en-US" dirty="0"/>
              <a:t>Fourth level</a:t>
            </a:r>
          </a:p>
          <a:p>
            <a:pPr lvl="4"/>
            <a:r>
              <a:rPr lang="en-US" dirty="0"/>
              <a:t>Fifth level</a:t>
            </a:r>
          </a:p>
        </p:txBody>
      </p:sp>
    </p:spTree>
    <p:extLst>
      <p:ext uri="{BB962C8B-B14F-4D97-AF65-F5344CB8AC3E}">
        <p14:creationId xmlns:p14="http://schemas.microsoft.com/office/powerpoint/2010/main" val="2067276503"/>
      </p:ext>
    </p:extLst>
  </p:cSld>
  <p:clrMapOvr>
    <a:masterClrMapping/>
  </p:clrMapOvr>
  <p:transition xmlns:p14="http://schemas.microsoft.com/office/powerpoint/2010/mai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lgn="l">
              <a:tabLst>
                <a:tab pos="2743200" algn="l"/>
              </a:tabLst>
              <a:defRPr sz="2000">
                <a:solidFill>
                  <a:schemeClr val="tx1"/>
                </a:solidFill>
              </a:defRPr>
            </a:lvl1pPr>
          </a:lstStyle>
          <a:p>
            <a:r>
              <a:rPr lang="en-US" dirty="0"/>
              <a:t>Click to edit Master title style</a:t>
            </a:r>
          </a:p>
        </p:txBody>
      </p:sp>
      <p:pic>
        <p:nvPicPr>
          <p:cNvPr id="3" name="Picture 2"/>
          <p:cNvPicPr>
            <a:picLocks noChangeAspect="1"/>
          </p:cNvPicPr>
          <p:nvPr userDrawn="1"/>
        </p:nvPicPr>
        <p:blipFill>
          <a:blip r:embed="rId2"/>
          <a:stretch>
            <a:fillRect/>
          </a:stretch>
        </p:blipFill>
        <p:spPr>
          <a:xfrm>
            <a:off x="76200" y="533400"/>
            <a:ext cx="363278" cy="498764"/>
          </a:xfrm>
          <a:prstGeom prst="rect">
            <a:avLst/>
          </a:prstGeom>
        </p:spPr>
      </p:pic>
      <p:cxnSp>
        <p:nvCxnSpPr>
          <p:cNvPr id="10" name="Straight Connector 9"/>
          <p:cNvCxnSpPr/>
          <p:nvPr userDrawn="1"/>
        </p:nvCxnSpPr>
        <p:spPr>
          <a:xfrm>
            <a:off x="164054" y="1010650"/>
            <a:ext cx="8458200" cy="0"/>
          </a:xfrm>
          <a:prstGeom prst="line">
            <a:avLst/>
          </a:prstGeom>
          <a:ln w="28575">
            <a:solidFill>
              <a:srgbClr val="13367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lgn="l">
              <a:tabLst>
                <a:tab pos="2743200" algn="l"/>
              </a:tabLst>
              <a:defRPr sz="2000">
                <a:solidFill>
                  <a:schemeClr val="tx1"/>
                </a:solidFill>
              </a:defRPr>
            </a:lvl1pPr>
          </a:lstStyle>
          <a:p>
            <a:r>
              <a:rPr lang="en-US" dirty="0"/>
              <a:t>Click to edit Master title style</a:t>
            </a:r>
          </a:p>
        </p:txBody>
      </p:sp>
      <p:pic>
        <p:nvPicPr>
          <p:cNvPr id="3" name="Picture 2"/>
          <p:cNvPicPr>
            <a:picLocks noChangeAspect="1"/>
          </p:cNvPicPr>
          <p:nvPr userDrawn="1"/>
        </p:nvPicPr>
        <p:blipFill>
          <a:blip r:embed="rId2"/>
          <a:stretch>
            <a:fillRect/>
          </a:stretch>
        </p:blipFill>
        <p:spPr>
          <a:xfrm>
            <a:off x="76200" y="304800"/>
            <a:ext cx="363278" cy="727364"/>
          </a:xfrm>
          <a:prstGeom prst="rect">
            <a:avLst/>
          </a:prstGeom>
        </p:spPr>
      </p:pic>
      <p:cxnSp>
        <p:nvCxnSpPr>
          <p:cNvPr id="10" name="Straight Connector 9"/>
          <p:cNvCxnSpPr/>
          <p:nvPr userDrawn="1"/>
        </p:nvCxnSpPr>
        <p:spPr>
          <a:xfrm>
            <a:off x="164054" y="1010650"/>
            <a:ext cx="8458200" cy="0"/>
          </a:xfrm>
          <a:prstGeom prst="line">
            <a:avLst/>
          </a:prstGeom>
          <a:ln w="28575">
            <a:solidFill>
              <a:srgbClr val="1336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379690"/>
      </p:ext>
    </p:extLst>
  </p:cSld>
  <p:clrMapOvr>
    <a:masterClrMapping/>
  </p:clrMapOvr>
  <p:transition xmlns:p14="http://schemas.microsoft.com/office/powerpoint/2010/mai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p:txBody>
          <a:bodyPr/>
          <a:lstStyle>
            <a:lvl1pPr>
              <a:defRPr sz="3600">
                <a:solidFill>
                  <a:srgbClr val="002060"/>
                </a:solidFill>
              </a:defRPr>
            </a:lvl1pPr>
          </a:lstStyle>
          <a:p>
            <a:r>
              <a:rPr lang="en-US" dirty="0"/>
              <a:t>Click to edit Master title style</a:t>
            </a:r>
          </a:p>
        </p:txBody>
      </p:sp>
      <p:sp>
        <p:nvSpPr>
          <p:cNvPr id="4" name="Text Placeholder 3"/>
          <p:cNvSpPr>
            <a:spLocks noGrp="1"/>
          </p:cNvSpPr>
          <p:nvPr>
            <p:ph type="body" sz="quarter" idx="10"/>
          </p:nvPr>
        </p:nvSpPr>
        <p:spPr>
          <a:xfrm>
            <a:off x="457200" y="1524000"/>
            <a:ext cx="3657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p:nvPr>
        </p:nvSpPr>
        <p:spPr>
          <a:xfrm>
            <a:off x="5029200" y="1524000"/>
            <a:ext cx="3657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6486481"/>
      </p:ext>
    </p:extLst>
  </p:cSld>
  <p:clrMapOvr>
    <a:masterClrMapping/>
  </p:clrMapOvr>
  <p:transition xmlns:p14="http://schemas.microsoft.com/office/powerpoint/2010/mai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p:txBody>
          <a:bodyPr/>
          <a:lstStyle>
            <a:lvl1pPr>
              <a:defRPr sz="3600">
                <a:solidFill>
                  <a:srgbClr val="002060"/>
                </a:solidFill>
              </a:defRPr>
            </a:lvl1pPr>
          </a:lstStyle>
          <a:p>
            <a:r>
              <a:rPr lang="en-US" dirty="0"/>
              <a:t>Click to edit Master title style</a:t>
            </a:r>
          </a:p>
        </p:txBody>
      </p:sp>
      <p:sp>
        <p:nvSpPr>
          <p:cNvPr id="4" name="Text Placeholder 3"/>
          <p:cNvSpPr>
            <a:spLocks noGrp="1"/>
          </p:cNvSpPr>
          <p:nvPr>
            <p:ph type="body" sz="quarter" idx="10"/>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p:nvPr>
        </p:nvSpPr>
        <p:spPr>
          <a:xfrm>
            <a:off x="5029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2"/>
          </p:nvPr>
        </p:nvSpPr>
        <p:spPr>
          <a:xfrm>
            <a:off x="457200" y="1447800"/>
            <a:ext cx="8229600" cy="762000"/>
          </a:xfrm>
        </p:spPr>
        <p:txBody>
          <a:bodyPr/>
          <a:lstStyle/>
          <a:p>
            <a:pPr lvl="0"/>
            <a:r>
              <a:rPr lang="en-US" dirty="0"/>
              <a:t>Click to edit Master text styles</a:t>
            </a:r>
          </a:p>
        </p:txBody>
      </p:sp>
    </p:spTree>
    <p:extLst>
      <p:ext uri="{BB962C8B-B14F-4D97-AF65-F5344CB8AC3E}">
        <p14:creationId xmlns:p14="http://schemas.microsoft.com/office/powerpoint/2010/main" val="2907554742"/>
      </p:ext>
    </p:extLst>
  </p:cSld>
  <p:clrMapOvr>
    <a:masterClrMapping/>
  </p:clrMapOvr>
  <p:transition xmlns:p14="http://schemas.microsoft.com/office/powerpoint/2010/main" spd="med">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hidden="1"/>
          <p:cNvSpPr/>
          <p:nvPr/>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cxnSp>
        <p:nvCxnSpPr>
          <p:cNvPr id="26" name="Straight Connector 25" hidden="1"/>
          <p:cNvCxnSpPr/>
          <p:nvPr/>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hidden="1"/>
          <p:cNvSpPr/>
          <p:nvPr userDrawn="1"/>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 name="Straight Connector 7" hidden="1"/>
          <p:cNvCxnSpPr/>
          <p:nvPr userDrawn="1"/>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txBox="1">
            <a:spLocks noGrp="1"/>
          </p:cNvSpPr>
          <p:nvPr userDrawn="1"/>
        </p:nvSpPr>
        <p:spPr>
          <a:xfrm>
            <a:off x="685800" y="6477000"/>
            <a:ext cx="7924800" cy="228600"/>
          </a:xfrm>
          <a:prstGeom prst="rect">
            <a:avLst/>
          </a:prstGeom>
          <a:noFill/>
        </p:spPr>
        <p:txBody>
          <a:bodyPr anchor="ctr"/>
          <a:lstStyle/>
          <a:p>
            <a:pPr algn="ctr">
              <a:defRPr/>
            </a:pPr>
            <a:r>
              <a:rPr lang="en-US" sz="800" dirty="0">
                <a:solidFill>
                  <a:schemeClr val="bg1">
                    <a:lumMod val="50000"/>
                  </a:schemeClr>
                </a:solidFill>
                <a:latin typeface="Arial" panose="020B0604020202020204" pitchFamily="34" charset="0"/>
                <a:cs typeface="Arial" panose="020B0604020202020204" pitchFamily="34" charset="0"/>
              </a:rPr>
              <a:t>© 2019</a:t>
            </a:r>
            <a:r>
              <a:rPr lang="en-US" sz="800" baseline="0" dirty="0">
                <a:solidFill>
                  <a:schemeClr val="bg1">
                    <a:lumMod val="50000"/>
                  </a:schemeClr>
                </a:solidFill>
                <a:latin typeface="Arial" panose="020B0604020202020204" pitchFamily="34" charset="0"/>
                <a:cs typeface="Arial" panose="020B0604020202020204" pitchFamily="34" charset="0"/>
              </a:rPr>
              <a:t> </a:t>
            </a:r>
            <a:r>
              <a:rPr lang="en-US" sz="8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a:t>
            </a:r>
            <a:r>
              <a:rPr lang="en-US" sz="800" baseline="0" dirty="0">
                <a:solidFill>
                  <a:schemeClr val="bg1">
                    <a:lumMod val="50000"/>
                  </a:schemeClr>
                </a:solidFill>
                <a:latin typeface="Arial" panose="020B0604020202020204" pitchFamily="34" charset="0"/>
                <a:cs typeface="Arial" panose="020B0604020202020204" pitchFamily="34" charset="0"/>
              </a:rPr>
              <a:t> a publicly accessible website, </a:t>
            </a:r>
            <a:r>
              <a:rPr lang="en-US" sz="800" dirty="0">
                <a:solidFill>
                  <a:schemeClr val="bg1">
                    <a:lumMod val="50000"/>
                  </a:schemeClr>
                </a:solidFill>
                <a:latin typeface="Arial" panose="020B0604020202020204" pitchFamily="34" charset="0"/>
                <a:cs typeface="Arial" panose="020B0604020202020204" pitchFamily="34" charset="0"/>
              </a:rPr>
              <a:t>in whole or in part.</a:t>
            </a: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4" r:id="rId3"/>
    <p:sldLayoutId id="2147483803" r:id="rId4"/>
    <p:sldLayoutId id="2147483802" r:id="rId5"/>
    <p:sldLayoutId id="2147483778" r:id="rId6"/>
    <p:sldLayoutId id="2147483806" r:id="rId7"/>
    <p:sldLayoutId id="2147483805" r:id="rId8"/>
    <p:sldLayoutId id="2147483807" r:id="rId9"/>
  </p:sldLayoutIdLst>
  <p:transition xmlns:p14="http://schemas.microsoft.com/office/powerpoint/2010/main" spd="med">
    <p:wipe dir="r"/>
  </p:transition>
  <p:hf sldNum="0" hdr="0" ft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bg1"/>
          </a:solidFill>
          <a:latin typeface="Arial" charset="0"/>
        </a:defRPr>
      </a:lvl2pPr>
      <a:lvl3pPr algn="ctr" rtl="0" eaLnBrk="1" fontAlgn="base" hangingPunct="1">
        <a:spcBef>
          <a:spcPct val="0"/>
        </a:spcBef>
        <a:spcAft>
          <a:spcPct val="0"/>
        </a:spcAft>
        <a:defRPr sz="2800" b="1">
          <a:solidFill>
            <a:schemeClr val="bg1"/>
          </a:solidFill>
          <a:latin typeface="Arial" charset="0"/>
        </a:defRPr>
      </a:lvl3pPr>
      <a:lvl4pPr algn="ctr" rtl="0" eaLnBrk="1" fontAlgn="base" hangingPunct="1">
        <a:spcBef>
          <a:spcPct val="0"/>
        </a:spcBef>
        <a:spcAft>
          <a:spcPct val="0"/>
        </a:spcAft>
        <a:defRPr sz="2800" b="1">
          <a:solidFill>
            <a:schemeClr val="bg1"/>
          </a:solidFill>
          <a:latin typeface="Arial" charset="0"/>
        </a:defRPr>
      </a:lvl4pPr>
      <a:lvl5pPr algn="ctr" rtl="0" eaLnBrk="1" fontAlgn="base" hangingPunct="1">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a:solidFill>
                  <a:srgbClr val="9E0025"/>
                </a:solidFill>
                <a:latin typeface="+mn-lt"/>
                <a:ea typeface="+mn-ea"/>
                <a:cs typeface="+mn-cs"/>
              </a:rPr>
              <a:t>Chapter 10</a:t>
            </a:r>
            <a:r>
              <a:rPr lang="en-US" dirty="0">
                <a:solidFill>
                  <a:srgbClr val="C00000"/>
                </a:solidFill>
              </a:rPr>
              <a:t/>
            </a:r>
            <a:br>
              <a:rPr lang="en-US" dirty="0">
                <a:solidFill>
                  <a:srgbClr val="C00000"/>
                </a:solidFill>
              </a:rPr>
            </a:br>
            <a:r>
              <a:rPr lang="en-US" sz="1600" dirty="0"/>
              <a:t/>
            </a:r>
            <a:br>
              <a:rPr lang="en-US" sz="1600" dirty="0"/>
            </a:br>
            <a:r>
              <a:rPr lang="en-US" b="0" dirty="0"/>
              <a:t>Motivating and Satisfying Employees and Teams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2800" dirty="0"/>
              <a:t>Herzberg’s </a:t>
            </a:r>
            <a:br>
              <a:rPr lang="en-US" sz="2800" dirty="0"/>
            </a:br>
            <a:r>
              <a:rPr lang="en-US" sz="2800" dirty="0"/>
              <a:t>Motivation–Hygiene Theory</a:t>
            </a:r>
          </a:p>
        </p:txBody>
      </p:sp>
      <p:sp>
        <p:nvSpPr>
          <p:cNvPr id="2" name="Text Placeholder 1"/>
          <p:cNvSpPr>
            <a:spLocks noGrp="1"/>
          </p:cNvSpPr>
          <p:nvPr>
            <p:ph type="body" sz="quarter" idx="10"/>
          </p:nvPr>
        </p:nvSpPr>
        <p:spPr>
          <a:xfrm>
            <a:off x="381000" y="1295400"/>
            <a:ext cx="8229600" cy="4876800"/>
          </a:xfrm>
        </p:spPr>
        <p:txBody>
          <a:bodyPr/>
          <a:lstStyle/>
          <a:p>
            <a:r>
              <a:rPr lang="en-US" sz="1800" b="1" dirty="0">
                <a:solidFill>
                  <a:srgbClr val="0D9CAC"/>
                </a:solidFill>
              </a:rPr>
              <a:t>Motivation–hygiene theory </a:t>
            </a:r>
            <a:r>
              <a:rPr lang="en-US" sz="1800" dirty="0"/>
              <a:t>– the idea that satisfaction and dissatisfaction are </a:t>
            </a:r>
            <a:r>
              <a:rPr lang="en-US" sz="1800" u="sng" dirty="0"/>
              <a:t>separate</a:t>
            </a:r>
            <a:r>
              <a:rPr lang="en-US" sz="1800" dirty="0"/>
              <a:t> and </a:t>
            </a:r>
            <a:r>
              <a:rPr lang="en-US" sz="1800" u="sng" dirty="0"/>
              <a:t>distinct</a:t>
            </a:r>
            <a:r>
              <a:rPr lang="en-US" sz="1800" dirty="0"/>
              <a:t> dimensions</a:t>
            </a:r>
          </a:p>
          <a:p>
            <a:r>
              <a:rPr lang="en-US" sz="1800" b="1" dirty="0">
                <a:solidFill>
                  <a:srgbClr val="0D9CAC"/>
                </a:solidFill>
              </a:rPr>
              <a:t>Motivation factors </a:t>
            </a:r>
            <a:r>
              <a:rPr lang="en-US" sz="1800" dirty="0"/>
              <a:t>– job factors that increase motivation, although their absence does not necessarily result in dissatisfaction</a:t>
            </a:r>
          </a:p>
          <a:p>
            <a:pPr lvl="1"/>
            <a:r>
              <a:rPr lang="en-US" sz="1800" dirty="0"/>
              <a:t>When motivation factors are present, they act as satisfiers.</a:t>
            </a:r>
          </a:p>
          <a:p>
            <a:r>
              <a:rPr lang="en-US" sz="1800" b="1" dirty="0">
                <a:solidFill>
                  <a:srgbClr val="0D9CAC"/>
                </a:solidFill>
              </a:rPr>
              <a:t>Hygiene factors </a:t>
            </a:r>
            <a:r>
              <a:rPr lang="en-US" sz="1800" dirty="0"/>
              <a:t>– job factors that reduce dissatisfaction when present to an acceptable degree but that do not necessarily result in high levels of motivation</a:t>
            </a:r>
          </a:p>
          <a:p>
            <a:pPr lvl="1"/>
            <a:r>
              <a:rPr lang="en-US" sz="1800" dirty="0"/>
              <a:t>When hygiene factors are present, they act as dissatisfiers.</a:t>
            </a:r>
          </a:p>
        </p:txBody>
      </p:sp>
      <p:sp>
        <p:nvSpPr>
          <p:cNvPr id="4" name="TextBox 3"/>
          <p:cNvSpPr txBox="1"/>
          <p:nvPr/>
        </p:nvSpPr>
        <p:spPr>
          <a:xfrm>
            <a:off x="457200" y="4267200"/>
            <a:ext cx="8382000" cy="1754188"/>
          </a:xfrm>
          <a:prstGeom prst="rect">
            <a:avLst/>
          </a:prstGeom>
          <a:noFill/>
        </p:spPr>
        <p:txBody>
          <a:bodyPr>
            <a:spAutoFit/>
          </a:bodyPr>
          <a:lstStyle/>
          <a:p>
            <a:pPr>
              <a:defRPr/>
            </a:pPr>
            <a:r>
              <a:rPr lang="en-US" dirty="0">
                <a:solidFill>
                  <a:srgbClr val="FF0000"/>
                </a:solidFill>
              </a:rPr>
              <a:t>Understanding this Theory:</a:t>
            </a:r>
          </a:p>
          <a:p>
            <a:pPr marL="342900" indent="-342900">
              <a:buFontTx/>
              <a:buAutoNum type="arabicParenR"/>
              <a:defRPr/>
            </a:pPr>
            <a:r>
              <a:rPr lang="en-US" dirty="0">
                <a:solidFill>
                  <a:srgbClr val="FF0000"/>
                </a:solidFill>
              </a:rPr>
              <a:t>Hygiene factors lead to job dissatisfaction. If Hygiene factors are not present, employees tend to get dissatisfied. If Hygiene factors are present, employees tend to ignore these factors and take them for granted.</a:t>
            </a:r>
          </a:p>
          <a:p>
            <a:pPr marL="342900" indent="-342900">
              <a:buFontTx/>
              <a:buAutoNum type="arabicParenR"/>
              <a:defRPr/>
            </a:pPr>
            <a:r>
              <a:rPr lang="en-US" dirty="0">
                <a:solidFill>
                  <a:srgbClr val="FF0000"/>
                </a:solidFill>
              </a:rPr>
              <a:t>Motivation factors lead to job satisfaction. If motivational factors are present, employees tend to get motivated and it can lead to long-term job satisfaction.</a:t>
            </a:r>
          </a:p>
        </p:txBody>
      </p:sp>
    </p:spTree>
    <p:extLst>
      <p:ext uri="{BB962C8B-B14F-4D97-AF65-F5344CB8AC3E}">
        <p14:creationId xmlns:p14="http://schemas.microsoft.com/office/powerpoint/2010/main" val="3667629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a:solidFill>
                  <a:srgbClr val="888FB8"/>
                </a:solidFill>
              </a:rPr>
              <a:t>FIGURE 10-3</a:t>
            </a:r>
            <a:r>
              <a:rPr lang="en-US" sz="1800" dirty="0"/>
              <a:t>	Herzberg’s Motivation–Hygiene Factors</a:t>
            </a:r>
            <a:endParaRPr lang="en-US" sz="1400" dirty="0"/>
          </a:p>
        </p:txBody>
      </p:sp>
      <p:pic>
        <p:nvPicPr>
          <p:cNvPr id="3" name="Picture 2" descr="Herzberg's motivation–hygiene theory is illustrated. Above the illustration, the following text is shown: &quot;Herzberg's theory takes into account that there are different dimensions to job satisfaction and dissatisfaction and that these factors do not overlap.&quot; &#10;&#10;The illustration shows two large squares sitting side by side. The first square is labeled &quot;MOTIVATION FACTORS&quot; in all caps. Below the label, inside the square, the following bulleted points are listed: Achievement; Recognition; Responsibility; Advancement; Growth; The work itself. At the bottom of the square is a double-headed arrow that represents a continuum. On the left side, the arrow is labeled &quot;Satisfaction&quot;; on the right side, the arrow is labeled &quot;No satisfaction.&quot;&#10;&#10;The second square is labeled &quot;HYGIENE FACTORS&quot; in all caps. Below the label, inside the square, the following bulleted points are listed: Supervision; Working conditions; Interpersonal relationships; Pay; Job security; Company policies and administration. At the bottom of the square is a double-headed arrow that represents a continuum. On the left side, the arrow is labeled &quot;Dissatisfaction&quot;; on the right side, the arrow is labeled &quot;No dissatisfaction.&quot;" title="Figure 10-3 - Herzberg's Motivation-Hygiene Factors"/>
          <p:cNvPicPr>
            <a:picLocks noChangeAspect="1"/>
          </p:cNvPicPr>
          <p:nvPr/>
        </p:nvPicPr>
        <p:blipFill>
          <a:blip r:embed="rId2"/>
          <a:stretch>
            <a:fillRect/>
          </a:stretch>
        </p:blipFill>
        <p:spPr>
          <a:xfrm>
            <a:off x="457200" y="1752600"/>
            <a:ext cx="8229600" cy="4231178"/>
          </a:xfrm>
          <a:prstGeom prst="rect">
            <a:avLst/>
          </a:prstGeom>
        </p:spPr>
      </p:pic>
    </p:spTree>
    <p:extLst>
      <p:ext uri="{BB962C8B-B14F-4D97-AF65-F5344CB8AC3E}">
        <p14:creationId xmlns:p14="http://schemas.microsoft.com/office/powerpoint/2010/main" val="3272042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914400"/>
          </a:xfrm>
        </p:spPr>
        <p:txBody>
          <a:bodyPr/>
          <a:lstStyle/>
          <a:p>
            <a:pPr>
              <a:tabLst>
                <a:tab pos="1490663" algn="l"/>
              </a:tabLst>
            </a:pPr>
            <a:r>
              <a:rPr lang="en-US" sz="1800" dirty="0"/>
              <a:t>	</a:t>
            </a:r>
            <a:r>
              <a:rPr lang="en-US" sz="1800" dirty="0" smtClean="0"/>
              <a:t>Comparison of Maslow’s Hierarchy of Needs and Herzberg’s     </a:t>
            </a:r>
            <a:br>
              <a:rPr lang="en-US" sz="1800" dirty="0" smtClean="0"/>
            </a:br>
            <a:r>
              <a:rPr lang="en-US" sz="1800" dirty="0"/>
              <a:t> </a:t>
            </a:r>
            <a:r>
              <a:rPr lang="en-US" sz="1800" dirty="0" smtClean="0"/>
              <a:t>                       </a:t>
            </a:r>
            <a:r>
              <a:rPr lang="en-US" sz="1800" dirty="0" smtClean="0"/>
              <a:t>Motivation</a:t>
            </a:r>
            <a:r>
              <a:rPr lang="en-US" sz="1800" dirty="0"/>
              <a:t>–Hygiene Factors</a:t>
            </a:r>
            <a:endParaRPr lang="en-US" sz="1400" dirty="0"/>
          </a:p>
        </p:txBody>
      </p:sp>
      <p:pic>
        <p:nvPicPr>
          <p:cNvPr id="5" name="Picture 10" descr="F1003.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76962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124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Theory X and Theory Y </a:t>
            </a:r>
            <a:r>
              <a:rPr lang="en-US" sz="2000" dirty="0"/>
              <a:t>(slide 1 of 2)</a:t>
            </a:r>
            <a:endParaRPr lang="en-US" sz="1200" dirty="0"/>
          </a:p>
        </p:txBody>
      </p:sp>
      <p:sp>
        <p:nvSpPr>
          <p:cNvPr id="2" name="Text Placeholder 1"/>
          <p:cNvSpPr>
            <a:spLocks noGrp="1"/>
          </p:cNvSpPr>
          <p:nvPr>
            <p:ph type="body" sz="quarter" idx="10"/>
          </p:nvPr>
        </p:nvSpPr>
        <p:spPr>
          <a:xfrm>
            <a:off x="457200" y="1219200"/>
            <a:ext cx="8229600" cy="4876800"/>
          </a:xfrm>
        </p:spPr>
        <p:txBody>
          <a:bodyPr/>
          <a:lstStyle/>
          <a:p>
            <a:r>
              <a:rPr lang="en-US" sz="2000" b="1" dirty="0"/>
              <a:t>Douglas McGregor</a:t>
            </a:r>
          </a:p>
          <a:p>
            <a:pPr lvl="1"/>
            <a:r>
              <a:rPr lang="en-US" sz="2000" dirty="0"/>
              <a:t>Sets of assumptions about managerial attitudes and beliefs regarding worker behavior</a:t>
            </a:r>
          </a:p>
          <a:p>
            <a:r>
              <a:rPr lang="en-US" sz="2400" b="1" dirty="0" smtClean="0">
                <a:solidFill>
                  <a:srgbClr val="0D9CAC"/>
                </a:solidFill>
              </a:rPr>
              <a:t>Theory </a:t>
            </a:r>
            <a:r>
              <a:rPr lang="en-US" sz="2400" b="1" dirty="0">
                <a:solidFill>
                  <a:srgbClr val="0D9CAC"/>
                </a:solidFill>
              </a:rPr>
              <a:t>X</a:t>
            </a:r>
            <a:r>
              <a:rPr lang="en-US" sz="2400" dirty="0"/>
              <a:t> – a concept of employee motivation generally consistent with Taylor’s scientific management; assumes that employees dislike work and will function only in a highly controlled work environment</a:t>
            </a:r>
          </a:p>
          <a:p>
            <a:pPr lvl="1"/>
            <a:r>
              <a:rPr lang="en-US" sz="2000" dirty="0">
                <a:ea typeface="+mn-ea"/>
                <a:cs typeface="+mn-cs"/>
              </a:rPr>
              <a:t>Theory X is based on the following assumptions:</a:t>
            </a:r>
          </a:p>
          <a:p>
            <a:pPr lvl="2"/>
            <a:r>
              <a:rPr lang="en-US" sz="1800" dirty="0">
                <a:ea typeface="+mn-ea"/>
                <a:cs typeface="+mn-cs"/>
              </a:rPr>
              <a:t>People dislike work and try to avoid it.</a:t>
            </a:r>
          </a:p>
          <a:p>
            <a:pPr lvl="2"/>
            <a:r>
              <a:rPr lang="en-US" sz="1800" dirty="0">
                <a:ea typeface="+mn-ea"/>
                <a:cs typeface="+mn-cs"/>
              </a:rPr>
              <a:t>Because people dislike work, managers must coerce, control, and frequently threaten employees to achieve organizational goals.</a:t>
            </a:r>
          </a:p>
          <a:p>
            <a:pPr lvl="2"/>
            <a:r>
              <a:rPr lang="en-US" sz="1800" dirty="0">
                <a:ea typeface="+mn-ea"/>
                <a:cs typeface="+mn-cs"/>
              </a:rPr>
              <a:t>People generally must be led because they have little ambition and will not seek responsibility; they are concerned mainly about security.</a:t>
            </a:r>
          </a:p>
        </p:txBody>
      </p:sp>
    </p:spTree>
    <p:extLst>
      <p:ext uri="{BB962C8B-B14F-4D97-AF65-F5344CB8AC3E}">
        <p14:creationId xmlns:p14="http://schemas.microsoft.com/office/powerpoint/2010/main" val="168905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Theory X and Theory Y </a:t>
            </a:r>
            <a:r>
              <a:rPr lang="en-US" sz="2000" dirty="0"/>
              <a:t>(slide 2 of 2)</a:t>
            </a:r>
            <a:endParaRPr lang="en-US" sz="1200" dirty="0"/>
          </a:p>
        </p:txBody>
      </p:sp>
      <p:sp>
        <p:nvSpPr>
          <p:cNvPr id="2" name="Text Placeholder 1"/>
          <p:cNvSpPr>
            <a:spLocks noGrp="1"/>
          </p:cNvSpPr>
          <p:nvPr>
            <p:ph type="body" sz="quarter" idx="10"/>
          </p:nvPr>
        </p:nvSpPr>
        <p:spPr/>
        <p:txBody>
          <a:bodyPr/>
          <a:lstStyle/>
          <a:p>
            <a:r>
              <a:rPr lang="en-US" sz="2400" b="1" dirty="0">
                <a:solidFill>
                  <a:srgbClr val="0D9CAC"/>
                </a:solidFill>
              </a:rPr>
              <a:t>Theory Y</a:t>
            </a:r>
            <a:r>
              <a:rPr lang="en-US" sz="2400" dirty="0"/>
              <a:t> – a concept of employee motivation generally consistent with the ideas of the human relations movement; assumes responsibility and work toward organizational goals, and by doing personal rewards are also achieved</a:t>
            </a:r>
          </a:p>
          <a:p>
            <a:pPr lvl="1"/>
            <a:r>
              <a:rPr lang="en-US" sz="2000" dirty="0">
                <a:ea typeface="+mn-ea"/>
                <a:cs typeface="+mn-cs"/>
              </a:rPr>
              <a:t>Theory Y is based on the following assumptions:</a:t>
            </a:r>
          </a:p>
          <a:p>
            <a:pPr lvl="2"/>
            <a:r>
              <a:rPr lang="en-US" sz="1800" dirty="0">
                <a:ea typeface="+mn-ea"/>
                <a:cs typeface="+mn-cs"/>
              </a:rPr>
              <a:t>People do not naturally dislike work.</a:t>
            </a:r>
          </a:p>
          <a:p>
            <a:pPr lvl="2"/>
            <a:r>
              <a:rPr lang="en-US" sz="1800" dirty="0">
                <a:ea typeface="+mn-ea"/>
                <a:cs typeface="+mn-cs"/>
              </a:rPr>
              <a:t>People will work toward goals to which they are committed.</a:t>
            </a:r>
          </a:p>
          <a:p>
            <a:pPr lvl="2"/>
            <a:r>
              <a:rPr lang="en-US" sz="1800" dirty="0">
                <a:ea typeface="+mn-ea"/>
                <a:cs typeface="+mn-cs"/>
              </a:rPr>
              <a:t>People become committed to goals when it is clear that accomplishing the goals will bring personal rewards.</a:t>
            </a:r>
          </a:p>
          <a:p>
            <a:pPr lvl="2"/>
            <a:r>
              <a:rPr lang="en-US" sz="1800" dirty="0">
                <a:ea typeface="+mn-ea"/>
                <a:cs typeface="+mn-cs"/>
              </a:rPr>
              <a:t>People often seek out and willingly accept responsibility.</a:t>
            </a:r>
          </a:p>
          <a:p>
            <a:pPr lvl="2"/>
            <a:r>
              <a:rPr lang="en-US" sz="1800" spc="-30" dirty="0">
                <a:ea typeface="+mn-ea"/>
                <a:cs typeface="+mn-cs"/>
              </a:rPr>
              <a:t>Employees have the potential to help accomplish organizational goals.</a:t>
            </a:r>
          </a:p>
          <a:p>
            <a:pPr lvl="2"/>
            <a:r>
              <a:rPr lang="en-US" sz="1800" dirty="0">
                <a:ea typeface="+mn-ea"/>
                <a:cs typeface="+mn-cs"/>
              </a:rPr>
              <a:t>Organizations generally do not make full use of their human resources.</a:t>
            </a:r>
          </a:p>
        </p:txBody>
      </p:sp>
    </p:spTree>
    <p:extLst>
      <p:ext uri="{BB962C8B-B14F-4D97-AF65-F5344CB8AC3E}">
        <p14:creationId xmlns:p14="http://schemas.microsoft.com/office/powerpoint/2010/main" val="2247332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a:solidFill>
                  <a:srgbClr val="888FB8"/>
                </a:solidFill>
              </a:rPr>
              <a:t>TABLE 10-1</a:t>
            </a:r>
            <a:r>
              <a:rPr lang="en-US" sz="1800" dirty="0"/>
              <a:t>	Theory X and Theory Y Contrasted</a:t>
            </a:r>
            <a:endParaRPr lang="en-US" sz="1400" dirty="0"/>
          </a:p>
        </p:txBody>
      </p:sp>
      <p:graphicFrame>
        <p:nvGraphicFramePr>
          <p:cNvPr id="5" name="Table 4" descr="A table contrasts the differences between Theory X and Theory Y.&#10;&#10;The first area listed is “Attitude toward work.” For Theory X, “Dislike”; for Theory Y, “Involvement.”&#10;&#10;The second area listed is “Control systems.” For Theory X, “External”; for Theory Y, “Internal.”&#10;&#10;The third area listed is “Supervision.” For Theory X, “Direct”; for Theory Y, “Indirect.”&#10;&#10;The fourth area listed is “Level of commitment.” For Theory X, “Low”; for Theory Y, “High.”&#10;&#10;The fifth area listed is “Employee potential.” For Theory X, “Ignored”; for Theory Y, “Identified.”&#10;&#10;The sixth area listed is “Use of human resources.” For Theory X, “Limited”; for Theory Y, “Not limited.”" title="Table 10-1 - Theory X and Theory Y Contrasted"/>
          <p:cNvGraphicFramePr>
            <a:graphicFrameLocks noGrp="1"/>
          </p:cNvGraphicFramePr>
          <p:nvPr>
            <p:extLst>
              <p:ext uri="{D42A27DB-BD31-4B8C-83A1-F6EECF244321}">
                <p14:modId xmlns:p14="http://schemas.microsoft.com/office/powerpoint/2010/main" val="2436905677"/>
              </p:ext>
            </p:extLst>
          </p:nvPr>
        </p:nvGraphicFramePr>
        <p:xfrm>
          <a:off x="418578" y="1981200"/>
          <a:ext cx="8264047" cy="3200400"/>
        </p:xfrm>
        <a:graphic>
          <a:graphicData uri="http://schemas.openxmlformats.org/drawingml/2006/table">
            <a:tbl>
              <a:tblPr firstRow="1" bandRow="1">
                <a:tableStyleId>{5940675A-B579-460E-94D1-54222C63F5DA}</a:tableStyleId>
              </a:tblPr>
              <a:tblGrid>
                <a:gridCol w="3539648">
                  <a:extLst>
                    <a:ext uri="{9D8B030D-6E8A-4147-A177-3AD203B41FA5}">
                      <a16:colId xmlns="" xmlns:a16="http://schemas.microsoft.com/office/drawing/2014/main" val="20000"/>
                    </a:ext>
                  </a:extLst>
                </a:gridCol>
                <a:gridCol w="2362200">
                  <a:extLst>
                    <a:ext uri="{9D8B030D-6E8A-4147-A177-3AD203B41FA5}">
                      <a16:colId xmlns="" xmlns:a16="http://schemas.microsoft.com/office/drawing/2014/main" val="20001"/>
                    </a:ext>
                  </a:extLst>
                </a:gridCol>
                <a:gridCol w="2362199">
                  <a:extLst>
                    <a:ext uri="{9D8B030D-6E8A-4147-A177-3AD203B41FA5}">
                      <a16:colId xmlns="" xmlns:a16="http://schemas.microsoft.com/office/drawing/2014/main" val="20002"/>
                    </a:ext>
                  </a:extLst>
                </a:gridCol>
              </a:tblGrid>
              <a:tr h="238043">
                <a:tc>
                  <a:txBody>
                    <a:bodyPr/>
                    <a:lstStyle/>
                    <a:p>
                      <a:pPr algn="l"/>
                      <a:r>
                        <a:rPr lang="en-US" sz="2400" b="1" i="0" u="none" strike="noStrike" kern="1200" baseline="0" dirty="0">
                          <a:solidFill>
                            <a:schemeClr val="bg1"/>
                          </a:solidFill>
                          <a:latin typeface="Arial" panose="020B0604020202020204" pitchFamily="34" charset="0"/>
                          <a:ea typeface="+mn-ea"/>
                          <a:cs typeface="Arial" panose="020B0604020202020204" pitchFamily="34" charset="0"/>
                        </a:rPr>
                        <a:t>Area</a:t>
                      </a:r>
                      <a:endParaRPr lang="en-US" sz="24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2400" b="1" dirty="0">
                          <a:solidFill>
                            <a:schemeClr val="bg1"/>
                          </a:solidFill>
                          <a:latin typeface="Arial" panose="020B0604020202020204" pitchFamily="34" charset="0"/>
                          <a:cs typeface="Arial" panose="020B0604020202020204" pitchFamily="34" charset="0"/>
                        </a:rPr>
                        <a:t>Theory X</a:t>
                      </a:r>
                    </a:p>
                  </a:txBody>
                  <a:tcPr anchor="ctr">
                    <a:solidFill>
                      <a:srgbClr val="006AA9"/>
                    </a:solidFill>
                  </a:tcPr>
                </a:tc>
                <a:tc>
                  <a:txBody>
                    <a:bodyPr/>
                    <a:lstStyle/>
                    <a:p>
                      <a:pPr algn="l"/>
                      <a:r>
                        <a:rPr lang="en-US" sz="2400" b="1" dirty="0">
                          <a:solidFill>
                            <a:schemeClr val="bg1"/>
                          </a:solidFill>
                          <a:latin typeface="Arial" panose="020B0604020202020204" pitchFamily="34" charset="0"/>
                          <a:cs typeface="Arial" panose="020B0604020202020204" pitchFamily="34" charset="0"/>
                        </a:rPr>
                        <a:t>Theory Y</a:t>
                      </a:r>
                    </a:p>
                  </a:txBody>
                  <a:tcPr anchor="ctr">
                    <a:solidFill>
                      <a:srgbClr val="48348E"/>
                    </a:solidFill>
                  </a:tcPr>
                </a:tc>
                <a:extLst>
                  <a:ext uri="{0D108BD9-81ED-4DB2-BD59-A6C34878D82A}">
                    <a16:rowId xmlns="" xmlns:a16="http://schemas.microsoft.com/office/drawing/2014/main" val="10000"/>
                  </a:ext>
                </a:extLst>
              </a:tr>
              <a:tr h="264839">
                <a:tc>
                  <a:txBody>
                    <a:bodyPr/>
                    <a:lstStyle/>
                    <a:p>
                      <a:pPr marL="0" indent="0">
                        <a:buFont typeface="+mj-lt"/>
                        <a:buNone/>
                        <a:tabLst/>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Attitude toward work</a:t>
                      </a:r>
                      <a:endParaRPr lang="en-US" sz="2400" b="0" dirty="0">
                        <a:latin typeface="Arial" panose="020B0604020202020204" pitchFamily="34" charset="0"/>
                        <a:cs typeface="Arial" panose="020B0604020202020204" pitchFamily="34" charset="0"/>
                      </a:endParaRPr>
                    </a:p>
                  </a:txBody>
                  <a:tcPr anchor="ctr">
                    <a:solidFill>
                      <a:srgbClr val="DCEBE9"/>
                    </a:solidFill>
                  </a:tcPr>
                </a:tc>
                <a:tc>
                  <a:txBody>
                    <a:bodyPr/>
                    <a:lstStyle/>
                    <a:p>
                      <a:pPr algn="l">
                        <a:tabLst>
                          <a:tab pos="1314450" algn="r"/>
                        </a:tabLst>
                      </a:pPr>
                      <a:r>
                        <a:rPr lang="en-US" sz="2400" dirty="0">
                          <a:latin typeface="Arial" panose="020B0604020202020204" pitchFamily="34" charset="0"/>
                          <a:cs typeface="Arial" panose="020B0604020202020204" pitchFamily="34" charset="0"/>
                        </a:rPr>
                        <a:t>Dislike</a:t>
                      </a:r>
                    </a:p>
                  </a:txBody>
                  <a:tcPr anchor="ctr">
                    <a:solidFill>
                      <a:srgbClr val="DEE7F3"/>
                    </a:solidFill>
                  </a:tcPr>
                </a:tc>
                <a:tc>
                  <a:txBody>
                    <a:bodyPr/>
                    <a:lstStyle/>
                    <a:p>
                      <a:pPr algn="l">
                        <a:tabLst>
                          <a:tab pos="1314450" algn="r"/>
                        </a:tabLst>
                      </a:pPr>
                      <a:r>
                        <a:rPr lang="en-US" sz="2400" dirty="0">
                          <a:latin typeface="Arial" panose="020B0604020202020204" pitchFamily="34" charset="0"/>
                          <a:cs typeface="Arial" panose="020B0604020202020204" pitchFamily="34" charset="0"/>
                        </a:rPr>
                        <a:t>Involvement</a:t>
                      </a:r>
                    </a:p>
                  </a:txBody>
                  <a:tcPr anchor="ctr">
                    <a:solidFill>
                      <a:srgbClr val="E2DFEF"/>
                    </a:solidFill>
                  </a:tcPr>
                </a:tc>
                <a:extLst>
                  <a:ext uri="{0D108BD9-81ED-4DB2-BD59-A6C34878D82A}">
                    <a16:rowId xmlns="" xmlns:a16="http://schemas.microsoft.com/office/drawing/2014/main" val="10001"/>
                  </a:ext>
                </a:extLst>
              </a:tr>
              <a:tr h="264839">
                <a:tc>
                  <a:txBody>
                    <a:bodyPr/>
                    <a:lstStyle/>
                    <a:p>
                      <a:pPr marL="0" indent="0">
                        <a:buFont typeface="+mj-lt"/>
                        <a:buNone/>
                        <a:tabLst/>
                      </a:pPr>
                      <a:r>
                        <a:rPr lang="en-US" sz="2400" b="0" dirty="0">
                          <a:latin typeface="Arial" panose="020B0604020202020204" pitchFamily="34" charset="0"/>
                          <a:cs typeface="Arial" panose="020B0604020202020204" pitchFamily="34" charset="0"/>
                        </a:rPr>
                        <a:t>Control systems</a:t>
                      </a:r>
                    </a:p>
                  </a:txBody>
                  <a:tcPr anchor="ctr">
                    <a:solidFill>
                      <a:srgbClr val="BFDAD6"/>
                    </a:solidFill>
                  </a:tcPr>
                </a:tc>
                <a:tc>
                  <a:txBody>
                    <a:bodyPr/>
                    <a:lstStyle/>
                    <a:p>
                      <a:pPr>
                        <a:tabLst>
                          <a:tab pos="1314450" algn="r"/>
                        </a:tabLst>
                      </a:pPr>
                      <a:r>
                        <a:rPr lang="en-US" sz="2400" dirty="0">
                          <a:latin typeface="Arial" panose="020B0604020202020204" pitchFamily="34" charset="0"/>
                          <a:cs typeface="Arial" panose="020B0604020202020204" pitchFamily="34" charset="0"/>
                        </a:rPr>
                        <a:t>External</a:t>
                      </a:r>
                    </a:p>
                  </a:txBody>
                  <a:tcPr anchor="ctr">
                    <a:solidFill>
                      <a:srgbClr val="C3D2E9"/>
                    </a:solidFill>
                  </a:tcPr>
                </a:tc>
                <a:tc>
                  <a:txBody>
                    <a:bodyPr/>
                    <a:lstStyle/>
                    <a:p>
                      <a:pPr algn="l">
                        <a:tabLst>
                          <a:tab pos="1314450" algn="r"/>
                        </a:tabLst>
                      </a:pPr>
                      <a:r>
                        <a:rPr lang="en-US" sz="2400" dirty="0">
                          <a:latin typeface="Arial" panose="020B0604020202020204" pitchFamily="34" charset="0"/>
                          <a:cs typeface="Arial" panose="020B0604020202020204" pitchFamily="34" charset="0"/>
                        </a:rPr>
                        <a:t>Internal</a:t>
                      </a:r>
                    </a:p>
                  </a:txBody>
                  <a:tcPr anchor="ctr">
                    <a:solidFill>
                      <a:srgbClr val="CBC5E1"/>
                    </a:solidFill>
                  </a:tcPr>
                </a:tc>
                <a:extLst>
                  <a:ext uri="{0D108BD9-81ED-4DB2-BD59-A6C34878D82A}">
                    <a16:rowId xmlns="" xmlns:a16="http://schemas.microsoft.com/office/drawing/2014/main" val="10002"/>
                  </a:ext>
                </a:extLst>
              </a:tr>
              <a:tr h="238043">
                <a:tc>
                  <a:txBody>
                    <a:bodyPr/>
                    <a:lstStyle/>
                    <a:p>
                      <a:pPr marL="0" indent="0">
                        <a:buFont typeface="+mj-lt"/>
                        <a:buNone/>
                        <a:tabLst/>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Supervision</a:t>
                      </a:r>
                      <a:endParaRPr lang="en-US" sz="2400" b="0" dirty="0">
                        <a:latin typeface="Arial" panose="020B0604020202020204" pitchFamily="34" charset="0"/>
                        <a:cs typeface="Arial" panose="020B0604020202020204" pitchFamily="34" charset="0"/>
                      </a:endParaRPr>
                    </a:p>
                  </a:txBody>
                  <a:tcPr anchor="ctr">
                    <a:solidFill>
                      <a:srgbClr val="DCEBE9"/>
                    </a:solidFill>
                  </a:tcPr>
                </a:tc>
                <a:tc>
                  <a:txBody>
                    <a:bodyPr/>
                    <a:lstStyle/>
                    <a:p>
                      <a:pPr marL="0" algn="l" defTabSz="914400" rtl="0" eaLnBrk="1" latinLnBrk="0" hangingPunct="1">
                        <a:tabLst>
                          <a:tab pos="1314450" algn="r"/>
                        </a:tabLst>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Direct</a:t>
                      </a:r>
                    </a:p>
                  </a:txBody>
                  <a:tcPr anchor="ctr">
                    <a:solidFill>
                      <a:srgbClr val="DEE7F3"/>
                    </a:solidFill>
                  </a:tcPr>
                </a:tc>
                <a:tc>
                  <a:txBody>
                    <a:bodyPr/>
                    <a:lstStyle/>
                    <a:p>
                      <a:pPr marL="0" algn="l" defTabSz="914400" rtl="0" eaLnBrk="1" latinLnBrk="0" hangingPunct="1">
                        <a:tabLst>
                          <a:tab pos="1314450" algn="r"/>
                        </a:tabLst>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Indirect</a:t>
                      </a:r>
                    </a:p>
                  </a:txBody>
                  <a:tcPr anchor="ctr">
                    <a:solidFill>
                      <a:srgbClr val="E2DFEF"/>
                    </a:solidFill>
                  </a:tcPr>
                </a:tc>
                <a:extLst>
                  <a:ext uri="{0D108BD9-81ED-4DB2-BD59-A6C34878D82A}">
                    <a16:rowId xmlns="" xmlns:a16="http://schemas.microsoft.com/office/drawing/2014/main" val="10003"/>
                  </a:ext>
                </a:extLst>
              </a:tr>
              <a:tr h="209352">
                <a:tc>
                  <a:txBody>
                    <a:bodyPr/>
                    <a:lstStyle/>
                    <a:p>
                      <a:pPr marL="0" indent="0">
                        <a:buFont typeface="+mj-lt"/>
                        <a:buNone/>
                        <a:tabLst/>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Level of commitment</a:t>
                      </a:r>
                      <a:endParaRPr lang="en-US" sz="2400" b="0" dirty="0">
                        <a:latin typeface="Arial" panose="020B0604020202020204" pitchFamily="34" charset="0"/>
                        <a:cs typeface="Arial" panose="020B0604020202020204" pitchFamily="34" charset="0"/>
                      </a:endParaRPr>
                    </a:p>
                  </a:txBody>
                  <a:tcPr anchor="ctr">
                    <a:solidFill>
                      <a:srgbClr val="BFDAD6"/>
                    </a:solidFill>
                  </a:tcPr>
                </a:tc>
                <a:tc>
                  <a:txBody>
                    <a:bodyPr/>
                    <a:lstStyle/>
                    <a:p>
                      <a:pPr>
                        <a:tabLst>
                          <a:tab pos="1314450" algn="r"/>
                        </a:tabLst>
                      </a:pPr>
                      <a:r>
                        <a:rPr lang="en-US" sz="2400" dirty="0">
                          <a:latin typeface="Arial" panose="020B0604020202020204" pitchFamily="34" charset="0"/>
                          <a:cs typeface="Arial" panose="020B0604020202020204" pitchFamily="34" charset="0"/>
                        </a:rPr>
                        <a:t>Low</a:t>
                      </a:r>
                    </a:p>
                  </a:txBody>
                  <a:tcPr anchor="ctr">
                    <a:solidFill>
                      <a:srgbClr val="C3D2E9"/>
                    </a:solidFill>
                  </a:tcPr>
                </a:tc>
                <a:tc>
                  <a:txBody>
                    <a:bodyPr/>
                    <a:lstStyle/>
                    <a:p>
                      <a:pPr algn="l">
                        <a:tabLst>
                          <a:tab pos="1314450" algn="r"/>
                        </a:tabLst>
                      </a:pPr>
                      <a:r>
                        <a:rPr lang="en-US" sz="2400" dirty="0">
                          <a:latin typeface="Arial" panose="020B0604020202020204" pitchFamily="34" charset="0"/>
                          <a:cs typeface="Arial" panose="020B0604020202020204" pitchFamily="34" charset="0"/>
                        </a:rPr>
                        <a:t>High</a:t>
                      </a:r>
                    </a:p>
                  </a:txBody>
                  <a:tcPr anchor="ctr">
                    <a:solidFill>
                      <a:srgbClr val="CBC5E1"/>
                    </a:solidFill>
                  </a:tcPr>
                </a:tc>
                <a:extLst>
                  <a:ext uri="{0D108BD9-81ED-4DB2-BD59-A6C34878D82A}">
                    <a16:rowId xmlns="" xmlns:a16="http://schemas.microsoft.com/office/drawing/2014/main" val="10004"/>
                  </a:ext>
                </a:extLst>
              </a:tr>
              <a:tr h="373891">
                <a:tc>
                  <a:txBody>
                    <a:bodyPr/>
                    <a:lstStyle/>
                    <a:p>
                      <a:pPr marL="0" indent="0">
                        <a:buFont typeface="+mj-lt"/>
                        <a:buNone/>
                        <a:tabLst/>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Employee potential</a:t>
                      </a:r>
                      <a:endParaRPr lang="en-US" sz="2400" b="0" dirty="0">
                        <a:latin typeface="Arial" panose="020B0604020202020204" pitchFamily="34" charset="0"/>
                        <a:cs typeface="Arial" panose="020B0604020202020204" pitchFamily="34" charset="0"/>
                      </a:endParaRPr>
                    </a:p>
                  </a:txBody>
                  <a:tcPr anchor="ctr">
                    <a:solidFill>
                      <a:srgbClr val="DCEBE9"/>
                    </a:solidFill>
                  </a:tcPr>
                </a:tc>
                <a:tc>
                  <a:txBody>
                    <a:bodyPr/>
                    <a:lstStyle/>
                    <a:p>
                      <a:pPr>
                        <a:tabLst>
                          <a:tab pos="1314450" algn="r"/>
                        </a:tabLst>
                      </a:pPr>
                      <a:r>
                        <a:rPr lang="en-US" sz="2400" dirty="0">
                          <a:latin typeface="Arial" panose="020B0604020202020204" pitchFamily="34" charset="0"/>
                          <a:cs typeface="Arial" panose="020B0604020202020204" pitchFamily="34" charset="0"/>
                        </a:rPr>
                        <a:t>Ignored</a:t>
                      </a:r>
                    </a:p>
                  </a:txBody>
                  <a:tcPr anchor="ctr">
                    <a:solidFill>
                      <a:srgbClr val="DEE7F3"/>
                    </a:solidFill>
                  </a:tcPr>
                </a:tc>
                <a:tc>
                  <a:txBody>
                    <a:bodyPr/>
                    <a:lstStyle/>
                    <a:p>
                      <a:pPr algn="l">
                        <a:tabLst>
                          <a:tab pos="1314450" algn="r"/>
                        </a:tabLst>
                      </a:pPr>
                      <a:r>
                        <a:rPr lang="en-US" sz="2400" dirty="0">
                          <a:latin typeface="Arial" panose="020B0604020202020204" pitchFamily="34" charset="0"/>
                          <a:cs typeface="Arial" panose="020B0604020202020204" pitchFamily="34" charset="0"/>
                        </a:rPr>
                        <a:t>Identified</a:t>
                      </a:r>
                    </a:p>
                  </a:txBody>
                  <a:tcPr anchor="ctr">
                    <a:solidFill>
                      <a:srgbClr val="E2DFEF"/>
                    </a:solidFill>
                  </a:tcPr>
                </a:tc>
                <a:extLst>
                  <a:ext uri="{0D108BD9-81ED-4DB2-BD59-A6C34878D82A}">
                    <a16:rowId xmlns="" xmlns:a16="http://schemas.microsoft.com/office/drawing/2014/main" val="10005"/>
                  </a:ext>
                </a:extLst>
              </a:tr>
              <a:tr h="140025">
                <a:tc>
                  <a:txBody>
                    <a:bodyPr/>
                    <a:lstStyle/>
                    <a:p>
                      <a:pPr marL="0" indent="0">
                        <a:buFont typeface="+mj-lt"/>
                        <a:buNone/>
                        <a:tabLst/>
                      </a:pPr>
                      <a:r>
                        <a:rPr lang="en-US" sz="2400" b="0" i="0" u="none" strike="noStrike" kern="1200" baseline="0" dirty="0">
                          <a:solidFill>
                            <a:schemeClr val="tx1"/>
                          </a:solidFill>
                          <a:latin typeface="Arial" panose="020B0604020202020204" pitchFamily="34" charset="0"/>
                          <a:ea typeface="+mn-ea"/>
                          <a:cs typeface="Arial" panose="020B0604020202020204" pitchFamily="34" charset="0"/>
                        </a:rPr>
                        <a:t>Use of human resources</a:t>
                      </a:r>
                      <a:endParaRPr lang="en-US" sz="2400" b="0" dirty="0">
                        <a:latin typeface="Arial" panose="020B0604020202020204" pitchFamily="34" charset="0"/>
                        <a:cs typeface="Arial" panose="020B0604020202020204" pitchFamily="34" charset="0"/>
                      </a:endParaRPr>
                    </a:p>
                  </a:txBody>
                  <a:tcPr anchor="ctr">
                    <a:solidFill>
                      <a:srgbClr val="BFDAD6"/>
                    </a:solidFill>
                  </a:tcPr>
                </a:tc>
                <a:tc>
                  <a:txBody>
                    <a:bodyPr/>
                    <a:lstStyle/>
                    <a:p>
                      <a:pPr>
                        <a:tabLst>
                          <a:tab pos="1314450" algn="r"/>
                        </a:tabLst>
                      </a:pPr>
                      <a:r>
                        <a:rPr lang="en-US" sz="2400" dirty="0">
                          <a:latin typeface="Arial" panose="020B0604020202020204" pitchFamily="34" charset="0"/>
                          <a:cs typeface="Arial" panose="020B0604020202020204" pitchFamily="34" charset="0"/>
                        </a:rPr>
                        <a:t>Limited</a:t>
                      </a:r>
                    </a:p>
                  </a:txBody>
                  <a:tcPr anchor="ctr">
                    <a:solidFill>
                      <a:srgbClr val="C3D2E9"/>
                    </a:solidFill>
                  </a:tcPr>
                </a:tc>
                <a:tc>
                  <a:txBody>
                    <a:bodyPr/>
                    <a:lstStyle/>
                    <a:p>
                      <a:pPr algn="l">
                        <a:tabLst>
                          <a:tab pos="1314450" algn="r"/>
                        </a:tabLst>
                      </a:pPr>
                      <a:r>
                        <a:rPr lang="en-US" sz="2400" dirty="0">
                          <a:latin typeface="Arial" panose="020B0604020202020204" pitchFamily="34" charset="0"/>
                          <a:cs typeface="Arial" panose="020B0604020202020204" pitchFamily="34" charset="0"/>
                        </a:rPr>
                        <a:t>Not limited</a:t>
                      </a:r>
                    </a:p>
                  </a:txBody>
                  <a:tcPr anchor="ctr">
                    <a:solidFill>
                      <a:srgbClr val="CBC5E1"/>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283407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Theory Z</a:t>
            </a:r>
            <a:endParaRPr lang="en-US" sz="900" dirty="0"/>
          </a:p>
        </p:txBody>
      </p:sp>
      <p:sp>
        <p:nvSpPr>
          <p:cNvPr id="2" name="Text Placeholder 1"/>
          <p:cNvSpPr>
            <a:spLocks noGrp="1"/>
          </p:cNvSpPr>
          <p:nvPr>
            <p:ph type="body" sz="quarter" idx="10"/>
          </p:nvPr>
        </p:nvSpPr>
        <p:spPr/>
        <p:txBody>
          <a:bodyPr/>
          <a:lstStyle/>
          <a:p>
            <a:r>
              <a:rPr lang="en-US" b="1" dirty="0">
                <a:solidFill>
                  <a:srgbClr val="0D9CAC"/>
                </a:solidFill>
              </a:rPr>
              <a:t>Theory Z </a:t>
            </a:r>
            <a:r>
              <a:rPr lang="en-US" dirty="0"/>
              <a:t>– the belief that some middle ground between type A and type J practices is best for American business</a:t>
            </a:r>
          </a:p>
          <a:p>
            <a:r>
              <a:rPr lang="en-US" dirty="0"/>
              <a:t>Developed by William Ouchi</a:t>
            </a:r>
          </a:p>
          <a:p>
            <a:r>
              <a:rPr lang="en-US" dirty="0"/>
              <a:t>Emphasizes participative decision making</a:t>
            </a:r>
          </a:p>
        </p:txBody>
      </p:sp>
    </p:spTree>
    <p:extLst>
      <p:ext uri="{BB962C8B-B14F-4D97-AF65-F5344CB8AC3E}">
        <p14:creationId xmlns:p14="http://schemas.microsoft.com/office/powerpoint/2010/main" val="2664761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a:solidFill>
                  <a:srgbClr val="888FB8"/>
                </a:solidFill>
              </a:rPr>
              <a:t>FIGURE 10-4</a:t>
            </a:r>
            <a:r>
              <a:rPr lang="en-US" sz="1800" dirty="0"/>
              <a:t>	The Features of Theory Z</a:t>
            </a:r>
            <a:endParaRPr lang="en-US" sz="1400" dirty="0"/>
          </a:p>
        </p:txBody>
      </p:sp>
      <p:pic>
        <p:nvPicPr>
          <p:cNvPr id="3" name="Picture 2" descr="The features of Type J firms, Type A firms, and Type Z firms are shown in illustrative form. Above the illustration is the following text: &quot;The best aspects of Japanese and American management theories combine to form the nucleus of Theory Z.&quot;&#10;&#10;The illustration shows three large vertical rectangles. The rectangle on the left is labeled &quot;TYPE J FIRMS&quot; in all caps, with &quot;(Japanese)&quot; appearing in parentheses on the next line. Below this, inside the rectangle, the following characteristics of Type J firms are listed in bulleted points: Lifetime employment; Collective decision making; Collective responsibility; Slow promotion; Implied control mechanisms; Nonspecialized career paths; Holistic concern for employees.&#10;&#10;The rectangle on the right is labeled &quot;TYPE A FIRMS&quot; in all caps, with &quot;(American)&quot; appearing in parentheses on the next line. Below this, inside the rectangle, the following characteristics of Type A firms are listed in bulleted points: Short-term employment; Individual decision making; Individual responsibility; Rapid promotion; Explicit control mechanisms; Specialized career paths; Segmented concern for employees.&#10;&#10;The rectangle in the middle is labeled &quot;TYPE Z FIRMS&quot; in all caps, with &quot;(Best choice for American firms)&quot; appearing in parentheses on the next line. Below this, inside the rectangle, the following characteristics of Type Z firms are listed in bulleted points: Long-term employment; Collective decision making; Individual responsibility; Slow promotion; Informal control; Moderately specialized career paths; Holistic concern for employees.&#10;&#10;A large arrow extends from the right side of the rectangle labeled &quot;TYPE J FIRMS&quot; and points to the rectangle in the middle of the illustration labeled &quot;TYPE Z FIRMS.&quot; A large arrow extends from the left side of the rectangle labeled &quot;TYPE A FIRMS&quot; and points to the rectangle in the middle of the illustration labeled &quot;TYPE Z FIRMS.&quot;" title="Figure 10-4 - The Features of Theory Z"/>
          <p:cNvPicPr>
            <a:picLocks noChangeAspect="1"/>
          </p:cNvPicPr>
          <p:nvPr/>
        </p:nvPicPr>
        <p:blipFill>
          <a:blip r:embed="rId2"/>
          <a:stretch>
            <a:fillRect/>
          </a:stretch>
        </p:blipFill>
        <p:spPr>
          <a:xfrm>
            <a:off x="457200" y="1905000"/>
            <a:ext cx="8229600" cy="3741678"/>
          </a:xfrm>
          <a:prstGeom prst="rect">
            <a:avLst/>
          </a:prstGeom>
        </p:spPr>
      </p:pic>
    </p:spTree>
    <p:extLst>
      <p:ext uri="{BB962C8B-B14F-4D97-AF65-F5344CB8AC3E}">
        <p14:creationId xmlns:p14="http://schemas.microsoft.com/office/powerpoint/2010/main" val="3403079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Equity </a:t>
            </a:r>
            <a:r>
              <a:rPr lang="en-US" sz="3600" dirty="0" smtClean="0"/>
              <a:t>Theory</a:t>
            </a:r>
            <a:endParaRPr lang="en-US" sz="500" dirty="0"/>
          </a:p>
        </p:txBody>
      </p:sp>
      <p:sp>
        <p:nvSpPr>
          <p:cNvPr id="2" name="Text Placeholder 1"/>
          <p:cNvSpPr>
            <a:spLocks noGrp="1"/>
          </p:cNvSpPr>
          <p:nvPr>
            <p:ph type="body" sz="quarter" idx="10"/>
          </p:nvPr>
        </p:nvSpPr>
        <p:spPr>
          <a:xfrm>
            <a:off x="381000" y="1219200"/>
            <a:ext cx="8610600" cy="4876800"/>
          </a:xfrm>
        </p:spPr>
        <p:txBody>
          <a:bodyPr/>
          <a:lstStyle/>
          <a:p>
            <a:r>
              <a:rPr lang="en-US" sz="1600" b="1" dirty="0">
                <a:solidFill>
                  <a:srgbClr val="0D9CAC"/>
                </a:solidFill>
              </a:rPr>
              <a:t>Equity theory </a:t>
            </a:r>
            <a:r>
              <a:rPr lang="en-US" sz="1600" dirty="0"/>
              <a:t>– a theory of motivation based on the premise that people are motivated to obtain and preserve equitable treatment for themselves</a:t>
            </a:r>
          </a:p>
          <a:p>
            <a:r>
              <a:rPr lang="en-US" sz="1600" b="1" dirty="0">
                <a:solidFill>
                  <a:srgbClr val="0D9CAC"/>
                </a:solidFill>
              </a:rPr>
              <a:t>Equity</a:t>
            </a:r>
            <a:r>
              <a:rPr lang="en-US" sz="1600" dirty="0"/>
              <a:t> – the distribution of rewards in direct proportion to each employee’s contribution to the </a:t>
            </a:r>
            <a:r>
              <a:rPr lang="en-US" sz="1600" dirty="0" smtClean="0"/>
              <a:t>organization</a:t>
            </a:r>
          </a:p>
          <a:p>
            <a:r>
              <a:rPr lang="en-US" sz="1600" dirty="0"/>
              <a:t>We conceive of equity in the following way:</a:t>
            </a:r>
          </a:p>
          <a:p>
            <a:pPr marL="801688" lvl="1" indent="-344488">
              <a:buFont typeface="+mj-lt"/>
              <a:buAutoNum type="arabicPeriod"/>
            </a:pPr>
            <a:r>
              <a:rPr lang="en-US" sz="1600" dirty="0"/>
              <a:t>We develop our own input-to-outcome ratio.</a:t>
            </a:r>
          </a:p>
          <a:p>
            <a:pPr lvl="2"/>
            <a:r>
              <a:rPr lang="en-US" sz="1600" dirty="0"/>
              <a:t>Inputs are the time, effort, skills, education, experience, and so on that we contribute to the organization.</a:t>
            </a:r>
          </a:p>
          <a:p>
            <a:pPr lvl="2"/>
            <a:r>
              <a:rPr lang="en-US" sz="1600" dirty="0"/>
              <a:t>Outcomes are the rewards we get from the organization, such as pay, benefits, recognition, and promotions.</a:t>
            </a:r>
          </a:p>
          <a:p>
            <a:pPr marL="801688" lvl="1" indent="-344488">
              <a:buFont typeface="+mj-lt"/>
              <a:buAutoNum type="arabicPeriod"/>
            </a:pPr>
            <a:r>
              <a:rPr lang="en-US" sz="1600" dirty="0"/>
              <a:t>We compare this ratio to what we perceive as the input-to-outcome ratio for some other person (or comparison other).</a:t>
            </a:r>
          </a:p>
          <a:p>
            <a:pPr lvl="2"/>
            <a:r>
              <a:rPr lang="en-US" sz="1600" dirty="0"/>
              <a:t>If the two ratios are roughly the same, we feel that the organization is treating us equitably.</a:t>
            </a:r>
          </a:p>
          <a:p>
            <a:pPr lvl="2"/>
            <a:r>
              <a:rPr lang="en-US" sz="1600" dirty="0"/>
              <a:t>If our ratio is the higher of the two, we feel under-rewarded and may decrease our own inputs by (1) not working as hard, (2) trying to increase our outcome by asking for a raise, (3) trying to get the comparison other to increase some inputs, (4) leaving the work situation, or (5) conducting a new comparison with a different person.</a:t>
            </a:r>
          </a:p>
          <a:p>
            <a:endParaRPr lang="en-US" sz="1600" dirty="0"/>
          </a:p>
        </p:txBody>
      </p:sp>
    </p:spTree>
    <p:extLst>
      <p:ext uri="{BB962C8B-B14F-4D97-AF65-F5344CB8AC3E}">
        <p14:creationId xmlns:p14="http://schemas.microsoft.com/office/powerpoint/2010/main" val="884708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Expectancy Theory</a:t>
            </a:r>
            <a:endParaRPr lang="en-US" sz="900" dirty="0"/>
          </a:p>
        </p:txBody>
      </p:sp>
      <p:sp>
        <p:nvSpPr>
          <p:cNvPr id="2" name="Text Placeholder 1"/>
          <p:cNvSpPr>
            <a:spLocks noGrp="1"/>
          </p:cNvSpPr>
          <p:nvPr>
            <p:ph type="body" sz="quarter" idx="10"/>
          </p:nvPr>
        </p:nvSpPr>
        <p:spPr/>
        <p:txBody>
          <a:bodyPr/>
          <a:lstStyle/>
          <a:p>
            <a:r>
              <a:rPr lang="en-US" sz="2000" b="1" dirty="0">
                <a:solidFill>
                  <a:srgbClr val="0D9CAC"/>
                </a:solidFill>
              </a:rPr>
              <a:t>Expectancy theory </a:t>
            </a:r>
            <a:r>
              <a:rPr lang="en-US" sz="2000" dirty="0"/>
              <a:t>– a model of motivation based on the assumption that motivation depends on how much we want something and on how likely we think we are to get it</a:t>
            </a:r>
          </a:p>
          <a:p>
            <a:r>
              <a:rPr lang="en-US" sz="2000" dirty="0"/>
              <a:t>Developed by </a:t>
            </a:r>
            <a:r>
              <a:rPr lang="en-US" sz="2000" b="1" dirty="0"/>
              <a:t>Victor Vroom</a:t>
            </a:r>
          </a:p>
          <a:p>
            <a:r>
              <a:rPr lang="en-US" sz="2000" dirty="0"/>
              <a:t>Expectancy theory is complex because each action we take is likely to lead to several outcomes, some of which we want and others we do not</a:t>
            </a:r>
            <a:r>
              <a:rPr lang="en-US" sz="2000" dirty="0" smtClean="0"/>
              <a:t>.</a:t>
            </a:r>
          </a:p>
          <a:p>
            <a:r>
              <a:rPr lang="en-US" sz="2000" dirty="0"/>
              <a:t>Implies that managers must recognize that</a:t>
            </a:r>
          </a:p>
          <a:p>
            <a:pPr lvl="1"/>
            <a:r>
              <a:rPr lang="en-US" sz="2000" dirty="0"/>
              <a:t>Employees work for a variety of reasons</a:t>
            </a:r>
          </a:p>
          <a:p>
            <a:pPr lvl="1"/>
            <a:r>
              <a:rPr lang="en-US" sz="2000" dirty="0"/>
              <a:t>The reasons, or expected outcomes, may change over time</a:t>
            </a:r>
          </a:p>
          <a:p>
            <a:pPr lvl="1"/>
            <a:r>
              <a:rPr lang="en-US" sz="2000" dirty="0"/>
              <a:t>It is necessary to show employees how they can attain the outcomes they desire</a:t>
            </a:r>
          </a:p>
          <a:p>
            <a:endParaRPr lang="en-US" sz="2000" dirty="0"/>
          </a:p>
        </p:txBody>
      </p:sp>
    </p:spTree>
    <p:extLst>
      <p:ext uri="{BB962C8B-B14F-4D97-AF65-F5344CB8AC3E}">
        <p14:creationId xmlns:p14="http://schemas.microsoft.com/office/powerpoint/2010/main" val="353873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What Is Motivation?</a:t>
            </a:r>
          </a:p>
        </p:txBody>
      </p:sp>
      <p:sp>
        <p:nvSpPr>
          <p:cNvPr id="8" name="Rectangle 3"/>
          <p:cNvSpPr txBox="1">
            <a:spLocks noChangeArrowheads="1"/>
          </p:cNvSpPr>
          <p:nvPr/>
        </p:nvSpPr>
        <p:spPr bwMode="auto">
          <a:xfrm>
            <a:off x="304800" y="1295400"/>
            <a:ext cx="441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ct val="20000"/>
              </a:spcBef>
              <a:spcAft>
                <a:spcPct val="0"/>
              </a:spcAft>
              <a:buClr>
                <a:srgbClr val="0066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FFCC00"/>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90000"/>
              </a:lnSpc>
              <a:spcBef>
                <a:spcPct val="20000"/>
              </a:spcBef>
              <a:spcAft>
                <a:spcPct val="0"/>
              </a:spcAft>
              <a:buClr>
                <a:srgbClr val="006600"/>
              </a:buClr>
              <a:buSzPct val="100000"/>
              <a:buFont typeface="Wingdings" pitchFamily="2" charset="2"/>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What is Motivation?</a:t>
            </a:r>
          </a:p>
          <a:p>
            <a:pPr marL="742950" marR="0" lvl="1" indent="-285750" algn="l" defTabSz="914400" rtl="0" eaLnBrk="1" fontAlgn="base" latinLnBrk="0" hangingPunct="1">
              <a:lnSpc>
                <a:spcPct val="90000"/>
              </a:lnSpc>
              <a:spcBef>
                <a:spcPct val="20000"/>
              </a:spcBef>
              <a:spcAft>
                <a:spcPct val="0"/>
              </a:spcAft>
              <a:buClr>
                <a:srgbClr val="FFCC00"/>
              </a:buClr>
              <a:buSzTx/>
              <a:buFont typeface="Arial" charset="0"/>
              <a:buChar char="•"/>
              <a:tabLst/>
              <a:defRPr/>
            </a:pPr>
            <a:r>
              <a:rPr kumimoji="0" lang="en-US" sz="1800" b="0" i="0" u="none" strike="noStrike" kern="0" cap="none" spc="0" normalizeH="0" baseline="0" noProof="0" dirty="0" smtClean="0">
                <a:ln>
                  <a:noFill/>
                </a:ln>
                <a:solidFill>
                  <a:srgbClr val="000000"/>
                </a:solidFill>
                <a:effectLst/>
                <a:uLnTx/>
                <a:uFillTx/>
                <a:latin typeface="Arial"/>
              </a:rPr>
              <a:t>The individual internal process that energizes, directs, and sustains behavior; the personal “force” that causes us to behave in a particular way</a:t>
            </a:r>
          </a:p>
          <a:p>
            <a:pPr marL="342900" marR="0" lvl="0" indent="-342900" algn="l" defTabSz="914400" rtl="0" eaLnBrk="1" fontAlgn="base" latinLnBrk="0" hangingPunct="1">
              <a:lnSpc>
                <a:spcPct val="90000"/>
              </a:lnSpc>
              <a:spcBef>
                <a:spcPct val="20000"/>
              </a:spcBef>
              <a:spcAft>
                <a:spcPct val="0"/>
              </a:spcAft>
              <a:buClr>
                <a:srgbClr val="006600"/>
              </a:buClr>
              <a:buSzPct val="100000"/>
              <a:buFont typeface="Wingdings" pitchFamily="2" charset="2"/>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mn-ea"/>
                <a:cs typeface="+mn-cs"/>
              </a:rPr>
              <a:t>Morale</a:t>
            </a:r>
          </a:p>
          <a:p>
            <a:pPr marL="742950" marR="0" lvl="1" indent="-285750" algn="l" defTabSz="914400" rtl="0" eaLnBrk="1" fontAlgn="base" latinLnBrk="0" hangingPunct="1">
              <a:lnSpc>
                <a:spcPct val="90000"/>
              </a:lnSpc>
              <a:spcBef>
                <a:spcPct val="20000"/>
              </a:spcBef>
              <a:spcAft>
                <a:spcPct val="0"/>
              </a:spcAft>
              <a:buClr>
                <a:srgbClr val="FFCC00"/>
              </a:buClr>
              <a:buSzTx/>
              <a:buFont typeface="Arial" charset="0"/>
              <a:buChar char="•"/>
              <a:tabLst/>
              <a:defRPr/>
            </a:pPr>
            <a:r>
              <a:rPr kumimoji="0" lang="en-US" sz="1800" b="0" i="0" u="none" strike="noStrike" kern="0" cap="none" spc="0" normalizeH="0" baseline="0" noProof="0" dirty="0" smtClean="0">
                <a:ln>
                  <a:noFill/>
                </a:ln>
                <a:solidFill>
                  <a:srgbClr val="000000"/>
                </a:solidFill>
                <a:effectLst/>
                <a:uLnTx/>
                <a:uFillTx/>
                <a:latin typeface="Arial"/>
              </a:rPr>
              <a:t>An employee’s feelings about his or her job, superiors, and about the firm itself</a:t>
            </a:r>
          </a:p>
          <a:p>
            <a:pPr marL="742950" marR="0" lvl="1" indent="-285750" algn="l" defTabSz="914400" rtl="0" eaLnBrk="1" fontAlgn="base" latinLnBrk="0" hangingPunct="1">
              <a:lnSpc>
                <a:spcPct val="90000"/>
              </a:lnSpc>
              <a:spcBef>
                <a:spcPct val="20000"/>
              </a:spcBef>
              <a:spcAft>
                <a:spcPct val="0"/>
              </a:spcAft>
              <a:buClr>
                <a:srgbClr val="FFCC00"/>
              </a:buClr>
              <a:buSzTx/>
              <a:buFont typeface="Arial" charset="0"/>
              <a:buChar char="•"/>
              <a:tabLst/>
              <a:defRPr/>
            </a:pPr>
            <a:r>
              <a:rPr kumimoji="0" lang="en-US" sz="1800" b="0" i="1" u="none" strike="noStrike" kern="0" cap="none" spc="0" normalizeH="0" baseline="0" noProof="0" dirty="0" smtClean="0">
                <a:ln>
                  <a:noFill/>
                </a:ln>
                <a:solidFill>
                  <a:srgbClr val="000000"/>
                </a:solidFill>
                <a:effectLst/>
                <a:uLnTx/>
                <a:uFillTx/>
                <a:latin typeface="Arial"/>
              </a:rPr>
              <a:t>High morale </a:t>
            </a:r>
            <a:r>
              <a:rPr kumimoji="0" lang="en-US" sz="1800" b="0" i="0" u="none" strike="noStrike" kern="0" cap="none" spc="0" normalizeH="0" baseline="0" noProof="0" dirty="0" smtClean="0">
                <a:ln>
                  <a:noFill/>
                </a:ln>
                <a:solidFill>
                  <a:srgbClr val="000000"/>
                </a:solidFill>
                <a:effectLst/>
                <a:uLnTx/>
                <a:uFillTx/>
                <a:latin typeface="Arial"/>
              </a:rPr>
              <a:t>results from the satisfaction of needs or as a result of the job and leads to dedication, loyalty, and the desire to do the job well</a:t>
            </a:r>
          </a:p>
          <a:p>
            <a:pPr marL="742950" marR="0" lvl="1" indent="-285750" algn="l" defTabSz="914400" rtl="0" eaLnBrk="1" fontAlgn="base" latinLnBrk="0" hangingPunct="1">
              <a:lnSpc>
                <a:spcPct val="90000"/>
              </a:lnSpc>
              <a:spcBef>
                <a:spcPct val="20000"/>
              </a:spcBef>
              <a:spcAft>
                <a:spcPct val="0"/>
              </a:spcAft>
              <a:buClr>
                <a:srgbClr val="FFCC00"/>
              </a:buClr>
              <a:buSzTx/>
              <a:buFont typeface="Arial" charset="0"/>
              <a:buChar char="•"/>
              <a:tabLst/>
              <a:defRPr/>
            </a:pPr>
            <a:r>
              <a:rPr kumimoji="0" lang="en-US" sz="1800" b="0" i="1" u="none" strike="noStrike" kern="0" cap="none" spc="0" normalizeH="0" baseline="0" noProof="0" dirty="0" smtClean="0">
                <a:ln>
                  <a:noFill/>
                </a:ln>
                <a:solidFill>
                  <a:srgbClr val="000000"/>
                </a:solidFill>
                <a:effectLst/>
                <a:uLnTx/>
                <a:uFillTx/>
                <a:latin typeface="Arial"/>
              </a:rPr>
              <a:t>Low morale </a:t>
            </a:r>
            <a:r>
              <a:rPr kumimoji="0" lang="en-US" sz="1800" b="0" i="0" u="none" strike="noStrike" kern="0" cap="none" spc="0" normalizeH="0" baseline="0" noProof="0" dirty="0" smtClean="0">
                <a:ln>
                  <a:noFill/>
                </a:ln>
                <a:solidFill>
                  <a:srgbClr val="000000"/>
                </a:solidFill>
                <a:effectLst/>
                <a:uLnTx/>
                <a:uFillTx/>
                <a:latin typeface="Arial"/>
              </a:rPr>
              <a:t>leads to shoddy work, absenteeism, and high turnover rates</a:t>
            </a:r>
          </a:p>
        </p:txBody>
      </p:sp>
      <p:pic>
        <p:nvPicPr>
          <p:cNvPr id="9" name="Picture 1" descr="Profile.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219200"/>
            <a:ext cx="2133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8"/>
          <p:cNvSpPr txBox="1">
            <a:spLocks/>
          </p:cNvSpPr>
          <p:nvPr/>
        </p:nvSpPr>
        <p:spPr bwMode="auto">
          <a:xfrm>
            <a:off x="5181600" y="4495800"/>
            <a:ext cx="3733800" cy="1752600"/>
          </a:xfrm>
          <a:prstGeom prst="rect">
            <a:avLst/>
          </a:prstGeom>
          <a:solidFill>
            <a:srgbClr val="FFFF00"/>
          </a:solidFill>
          <a:ln>
            <a:solidFill>
              <a:srgbClr val="000000"/>
            </a:solidFill>
          </a:ln>
          <a:extLst>
            <a:ext uri="{FAA26D3D-D897-4be2-8F04-BA451C77F1D7}">
              <ma14:placeholderFlag xmlns:ma14="http://schemas.microsoft.com/office/mac/drawingml/2011/main" val="1"/>
            </a:ext>
          </a:extLst>
        </p:spPr>
        <p:txBody>
          <a:bodyPr>
            <a:normAutofit fontScale="92500" lnSpcReduction="10000"/>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pitchFamily="-110" charset="-128"/>
                <a:cs typeface="ＭＳ Ｐゴシック" pitchFamily="-110"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pitchFamily="-110"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pitchFamily="-110"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10"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10"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65138" marR="0" lvl="0" indent="-465138" algn="l" defTabSz="457200" rtl="0" eaLnBrk="0" fontAlgn="base" latinLnBrk="0" hangingPunct="0">
              <a:lnSpc>
                <a:spcPct val="90000"/>
              </a:lnSpc>
              <a:spcBef>
                <a:spcPct val="20000"/>
              </a:spcBef>
              <a:spcAft>
                <a:spcPct val="30000"/>
              </a:spcAft>
              <a:buClrTx/>
              <a:buSzTx/>
              <a:buFont typeface="Wingdings" charset="2"/>
              <a:buChar char="ü"/>
              <a:tabLst/>
              <a:defRPr/>
            </a:pPr>
            <a:r>
              <a:rPr kumimoji="0" lang="en-US" sz="1400" b="0" i="0" u="none" strike="noStrike" kern="0" cap="none" spc="0" normalizeH="0" baseline="0" noProof="0" dirty="0" smtClean="0">
                <a:ln>
                  <a:noFill/>
                </a:ln>
                <a:solidFill>
                  <a:srgbClr val="000000"/>
                </a:solidFill>
                <a:effectLst/>
                <a:uLnTx/>
                <a:uFillTx/>
                <a:latin typeface="Arial"/>
                <a:ea typeface="ＭＳ Ｐゴシック" pitchFamily="-110" charset="-128"/>
                <a:cs typeface="ＭＳ Ｐゴシック"/>
              </a:rPr>
              <a:t>Good managers motivate others to reach their best</a:t>
            </a:r>
          </a:p>
          <a:p>
            <a:pPr marL="465138" marR="0" lvl="0" indent="-465138" algn="l" defTabSz="457200" rtl="0" eaLnBrk="0" fontAlgn="base" latinLnBrk="0" hangingPunct="0">
              <a:lnSpc>
                <a:spcPct val="90000"/>
              </a:lnSpc>
              <a:spcBef>
                <a:spcPct val="20000"/>
              </a:spcBef>
              <a:spcAft>
                <a:spcPct val="30000"/>
              </a:spcAft>
              <a:buClrTx/>
              <a:buSzTx/>
              <a:buFont typeface="Wingdings" charset="2"/>
              <a:buChar char="ü"/>
              <a:tabLst/>
              <a:defRPr/>
            </a:pPr>
            <a:r>
              <a:rPr kumimoji="0" lang="en-US" sz="1400" b="0" i="0" u="none" strike="noStrike" kern="0" cap="none" spc="0" normalizeH="0" baseline="0" noProof="0" dirty="0" smtClean="0">
                <a:ln>
                  <a:noFill/>
                </a:ln>
                <a:solidFill>
                  <a:srgbClr val="000000"/>
                </a:solidFill>
                <a:effectLst/>
                <a:uLnTx/>
                <a:uFillTx/>
                <a:latin typeface="Arial"/>
                <a:ea typeface="ＭＳ Ｐゴシック" pitchFamily="-110" charset="-128"/>
                <a:cs typeface="ＭＳ Ｐゴシック"/>
              </a:rPr>
              <a:t>Motivated workers feel great about work</a:t>
            </a:r>
          </a:p>
          <a:p>
            <a:pPr marL="465138" marR="0" lvl="0" indent="-465138" algn="l" defTabSz="457200" rtl="0" eaLnBrk="0" fontAlgn="base" latinLnBrk="0" hangingPunct="0">
              <a:lnSpc>
                <a:spcPct val="90000"/>
              </a:lnSpc>
              <a:spcBef>
                <a:spcPct val="20000"/>
              </a:spcBef>
              <a:spcAft>
                <a:spcPct val="30000"/>
              </a:spcAft>
              <a:buClrTx/>
              <a:buSzTx/>
              <a:buFont typeface="Wingdings" charset="2"/>
              <a:buChar char="ü"/>
              <a:tabLst/>
              <a:defRPr/>
            </a:pPr>
            <a:r>
              <a:rPr kumimoji="0" lang="en-US" sz="1400" b="0" i="0" u="none" strike="noStrike" kern="0" cap="none" spc="0" normalizeH="0" baseline="0" noProof="0" dirty="0" smtClean="0">
                <a:ln>
                  <a:noFill/>
                </a:ln>
                <a:solidFill>
                  <a:srgbClr val="000000"/>
                </a:solidFill>
                <a:effectLst/>
                <a:uLnTx/>
                <a:uFillTx/>
                <a:latin typeface="Arial"/>
                <a:ea typeface="ＭＳ Ｐゴシック" pitchFamily="-110" charset="-128"/>
                <a:cs typeface="ＭＳ Ｐゴシック"/>
              </a:rPr>
              <a:t>Workers who feel good, produce more</a:t>
            </a:r>
          </a:p>
          <a:p>
            <a:pPr marL="465138" marR="0" lvl="0" indent="-465138" algn="l" defTabSz="457200" rtl="0" eaLnBrk="0" fontAlgn="base" latinLnBrk="0" hangingPunct="0">
              <a:lnSpc>
                <a:spcPct val="90000"/>
              </a:lnSpc>
              <a:spcBef>
                <a:spcPct val="20000"/>
              </a:spcBef>
              <a:spcAft>
                <a:spcPct val="30000"/>
              </a:spcAft>
              <a:buClrTx/>
              <a:buSzTx/>
              <a:buFont typeface="Wingdings" charset="2"/>
              <a:buChar char="ü"/>
              <a:tabLst/>
              <a:defRPr/>
            </a:pPr>
            <a:r>
              <a:rPr kumimoji="0" lang="en-US" sz="1400" b="1" i="1" u="none" strike="noStrike" kern="0" cap="none" spc="0" normalizeH="0" baseline="0" noProof="0" dirty="0" smtClean="0">
                <a:ln>
                  <a:noFill/>
                </a:ln>
                <a:solidFill>
                  <a:srgbClr val="000000"/>
                </a:solidFill>
                <a:effectLst/>
                <a:uLnTx/>
                <a:uFillTx/>
                <a:latin typeface="Arial"/>
                <a:ea typeface="ＭＳ Ｐゴシック" pitchFamily="-110" charset="-128"/>
                <a:cs typeface="ＭＳ Ｐゴシック"/>
              </a:rPr>
              <a:t>There are multiple motivation theories and techniques (including tapping into employee’s intrinsic and extrinsic rewards)</a:t>
            </a:r>
            <a:endParaRPr kumimoji="0" lang="en-US" sz="1400" b="0" i="0" u="none" strike="noStrike" kern="1200" cap="none" spc="0" normalizeH="0" baseline="0" noProof="0" dirty="0">
              <a:ln>
                <a:noFill/>
              </a:ln>
              <a:solidFill>
                <a:srgbClr val="000000"/>
              </a:solidFill>
              <a:effectLst/>
              <a:uLnTx/>
              <a:uFillTx/>
              <a:latin typeface="Arial"/>
              <a:ea typeface="ＭＳ Ｐゴシック" pitchFamily="-110" charset="-128"/>
              <a:cs typeface="ＭＳ Ｐゴシック" pitchFamily="-110"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a:solidFill>
                  <a:srgbClr val="888FB8"/>
                </a:solidFill>
              </a:rPr>
              <a:t>FIGURE 10-5</a:t>
            </a:r>
            <a:r>
              <a:rPr lang="en-US" sz="1800" dirty="0"/>
              <a:t>	Expectancy Theory</a:t>
            </a:r>
            <a:endParaRPr lang="en-US" sz="1400" dirty="0"/>
          </a:p>
        </p:txBody>
      </p:sp>
      <p:pic>
        <p:nvPicPr>
          <p:cNvPr id="3" name="Picture 2" descr="A flowchart illustrates Vroom's expectancy theory. Above the illustration is the following text: &quot;Vroom's theory is based on the idea that motivation depends on how much people want something and on how likely they think they are to get it.&quot;&#10;&#10;The flowchart begins with a rectangle that has the following question: &quot;Does the person want the outcome?&quot; An arrow labeled &quot;Yes&quot; extends from the right side of the rectangle, and an arrow labeled &quot;No&quot; extends from the bottom of the rectangle. Below the arrow labeled &quot;No&quot; is an oval labeled &quot;NOT MOTIVATED.&quot; To the right of the arrow labeled &quot;Yes&quot; is another rectangle. This rectangle has the following question: &quot;Does the person think the outcome is likely?&quot; An arrow labeled &quot;Yes&quot; extends from the right side of the rectangle, and an arrow labeled &quot;No&quot; extends from the bottom of the rectangle. To the right of the arrow labeled &quot;Yes&quot; is an oval labeled &quot;MOTIVATED.&quot; Below the arrow labeled &quot;No&quot; is an oval labeled &quot;NOT MOTIVATED.&quot;" title="Figure 10-5 - Expectancy Theory"/>
          <p:cNvPicPr>
            <a:picLocks noChangeAspect="1"/>
          </p:cNvPicPr>
          <p:nvPr/>
        </p:nvPicPr>
        <p:blipFill>
          <a:blip r:embed="rId2"/>
          <a:stretch>
            <a:fillRect/>
          </a:stretch>
        </p:blipFill>
        <p:spPr>
          <a:xfrm>
            <a:off x="457200" y="2057400"/>
            <a:ext cx="8229600" cy="3562004"/>
          </a:xfrm>
          <a:prstGeom prst="rect">
            <a:avLst/>
          </a:prstGeom>
        </p:spPr>
      </p:pic>
    </p:spTree>
    <p:extLst>
      <p:ext uri="{BB962C8B-B14F-4D97-AF65-F5344CB8AC3E}">
        <p14:creationId xmlns:p14="http://schemas.microsoft.com/office/powerpoint/2010/main" val="1137932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Goal-Setting Theory</a:t>
            </a:r>
            <a:endParaRPr lang="en-US" sz="900" dirty="0"/>
          </a:p>
        </p:txBody>
      </p:sp>
      <p:sp>
        <p:nvSpPr>
          <p:cNvPr id="2" name="Text Placeholder 1"/>
          <p:cNvSpPr>
            <a:spLocks noGrp="1"/>
          </p:cNvSpPr>
          <p:nvPr>
            <p:ph type="body" sz="quarter" idx="10"/>
          </p:nvPr>
        </p:nvSpPr>
        <p:spPr/>
        <p:txBody>
          <a:bodyPr/>
          <a:lstStyle/>
          <a:p>
            <a:r>
              <a:rPr lang="en-US" b="1" dirty="0">
                <a:solidFill>
                  <a:srgbClr val="0D9CAC"/>
                </a:solidFill>
              </a:rPr>
              <a:t>Goal-setting theory </a:t>
            </a:r>
            <a:r>
              <a:rPr lang="en-US" dirty="0"/>
              <a:t>– a theory of motivation suggesting that employees are motivated to achieve goals that they and their managers establish together</a:t>
            </a:r>
          </a:p>
          <a:p>
            <a:pPr lvl="1"/>
            <a:r>
              <a:rPr lang="en-US" dirty="0"/>
              <a:t>The goal should be:</a:t>
            </a:r>
          </a:p>
          <a:p>
            <a:pPr lvl="2"/>
            <a:r>
              <a:rPr lang="en-US" dirty="0"/>
              <a:t>Very specific</a:t>
            </a:r>
          </a:p>
          <a:p>
            <a:pPr lvl="2"/>
            <a:r>
              <a:rPr lang="en-US" dirty="0"/>
              <a:t>Moderately challenging</a:t>
            </a:r>
          </a:p>
          <a:p>
            <a:pPr lvl="2"/>
            <a:r>
              <a:rPr lang="en-US" dirty="0"/>
              <a:t>One that the employee will be committed to achieve</a:t>
            </a:r>
          </a:p>
          <a:p>
            <a:pPr lvl="1"/>
            <a:r>
              <a:rPr lang="en-US" dirty="0"/>
              <a:t>Rewards should be tied directly to goal achievement. </a:t>
            </a:r>
          </a:p>
        </p:txBody>
      </p:sp>
    </p:spTree>
    <p:extLst>
      <p:ext uri="{BB962C8B-B14F-4D97-AF65-F5344CB8AC3E}">
        <p14:creationId xmlns:p14="http://schemas.microsoft.com/office/powerpoint/2010/main" val="3941790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Management by </a:t>
            </a:r>
            <a:r>
              <a:rPr lang="en-US" sz="3600" dirty="0" smtClean="0"/>
              <a:t>Objectives</a:t>
            </a:r>
            <a:endParaRPr lang="en-US" sz="900" dirty="0"/>
          </a:p>
        </p:txBody>
      </p:sp>
      <p:sp>
        <p:nvSpPr>
          <p:cNvPr id="2" name="Text Placeholder 1"/>
          <p:cNvSpPr>
            <a:spLocks noGrp="1"/>
          </p:cNvSpPr>
          <p:nvPr>
            <p:ph type="body" sz="quarter" idx="10"/>
          </p:nvPr>
        </p:nvSpPr>
        <p:spPr>
          <a:xfrm>
            <a:off x="381000" y="1219200"/>
            <a:ext cx="8305800" cy="4876800"/>
          </a:xfrm>
        </p:spPr>
        <p:txBody>
          <a:bodyPr/>
          <a:lstStyle/>
          <a:p>
            <a:r>
              <a:rPr lang="en-US" sz="1400" b="1" dirty="0">
                <a:solidFill>
                  <a:srgbClr val="0D9CAC"/>
                </a:solidFill>
              </a:rPr>
              <a:t>Management by objectives (MBO) </a:t>
            </a:r>
            <a:r>
              <a:rPr lang="en-US" sz="1400" dirty="0"/>
              <a:t>– a motivation technique in which managers and employees collaborate in setting goals</a:t>
            </a:r>
          </a:p>
          <a:p>
            <a:r>
              <a:rPr lang="en-US" sz="1400" dirty="0"/>
              <a:t>The primary purpose of MBO is to clarify the roles employees are expected to play in reaching the organization’s goals.</a:t>
            </a:r>
          </a:p>
          <a:p>
            <a:r>
              <a:rPr lang="en-US" sz="1400" dirty="0"/>
              <a:t>MBO increases employee motivation by empowering them with an active role in goal-setting and performance evaluation.</a:t>
            </a:r>
          </a:p>
          <a:p>
            <a:r>
              <a:rPr lang="en-US" sz="1400" dirty="0"/>
              <a:t>Most MBO programs consist of a series of five steps.</a:t>
            </a:r>
          </a:p>
          <a:p>
            <a:pPr marL="801688" lvl="1" indent="-344488">
              <a:buFont typeface="+mj-lt"/>
              <a:buAutoNum type="arabicPeriod"/>
            </a:pPr>
            <a:r>
              <a:rPr lang="en-US" sz="1400" dirty="0"/>
              <a:t>The acceptance of top management must be secured.</a:t>
            </a:r>
          </a:p>
          <a:p>
            <a:pPr marL="801688" lvl="1" indent="-344488">
              <a:buFont typeface="+mj-lt"/>
              <a:buAutoNum type="arabicPeriod"/>
            </a:pPr>
            <a:r>
              <a:rPr lang="en-US" sz="1400" dirty="0"/>
              <a:t>Top management and other parties must establish preliminary goals that reflect a firm’s mission and strategy</a:t>
            </a:r>
            <a:r>
              <a:rPr lang="en-US" sz="1400" dirty="0" smtClean="0"/>
              <a:t>.</a:t>
            </a:r>
          </a:p>
          <a:p>
            <a:pPr marL="801688" lvl="1" indent="-344488">
              <a:buFont typeface="+mj-lt"/>
              <a:buAutoNum type="arabicPeriod" startAt="3"/>
            </a:pPr>
            <a:r>
              <a:rPr lang="en-US" sz="1400" dirty="0"/>
              <a:t>The third step consists of the following three smaller steps:</a:t>
            </a:r>
          </a:p>
          <a:p>
            <a:pPr marL="1257300" lvl="2" indent="-342900">
              <a:buFont typeface="+mj-lt"/>
              <a:buAutoNum type="arabicPeriod"/>
            </a:pPr>
            <a:r>
              <a:rPr lang="en-US" sz="1400" dirty="0"/>
              <a:t>The manager explains to each employee that he or she has accepted certain organizational goals and asks the individual to think about how he or she can help to achieve these goals.</a:t>
            </a:r>
          </a:p>
          <a:p>
            <a:pPr marL="1257300" lvl="2" indent="-342900">
              <a:buFont typeface="+mj-lt"/>
              <a:buAutoNum type="arabicPeriod"/>
            </a:pPr>
            <a:r>
              <a:rPr lang="en-US" sz="1400" dirty="0"/>
              <a:t>The manager later meets with each employee individually and, together, they establish individual goals for the employee.</a:t>
            </a:r>
          </a:p>
          <a:p>
            <a:pPr marL="1257300" lvl="2" indent="-342900">
              <a:buFont typeface="+mj-lt"/>
              <a:buAutoNum type="arabicPeriod"/>
            </a:pPr>
            <a:r>
              <a:rPr lang="en-US" sz="1400" dirty="0"/>
              <a:t>The manager and the employee decides what resources the employee will need to accomplish his or her goals.</a:t>
            </a:r>
          </a:p>
          <a:p>
            <a:pPr marL="801688" lvl="1" indent="-344488">
              <a:buFont typeface="+mj-lt"/>
              <a:buAutoNum type="arabicPeriod" startAt="4"/>
            </a:pPr>
            <a:r>
              <a:rPr lang="en-US" sz="1400" dirty="0"/>
              <a:t>The manager and employees meet periodically to review each employee’s progress.</a:t>
            </a:r>
          </a:p>
          <a:p>
            <a:pPr marL="801688" lvl="1" indent="-344488">
              <a:buFont typeface="+mj-lt"/>
              <a:buAutoNum type="arabicPeriod" startAt="4"/>
            </a:pPr>
            <a:r>
              <a:rPr lang="en-US" sz="1400" dirty="0"/>
              <a:t>At the end of the designated time period, the manager and each employee meet again to determine which of the individual’s goals were met and which were not, and why</a:t>
            </a:r>
            <a:r>
              <a:rPr lang="en-US" sz="1400" dirty="0" smtClean="0"/>
              <a:t>.</a:t>
            </a:r>
            <a:endParaRPr lang="en-US" sz="1400" dirty="0"/>
          </a:p>
        </p:txBody>
      </p:sp>
    </p:spTree>
    <p:extLst>
      <p:ext uri="{BB962C8B-B14F-4D97-AF65-F5344CB8AC3E}">
        <p14:creationId xmlns:p14="http://schemas.microsoft.com/office/powerpoint/2010/main" val="1235920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Job Enrichment</a:t>
            </a:r>
            <a:endParaRPr lang="en-US" sz="1200" dirty="0"/>
          </a:p>
        </p:txBody>
      </p:sp>
      <p:sp>
        <p:nvSpPr>
          <p:cNvPr id="2" name="Text Placeholder 1"/>
          <p:cNvSpPr>
            <a:spLocks noGrp="1"/>
          </p:cNvSpPr>
          <p:nvPr>
            <p:ph type="body" sz="quarter" idx="10"/>
          </p:nvPr>
        </p:nvSpPr>
        <p:spPr/>
        <p:txBody>
          <a:bodyPr/>
          <a:lstStyle/>
          <a:p>
            <a:pPr marL="342900" lvl="1" indent="-342900">
              <a:buClr>
                <a:srgbClr val="9E0025"/>
              </a:buClr>
              <a:buSzPct val="80000"/>
              <a:buFont typeface="Wingdings" pitchFamily="2" charset="2"/>
              <a:buChar char="§"/>
            </a:pPr>
            <a:r>
              <a:rPr lang="en-US" sz="2800" b="1" dirty="0">
                <a:solidFill>
                  <a:srgbClr val="0D9CAC"/>
                </a:solidFill>
                <a:ea typeface="+mn-ea"/>
                <a:cs typeface="+mn-cs"/>
              </a:rPr>
              <a:t>Job enrichment </a:t>
            </a:r>
            <a:r>
              <a:rPr lang="en-US" sz="2800" dirty="0">
                <a:ea typeface="+mn-ea"/>
                <a:cs typeface="+mn-cs"/>
              </a:rPr>
              <a:t>– a motivation technique that provides employees with more variety and responsibility in their jobs</a:t>
            </a:r>
          </a:p>
          <a:p>
            <a:pPr marL="342900" lvl="1" indent="-342900">
              <a:buClr>
                <a:srgbClr val="9E0025"/>
              </a:buClr>
              <a:buSzPct val="80000"/>
              <a:buFont typeface="Wingdings" pitchFamily="2" charset="2"/>
              <a:buChar char="§"/>
            </a:pPr>
            <a:r>
              <a:rPr lang="en-US" sz="2800" b="1" dirty="0">
                <a:solidFill>
                  <a:srgbClr val="0D9CAC"/>
                </a:solidFill>
                <a:ea typeface="+mn-ea"/>
                <a:cs typeface="+mn-cs"/>
              </a:rPr>
              <a:t>Job enlargement </a:t>
            </a:r>
            <a:r>
              <a:rPr lang="en-US" sz="2800" dirty="0">
                <a:ea typeface="+mn-ea"/>
                <a:cs typeface="+mn-cs"/>
              </a:rPr>
              <a:t>– expanding a worker’s assignments to include additional but similar tasks</a:t>
            </a:r>
          </a:p>
          <a:p>
            <a:pPr marL="342900" lvl="1" indent="-342900">
              <a:buClr>
                <a:srgbClr val="9E0025"/>
              </a:buClr>
              <a:buSzPct val="80000"/>
              <a:buFont typeface="Wingdings" pitchFamily="2" charset="2"/>
              <a:buChar char="§"/>
            </a:pPr>
            <a:r>
              <a:rPr lang="en-US" sz="2800" b="1" dirty="0">
                <a:solidFill>
                  <a:srgbClr val="0D9CAC"/>
                </a:solidFill>
                <a:ea typeface="+mn-ea"/>
                <a:cs typeface="+mn-cs"/>
              </a:rPr>
              <a:t>Job redesign </a:t>
            </a:r>
            <a:r>
              <a:rPr lang="en-US" sz="2800" dirty="0">
                <a:ea typeface="+mn-ea"/>
                <a:cs typeface="+mn-cs"/>
              </a:rPr>
              <a:t>– a type of job enrichment in which work is restructured to cultivate the worker–job match</a:t>
            </a:r>
          </a:p>
        </p:txBody>
      </p:sp>
    </p:spTree>
    <p:extLst>
      <p:ext uri="{BB962C8B-B14F-4D97-AF65-F5344CB8AC3E}">
        <p14:creationId xmlns:p14="http://schemas.microsoft.com/office/powerpoint/2010/main" val="821589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Flexible Scheduling Options</a:t>
            </a:r>
            <a:endParaRPr lang="en-US" sz="900" dirty="0"/>
          </a:p>
        </p:txBody>
      </p:sp>
      <p:sp>
        <p:nvSpPr>
          <p:cNvPr id="2" name="Text Placeholder 1"/>
          <p:cNvSpPr>
            <a:spLocks noGrp="1"/>
          </p:cNvSpPr>
          <p:nvPr>
            <p:ph type="body" sz="quarter" idx="10"/>
          </p:nvPr>
        </p:nvSpPr>
        <p:spPr/>
        <p:txBody>
          <a:bodyPr/>
          <a:lstStyle/>
          <a:p>
            <a:pPr marL="342900" lvl="1" indent="-342900">
              <a:buClr>
                <a:srgbClr val="9E0025"/>
              </a:buClr>
              <a:buSzPct val="80000"/>
              <a:buFont typeface="Wingdings" pitchFamily="2" charset="2"/>
              <a:buChar char="§"/>
            </a:pPr>
            <a:r>
              <a:rPr lang="en-US" sz="2800" b="1" dirty="0">
                <a:solidFill>
                  <a:srgbClr val="0D9CAC"/>
                </a:solidFill>
                <a:ea typeface="+mn-ea"/>
                <a:cs typeface="+mn-cs"/>
              </a:rPr>
              <a:t>Flextime </a:t>
            </a:r>
            <a:r>
              <a:rPr lang="en-US" sz="2800" dirty="0"/>
              <a:t>– a system in which employees set their own work hours within employer-determined limits</a:t>
            </a:r>
          </a:p>
          <a:p>
            <a:pPr marL="342900" lvl="1" indent="-342900">
              <a:buClr>
                <a:srgbClr val="9E0025"/>
              </a:buClr>
              <a:buSzPct val="80000"/>
              <a:buFont typeface="Wingdings" pitchFamily="2" charset="2"/>
              <a:buChar char="§"/>
            </a:pPr>
            <a:r>
              <a:rPr lang="en-US" sz="2800" b="1" dirty="0">
                <a:solidFill>
                  <a:srgbClr val="0D9CAC"/>
                </a:solidFill>
                <a:ea typeface="+mn-ea"/>
                <a:cs typeface="+mn-cs"/>
              </a:rPr>
              <a:t>Compressed workweek </a:t>
            </a:r>
            <a:r>
              <a:rPr lang="en-US" sz="2800" dirty="0"/>
              <a:t>– allows employees to work a 40-hour week in four days instead of five</a:t>
            </a:r>
          </a:p>
        </p:txBody>
      </p:sp>
    </p:spTree>
    <p:extLst>
      <p:ext uri="{BB962C8B-B14F-4D97-AF65-F5344CB8AC3E}">
        <p14:creationId xmlns:p14="http://schemas.microsoft.com/office/powerpoint/2010/main" val="1398908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t>Part-Time Work and Job Sharing</a:t>
            </a:r>
            <a:endParaRPr lang="en-US" sz="1200" dirty="0"/>
          </a:p>
        </p:txBody>
      </p:sp>
      <p:sp>
        <p:nvSpPr>
          <p:cNvPr id="2" name="Text Placeholder 1"/>
          <p:cNvSpPr>
            <a:spLocks noGrp="1"/>
          </p:cNvSpPr>
          <p:nvPr>
            <p:ph type="body" sz="quarter" idx="10"/>
          </p:nvPr>
        </p:nvSpPr>
        <p:spPr/>
        <p:txBody>
          <a:bodyPr/>
          <a:lstStyle/>
          <a:p>
            <a:pPr marL="342900" lvl="1" indent="-342900">
              <a:buClr>
                <a:srgbClr val="9E0025"/>
              </a:buClr>
              <a:buSzPct val="80000"/>
              <a:buFont typeface="Wingdings" pitchFamily="2" charset="2"/>
              <a:buChar char="§"/>
            </a:pPr>
            <a:r>
              <a:rPr lang="en-US" b="1" dirty="0">
                <a:solidFill>
                  <a:srgbClr val="0D9CAC"/>
                </a:solidFill>
                <a:ea typeface="+mn-ea"/>
                <a:cs typeface="+mn-cs"/>
              </a:rPr>
              <a:t>Part-time work </a:t>
            </a:r>
            <a:r>
              <a:rPr lang="en-US" dirty="0">
                <a:ea typeface="+mn-ea"/>
                <a:cs typeface="+mn-cs"/>
              </a:rPr>
              <a:t>– permanent employment in which individuals work less than a standard work week</a:t>
            </a:r>
          </a:p>
          <a:p>
            <a:pPr marL="342900" lvl="1" indent="-342900">
              <a:buClr>
                <a:srgbClr val="9E0025"/>
              </a:buClr>
              <a:buSzPct val="80000"/>
              <a:buFont typeface="Wingdings" pitchFamily="2" charset="2"/>
              <a:buChar char="§"/>
            </a:pPr>
            <a:r>
              <a:rPr lang="en-US" b="1" dirty="0">
                <a:solidFill>
                  <a:srgbClr val="0D9CAC"/>
                </a:solidFill>
                <a:ea typeface="+mn-ea"/>
                <a:cs typeface="+mn-cs"/>
              </a:rPr>
              <a:t>Job sharing </a:t>
            </a:r>
            <a:r>
              <a:rPr lang="en-US" dirty="0">
                <a:ea typeface="+mn-ea"/>
                <a:cs typeface="+mn-cs"/>
              </a:rPr>
              <a:t>– an arrangement whereby two people share one full-time position</a:t>
            </a:r>
          </a:p>
          <a:p>
            <a:pPr lvl="1">
              <a:buSzPct val="80000"/>
            </a:pPr>
            <a:r>
              <a:rPr lang="en-US" sz="2000" dirty="0"/>
              <a:t>Advantages:</a:t>
            </a:r>
          </a:p>
          <a:p>
            <a:pPr lvl="2">
              <a:buSzPct val="80000"/>
            </a:pPr>
            <a:r>
              <a:rPr lang="en-US" sz="1800" dirty="0"/>
              <a:t>May contribute to greater job satisfaction and ease in creating work–life balance</a:t>
            </a:r>
          </a:p>
          <a:p>
            <a:pPr lvl="2">
              <a:buSzPct val="80000"/>
            </a:pPr>
            <a:r>
              <a:rPr lang="en-US" sz="1800" dirty="0"/>
              <a:t>Can lead people to be more productive</a:t>
            </a:r>
          </a:p>
          <a:p>
            <a:pPr lvl="2">
              <a:buSzPct val="80000"/>
            </a:pPr>
            <a:r>
              <a:rPr lang="en-US" sz="1800" dirty="0"/>
              <a:t>Combines the security of a full-time position with the flexibility of a part-time one</a:t>
            </a:r>
          </a:p>
          <a:p>
            <a:pPr lvl="1">
              <a:buSzPct val="80000"/>
            </a:pPr>
            <a:r>
              <a:rPr lang="en-US" sz="2000" dirty="0"/>
              <a:t>Disadvantages:</a:t>
            </a:r>
          </a:p>
          <a:p>
            <a:pPr lvl="2">
              <a:buSzPct val="80000"/>
            </a:pPr>
            <a:r>
              <a:rPr lang="en-US" sz="1800" dirty="0"/>
              <a:t>May mean loss of benefits for employees</a:t>
            </a:r>
          </a:p>
          <a:p>
            <a:pPr lvl="2">
              <a:buSzPct val="80000"/>
            </a:pPr>
            <a:r>
              <a:rPr lang="en-US" sz="1800" dirty="0"/>
              <a:t>Is difficult if tasks are not easily divisible or if two people do not work or communicate well with one another</a:t>
            </a:r>
          </a:p>
        </p:txBody>
      </p:sp>
    </p:spTree>
    <p:extLst>
      <p:ext uri="{BB962C8B-B14F-4D97-AF65-F5344CB8AC3E}">
        <p14:creationId xmlns:p14="http://schemas.microsoft.com/office/powerpoint/2010/main" val="253363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t>Telecommuting</a:t>
            </a:r>
            <a:endParaRPr lang="en-US" sz="1200" dirty="0"/>
          </a:p>
        </p:txBody>
      </p:sp>
      <p:sp>
        <p:nvSpPr>
          <p:cNvPr id="4" name="Text Placeholder 3"/>
          <p:cNvSpPr>
            <a:spLocks noGrp="1"/>
          </p:cNvSpPr>
          <p:nvPr>
            <p:ph type="body" sz="quarter" idx="12"/>
          </p:nvPr>
        </p:nvSpPr>
        <p:spPr>
          <a:xfrm>
            <a:off x="457200" y="1447800"/>
            <a:ext cx="8229600" cy="762000"/>
          </a:xfrm>
        </p:spPr>
        <p:txBody>
          <a:bodyPr/>
          <a:lstStyle/>
          <a:p>
            <a:r>
              <a:rPr lang="en-US" sz="2400" b="1" dirty="0">
                <a:solidFill>
                  <a:srgbClr val="0D9CAC"/>
                </a:solidFill>
              </a:rPr>
              <a:t>Telecommuting</a:t>
            </a:r>
            <a:r>
              <a:rPr lang="en-US" sz="2400" dirty="0"/>
              <a:t> – working at home all the time or for a portion of the work week</a:t>
            </a:r>
          </a:p>
        </p:txBody>
      </p:sp>
      <p:sp>
        <p:nvSpPr>
          <p:cNvPr id="2" name="Text Placeholder 1"/>
          <p:cNvSpPr>
            <a:spLocks noGrp="1"/>
          </p:cNvSpPr>
          <p:nvPr>
            <p:ph type="body" sz="quarter" idx="10"/>
          </p:nvPr>
        </p:nvSpPr>
        <p:spPr/>
        <p:txBody>
          <a:bodyPr/>
          <a:lstStyle/>
          <a:p>
            <a:pPr marL="342900" lvl="1" indent="-342900">
              <a:buClr>
                <a:srgbClr val="9E0025"/>
              </a:buClr>
              <a:buSzPct val="80000"/>
              <a:buFont typeface="Wingdings" pitchFamily="2" charset="2"/>
              <a:buChar char="§"/>
            </a:pPr>
            <a:r>
              <a:rPr lang="en-US" sz="2400" dirty="0">
                <a:ea typeface="+mn-ea"/>
                <a:cs typeface="+mn-cs"/>
              </a:rPr>
              <a:t>Advantages:</a:t>
            </a:r>
          </a:p>
          <a:p>
            <a:pPr lvl="1">
              <a:buSzPct val="80000"/>
            </a:pPr>
            <a:r>
              <a:rPr lang="en-US" sz="2000" dirty="0"/>
              <a:t>For employees:</a:t>
            </a:r>
          </a:p>
          <a:p>
            <a:pPr lvl="2">
              <a:buSzPct val="80000"/>
            </a:pPr>
            <a:r>
              <a:rPr lang="en-US" sz="1800" dirty="0">
                <a:ea typeface="+mn-ea"/>
                <a:cs typeface="+mn-cs"/>
              </a:rPr>
              <a:t>Increased productivity</a:t>
            </a:r>
          </a:p>
          <a:p>
            <a:pPr lvl="2">
              <a:buSzPct val="80000"/>
            </a:pPr>
            <a:r>
              <a:rPr lang="en-US" sz="1800" dirty="0">
                <a:ea typeface="+mn-ea"/>
                <a:cs typeface="+mn-cs"/>
              </a:rPr>
              <a:t>Higher levels of happiness and personal satisfaction</a:t>
            </a:r>
          </a:p>
          <a:p>
            <a:pPr lvl="1">
              <a:buSzPct val="80000"/>
            </a:pPr>
            <a:r>
              <a:rPr lang="en-US" sz="2000" dirty="0"/>
              <a:t>For companies:</a:t>
            </a:r>
          </a:p>
          <a:p>
            <a:pPr lvl="2">
              <a:buSzPct val="80000"/>
            </a:pPr>
            <a:r>
              <a:rPr lang="en-US" sz="1800" dirty="0">
                <a:ea typeface="+mn-ea"/>
                <a:cs typeface="+mn-cs"/>
              </a:rPr>
              <a:t>Lower real estate and travel expenses</a:t>
            </a:r>
          </a:p>
          <a:p>
            <a:pPr lvl="2">
              <a:buSzPct val="80000"/>
            </a:pPr>
            <a:r>
              <a:rPr lang="en-US" sz="1800" dirty="0">
                <a:ea typeface="+mn-ea"/>
                <a:cs typeface="+mn-cs"/>
              </a:rPr>
              <a:t>Improved morale</a:t>
            </a:r>
          </a:p>
          <a:p>
            <a:pPr lvl="2">
              <a:buSzPct val="80000"/>
            </a:pPr>
            <a:r>
              <a:rPr lang="en-US" sz="1800" dirty="0">
                <a:ea typeface="+mn-ea"/>
                <a:cs typeface="+mn-cs"/>
              </a:rPr>
              <a:t>Flexibility to access larger labor pools</a:t>
            </a:r>
          </a:p>
        </p:txBody>
      </p:sp>
      <p:sp>
        <p:nvSpPr>
          <p:cNvPr id="3" name="Text Placeholder 2"/>
          <p:cNvSpPr>
            <a:spLocks noGrp="1"/>
          </p:cNvSpPr>
          <p:nvPr>
            <p:ph type="body" sz="quarter" idx="11"/>
          </p:nvPr>
        </p:nvSpPr>
        <p:spPr/>
        <p:txBody>
          <a:bodyPr/>
          <a:lstStyle/>
          <a:p>
            <a:pPr marL="342900" lvl="1" indent="-342900">
              <a:buClr>
                <a:srgbClr val="9E0025"/>
              </a:buClr>
              <a:buSzPct val="80000"/>
              <a:buFont typeface="Wingdings" pitchFamily="2" charset="2"/>
              <a:buChar char="§"/>
            </a:pPr>
            <a:r>
              <a:rPr lang="en-US" sz="2400" dirty="0"/>
              <a:t>Disadvantages:</a:t>
            </a:r>
          </a:p>
          <a:p>
            <a:pPr lvl="1">
              <a:buSzPct val="80000"/>
            </a:pPr>
            <a:r>
              <a:rPr lang="en-US" sz="2000" dirty="0"/>
              <a:t>For employees:</a:t>
            </a:r>
          </a:p>
          <a:p>
            <a:pPr lvl="2">
              <a:buSzPct val="80000"/>
            </a:pPr>
            <a:r>
              <a:rPr lang="en-US" sz="1800" dirty="0"/>
              <a:t>Feelings of isolation</a:t>
            </a:r>
          </a:p>
          <a:p>
            <a:pPr lvl="2">
              <a:buSzPct val="80000"/>
            </a:pPr>
            <a:r>
              <a:rPr lang="en-US" sz="1800" dirty="0"/>
              <a:t>Putting in longer hours</a:t>
            </a:r>
          </a:p>
          <a:p>
            <a:pPr lvl="2">
              <a:buSzPct val="80000"/>
            </a:pPr>
            <a:r>
              <a:rPr lang="en-US" sz="1800" dirty="0"/>
              <a:t>Distractions at home</a:t>
            </a:r>
          </a:p>
          <a:p>
            <a:pPr lvl="1">
              <a:buSzPct val="80000"/>
            </a:pPr>
            <a:r>
              <a:rPr lang="en-US" sz="2000" dirty="0"/>
              <a:t>For companies:</a:t>
            </a:r>
          </a:p>
          <a:p>
            <a:pPr lvl="2">
              <a:buSzPct val="80000"/>
            </a:pPr>
            <a:r>
              <a:rPr lang="en-US" sz="1800" dirty="0"/>
              <a:t>Difficulty monitoring productivity</a:t>
            </a:r>
          </a:p>
        </p:txBody>
      </p:sp>
    </p:spTree>
    <p:extLst>
      <p:ext uri="{BB962C8B-B14F-4D97-AF65-F5344CB8AC3E}">
        <p14:creationId xmlns:p14="http://schemas.microsoft.com/office/powerpoint/2010/main" val="103084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t>Employee Empowerment</a:t>
            </a:r>
            <a:endParaRPr lang="en-US" sz="1200" dirty="0"/>
          </a:p>
        </p:txBody>
      </p:sp>
      <p:sp>
        <p:nvSpPr>
          <p:cNvPr id="4" name="Text Placeholder 3"/>
          <p:cNvSpPr>
            <a:spLocks noGrp="1"/>
          </p:cNvSpPr>
          <p:nvPr>
            <p:ph type="body" sz="quarter" idx="12"/>
          </p:nvPr>
        </p:nvSpPr>
        <p:spPr>
          <a:xfrm>
            <a:off x="457200" y="1447800"/>
            <a:ext cx="8229600" cy="1752600"/>
          </a:xfrm>
        </p:spPr>
        <p:txBody>
          <a:bodyPr/>
          <a:lstStyle/>
          <a:p>
            <a:pPr marL="342900" lvl="1" indent="-342900">
              <a:buClr>
                <a:srgbClr val="9E0025"/>
              </a:buClr>
              <a:buSzPct val="80000"/>
              <a:buFont typeface="Wingdings" pitchFamily="2" charset="2"/>
              <a:buChar char="§"/>
            </a:pPr>
            <a:r>
              <a:rPr lang="en-US" sz="2000" b="1" dirty="0">
                <a:solidFill>
                  <a:srgbClr val="0D9CAC"/>
                </a:solidFill>
              </a:rPr>
              <a:t>Empowerment </a:t>
            </a:r>
            <a:r>
              <a:rPr lang="en-US" sz="2000" dirty="0"/>
              <a:t>– making employees more involved in their jobs by increasing their participation in decision making</a:t>
            </a:r>
          </a:p>
          <a:p>
            <a:pPr marL="342900" lvl="1" indent="-342900">
              <a:buClr>
                <a:srgbClr val="9E0025"/>
              </a:buClr>
              <a:buSzPct val="80000"/>
              <a:buFont typeface="Wingdings" pitchFamily="2" charset="2"/>
              <a:buChar char="§"/>
            </a:pPr>
            <a:r>
              <a:rPr lang="en-US" sz="2000" dirty="0"/>
              <a:t>For empowerment to work effectively, managers should set expectations, communicate standards, institute periodic evaluations, and guarantee follow-up.</a:t>
            </a:r>
          </a:p>
        </p:txBody>
      </p:sp>
      <p:sp>
        <p:nvSpPr>
          <p:cNvPr id="2" name="Text Placeholder 1"/>
          <p:cNvSpPr>
            <a:spLocks noGrp="1"/>
          </p:cNvSpPr>
          <p:nvPr>
            <p:ph type="body" sz="quarter" idx="10"/>
          </p:nvPr>
        </p:nvSpPr>
        <p:spPr>
          <a:xfrm>
            <a:off x="457200" y="3200400"/>
            <a:ext cx="3657600" cy="3048000"/>
          </a:xfrm>
        </p:spPr>
        <p:txBody>
          <a:bodyPr/>
          <a:lstStyle/>
          <a:p>
            <a:pPr marL="342900" lvl="1" indent="-342900">
              <a:buClr>
                <a:srgbClr val="9E0025"/>
              </a:buClr>
              <a:buSzPct val="80000"/>
              <a:buFont typeface="Wingdings" pitchFamily="2" charset="2"/>
              <a:buChar char="§"/>
            </a:pPr>
            <a:r>
              <a:rPr lang="en-US" sz="2000" dirty="0">
                <a:ea typeface="+mn-ea"/>
                <a:cs typeface="+mn-cs"/>
              </a:rPr>
              <a:t>Benefits:</a:t>
            </a:r>
          </a:p>
          <a:p>
            <a:pPr lvl="1">
              <a:buSzPct val="80000"/>
            </a:pPr>
            <a:r>
              <a:rPr lang="en-US" sz="1800" dirty="0"/>
              <a:t>Increased job satisfaction</a:t>
            </a:r>
          </a:p>
          <a:p>
            <a:pPr lvl="1">
              <a:buSzPct val="80000"/>
            </a:pPr>
            <a:r>
              <a:rPr lang="en-US" sz="1800" dirty="0">
                <a:ea typeface="+mn-ea"/>
                <a:cs typeface="+mn-cs"/>
              </a:rPr>
              <a:t>Improved job performance</a:t>
            </a:r>
          </a:p>
          <a:p>
            <a:pPr lvl="1">
              <a:buSzPct val="80000"/>
            </a:pPr>
            <a:r>
              <a:rPr lang="en-US" sz="1800" dirty="0">
                <a:ea typeface="+mn-ea"/>
                <a:cs typeface="+mn-cs"/>
              </a:rPr>
              <a:t>Higher self-esteem</a:t>
            </a:r>
          </a:p>
          <a:p>
            <a:pPr lvl="1">
              <a:buSzPct val="80000"/>
            </a:pPr>
            <a:r>
              <a:rPr lang="en-US" sz="1800" dirty="0">
                <a:ea typeface="+mn-ea"/>
                <a:cs typeface="+mn-cs"/>
              </a:rPr>
              <a:t>Increased organizational commitment</a:t>
            </a:r>
          </a:p>
        </p:txBody>
      </p:sp>
      <p:sp>
        <p:nvSpPr>
          <p:cNvPr id="3" name="Text Placeholder 2"/>
          <p:cNvSpPr>
            <a:spLocks noGrp="1"/>
          </p:cNvSpPr>
          <p:nvPr>
            <p:ph type="body" sz="quarter" idx="11"/>
          </p:nvPr>
        </p:nvSpPr>
        <p:spPr>
          <a:xfrm>
            <a:off x="5029200" y="3200400"/>
            <a:ext cx="3657600" cy="3048000"/>
          </a:xfrm>
        </p:spPr>
        <p:txBody>
          <a:bodyPr/>
          <a:lstStyle/>
          <a:p>
            <a:pPr marL="342900" lvl="1" indent="-342900">
              <a:buClr>
                <a:srgbClr val="9E0025"/>
              </a:buClr>
              <a:buSzPct val="80000"/>
              <a:buFont typeface="Wingdings" pitchFamily="2" charset="2"/>
              <a:buChar char="§"/>
            </a:pPr>
            <a:r>
              <a:rPr lang="en-US" sz="2000" dirty="0"/>
              <a:t>Obstacles:</a:t>
            </a:r>
          </a:p>
          <a:p>
            <a:pPr lvl="1">
              <a:buSzPct val="80000"/>
            </a:pPr>
            <a:r>
              <a:rPr lang="en-US" sz="1800" dirty="0"/>
              <a:t>Resistance on the part of management</a:t>
            </a:r>
          </a:p>
          <a:p>
            <a:pPr lvl="1">
              <a:buSzPct val="80000"/>
            </a:pPr>
            <a:r>
              <a:rPr lang="en-US" sz="1800" dirty="0"/>
              <a:t>Distrust of management on the part of workers</a:t>
            </a:r>
          </a:p>
          <a:p>
            <a:pPr lvl="1">
              <a:buSzPct val="80000"/>
            </a:pPr>
            <a:r>
              <a:rPr lang="en-US" sz="1800" dirty="0"/>
              <a:t>Inadequate training of employees</a:t>
            </a:r>
          </a:p>
          <a:p>
            <a:pPr lvl="1">
              <a:buSzPct val="80000"/>
            </a:pPr>
            <a:r>
              <a:rPr lang="en-US" sz="1800" dirty="0"/>
              <a:t>Poor communication between levels of the organization</a:t>
            </a:r>
            <a:endParaRPr lang="en-US" sz="1600" dirty="0"/>
          </a:p>
        </p:txBody>
      </p:sp>
    </p:spTree>
    <p:extLst>
      <p:ext uri="{BB962C8B-B14F-4D97-AF65-F5344CB8AC3E}">
        <p14:creationId xmlns:p14="http://schemas.microsoft.com/office/powerpoint/2010/main" val="3154330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Employee Ownership</a:t>
            </a:r>
            <a:endParaRPr lang="en-US" sz="1200" dirty="0"/>
          </a:p>
        </p:txBody>
      </p:sp>
      <p:sp>
        <p:nvSpPr>
          <p:cNvPr id="2" name="Text Placeholder 1"/>
          <p:cNvSpPr>
            <a:spLocks noGrp="1"/>
          </p:cNvSpPr>
          <p:nvPr>
            <p:ph type="body" sz="quarter" idx="10"/>
          </p:nvPr>
        </p:nvSpPr>
        <p:spPr/>
        <p:txBody>
          <a:bodyPr/>
          <a:lstStyle/>
          <a:p>
            <a:pPr marL="342900" lvl="1" indent="-342900">
              <a:buClr>
                <a:srgbClr val="9E0025"/>
              </a:buClr>
              <a:buSzPct val="80000"/>
              <a:buFont typeface="Wingdings" pitchFamily="2" charset="2"/>
              <a:buChar char="§"/>
            </a:pPr>
            <a:r>
              <a:rPr lang="en-US" b="1" dirty="0">
                <a:solidFill>
                  <a:srgbClr val="0D9CAC"/>
                </a:solidFill>
                <a:ea typeface="+mn-ea"/>
                <a:cs typeface="+mn-cs"/>
              </a:rPr>
              <a:t>Employee ownership </a:t>
            </a:r>
            <a:r>
              <a:rPr lang="en-US" dirty="0">
                <a:ea typeface="+mn-ea"/>
                <a:cs typeface="+mn-cs"/>
              </a:rPr>
              <a:t>– a situation in which employees own the company they work for by virtue of being stockholders</a:t>
            </a:r>
          </a:p>
          <a:p>
            <a:pPr lvl="1">
              <a:buSzPct val="80000"/>
            </a:pPr>
            <a:r>
              <a:rPr lang="en-US" sz="2000" dirty="0"/>
              <a:t>Examples: Employee-owned companies include Publix Super Markets, Harpoon Brewing, and Davey Tree.</a:t>
            </a:r>
          </a:p>
          <a:p>
            <a:pPr marL="342900" lvl="1" indent="-342900">
              <a:buClr>
                <a:srgbClr val="9E0025"/>
              </a:buClr>
              <a:buSzPct val="80000"/>
              <a:buFont typeface="Wingdings" pitchFamily="2" charset="2"/>
              <a:buChar char="§"/>
            </a:pPr>
            <a:r>
              <a:rPr lang="en-US" dirty="0">
                <a:ea typeface="+mn-ea"/>
                <a:cs typeface="+mn-cs"/>
              </a:rPr>
              <a:t>As a means to motivate executives and managers to feel invested in the company, some firms provide stock options as part of the employee compensation package.</a:t>
            </a:r>
          </a:p>
          <a:p>
            <a:pPr lvl="1">
              <a:buSzPct val="80000"/>
            </a:pPr>
            <a:r>
              <a:rPr lang="en-US" sz="2000" dirty="0"/>
              <a:t>An option is simply the right to buy shares of the firm within a prescribed time at a set price.</a:t>
            </a:r>
          </a:p>
          <a:p>
            <a:pPr lvl="2">
              <a:buSzPct val="80000"/>
            </a:pPr>
            <a:r>
              <a:rPr lang="en-US" sz="1800" dirty="0"/>
              <a:t>If the firm does well and its stock price rises past the set price, the employee can exercise the option and sell the stock to cash in on the company’s success.</a:t>
            </a:r>
          </a:p>
        </p:txBody>
      </p:sp>
    </p:spTree>
    <p:extLst>
      <p:ext uri="{BB962C8B-B14F-4D97-AF65-F5344CB8AC3E}">
        <p14:creationId xmlns:p14="http://schemas.microsoft.com/office/powerpoint/2010/main" val="1854365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What Is a Team?</a:t>
            </a:r>
            <a:endParaRPr lang="en-US" sz="900" dirty="0"/>
          </a:p>
        </p:txBody>
      </p:sp>
      <p:sp>
        <p:nvSpPr>
          <p:cNvPr id="2" name="Text Placeholder 1"/>
          <p:cNvSpPr>
            <a:spLocks noGrp="1"/>
          </p:cNvSpPr>
          <p:nvPr>
            <p:ph type="body" sz="quarter" idx="10"/>
          </p:nvPr>
        </p:nvSpPr>
        <p:spPr/>
        <p:txBody>
          <a:bodyPr/>
          <a:lstStyle/>
          <a:p>
            <a:r>
              <a:rPr lang="en-US" b="1" dirty="0">
                <a:solidFill>
                  <a:srgbClr val="0D9CAC"/>
                </a:solidFill>
              </a:rPr>
              <a:t>Team</a:t>
            </a:r>
            <a:r>
              <a:rPr lang="en-US" dirty="0"/>
              <a:t> – two or more workers operating as a coordinated unit to accomplish a specific task or goal</a:t>
            </a:r>
          </a:p>
        </p:txBody>
      </p:sp>
    </p:spTree>
    <p:extLst>
      <p:ext uri="{BB962C8B-B14F-4D97-AF65-F5344CB8AC3E}">
        <p14:creationId xmlns:p14="http://schemas.microsoft.com/office/powerpoint/2010/main" val="3927516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t>Scientific Management</a:t>
            </a:r>
            <a:endParaRPr lang="en-US" sz="1400" dirty="0"/>
          </a:p>
        </p:txBody>
      </p:sp>
      <p:sp>
        <p:nvSpPr>
          <p:cNvPr id="2" name="Text Placeholder 1"/>
          <p:cNvSpPr>
            <a:spLocks noGrp="1"/>
          </p:cNvSpPr>
          <p:nvPr>
            <p:ph type="body" sz="quarter" idx="10"/>
          </p:nvPr>
        </p:nvSpPr>
        <p:spPr/>
        <p:txBody>
          <a:bodyPr/>
          <a:lstStyle/>
          <a:p>
            <a:r>
              <a:rPr lang="en-US" sz="2400" b="1" dirty="0">
                <a:solidFill>
                  <a:srgbClr val="0D9CAC"/>
                </a:solidFill>
              </a:rPr>
              <a:t>Scientific management </a:t>
            </a:r>
            <a:r>
              <a:rPr lang="en-US" sz="2400" dirty="0"/>
              <a:t>– the application of scientific principles to management of work and workers</a:t>
            </a:r>
          </a:p>
          <a:p>
            <a:r>
              <a:rPr lang="en-US" sz="2400" dirty="0"/>
              <a:t>Frederick W. Taylor</a:t>
            </a:r>
          </a:p>
          <a:p>
            <a:pPr lvl="1"/>
            <a:r>
              <a:rPr lang="en-US" sz="2000" dirty="0"/>
              <a:t>Was interested in improving the efficiency of individual workers</a:t>
            </a:r>
          </a:p>
          <a:p>
            <a:pPr lvl="2"/>
            <a:r>
              <a:rPr lang="en-US" sz="1800" dirty="0"/>
              <a:t>This interest led to the development of scientific management.</a:t>
            </a:r>
          </a:p>
          <a:p>
            <a:pPr lvl="1"/>
            <a:r>
              <a:rPr lang="en-US" sz="2000" dirty="0"/>
              <a:t>Observed that workers “soldiered,” or worked slowly, because they feared that they would run out of work and lose their jobs</a:t>
            </a:r>
          </a:p>
          <a:p>
            <a:pPr lvl="1"/>
            <a:r>
              <a:rPr lang="en-US" sz="2000" dirty="0"/>
              <a:t>Developed the </a:t>
            </a:r>
            <a:r>
              <a:rPr lang="en-US" sz="2000" b="1" dirty="0">
                <a:solidFill>
                  <a:srgbClr val="0D9CAC"/>
                </a:solidFill>
              </a:rPr>
              <a:t>piece-rate system </a:t>
            </a:r>
            <a:r>
              <a:rPr lang="en-US" sz="2000" dirty="0"/>
              <a:t>–</a:t>
            </a:r>
            <a:r>
              <a:rPr lang="en-US" sz="2000" b="1" dirty="0">
                <a:solidFill>
                  <a:srgbClr val="0D9CAC"/>
                </a:solidFill>
              </a:rPr>
              <a:t> </a:t>
            </a:r>
            <a:r>
              <a:rPr lang="en-US" sz="2000" dirty="0"/>
              <a:t>a compensation system under which employees are paid a certain amount for each unit of output they produce</a:t>
            </a:r>
          </a:p>
        </p:txBody>
      </p:sp>
    </p:spTree>
    <p:extLst>
      <p:ext uri="{BB962C8B-B14F-4D97-AF65-F5344CB8AC3E}">
        <p14:creationId xmlns:p14="http://schemas.microsoft.com/office/powerpoint/2010/main" val="995022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Types of Teams</a:t>
            </a:r>
            <a:endParaRPr lang="en-US" sz="900" dirty="0"/>
          </a:p>
        </p:txBody>
      </p:sp>
      <p:sp>
        <p:nvSpPr>
          <p:cNvPr id="2" name="Text Placeholder 1"/>
          <p:cNvSpPr>
            <a:spLocks noGrp="1"/>
          </p:cNvSpPr>
          <p:nvPr>
            <p:ph type="body" sz="quarter" idx="10"/>
          </p:nvPr>
        </p:nvSpPr>
        <p:spPr/>
        <p:txBody>
          <a:bodyPr/>
          <a:lstStyle/>
          <a:p>
            <a:r>
              <a:rPr lang="en-US" sz="2400" b="1" dirty="0">
                <a:solidFill>
                  <a:srgbClr val="0D9CAC"/>
                </a:solidFill>
              </a:rPr>
              <a:t>Problem-solving team </a:t>
            </a:r>
            <a:r>
              <a:rPr lang="en-US" sz="2400" dirty="0"/>
              <a:t>– a team of knowledgeable employees brought together to tackle a specific problem</a:t>
            </a:r>
          </a:p>
          <a:p>
            <a:r>
              <a:rPr lang="en-US" sz="2400" b="1" dirty="0">
                <a:solidFill>
                  <a:srgbClr val="0D9CAC"/>
                </a:solidFill>
              </a:rPr>
              <a:t>Self-managed teams </a:t>
            </a:r>
            <a:r>
              <a:rPr lang="en-US" sz="2400" dirty="0"/>
              <a:t>– groups of employees with the authority and skills to manage themselves</a:t>
            </a:r>
          </a:p>
          <a:p>
            <a:r>
              <a:rPr lang="en-US" sz="2400" b="1" dirty="0">
                <a:solidFill>
                  <a:srgbClr val="0D9CAC"/>
                </a:solidFill>
              </a:rPr>
              <a:t>Cross-functional team </a:t>
            </a:r>
            <a:r>
              <a:rPr lang="en-US" sz="2400" dirty="0"/>
              <a:t>– a team of individuals with varying specialties, expertise, and skills that are brought together to achieve a common task</a:t>
            </a:r>
          </a:p>
          <a:p>
            <a:r>
              <a:rPr lang="en-US" sz="2400" b="1" dirty="0">
                <a:solidFill>
                  <a:srgbClr val="0D9CAC"/>
                </a:solidFill>
              </a:rPr>
              <a:t>Virtual team </a:t>
            </a:r>
            <a:r>
              <a:rPr lang="en-US" sz="2400" dirty="0"/>
              <a:t>– a team consisting of members who are geographically dispersed but communicate electronically</a:t>
            </a:r>
            <a:endParaRPr lang="en-US" sz="2000" dirty="0"/>
          </a:p>
        </p:txBody>
      </p:sp>
    </p:spTree>
    <p:extLst>
      <p:ext uri="{BB962C8B-B14F-4D97-AF65-F5344CB8AC3E}">
        <p14:creationId xmlns:p14="http://schemas.microsoft.com/office/powerpoint/2010/main" val="3978749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a:solidFill>
                  <a:srgbClr val="888FB8"/>
                </a:solidFill>
              </a:rPr>
              <a:t>FIGURE 10-6</a:t>
            </a:r>
            <a:r>
              <a:rPr lang="en-US" sz="1800" dirty="0"/>
              <a:t>	Advantages and Disadvantages of Self-Managed Teams</a:t>
            </a:r>
            <a:endParaRPr lang="en-US" sz="1400" dirty="0"/>
          </a:p>
        </p:txBody>
      </p:sp>
      <p:pic>
        <p:nvPicPr>
          <p:cNvPr id="2" name="Picture 1" descr="The advantages and disadvantages of self-managed teams are listed in illustrative form. Above the illustration is the following text: &quot;While self-managed teams provide advantages, managers must recognize their disadvantages.&quot;&#10;&#10;The illustration shows two rectangles side by side. The first rectangle is labeled &quot;ADVANTAGES.&quot; Below the label, and inside the rectangle, the advantages of self-managed teams are listed in bulleted points: Boosts employee morale; Increases productivity; Aids innovation; Reduces employee boredom. The second rectangle is labeled &quot;DISADVANTAGES.&quot; Below the label, and inside the rectangle, the following disadvantages of self-managed teams are listed in bulleted points: Additional training costs; Teams may be disorganized; Conflicts may arise; Leadership role may be unclear." title="Figure 10-6 - Advantages and Disadvantages of Self-Managed Teams"/>
          <p:cNvPicPr>
            <a:picLocks noChangeAspect="1"/>
          </p:cNvPicPr>
          <p:nvPr/>
        </p:nvPicPr>
        <p:blipFill>
          <a:blip r:embed="rId2"/>
          <a:stretch>
            <a:fillRect/>
          </a:stretch>
        </p:blipFill>
        <p:spPr>
          <a:xfrm>
            <a:off x="457200" y="2286000"/>
            <a:ext cx="8229600" cy="2772380"/>
          </a:xfrm>
          <a:prstGeom prst="rect">
            <a:avLst/>
          </a:prstGeom>
        </p:spPr>
      </p:pic>
    </p:spTree>
    <p:extLst>
      <p:ext uri="{BB962C8B-B14F-4D97-AF65-F5344CB8AC3E}">
        <p14:creationId xmlns:p14="http://schemas.microsoft.com/office/powerpoint/2010/main" val="2510662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a:solidFill>
                  <a:srgbClr val="888FB8"/>
                </a:solidFill>
              </a:rPr>
              <a:t>FIGURE 10-7</a:t>
            </a:r>
            <a:r>
              <a:rPr lang="en-US" sz="1800" dirty="0"/>
              <a:t>	Stages of Team Development</a:t>
            </a:r>
            <a:endParaRPr lang="en-US" sz="1400" dirty="0"/>
          </a:p>
        </p:txBody>
      </p:sp>
      <p:pic>
        <p:nvPicPr>
          <p:cNvPr id="6" name="Picture 5" descr="An illustration shows the five stages of team development. Above the illustration, the following text is shown: &quot;When attempting to develop teams, managers must understand that multiple stages are generally required.&quot; &#10;&#10;At the top of the illustration is a square labeled &quot;FORMING.&quot; Below the label, and inside the square, the following text is shown: &quot;The team is new. Members get to know each other.&quot; An arrow pointing downward extends from the bottom of the square. Below the arrow is a square labeled &quot;STORMING.&quot; Below the label, and inside the square, the following text is shown: &quot;The team may be volatile. Goals and objectives are developed.&quot; An arrow pointing downward extends from the bottom of the square. Below the arrow is a square labeled &quot;NORMING.&quot; Below the label, and inside the square, the following text is shown: &quot;The team stabilizes. Roles and duties are accepted and recognized.&quot; An arrow pointing downward extends from the bottom of the square. Below the arrow is a square labeled &quot;PERFORMING.&quot; Below the label, and inside the square, the following text is shown: &quot;The team is dynamic. Everyone makes a focused effort to accomplish goals.&quot; An arrow pointing downward extends from the bottom of the square. Below the arrow is a square labeled &quot;ADJOURNING.&quot; Below the label, and inside the square, the following text is shown: &quot;The team is finished. The goals have been accomplished and the team is disbanded.&quot;" title="Figure 10-7 - Stages of Team Development"/>
          <p:cNvPicPr>
            <a:picLocks noChangeAspect="1"/>
          </p:cNvPicPr>
          <p:nvPr/>
        </p:nvPicPr>
        <p:blipFill>
          <a:blip r:embed="rId2"/>
          <a:stretch>
            <a:fillRect/>
          </a:stretch>
        </p:blipFill>
        <p:spPr>
          <a:xfrm>
            <a:off x="3886200" y="1219200"/>
            <a:ext cx="1362422" cy="5181600"/>
          </a:xfrm>
          <a:prstGeom prst="rect">
            <a:avLst/>
          </a:prstGeom>
        </p:spPr>
      </p:pic>
    </p:spTree>
    <p:extLst>
      <p:ext uri="{BB962C8B-B14F-4D97-AF65-F5344CB8AC3E}">
        <p14:creationId xmlns:p14="http://schemas.microsoft.com/office/powerpoint/2010/main" val="3142437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Roles Within a Team</a:t>
            </a:r>
            <a:endParaRPr lang="en-US" sz="900" dirty="0"/>
          </a:p>
        </p:txBody>
      </p:sp>
      <p:sp>
        <p:nvSpPr>
          <p:cNvPr id="2" name="Text Placeholder 1"/>
          <p:cNvSpPr>
            <a:spLocks noGrp="1"/>
          </p:cNvSpPr>
          <p:nvPr>
            <p:ph type="body" sz="quarter" idx="10"/>
          </p:nvPr>
        </p:nvSpPr>
        <p:spPr/>
        <p:txBody>
          <a:bodyPr/>
          <a:lstStyle/>
          <a:p>
            <a:pPr marL="342900" lvl="2" indent="-342900">
              <a:buClr>
                <a:srgbClr val="9E0025"/>
              </a:buClr>
              <a:buSzPct val="80000"/>
            </a:pPr>
            <a:r>
              <a:rPr lang="en-US" dirty="0">
                <a:ea typeface="+mn-ea"/>
                <a:cs typeface="+mn-cs"/>
              </a:rPr>
              <a:t>Task-specialist role </a:t>
            </a:r>
          </a:p>
          <a:p>
            <a:pPr lvl="1">
              <a:buSzPct val="80000"/>
            </a:pPr>
            <a:r>
              <a:rPr lang="en-US" sz="1800" dirty="0"/>
              <a:t>Played by the group member who pushes the team toward achieving goals and objectives by concentrating fully on the assigned task</a:t>
            </a:r>
          </a:p>
          <a:p>
            <a:pPr marL="342900" lvl="2" indent="-342900">
              <a:buClr>
                <a:srgbClr val="9E0025"/>
              </a:buClr>
              <a:buSzPct val="80000"/>
            </a:pPr>
            <a:r>
              <a:rPr lang="en-US" dirty="0">
                <a:ea typeface="+mn-ea"/>
                <a:cs typeface="+mn-cs"/>
              </a:rPr>
              <a:t>Socioemotional role </a:t>
            </a:r>
          </a:p>
          <a:p>
            <a:pPr lvl="1">
              <a:buSzPct val="80000"/>
            </a:pPr>
            <a:r>
              <a:rPr lang="en-US" sz="1800" dirty="0"/>
              <a:t>Played by the individual who supports and encourages the emotional needs of the other members, placing the team members’ personal needs above the task at hand</a:t>
            </a:r>
          </a:p>
          <a:p>
            <a:pPr marL="342900" lvl="2" indent="-342900">
              <a:buClr>
                <a:srgbClr val="9E0025"/>
              </a:buClr>
              <a:buSzPct val="80000"/>
            </a:pPr>
            <a:r>
              <a:rPr lang="en-US" dirty="0">
                <a:ea typeface="+mn-ea"/>
                <a:cs typeface="+mn-cs"/>
              </a:rPr>
              <a:t>Dual role </a:t>
            </a:r>
          </a:p>
          <a:p>
            <a:pPr lvl="1">
              <a:buSzPct val="80000"/>
            </a:pPr>
            <a:r>
              <a:rPr lang="en-US" sz="1800" dirty="0"/>
              <a:t>A combination of the socioemotional and task-specialist roles</a:t>
            </a:r>
          </a:p>
          <a:p>
            <a:pPr marL="342900" lvl="2" indent="-342900">
              <a:buClr>
                <a:srgbClr val="9E0025"/>
              </a:buClr>
              <a:buSzPct val="80000"/>
            </a:pPr>
            <a:r>
              <a:rPr lang="en-US" dirty="0">
                <a:ea typeface="+mn-ea"/>
                <a:cs typeface="+mn-cs"/>
              </a:rPr>
              <a:t>Nonparticipant role </a:t>
            </a:r>
          </a:p>
          <a:p>
            <a:pPr lvl="1">
              <a:buSzPct val="80000"/>
            </a:pPr>
            <a:r>
              <a:rPr lang="en-US" sz="1800" dirty="0"/>
              <a:t>Played by a person who does not contribute to accomplishing the task and does not provide favorable input with respect to team members’ socioemotional needs</a:t>
            </a:r>
          </a:p>
        </p:txBody>
      </p:sp>
    </p:spTree>
    <p:extLst>
      <p:ext uri="{BB962C8B-B14F-4D97-AF65-F5344CB8AC3E}">
        <p14:creationId xmlns:p14="http://schemas.microsoft.com/office/powerpoint/2010/main" val="538645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Team Cohesiveness</a:t>
            </a:r>
            <a:endParaRPr lang="en-US" sz="900" dirty="0"/>
          </a:p>
        </p:txBody>
      </p:sp>
      <p:sp>
        <p:nvSpPr>
          <p:cNvPr id="2" name="Text Placeholder 1"/>
          <p:cNvSpPr>
            <a:spLocks noGrp="1"/>
          </p:cNvSpPr>
          <p:nvPr>
            <p:ph type="body" sz="quarter" idx="10"/>
          </p:nvPr>
        </p:nvSpPr>
        <p:spPr/>
        <p:txBody>
          <a:bodyPr/>
          <a:lstStyle/>
          <a:p>
            <a:r>
              <a:rPr lang="en-US" sz="2000" dirty="0">
                <a:ea typeface="+mn-ea"/>
                <a:cs typeface="+mn-cs"/>
              </a:rPr>
              <a:t>To ensure cohesiveness, the ideal team size is generally 5 to 12.</a:t>
            </a:r>
          </a:p>
          <a:p>
            <a:pPr lvl="1"/>
            <a:r>
              <a:rPr lang="en-US" sz="1800" dirty="0"/>
              <a:t>Anything larger and relationship development becomes too complicated.</a:t>
            </a:r>
          </a:p>
          <a:p>
            <a:pPr lvl="1"/>
            <a:r>
              <a:rPr lang="en-US" sz="1800" dirty="0">
                <a:ea typeface="+mn-ea"/>
                <a:cs typeface="+mn-cs"/>
              </a:rPr>
              <a:t>Anything smaller and the group may be excessively burdened and tasks may not get completed.</a:t>
            </a:r>
          </a:p>
          <a:p>
            <a:r>
              <a:rPr lang="en-US" sz="2000" dirty="0"/>
              <a:t>One of the most reliable ways to build cohesiveness within a team is through competition with other teams.</a:t>
            </a:r>
          </a:p>
          <a:p>
            <a:pPr lvl="1"/>
            <a:r>
              <a:rPr lang="en-US" sz="1800" dirty="0">
                <a:ea typeface="+mn-ea"/>
                <a:cs typeface="+mn-cs"/>
              </a:rPr>
              <a:t>When two teams are competing for a single prize or recognition, they are forced to become more goal-oriented and to put aside conflict.</a:t>
            </a:r>
          </a:p>
          <a:p>
            <a:r>
              <a:rPr lang="en-US" sz="2000" dirty="0"/>
              <a:t>A favorable appraisal from an outsider may strengthen team cohesiveness.</a:t>
            </a:r>
          </a:p>
          <a:p>
            <a:r>
              <a:rPr lang="en-US" sz="2000" dirty="0"/>
              <a:t>Teams are also more successful when goals have been agreed upon beforehand.</a:t>
            </a:r>
          </a:p>
          <a:p>
            <a:r>
              <a:rPr lang="en-US" sz="2000" dirty="0"/>
              <a:t>Frequent interaction also builds team cohesiveness through increasing familiarity.</a:t>
            </a:r>
          </a:p>
        </p:txBody>
      </p:sp>
    </p:spTree>
    <p:extLst>
      <p:ext uri="{BB962C8B-B14F-4D97-AF65-F5344CB8AC3E}">
        <p14:creationId xmlns:p14="http://schemas.microsoft.com/office/powerpoint/2010/main" val="3488963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Benefits and Limitations of Teams</a:t>
            </a:r>
            <a:endParaRPr lang="en-US" sz="900" dirty="0"/>
          </a:p>
        </p:txBody>
      </p:sp>
      <p:sp>
        <p:nvSpPr>
          <p:cNvPr id="2" name="Text Placeholder 1"/>
          <p:cNvSpPr>
            <a:spLocks noGrp="1"/>
          </p:cNvSpPr>
          <p:nvPr>
            <p:ph type="body" sz="quarter" idx="10"/>
          </p:nvPr>
        </p:nvSpPr>
        <p:spPr/>
        <p:txBody>
          <a:bodyPr/>
          <a:lstStyle/>
          <a:p>
            <a:r>
              <a:rPr lang="en-US" sz="2400" dirty="0"/>
              <a:t>Benefits:</a:t>
            </a:r>
          </a:p>
          <a:p>
            <a:pPr lvl="1"/>
            <a:r>
              <a:rPr lang="en-US" sz="2000" dirty="0"/>
              <a:t>Reduces turnover and costs</a:t>
            </a:r>
          </a:p>
          <a:p>
            <a:pPr lvl="1"/>
            <a:r>
              <a:rPr lang="en-US" sz="2000" dirty="0"/>
              <a:t>Increases productivity, customer service, and product quality</a:t>
            </a:r>
          </a:p>
          <a:p>
            <a:pPr lvl="1"/>
            <a:r>
              <a:rPr lang="en-US" sz="2000" dirty="0"/>
              <a:t>Leads to higher levels of job satisfaction among employees</a:t>
            </a:r>
          </a:p>
          <a:p>
            <a:pPr lvl="1"/>
            <a:r>
              <a:rPr lang="en-US" sz="2000" dirty="0"/>
              <a:t>Leads to a harmonious work environment</a:t>
            </a:r>
          </a:p>
        </p:txBody>
      </p:sp>
      <p:sp>
        <p:nvSpPr>
          <p:cNvPr id="5" name="Text Placeholder 4"/>
          <p:cNvSpPr>
            <a:spLocks noGrp="1"/>
          </p:cNvSpPr>
          <p:nvPr>
            <p:ph type="body" sz="quarter" idx="11"/>
          </p:nvPr>
        </p:nvSpPr>
        <p:spPr/>
        <p:txBody>
          <a:bodyPr/>
          <a:lstStyle/>
          <a:p>
            <a:r>
              <a:rPr lang="en-US" sz="2400" dirty="0"/>
              <a:t>Limitations:</a:t>
            </a:r>
          </a:p>
          <a:p>
            <a:pPr lvl="1"/>
            <a:r>
              <a:rPr lang="en-US" sz="2000" dirty="0"/>
              <a:t>Stressful and time-consuming organization process</a:t>
            </a:r>
          </a:p>
          <a:p>
            <a:pPr lvl="1"/>
            <a:r>
              <a:rPr lang="en-US" sz="2000" dirty="0"/>
              <a:t>No guarantee that the team will develop effectively</a:t>
            </a:r>
          </a:p>
          <a:p>
            <a:pPr lvl="1"/>
            <a:r>
              <a:rPr lang="en-US" sz="2000" dirty="0"/>
              <a:t>May experience lower productivity if there is a lack of cohesiveness or too much conflict</a:t>
            </a:r>
          </a:p>
        </p:txBody>
      </p:sp>
    </p:spTree>
    <p:extLst>
      <p:ext uri="{BB962C8B-B14F-4D97-AF65-F5344CB8AC3E}">
        <p14:creationId xmlns:p14="http://schemas.microsoft.com/office/powerpoint/2010/main" val="1667106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a:solidFill>
                  <a:srgbClr val="888FB8"/>
                </a:solidFill>
              </a:rPr>
              <a:t>FIGURE 10-1</a:t>
            </a:r>
            <a:r>
              <a:rPr lang="en-US" sz="1800" dirty="0"/>
              <a:t>	Taylor’s Piece-Rate System</a:t>
            </a:r>
            <a:endParaRPr lang="en-US" sz="1400" dirty="0"/>
          </a:p>
        </p:txBody>
      </p:sp>
      <p:pic>
        <p:nvPicPr>
          <p:cNvPr id="3" name="Picture 2" descr="An illustration uses horizontal bars to show how Frederick Taylor's piece-rate system works. Above the illustration, the following text is shown: “Workers who exceeded their quotas were rewarded with a higher rate per piece for all the pieces they produced.”&#10;&#10;The illustration is divided into two parts, with the first part showing the data for Worker A and the second part showing the data for Worker B. &#10;&#10;The output of Worker A is shown to be 60 pieces per hour. The pay the worker has received per piece is denoted as 10 cents, which totals 6 dollars per hour for the 60 pieces completed.&#10;&#10;The output of Worker B is shown to be 85 pieces per hour. The pay the worker has received per piece is denoted as 12 cents, which totals 10 dollars and 20 cents per hour for the 85 pieces completed." title="Figure 10-1 - Taylor's Piece-Rate System"/>
          <p:cNvPicPr>
            <a:picLocks noChangeAspect="1"/>
          </p:cNvPicPr>
          <p:nvPr/>
        </p:nvPicPr>
        <p:blipFill>
          <a:blip r:embed="rId2"/>
          <a:stretch>
            <a:fillRect/>
          </a:stretch>
        </p:blipFill>
        <p:spPr>
          <a:xfrm>
            <a:off x="457200" y="1600200"/>
            <a:ext cx="8229600" cy="4495800"/>
          </a:xfrm>
          <a:prstGeom prst="rect">
            <a:avLst/>
          </a:prstGeom>
        </p:spPr>
      </p:pic>
    </p:spTree>
    <p:extLst>
      <p:ext uri="{BB962C8B-B14F-4D97-AF65-F5344CB8AC3E}">
        <p14:creationId xmlns:p14="http://schemas.microsoft.com/office/powerpoint/2010/main" val="1708094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t>The Hawthorne Studies</a:t>
            </a:r>
            <a:endParaRPr lang="en-US" sz="2400" dirty="0"/>
          </a:p>
        </p:txBody>
      </p:sp>
      <p:sp>
        <p:nvSpPr>
          <p:cNvPr id="2" name="Text Placeholder 1"/>
          <p:cNvSpPr>
            <a:spLocks noGrp="1"/>
          </p:cNvSpPr>
          <p:nvPr>
            <p:ph type="body" sz="quarter" idx="10"/>
          </p:nvPr>
        </p:nvSpPr>
        <p:spPr/>
        <p:txBody>
          <a:bodyPr/>
          <a:lstStyle/>
          <a:p>
            <a:r>
              <a:rPr lang="en-US" sz="2400" dirty="0"/>
              <a:t>Conducted by Elton Mayo between 1927 and 1932 in order to determine the effects of the work environment on employee productivity</a:t>
            </a:r>
          </a:p>
          <a:p>
            <a:pPr lvl="1"/>
            <a:r>
              <a:rPr lang="en-US" sz="2000" dirty="0"/>
              <a:t>The first set of experiments tested the effect of lighting levels on productivity by subjecting one group of workers to varying lighting and the second group to none.</a:t>
            </a:r>
          </a:p>
          <a:p>
            <a:pPr lvl="2"/>
            <a:r>
              <a:rPr lang="en-US" sz="1800" dirty="0"/>
              <a:t>Productivity increased for both groups.</a:t>
            </a:r>
          </a:p>
          <a:p>
            <a:pPr lvl="1"/>
            <a:r>
              <a:rPr lang="en-US" sz="2000" spc="-20" dirty="0"/>
              <a:t>The second set of experiments focused on the effectiveness of the </a:t>
            </a:r>
            <a:r>
              <a:rPr lang="en-US" sz="2000" dirty="0"/>
              <a:t>piece-rate system in increasing the output of groups of workers.</a:t>
            </a:r>
          </a:p>
          <a:p>
            <a:pPr lvl="2"/>
            <a:r>
              <a:rPr lang="en-US" sz="1800" dirty="0"/>
              <a:t>Output remained constant irrespective of the “standard” rates management set.</a:t>
            </a:r>
          </a:p>
          <a:p>
            <a:pPr marL="342900" lvl="2" indent="-342900">
              <a:buClr>
                <a:srgbClr val="9E0025"/>
              </a:buClr>
              <a:buSzPct val="80000"/>
            </a:pPr>
            <a:r>
              <a:rPr lang="en-US" sz="2400" dirty="0">
                <a:ea typeface="+mn-ea"/>
                <a:cs typeface="+mn-cs"/>
              </a:rPr>
              <a:t>Researchers concluded that human factors were responsible for the results and, thus, they are at least as important to motivation as pay rates.</a:t>
            </a:r>
          </a:p>
        </p:txBody>
      </p:sp>
    </p:spTree>
    <p:extLst>
      <p:ext uri="{BB962C8B-B14F-4D97-AF65-F5344CB8AC3E}">
        <p14:creationId xmlns:p14="http://schemas.microsoft.com/office/powerpoint/2010/main" val="3818007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Reinforcement </a:t>
            </a:r>
            <a:r>
              <a:rPr lang="en-US" sz="3600" dirty="0" smtClean="0"/>
              <a:t>Theory</a:t>
            </a:r>
            <a:endParaRPr lang="en-US" sz="900" dirty="0"/>
          </a:p>
        </p:txBody>
      </p:sp>
      <p:sp>
        <p:nvSpPr>
          <p:cNvPr id="2" name="Text Placeholder 1"/>
          <p:cNvSpPr>
            <a:spLocks noGrp="1"/>
          </p:cNvSpPr>
          <p:nvPr>
            <p:ph type="body" sz="quarter" idx="10"/>
          </p:nvPr>
        </p:nvSpPr>
        <p:spPr>
          <a:xfrm>
            <a:off x="457200" y="1295400"/>
            <a:ext cx="8229600" cy="4876800"/>
          </a:xfrm>
        </p:spPr>
        <p:txBody>
          <a:bodyPr/>
          <a:lstStyle/>
          <a:p>
            <a:r>
              <a:rPr lang="en-US" sz="1800" b="1" dirty="0">
                <a:solidFill>
                  <a:srgbClr val="0D9CAC"/>
                </a:solidFill>
              </a:rPr>
              <a:t>Reinforcement theory </a:t>
            </a:r>
            <a:r>
              <a:rPr lang="en-US" sz="1800" dirty="0"/>
              <a:t>– a theory of motivation based on the premise that rewarded behavior is likely to be repeated, whereas punished behavior is less likely to </a:t>
            </a:r>
            <a:r>
              <a:rPr lang="en-US" sz="1800" dirty="0" smtClean="0"/>
              <a:t>recur</a:t>
            </a:r>
          </a:p>
          <a:p>
            <a:r>
              <a:rPr lang="en-US" sz="1800" b="1" dirty="0">
                <a:solidFill>
                  <a:srgbClr val="FF0000"/>
                </a:solidFill>
              </a:rPr>
              <a:t>Reinforcement</a:t>
            </a:r>
            <a:r>
              <a:rPr lang="en-US" sz="1800" dirty="0"/>
              <a:t> – an action that follows directly from a particular behavior</a:t>
            </a:r>
          </a:p>
          <a:p>
            <a:pPr lvl="1"/>
            <a:r>
              <a:rPr lang="en-US" sz="1800" dirty="0"/>
              <a:t>Example: a reprimand for coming late to work</a:t>
            </a:r>
          </a:p>
          <a:p>
            <a:pPr lvl="1"/>
            <a:r>
              <a:rPr lang="en-US" sz="1800" dirty="0"/>
              <a:t>Forms of reinforcement:</a:t>
            </a:r>
          </a:p>
          <a:p>
            <a:pPr lvl="2"/>
            <a:r>
              <a:rPr lang="en-US" sz="1800" b="1" dirty="0">
                <a:solidFill>
                  <a:srgbClr val="FF0000"/>
                </a:solidFill>
              </a:rPr>
              <a:t>Positive reinforcement </a:t>
            </a:r>
            <a:r>
              <a:rPr lang="en-US" sz="1800" dirty="0"/>
              <a:t>– one that strengthens desired behavior by providing a reward</a:t>
            </a:r>
          </a:p>
          <a:p>
            <a:pPr lvl="3"/>
            <a:r>
              <a:rPr lang="en-US" dirty="0"/>
              <a:t>Example: praise from supervisors for a job well done</a:t>
            </a:r>
          </a:p>
          <a:p>
            <a:pPr lvl="2"/>
            <a:r>
              <a:rPr lang="en-US" sz="1800" b="1" dirty="0">
                <a:solidFill>
                  <a:srgbClr val="FF0000"/>
                </a:solidFill>
              </a:rPr>
              <a:t>Negative reinforcement </a:t>
            </a:r>
            <a:r>
              <a:rPr lang="en-US" sz="1800" dirty="0"/>
              <a:t>– one that strengthens desired behavior by eliminating an undesirable task or situation</a:t>
            </a:r>
          </a:p>
          <a:p>
            <a:pPr lvl="2"/>
            <a:r>
              <a:rPr lang="en-US" sz="1800" b="1" dirty="0">
                <a:solidFill>
                  <a:srgbClr val="FF0000"/>
                </a:solidFill>
              </a:rPr>
              <a:t>Punishment</a:t>
            </a:r>
            <a:r>
              <a:rPr lang="en-US" sz="1800" dirty="0"/>
              <a:t> – a consequence of undesirable behavior</a:t>
            </a:r>
          </a:p>
          <a:p>
            <a:pPr lvl="3"/>
            <a:r>
              <a:rPr lang="en-US" dirty="0"/>
              <a:t>Examples: reduced pay and termination</a:t>
            </a:r>
          </a:p>
          <a:p>
            <a:pPr lvl="2"/>
            <a:r>
              <a:rPr lang="en-US" sz="1800" b="1" dirty="0">
                <a:solidFill>
                  <a:srgbClr val="FF0000"/>
                </a:solidFill>
              </a:rPr>
              <a:t>Extinction</a:t>
            </a:r>
            <a:r>
              <a:rPr lang="en-US" sz="1800" dirty="0"/>
              <a:t> – not responding to undesirable behavior with the hope that the behavior will eventually go “extinct”</a:t>
            </a:r>
          </a:p>
          <a:p>
            <a:endParaRPr lang="en-US" sz="1800" dirty="0"/>
          </a:p>
        </p:txBody>
      </p:sp>
    </p:spTree>
    <p:extLst>
      <p:ext uri="{BB962C8B-B14F-4D97-AF65-F5344CB8AC3E}">
        <p14:creationId xmlns:p14="http://schemas.microsoft.com/office/powerpoint/2010/main" val="1175957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a:t>Behavior </a:t>
            </a:r>
            <a:r>
              <a:rPr lang="en-US" sz="3600" dirty="0" smtClean="0"/>
              <a:t>Modification</a:t>
            </a:r>
            <a:endParaRPr lang="en-US" sz="500" dirty="0"/>
          </a:p>
        </p:txBody>
      </p:sp>
      <p:sp>
        <p:nvSpPr>
          <p:cNvPr id="2" name="Text Placeholder 1"/>
          <p:cNvSpPr>
            <a:spLocks noGrp="1"/>
          </p:cNvSpPr>
          <p:nvPr>
            <p:ph type="body" sz="quarter" idx="10"/>
          </p:nvPr>
        </p:nvSpPr>
        <p:spPr>
          <a:xfrm>
            <a:off x="304800" y="1295400"/>
            <a:ext cx="8610600" cy="4876800"/>
          </a:xfrm>
        </p:spPr>
        <p:txBody>
          <a:bodyPr/>
          <a:lstStyle/>
          <a:p>
            <a:pPr marL="342900" lvl="1" indent="-342900">
              <a:buClr>
                <a:srgbClr val="9E0025"/>
              </a:buClr>
              <a:buSzPct val="80000"/>
              <a:buFont typeface="Wingdings" pitchFamily="2" charset="2"/>
              <a:buChar char="§"/>
            </a:pPr>
            <a:r>
              <a:rPr lang="en-US" sz="1800" b="1" dirty="0">
                <a:solidFill>
                  <a:srgbClr val="0D9CAC"/>
                </a:solidFill>
                <a:ea typeface="+mn-ea"/>
                <a:cs typeface="+mn-cs"/>
              </a:rPr>
              <a:t>Behavior modification </a:t>
            </a:r>
            <a:r>
              <a:rPr lang="en-US" sz="1800" dirty="0">
                <a:ea typeface="+mn-ea"/>
                <a:cs typeface="+mn-cs"/>
              </a:rPr>
              <a:t>– a systematic program of reinforcement to encourage desirable behavior</a:t>
            </a:r>
          </a:p>
          <a:p>
            <a:pPr marL="342900" lvl="1" indent="-342900">
              <a:buClr>
                <a:srgbClr val="9E0025"/>
              </a:buClr>
              <a:buSzPct val="80000"/>
              <a:buFont typeface="Wingdings" pitchFamily="2" charset="2"/>
              <a:buChar char="§"/>
            </a:pPr>
            <a:r>
              <a:rPr lang="en-US" sz="1800" dirty="0">
                <a:ea typeface="+mn-ea"/>
                <a:cs typeface="+mn-cs"/>
              </a:rPr>
              <a:t>Behavior modification involves both rewards to encourage desirable actions and punishments to discourage undesirable actions</a:t>
            </a:r>
            <a:r>
              <a:rPr lang="en-US" sz="1800" dirty="0" smtClean="0">
                <a:ea typeface="+mn-ea"/>
                <a:cs typeface="+mn-cs"/>
              </a:rPr>
              <a:t>.</a:t>
            </a:r>
          </a:p>
          <a:p>
            <a:pPr marL="342900" lvl="1" indent="-342900">
              <a:buClr>
                <a:srgbClr val="9E0025"/>
              </a:buClr>
              <a:buSzPct val="80000"/>
              <a:buFont typeface="Wingdings" pitchFamily="2" charset="2"/>
              <a:buChar char="§"/>
            </a:pPr>
            <a:r>
              <a:rPr lang="en-US" sz="1800" dirty="0"/>
              <a:t>Steps:</a:t>
            </a:r>
          </a:p>
          <a:p>
            <a:pPr marL="739775" lvl="1" indent="-282575">
              <a:buSzPct val="80000"/>
              <a:buFont typeface="+mj-lt"/>
              <a:buAutoNum type="arabicPeriod"/>
            </a:pPr>
            <a:r>
              <a:rPr lang="en-US" sz="1800" dirty="0"/>
              <a:t>A target behavior—the behavior that is to be changed—is identified and measured.</a:t>
            </a:r>
          </a:p>
          <a:p>
            <a:pPr marL="739775" lvl="1" indent="-282575">
              <a:buSzPct val="80000"/>
              <a:buFont typeface="+mj-lt"/>
              <a:buAutoNum type="arabicPeriod"/>
            </a:pPr>
            <a:r>
              <a:rPr lang="en-US" sz="1800" dirty="0"/>
              <a:t>Managers provide positive reinforcement in the form of a reward when employees exhibit the desired behavior.</a:t>
            </a:r>
          </a:p>
          <a:p>
            <a:pPr lvl="2">
              <a:buSzPct val="80000"/>
            </a:pPr>
            <a:r>
              <a:rPr lang="en-US" sz="1800" dirty="0"/>
              <a:t>Example: Apple offers Corporate Gifts and Rewards Programs to give companies the ability to reward their staff or very loyal customers with iPods, iPhones, </a:t>
            </a:r>
            <a:r>
              <a:rPr lang="en-US" sz="1800" dirty="0" err="1"/>
              <a:t>iPads</a:t>
            </a:r>
            <a:r>
              <a:rPr lang="en-US" sz="1800" dirty="0"/>
              <a:t>, Mac computers, or iTunes gift cards.</a:t>
            </a:r>
          </a:p>
          <a:p>
            <a:pPr marL="739775" lvl="1" indent="-282575">
              <a:buSzPct val="80000"/>
              <a:buFont typeface="+mj-lt"/>
              <a:buAutoNum type="arabicPeriod"/>
            </a:pPr>
            <a:r>
              <a:rPr lang="en-US" sz="1800" dirty="0"/>
              <a:t>The levels of the target behavior are measured again to determine whether the desired changes have been achieved.</a:t>
            </a:r>
          </a:p>
          <a:p>
            <a:pPr lvl="2">
              <a:buSzPct val="80000"/>
            </a:pPr>
            <a:r>
              <a:rPr lang="en-US" sz="1800" dirty="0"/>
              <a:t>If the target behavior has not changed significantly in the desired direction, the reward system must be changed to one that is likely to be more effective</a:t>
            </a:r>
            <a:r>
              <a:rPr lang="en-US" sz="1800" dirty="0" smtClean="0"/>
              <a:t>.</a:t>
            </a:r>
            <a:endParaRPr lang="en-US" sz="1800" dirty="0"/>
          </a:p>
        </p:txBody>
      </p:sp>
    </p:spTree>
    <p:extLst>
      <p:ext uri="{BB962C8B-B14F-4D97-AF65-F5344CB8AC3E}">
        <p14:creationId xmlns:p14="http://schemas.microsoft.com/office/powerpoint/2010/main" val="1189365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t>Maslow’s Hierarchy of </a:t>
            </a:r>
            <a:r>
              <a:rPr lang="en-US" dirty="0" smtClean="0"/>
              <a:t>Needs</a:t>
            </a:r>
            <a:endParaRPr lang="en-US" sz="2400" dirty="0"/>
          </a:p>
        </p:txBody>
      </p:sp>
      <p:sp>
        <p:nvSpPr>
          <p:cNvPr id="5" name="TextBox 9"/>
          <p:cNvSpPr txBox="1">
            <a:spLocks noChangeArrowheads="1"/>
          </p:cNvSpPr>
          <p:nvPr/>
        </p:nvSpPr>
        <p:spPr bwMode="auto">
          <a:xfrm>
            <a:off x="304800" y="1371600"/>
            <a:ext cx="8610600" cy="51665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0000"/>
              </a:lnSpc>
              <a:spcBef>
                <a:spcPct val="20000"/>
              </a:spcBef>
              <a:spcAft>
                <a:spcPct val="0"/>
              </a:spcAft>
              <a:buClr>
                <a:srgbClr val="0066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FFCC00"/>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34963" indent="-334963">
              <a:spcAft>
                <a:spcPts val="1600"/>
              </a:spcAft>
              <a:buFont typeface="Arial" charset="0"/>
              <a:buChar char="•"/>
              <a:defRPr/>
            </a:pPr>
            <a:r>
              <a:rPr lang="en-US" sz="2000" b="1" dirty="0" smtClean="0">
                <a:solidFill>
                  <a:srgbClr val="0D9CAC"/>
                </a:solidFill>
                <a:latin typeface="+mj-lt"/>
                <a:ea typeface="ＭＳ Ｐゴシック" charset="0"/>
                <a:cs typeface="Helvetica" charset="0"/>
              </a:rPr>
              <a:t>Hierarchy of Needs </a:t>
            </a:r>
            <a:r>
              <a:rPr lang="en-US" sz="2000" b="1" dirty="0" smtClean="0">
                <a:solidFill>
                  <a:srgbClr val="000000"/>
                </a:solidFill>
                <a:latin typeface="+mj-lt"/>
                <a:ea typeface="ＭＳ Ｐゴシック" charset="0"/>
                <a:cs typeface="Helvetica" charset="0"/>
              </a:rPr>
              <a:t>--</a:t>
            </a:r>
            <a:r>
              <a:rPr lang="en-US" sz="2000" dirty="0" smtClean="0">
                <a:solidFill>
                  <a:srgbClr val="000000"/>
                </a:solidFill>
                <a:latin typeface="+mj-lt"/>
                <a:ea typeface="ＭＳ Ｐゴシック" charset="0"/>
                <a:cs typeface="Helvetica" charset="0"/>
              </a:rPr>
              <a:t> </a:t>
            </a:r>
            <a:r>
              <a:rPr lang="en-US" sz="2000" i="1" dirty="0" smtClean="0">
                <a:solidFill>
                  <a:srgbClr val="000000"/>
                </a:solidFill>
                <a:latin typeface="+mj-lt"/>
                <a:ea typeface="ＭＳ Ｐゴシック" charset="0"/>
                <a:cs typeface="Helvetica" charset="0"/>
              </a:rPr>
              <a:t>Theory of motivation based on unmet human needs </a:t>
            </a:r>
            <a:r>
              <a:rPr lang="en-US" sz="2000" i="1" dirty="0" smtClean="0">
                <a:solidFill>
                  <a:srgbClr val="000000"/>
                </a:solidFill>
                <a:latin typeface="+mj-lt"/>
                <a:ea typeface="ＭＳ Ｐゴシック" charset="0"/>
                <a:cs typeface="Helvetica" charset="0"/>
              </a:rPr>
              <a:t>in order of their individual importance.</a:t>
            </a:r>
          </a:p>
          <a:p>
            <a:pPr marL="334963" indent="-334963">
              <a:spcAft>
                <a:spcPts val="1600"/>
              </a:spcAft>
              <a:buFont typeface="Arial" charset="0"/>
              <a:buChar char="•"/>
              <a:defRPr/>
            </a:pPr>
            <a:r>
              <a:rPr lang="en-US" sz="2000" b="1" dirty="0" smtClean="0">
                <a:solidFill>
                  <a:srgbClr val="0D9CAC"/>
                </a:solidFill>
                <a:latin typeface="+mj-lt"/>
                <a:ea typeface="ＭＳ Ｐゴシック" charset="0"/>
                <a:cs typeface="Helvetica" charset="0"/>
              </a:rPr>
              <a:t>Need</a:t>
            </a:r>
            <a:r>
              <a:rPr lang="en-US" sz="2000" dirty="0" smtClean="0">
                <a:solidFill>
                  <a:srgbClr val="000000"/>
                </a:solidFill>
                <a:latin typeface="+mj-lt"/>
                <a:ea typeface="ＭＳ Ｐゴシック" charset="0"/>
                <a:cs typeface="Helvetica" charset="0"/>
              </a:rPr>
              <a:t> </a:t>
            </a:r>
            <a:r>
              <a:rPr lang="mr-IN" sz="2000" dirty="0" smtClean="0">
                <a:solidFill>
                  <a:srgbClr val="000000"/>
                </a:solidFill>
                <a:latin typeface="+mj-lt"/>
                <a:ea typeface="ＭＳ Ｐゴシック" charset="0"/>
                <a:cs typeface="Helvetica" charset="0"/>
              </a:rPr>
              <a:t>–</a:t>
            </a:r>
            <a:r>
              <a:rPr lang="en-US" sz="2000" dirty="0" smtClean="0">
                <a:solidFill>
                  <a:srgbClr val="000000"/>
                </a:solidFill>
                <a:latin typeface="+mj-lt"/>
                <a:ea typeface="ＭＳ Ｐゴシック" charset="0"/>
                <a:cs typeface="Helvetica" charset="0"/>
              </a:rPr>
              <a:t> </a:t>
            </a:r>
            <a:r>
              <a:rPr lang="en-US" sz="2000" i="1" dirty="0" smtClean="0">
                <a:solidFill>
                  <a:srgbClr val="000000"/>
                </a:solidFill>
                <a:latin typeface="+mj-lt"/>
                <a:ea typeface="ＭＳ Ｐゴシック" charset="0"/>
                <a:cs typeface="Helvetica" charset="0"/>
              </a:rPr>
              <a:t>A personal requirement</a:t>
            </a:r>
            <a:endParaRPr lang="en-US" sz="2000" i="1" dirty="0" smtClean="0">
              <a:solidFill>
                <a:srgbClr val="000000"/>
              </a:solidFill>
              <a:latin typeface="+mj-lt"/>
              <a:ea typeface="ＭＳ Ｐゴシック" charset="0"/>
              <a:cs typeface="Helvetica" charset="0"/>
            </a:endParaRPr>
          </a:p>
          <a:p>
            <a:pPr lvl="1">
              <a:buClr>
                <a:srgbClr val="2B2C6F"/>
              </a:buClr>
              <a:buFontTx/>
              <a:buChar char="•"/>
              <a:defRPr/>
            </a:pPr>
            <a:r>
              <a:rPr lang="en-US" sz="1600" b="1" dirty="0" smtClean="0">
                <a:solidFill>
                  <a:srgbClr val="FF0000"/>
                </a:solidFill>
                <a:latin typeface="+mj-lt"/>
                <a:ea typeface="ＭＳ Ｐゴシック" charset="0"/>
                <a:cs typeface="Times New Roman"/>
              </a:rPr>
              <a:t>Physiological needs</a:t>
            </a:r>
            <a:r>
              <a:rPr lang="en-US" sz="1600" dirty="0" smtClean="0">
                <a:solidFill>
                  <a:srgbClr val="FF0000"/>
                </a:solidFill>
                <a:latin typeface="+mj-lt"/>
                <a:ea typeface="ＭＳ Ｐゴシック" charset="0"/>
                <a:cs typeface="Times New Roman"/>
              </a:rPr>
              <a:t> </a:t>
            </a:r>
            <a:r>
              <a:rPr lang="en-US" sz="1600" dirty="0" smtClean="0">
                <a:solidFill>
                  <a:srgbClr val="000000"/>
                </a:solidFill>
                <a:latin typeface="+mj-lt"/>
                <a:ea typeface="ＭＳ Ｐゴシック" charset="0"/>
                <a:cs typeface="Times New Roman"/>
              </a:rPr>
              <a:t>– Basic survival needs (food, water, shelter)</a:t>
            </a:r>
          </a:p>
          <a:p>
            <a:pPr lvl="1">
              <a:buClr>
                <a:srgbClr val="2B2C6F"/>
              </a:buClr>
              <a:buFontTx/>
              <a:buChar char="•"/>
              <a:defRPr/>
            </a:pPr>
            <a:r>
              <a:rPr lang="en-US" sz="1600" b="1" dirty="0" smtClean="0">
                <a:solidFill>
                  <a:srgbClr val="FF0000"/>
                </a:solidFill>
                <a:latin typeface="+mj-lt"/>
                <a:ea typeface="ＭＳ Ｐゴシック" charset="0"/>
                <a:cs typeface="Times New Roman"/>
              </a:rPr>
              <a:t>Safety needs</a:t>
            </a:r>
            <a:r>
              <a:rPr lang="en-US" sz="1600" dirty="0" smtClean="0">
                <a:solidFill>
                  <a:srgbClr val="FF0000"/>
                </a:solidFill>
                <a:latin typeface="+mj-lt"/>
                <a:ea typeface="ＭＳ Ｐゴシック" charset="0"/>
                <a:cs typeface="Times New Roman"/>
              </a:rPr>
              <a:t> </a:t>
            </a:r>
            <a:r>
              <a:rPr lang="en-US" sz="1600" dirty="0" smtClean="0">
                <a:solidFill>
                  <a:srgbClr val="000000"/>
                </a:solidFill>
                <a:latin typeface="+mj-lt"/>
                <a:ea typeface="ＭＳ Ｐゴシック" charset="0"/>
                <a:cs typeface="Times New Roman"/>
              </a:rPr>
              <a:t>– The need to feel safe and secure at work (job security, health insurance, safe working conditions)</a:t>
            </a:r>
          </a:p>
          <a:p>
            <a:pPr lvl="1">
              <a:buClr>
                <a:srgbClr val="2B2C6F"/>
              </a:buClr>
              <a:buFontTx/>
              <a:buChar char="•"/>
              <a:defRPr/>
            </a:pPr>
            <a:r>
              <a:rPr lang="en-US" sz="1600" b="1" dirty="0" smtClean="0">
                <a:solidFill>
                  <a:srgbClr val="FF0000"/>
                </a:solidFill>
                <a:latin typeface="+mj-lt"/>
                <a:ea typeface="ＭＳ Ｐゴシック" charset="0"/>
                <a:cs typeface="Times New Roman"/>
              </a:rPr>
              <a:t>Social needs</a:t>
            </a:r>
            <a:r>
              <a:rPr lang="en-US" sz="1600" dirty="0" smtClean="0">
                <a:solidFill>
                  <a:srgbClr val="FF0000"/>
                </a:solidFill>
                <a:latin typeface="+mj-lt"/>
                <a:ea typeface="ＭＳ Ｐゴシック" charset="0"/>
                <a:cs typeface="Times New Roman"/>
              </a:rPr>
              <a:t> </a:t>
            </a:r>
            <a:r>
              <a:rPr lang="en-US" sz="1600" dirty="0" smtClean="0">
                <a:solidFill>
                  <a:srgbClr val="000000"/>
                </a:solidFill>
                <a:latin typeface="+mj-lt"/>
                <a:ea typeface="ＭＳ Ｐゴシック" charset="0"/>
                <a:cs typeface="Times New Roman"/>
              </a:rPr>
              <a:t>– The need to feel love, accepted, and part of the group (working relationships, social networks)</a:t>
            </a:r>
          </a:p>
          <a:p>
            <a:pPr lvl="1">
              <a:buClr>
                <a:srgbClr val="2B2C6F"/>
              </a:buClr>
              <a:buFontTx/>
              <a:buChar char="•"/>
              <a:defRPr/>
            </a:pPr>
            <a:r>
              <a:rPr lang="en-US" sz="1600" b="1" dirty="0" smtClean="0">
                <a:solidFill>
                  <a:srgbClr val="FF0000"/>
                </a:solidFill>
                <a:latin typeface="+mj-lt"/>
                <a:ea typeface="ＭＳ Ｐゴシック" charset="0"/>
                <a:cs typeface="Times New Roman"/>
              </a:rPr>
              <a:t>Esteem needs</a:t>
            </a:r>
            <a:r>
              <a:rPr lang="en-US" sz="1600" dirty="0" smtClean="0">
                <a:solidFill>
                  <a:srgbClr val="FF0000"/>
                </a:solidFill>
                <a:latin typeface="+mj-lt"/>
                <a:ea typeface="ＭＳ Ｐゴシック" charset="0"/>
                <a:cs typeface="Times New Roman"/>
              </a:rPr>
              <a:t> </a:t>
            </a:r>
            <a:r>
              <a:rPr lang="en-US" sz="1600" dirty="0" smtClean="0">
                <a:solidFill>
                  <a:srgbClr val="000000"/>
                </a:solidFill>
                <a:latin typeface="+mj-lt"/>
                <a:ea typeface="ＭＳ Ｐゴシック" charset="0"/>
                <a:cs typeface="Times New Roman"/>
              </a:rPr>
              <a:t>– The need for respect, recognition, and a sense of our own accomplishment and worth (personal accomplishments, promotions, honors and awards)</a:t>
            </a:r>
          </a:p>
          <a:p>
            <a:pPr lvl="1">
              <a:buClr>
                <a:srgbClr val="2B2C6F"/>
              </a:buClr>
              <a:buFontTx/>
              <a:buChar char="•"/>
              <a:defRPr/>
            </a:pPr>
            <a:r>
              <a:rPr lang="en-US" sz="1600" b="1" dirty="0" smtClean="0">
                <a:solidFill>
                  <a:srgbClr val="FF0000"/>
                </a:solidFill>
                <a:latin typeface="+mj-lt"/>
                <a:ea typeface="ＭＳ Ｐゴシック" charset="0"/>
                <a:cs typeface="Times New Roman"/>
              </a:rPr>
              <a:t>Self-actualization needs</a:t>
            </a:r>
            <a:r>
              <a:rPr lang="en-US" sz="1600" dirty="0" smtClean="0">
                <a:solidFill>
                  <a:srgbClr val="FF0000"/>
                </a:solidFill>
                <a:latin typeface="+mj-lt"/>
                <a:ea typeface="ＭＳ Ｐゴシック" charset="0"/>
                <a:cs typeface="Times New Roman"/>
              </a:rPr>
              <a:t> </a:t>
            </a:r>
            <a:r>
              <a:rPr lang="en-US" sz="1600" dirty="0" smtClean="0">
                <a:solidFill>
                  <a:srgbClr val="000000"/>
                </a:solidFill>
                <a:latin typeface="+mj-lt"/>
                <a:ea typeface="ＭＳ Ｐゴシック" charset="0"/>
                <a:cs typeface="Times New Roman"/>
              </a:rPr>
              <a:t>– The need to grow and develop and become all that we are capable of being.  This is the hardest need to identify (learning a new skill, starting a new career, or becoming </a:t>
            </a:r>
            <a:r>
              <a:rPr lang="ja-JP" altLang="en-US" sz="1600" dirty="0" smtClean="0">
                <a:solidFill>
                  <a:srgbClr val="000000"/>
                </a:solidFill>
                <a:latin typeface="+mj-lt"/>
                <a:ea typeface="ＭＳ Ｐゴシック" charset="0"/>
                <a:cs typeface="Times New Roman"/>
              </a:rPr>
              <a:t>“</a:t>
            </a:r>
            <a:r>
              <a:rPr lang="en-US" sz="1600" dirty="0" smtClean="0">
                <a:solidFill>
                  <a:srgbClr val="000000"/>
                </a:solidFill>
                <a:latin typeface="+mj-lt"/>
                <a:ea typeface="ＭＳ Ｐゴシック" charset="0"/>
                <a:cs typeface="Times New Roman"/>
              </a:rPr>
              <a:t>the best there is</a:t>
            </a:r>
            <a:r>
              <a:rPr lang="ja-JP" altLang="en-US" sz="1600" dirty="0" smtClean="0">
                <a:solidFill>
                  <a:srgbClr val="000000"/>
                </a:solidFill>
                <a:latin typeface="+mj-lt"/>
                <a:ea typeface="ＭＳ Ｐゴシック" charset="0"/>
                <a:cs typeface="Times New Roman"/>
              </a:rPr>
              <a:t>”</a:t>
            </a:r>
            <a:r>
              <a:rPr lang="en-US" sz="1600" dirty="0" smtClean="0">
                <a:solidFill>
                  <a:srgbClr val="000000"/>
                </a:solidFill>
                <a:latin typeface="+mj-lt"/>
                <a:ea typeface="ＭＳ Ｐゴシック" charset="0"/>
                <a:cs typeface="Times New Roman"/>
              </a:rPr>
              <a:t> at their craft</a:t>
            </a:r>
          </a:p>
          <a:p>
            <a:pPr lvl="1">
              <a:buClr>
                <a:srgbClr val="2B2C6F"/>
              </a:buClr>
              <a:defRPr/>
            </a:pPr>
            <a:endParaRPr lang="en-US" sz="1600" dirty="0" smtClean="0">
              <a:solidFill>
                <a:srgbClr val="000000"/>
              </a:solidFill>
              <a:latin typeface="+mj-lt"/>
              <a:ea typeface="ＭＳ Ｐゴシック" charset="0"/>
              <a:cs typeface="Times New Roman"/>
            </a:endParaRPr>
          </a:p>
          <a:p>
            <a:pPr marL="114300" indent="0">
              <a:buClr>
                <a:srgbClr val="2B2C6F"/>
              </a:buClr>
              <a:buNone/>
              <a:defRPr/>
            </a:pPr>
            <a:r>
              <a:rPr lang="en-US" sz="1600" dirty="0" smtClean="0">
                <a:solidFill>
                  <a:srgbClr val="000000"/>
                </a:solidFill>
                <a:latin typeface="+mj-lt"/>
                <a:ea typeface="ＭＳ Ｐゴシック" charset="0"/>
                <a:cs typeface="Times New Roman"/>
              </a:rPr>
              <a:t>How to use this theory? </a:t>
            </a:r>
            <a:endParaRPr lang="en-US" sz="1600" i="1" dirty="0" smtClean="0">
              <a:solidFill>
                <a:srgbClr val="000000"/>
              </a:solidFill>
              <a:latin typeface="+mj-lt"/>
              <a:ea typeface="ＭＳ Ｐゴシック" charset="0"/>
              <a:cs typeface="Helvetica" charset="0"/>
            </a:endParaRPr>
          </a:p>
          <a:p>
            <a:pPr marL="334963" indent="-334963">
              <a:spcAft>
                <a:spcPts val="0"/>
              </a:spcAft>
              <a:buFont typeface="Arial" charset="0"/>
              <a:buChar char="•"/>
              <a:defRPr/>
            </a:pPr>
            <a:r>
              <a:rPr lang="en-US" sz="1600" dirty="0" smtClean="0">
                <a:solidFill>
                  <a:srgbClr val="000000"/>
                </a:solidFill>
                <a:latin typeface="+mj-lt"/>
                <a:ea typeface="ＭＳ Ｐゴシック" charset="0"/>
                <a:cs typeface="Helvetica" charset="0"/>
              </a:rPr>
              <a:t>Needs that have already been met do not motivate.</a:t>
            </a:r>
          </a:p>
          <a:p>
            <a:pPr marL="334963" indent="-334963">
              <a:spcAft>
                <a:spcPts val="0"/>
              </a:spcAft>
              <a:buFont typeface="Arial" charset="0"/>
              <a:buChar char="•"/>
              <a:defRPr/>
            </a:pPr>
            <a:r>
              <a:rPr lang="en-US" sz="1600" dirty="0" smtClean="0">
                <a:solidFill>
                  <a:srgbClr val="000000"/>
                </a:solidFill>
                <a:latin typeface="+mj-lt"/>
                <a:ea typeface="ＭＳ Ｐゴシック" charset="0"/>
                <a:cs typeface="Helvetica" charset="0"/>
              </a:rPr>
              <a:t>If a need is filled, another higher-level need emerges.</a:t>
            </a:r>
            <a:endParaRPr lang="en-US" sz="1600" dirty="0">
              <a:solidFill>
                <a:srgbClr val="000000"/>
              </a:solidFill>
              <a:latin typeface="+mj-lt"/>
              <a:ea typeface="ＭＳ Ｐゴシック" charset="0"/>
              <a:cs typeface="Helvetica" charset="0"/>
            </a:endParaRPr>
          </a:p>
        </p:txBody>
      </p:sp>
    </p:spTree>
    <p:extLst>
      <p:ext uri="{BB962C8B-B14F-4D97-AF65-F5344CB8AC3E}">
        <p14:creationId xmlns:p14="http://schemas.microsoft.com/office/powerpoint/2010/main" val="2407727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a:solidFill>
                  <a:srgbClr val="888FB8"/>
                </a:solidFill>
              </a:rPr>
              <a:t>FIGURE 10-2</a:t>
            </a:r>
            <a:r>
              <a:rPr lang="en-US" sz="1800" dirty="0"/>
              <a:t>	Maslow’s Hierarchy of Needs</a:t>
            </a:r>
            <a:endParaRPr lang="en-US" sz="1400" dirty="0"/>
          </a:p>
        </p:txBody>
      </p:sp>
      <p:pic>
        <p:nvPicPr>
          <p:cNvPr id="3" name="Picture 2" descr="An illustration of Maslow's hierarchy of needs is shown. Above the illustration is the following text: &quot;Psychologist Abraham Maslow believed that people act to fulfill five categories of needs.&quot;&#10;&#10;The illustration shows a triangle. The triangle is divided horizontally into five equal parts. Moving from the bottom of the triangle to the top, the five categories of needs are listed to the left of the triangle: &quot;Physiological needs&quot;; &quot;Safety needs&quot;; &quot;Social needs&quot;; &quot;Esteem needs&quot;; and &quot;Self-actualization needs.&quot; " title="Figure 10-2 - Maslow's Hiearchy of Needs"/>
          <p:cNvPicPr>
            <a:picLocks noChangeAspect="1"/>
          </p:cNvPicPr>
          <p:nvPr/>
        </p:nvPicPr>
        <p:blipFill>
          <a:blip r:embed="rId2"/>
          <a:stretch>
            <a:fillRect/>
          </a:stretch>
        </p:blipFill>
        <p:spPr>
          <a:xfrm>
            <a:off x="457200" y="1828800"/>
            <a:ext cx="8229600" cy="4062387"/>
          </a:xfrm>
          <a:prstGeom prst="rect">
            <a:avLst/>
          </a:prstGeom>
        </p:spPr>
      </p:pic>
      <p:cxnSp>
        <p:nvCxnSpPr>
          <p:cNvPr id="5" name="Straight Arrow Connector 4"/>
          <p:cNvCxnSpPr/>
          <p:nvPr/>
        </p:nvCxnSpPr>
        <p:spPr>
          <a:xfrm flipV="1">
            <a:off x="8252374" y="2971800"/>
            <a:ext cx="53426" cy="2438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914400" y="3048000"/>
            <a:ext cx="0" cy="2286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315200" y="2514600"/>
            <a:ext cx="1828800" cy="369332"/>
          </a:xfrm>
          <a:prstGeom prst="rect">
            <a:avLst/>
          </a:prstGeom>
          <a:noFill/>
        </p:spPr>
        <p:txBody>
          <a:bodyPr wrap="square" rtlCol="0">
            <a:spAutoFit/>
          </a:bodyPr>
          <a:lstStyle/>
          <a:p>
            <a:pPr algn="ctr"/>
            <a:r>
              <a:rPr lang="en-US" dirty="0" smtClean="0">
                <a:solidFill>
                  <a:srgbClr val="FF0000"/>
                </a:solidFill>
              </a:rPr>
              <a:t>Satisfaction</a:t>
            </a:r>
            <a:endParaRPr lang="en-US" dirty="0">
              <a:solidFill>
                <a:srgbClr val="FF0000"/>
              </a:solidFill>
            </a:endParaRPr>
          </a:p>
        </p:txBody>
      </p:sp>
      <p:sp>
        <p:nvSpPr>
          <p:cNvPr id="8" name="TextBox 7"/>
          <p:cNvSpPr txBox="1"/>
          <p:nvPr/>
        </p:nvSpPr>
        <p:spPr>
          <a:xfrm>
            <a:off x="152400" y="2590800"/>
            <a:ext cx="1828800" cy="369332"/>
          </a:xfrm>
          <a:prstGeom prst="rect">
            <a:avLst/>
          </a:prstGeom>
          <a:noFill/>
        </p:spPr>
        <p:txBody>
          <a:bodyPr wrap="square" rtlCol="0">
            <a:spAutoFit/>
          </a:bodyPr>
          <a:lstStyle/>
          <a:p>
            <a:pPr algn="ctr"/>
            <a:r>
              <a:rPr lang="en-US" dirty="0" smtClean="0">
                <a:solidFill>
                  <a:srgbClr val="FF0000"/>
                </a:solidFill>
              </a:rPr>
              <a:t>Dissatisfaction</a:t>
            </a:r>
            <a:endParaRPr lang="en-US" dirty="0">
              <a:solidFill>
                <a:srgbClr val="FF0000"/>
              </a:solidFill>
            </a:endParaRPr>
          </a:p>
        </p:txBody>
      </p:sp>
    </p:spTree>
    <p:extLst>
      <p:ext uri="{BB962C8B-B14F-4D97-AF65-F5344CB8AC3E}">
        <p14:creationId xmlns:p14="http://schemas.microsoft.com/office/powerpoint/2010/main" val="1964144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xploring the World of Business and Economics&amp;quot;&quot;/&gt;&lt;property id=&quot;20307&quot; value=&quot;329&quot;/&gt;&lt;/object&gt;&lt;object type=&quot;3&quot; unique_id=&quot;10005&quot;&gt;&lt;property id=&quot;20148&quot; value=&quot;5&quot;/&gt;&lt;property id=&quot;20300&quot; value=&quot;Slide 2 - &amp;quot;Learning Objectives&amp;quot;&quot;/&gt;&lt;property id=&quot;20307&quot; value=&quot;259&quot;/&gt;&lt;/object&gt;&lt;object type=&quot;3&quot; unique_id=&quot;10006&quot;&gt;&lt;property id=&quot;20148&quot; value=&quot;5&quot;/&gt;&lt;property id=&quot;20300&quot; value=&quot;Slide 3 - &amp;quot;Zynga Zooms into Business&amp;quot;&quot;/&gt;&lt;property id=&quot;20307&quot; value=&quot;350&quot;/&gt;&lt;/object&gt;&lt;object type=&quot;3&quot; unique_id=&quot;10007&quot;&gt;&lt;property id=&quot;20148&quot; value=&quot;5&quot;/&gt;&lt;property id=&quot;20300&quot; value=&quot;Slide 4 - &amp;quot;Introduction&amp;quot;&quot;/&gt;&lt;property id=&quot;20307&quot; value=&quot;338&quot;/&gt;&lt;/object&gt;&lt;object type=&quot;3&quot; unique_id=&quot;10008&quot;&gt;&lt;property id=&quot;20148&quot; value=&quot;5&quot;/&gt;&lt;property id=&quot;20300&quot; value=&quot;Slide 5 - &amp;quot;Your Future in the Changing &amp;#x0D;&amp;#x0A;World of Business&amp;quot;&quot;/&gt;&lt;property id=&quot;20307&quot; value=&quot;351&quot;/&gt;&lt;/object&gt;&lt;object type=&quot;3&quot; unique_id=&quot;10009&quot;&gt;&lt;property id=&quot;20148&quot; value=&quot;5&quot;/&gt;&lt;property id=&quot;20300&quot; value=&quot;Slide 6 - &amp;quot;Why Study Business? (cont’d)&amp;quot;&quot;/&gt;&lt;property id=&quot;20307&quot; value=&quot;271&quot;/&gt;&lt;/object&gt;&lt;object type=&quot;3&quot; unique_id=&quot;10010&quot;&gt;&lt;property id=&quot;20148&quot; value=&quot;5&quot;/&gt;&lt;property id=&quot;20300&quot; value=&quot;Slide 7 - &amp;quot;Tips for Studying Business&amp;quot;&quot;/&gt;&lt;property id=&quot;20307&quot; value=&quot;306&quot;/&gt;&lt;/object&gt;&lt;object type=&quot;3&quot; unique_id=&quot;10011&quot;&gt;&lt;property id=&quot;20148&quot; value=&quot;5&quot;/&gt;&lt;property id=&quot;20300&quot; value=&quot;Slide 8 - &amp;quot;What Is Business?&amp;quot;&quot;/&gt;&lt;property id=&quot;20307&quot; value=&quot;272&quot;/&gt;&lt;/object&gt;&lt;object type=&quot;3&quot; unique_id=&quot;10012&quot;&gt;&lt;property id=&quot;20148&quot; value=&quot;5&quot;/&gt;&lt;property id=&quot;20300&quot; value=&quot;Slide 9 - &amp;quot;Classification of Businesses&amp;quot;&quot;/&gt;&lt;property id=&quot;20307&quot; value=&quot;352&quot;/&gt;&lt;/object&gt;&lt;object type=&quot;3&quot; unique_id=&quot;10013&quot;&gt;&lt;property id=&quot;20148&quot; value=&quot;5&quot;/&gt;&lt;property id=&quot;20300&quot; value=&quot;Slide 10 - &amp;quot;The Importance of Manufacturing&amp;quot;&quot;/&gt;&lt;property id=&quot;20307&quot; value=&quot;262&quot;/&gt;&lt;/object&gt;&lt;object type=&quot;3&quot; unique_id=&quot;10014&quot;&gt;&lt;property id=&quot;20148&quot; value=&quot;5&quot;/&gt;&lt;property id=&quot;20300&quot; value=&quot;Slide 12 - &amp;quot;Classification of Businesses&amp;quot;&quot;/&gt;&lt;property id=&quot;20307&quot; value=&quot;327&quot;/&gt;&lt;/object&gt;&lt;object type=&quot;3&quot; unique_id=&quot;10015&quot;&gt;&lt;property id=&quot;20148&quot; value=&quot;5&quot;/&gt;&lt;property id=&quot;20300&quot; value=&quot;Slide 13 - &amp;quot;The Relationship Between Sales &amp;#x0D;&amp;#x0A;Revenue and Profit&amp;quot;&quot;/&gt;&lt;property id=&quot;20307&quot; value=&quot;291&quot;/&gt;&lt;/object&gt;&lt;object type=&quot;3&quot; unique_id=&quot;10016&quot;&gt;&lt;property id=&quot;20148&quot; value=&quot;5&quot;/&gt;&lt;property id=&quot;20300&quot; value=&quot;Slide 14 - &amp;quot;The Function of Profit&amp;quot;&quot;/&gt;&lt;property id=&quot;20307&quot; value=&quot;353&quot;/&gt;&lt;/object&gt;&lt;object type=&quot;3&quot; unique_id=&quot;10017&quot;&gt;&lt;property id=&quot;20148&quot; value=&quot;5&quot;/&gt;&lt;property id=&quot;20300&quot; value=&quot;Slide 15 - &amp;quot;Paths to E-Profits&amp;quot;&quot;/&gt;&lt;property id=&quot;20307&quot; value=&quot;349&quot;/&gt;&lt;/object&gt;&lt;object type=&quot;3&quot; unique_id=&quot;10018&quot;&gt;&lt;property id=&quot;20148&quot; value=&quot;5&quot;/&gt;&lt;property id=&quot;20300&quot; value=&quot;Slide 16 - &amp;quot;Stakeholders&amp;quot;&quot;/&gt;&lt;property id=&quot;20307&quot; value=&quot;275&quot;/&gt;&lt;/object&gt;&lt;object type=&quot;3&quot; unique_id=&quot;10019&quot;&gt;&lt;property id=&quot;20148&quot; value=&quot;5&quot;/&gt;&lt;property id=&quot;20300&quot; value=&quot;Slide 17 - &amp;quot;Economics&amp;quot;&quot;/&gt;&lt;property id=&quot;20307&quot; value=&quot;354&quot;/&gt;&lt;/object&gt;&lt;object type=&quot;3&quot; unique_id=&quot;10020&quot;&gt;&lt;property id=&quot;20148&quot; value=&quot;5&quot;/&gt;&lt;property id=&quot;20300&quot; value=&quot;Slide 18 - &amp;quot;Types of Economic Systems  &amp;quot;&quot;/&gt;&lt;property id=&quot;20307&quot; value=&quot;319&quot;/&gt;&lt;/object&gt;&lt;object type=&quot;3&quot; unique_id=&quot;10021&quot;&gt;&lt;property id=&quot;20148&quot; value=&quot;5&quot;/&gt;&lt;property id=&quot;20300&quot; value=&quot;Slide 19 - &amp;quot;Types of Economic Systems (cont’d)&amp;quot;&quot;/&gt;&lt;property id=&quot;20307&quot; value=&quot;355&quot;/&gt;&lt;/object&gt;&lt;object type=&quot;3&quot; unique_id=&quot;10022&quot;&gt;&lt;property id=&quot;20148&quot; value=&quot;5&quot;/&gt;&lt;property id=&quot;20300&quot; value=&quot;Slide 20 - &amp;quot;Capitalism&amp;quot;&quot;/&gt;&lt;property id=&quot;20307&quot; value=&quot;356&quot;/&gt;&lt;/object&gt;&lt;object type=&quot;3&quot; unique_id=&quot;10024&quot;&gt;&lt;property id=&quot;20148&quot; value=&quot;5&quot;/&gt;&lt;property id=&quot;20300&quot; value=&quot;Slide 21 - &amp;quot; Basic assumptions for Adam Smith’s &amp;#x0D;&amp;#x0A;Laissez-Faire Capitalism&amp;#x0D;&amp;#x0A;&amp;quot;&quot;/&gt;&lt;property id=&quot;20307&quot; value=&quot;276&quot;/&gt;&lt;/object&gt;&lt;object type=&quot;3&quot; unique_id=&quot;10025&quot;&gt;&lt;property id=&quot;20148&quot; value=&quot;5&quot;/&gt;&lt;property id=&quot;20300&quot; value=&quot;Slide 22 - &amp;quot;Command Economy - Socialism&amp;#x0D;&amp;#x0A;&amp;quot;&quot;/&gt;&lt;property id=&quot;20307&quot; value=&quot;358&quot;/&gt;&lt;/object&gt;&lt;object type=&quot;3&quot; unique_id=&quot;10026&quot;&gt;&lt;property id=&quot;20148&quot; value=&quot;5&quot;/&gt;&lt;property id=&quot;20300&quot; value=&quot;Slide 23 - &amp;quot;Command Economy - Communism&amp;#x0D;&amp;#x0A;&amp;quot;&quot;/&gt;&lt;property id=&quot;20307&quot; value=&quot;359&quot;/&gt;&lt;/object&gt;&lt;object type=&quot;3&quot; unique_id=&quot;10027&quot;&gt;&lt;property id=&quot;20148&quot; value=&quot;5&quot;/&gt;&lt;property id=&quot;20300&quot; value=&quot;Slide 24 - &amp;quot; The U.S. economy is a mixed economy.&amp;#x0D;&amp;#x0A;&amp;quot;&quot;/&gt;&lt;property id=&quot;20307&quot; value=&quot;360&quot;/&gt;&lt;/object&gt;&lt;object type=&quot;3&quot; unique_id=&quot;10028&quot;&gt;&lt;property id=&quot;20148&quot; value=&quot;5&quot;/&gt;&lt;property id=&quot;20300&quot; value=&quot;Slide 25 - &amp;quot;The Circular Flow in Our Mixed Economy&amp;quot;&quot;/&gt;&lt;property id=&quot;20307&quot; value=&quot;264&quot;/&gt;&lt;/object&gt;&lt;object type=&quot;3&quot; unique_id=&quot;10029&quot;&gt;&lt;property id=&quot;20148&quot; value=&quot;5&quot;/&gt;&lt;property id=&quot;20300&quot; value=&quot;Slide 26 - &amp;quot;Measuring Economic Performance&amp;quot;&quot;/&gt;&lt;property id=&quot;20307&quot; value=&quot;281&quot;/&gt;&lt;/object&gt;&lt;object type=&quot;3&quot; unique_id=&quot;10030&quot;&gt;&lt;property id=&quot;20148&quot; value=&quot;5&quot;/&gt;&lt;property id=&quot;20300&quot; value=&quot;Slide 27 - &amp;quot;Measuring Economic Performance (cont’d)&amp;quot;&quot;/&gt;&lt;property id=&quot;20307&quot; value=&quot;361&quot;/&gt;&lt;/object&gt;&lt;object type=&quot;3&quot; unique_id=&quot;10031&quot;&gt;&lt;property id=&quot;20148&quot; value=&quot;5&quot;/&gt;&lt;property id=&quot;20300&quot; value=&quot;Slide 28 - &amp;quot;Measuring Economic Performance (cont’d)&amp;quot;&quot;/&gt;&lt;property id=&quot;20307&quot; value=&quot;362&quot;/&gt;&lt;/object&gt;&lt;object type=&quot;3&quot; unique_id=&quot;10032&quot;&gt;&lt;property id=&quot;20148&quot; value=&quot;5&quot;/&gt;&lt;property id=&quot;20300&quot; value=&quot;Slide 29 - &amp;quot;Gross Domestic Product&amp;quot;&quot;/&gt;&lt;property id=&quot;20307&quot; value=&quot;363&quot;/&gt;&lt;/object&gt;&lt;object type=&quot;3&quot; unique_id=&quot;10033&quot;&gt;&lt;property id=&quot;20148&quot; value=&quot;5&quot;/&gt;&lt;property id=&quot;20300&quot; value=&quot;Slide 30 - &amp;quot;Balance of Trade&amp;quot;&quot;/&gt;&lt;property id=&quot;20307&quot; value=&quot;367&quot;/&gt;&lt;/object&gt;&lt;object type=&quot;3&quot; unique_id=&quot;10034&quot;&gt;&lt;property id=&quot;20148&quot; value=&quot;5&quot;/&gt;&lt;property id=&quot;20300&quot; value=&quot;Slide 31 - &amp;quot;Bank Credit of All Commercial Banks&amp;quot;&quot;/&gt;&lt;property id=&quot;20307&quot; value=&quot;368&quot;/&gt;&lt;/object&gt;&lt;object type=&quot;3&quot; unique_id=&quot;10035&quot;&gt;&lt;property id=&quot;20148&quot; value=&quot;5&quot;/&gt;&lt;property id=&quot;20300&quot; value=&quot;Slide 32&quot;/&gt;&lt;property id=&quot;20307&quot; value=&quot;364&quot;/&gt;&lt;/object&gt;&lt;object type=&quot;3&quot; unique_id=&quot;10036&quot;&gt;&lt;property id=&quot;20148&quot; value=&quot;5&quot;/&gt;&lt;property id=&quot;20300&quot; value=&quot;Slide 33 - &amp;quot;Inflation Rate&amp;quot;&quot;/&gt;&lt;property id=&quot;20307&quot; value=&quot;365&quot;/&gt;&lt;/object&gt;&lt;object type=&quot;3&quot; unique_id=&quot;10037&quot;&gt;&lt;property id=&quot;20148&quot; value=&quot;5&quot;/&gt;&lt;property id=&quot;20300&quot; value=&quot;Slide 34 - &amp;quot;Unemployment Rate&amp;quot;&quot;/&gt;&lt;property id=&quot;20307&quot; value=&quot;366&quot;/&gt;&lt;/object&gt;&lt;object type=&quot;3&quot; unique_id=&quot;10038&quot;&gt;&lt;property id=&quot;20148&quot; value=&quot;5&quot;/&gt;&lt;property id=&quot;20300&quot; value=&quot;Slide 35 - &amp;quot;Corporate Profits&amp;quot;&quot;/&gt;&lt;property id=&quot;20307&quot; value=&quot;369&quot;/&gt;&lt;/object&gt;&lt;object type=&quot;3&quot; unique_id=&quot;10039&quot;&gt;&lt;property id=&quot;20148&quot; value=&quot;5&quot;/&gt;&lt;property id=&quot;20300&quot; value=&quot;Slide 36 - &amp;quot;New Housing Starts&amp;quot;&quot;/&gt;&lt;property id=&quot;20307&quot; value=&quot;370&quot;/&gt;&lt;/object&gt;&lt;object type=&quot;3&quot; unique_id=&quot;10040&quot;&gt;&lt;property id=&quot;20148&quot; value=&quot;5&quot;/&gt;&lt;property id=&quot;20300&quot; value=&quot;Slide 37 - &amp;quot;Interest Rates&amp;quot;&quot;/&gt;&lt;property id=&quot;20307&quot; value=&quot;371&quot;/&gt;&lt;/object&gt;&lt;object type=&quot;3&quot; unique_id=&quot;10041&quot;&gt;&lt;property id=&quot;20148&quot; value=&quot;5&quot;/&gt;&lt;property id=&quot;20300&quot; value=&quot;Slide 38 - &amp;quot;The Business Cycle&amp;quot;&quot;/&gt;&lt;property id=&quot;20307&quot; value=&quot;293&quot;/&gt;&lt;/object&gt;&lt;object type=&quot;3&quot; unique_id=&quot;10042&quot;&gt;&lt;property id=&quot;20148&quot; value=&quot;5&quot;/&gt;&lt;property id=&quot;20300&quot; value=&quot;Slide 39 - &amp;quot;Is recession something that can’t be avoided? &amp;quot;&quot;/&gt;&lt;property id=&quot;20307&quot; value=&quot;372&quot;/&gt;&lt;/object&gt;&lt;object type=&quot;3&quot; unique_id=&quot;10043&quot;&gt;&lt;property id=&quot;20148&quot; value=&quot;5&quot;/&gt;&lt;property id=&quot;20300&quot; value=&quot;Slide 40 - &amp;quot;Monetary Policies&amp;quot;&quot;/&gt;&lt;property id=&quot;20307&quot; value=&quot;373&quot;/&gt;&lt;/object&gt;&lt;object type=&quot;3&quot; unique_id=&quot;10046&quot;&gt;&lt;property id=&quot;20148&quot; value=&quot;5&quot;/&gt;&lt;property id=&quot;20300&quot; value=&quot;Slide 45 - &amp;quot;Supply Curve and Demand Curve&amp;quot;&quot;/&gt;&lt;property id=&quot;20307&quot; value=&quot;266&quot;/&gt;&lt;/object&gt;&lt;object type=&quot;3&quot; unique_id=&quot;10058&quot;&gt;&lt;property id=&quot;20148&quot; value=&quot;5&quot;/&gt;&lt;property id=&quot;20300&quot; value=&quot;Slide 60 - &amp;quot;American Business Today (cont’d)&amp;quot;&quot;/&gt;&lt;property id=&quot;20307&quot; value=&quot;333&quot;/&gt;&lt;/object&gt;&lt;object type=&quot;3&quot; unique_id=&quot;10800&quot;&gt;&lt;property id=&quot;20148&quot; value=&quot;5&quot;/&gt;&lt;property id=&quot;20300&quot; value=&quot;Slide 11 - &amp;quot;The Importance of Manufacturing&amp;quot;&quot;/&gt;&lt;property id=&quot;20307&quot; value=&quot;374&quot;/&gt;&lt;/object&gt;&lt;object type=&quot;3&quot; unique_id=&quot;10801&quot;&gt;&lt;property id=&quot;20148&quot; value=&quot;5&quot;/&gt;&lt;property id=&quot;20300&quot; value=&quot;Slide 41 - &amp;quot;Fiscal Policy&amp;quot;&quot;/&gt;&lt;property id=&quot;20307&quot; value=&quot;375&quot;/&gt;&lt;/object&gt;&lt;object type=&quot;3&quot; unique_id=&quot;10802&quot;&gt;&lt;property id=&quot;20148&quot; value=&quot;5&quot;/&gt;&lt;property id=&quot;20300&quot; value=&quot;Slide 42 - &amp;quot;Federal Deficit and National Debt&amp;quot;&quot;/&gt;&lt;property id=&quot;20307&quot; value=&quot;376&quot;/&gt;&lt;/object&gt;&lt;object type=&quot;3&quot; unique_id=&quot;10803&quot;&gt;&lt;property id=&quot;20148&quot; value=&quot;5&quot;/&gt;&lt;property id=&quot;20300&quot; value=&quot;Slide 43 - &amp;quot;Competition&amp;quot;&quot;/&gt;&lt;property id=&quot;20307&quot; value=&quot;377&quot;/&gt;&lt;/object&gt;&lt;object type=&quot;3&quot; unique_id=&quot;10804&quot;&gt;&lt;property id=&quot;20148&quot; value=&quot;5&quot;/&gt;&lt;property id=&quot;20300&quot; value=&quot;Slide 44 - &amp;quot;Perfect Competition&amp;quot;&quot;/&gt;&lt;property id=&quot;20307&quot; value=&quot;379&quot;/&gt;&lt;/object&gt;&lt;object type=&quot;3&quot; unique_id=&quot;10805&quot;&gt;&lt;property id=&quot;20148&quot; value=&quot;5&quot;/&gt;&lt;property id=&quot;20300&quot; value=&quot;Slide 46 - &amp;quot;Monopolistic Competition&amp;quot;&quot;/&gt;&lt;property id=&quot;20307&quot; value=&quot;381&quot;/&gt;&lt;/object&gt;&lt;object type=&quot;3&quot; unique_id=&quot;10806&quot;&gt;&lt;property id=&quot;20148&quot; value=&quot;5&quot;/&gt;&lt;property id=&quot;20300&quot; value=&quot;Slide 47 - &amp;quot;Oligopoly&amp;quot;&quot;/&gt;&lt;property id=&quot;20307&quot; value=&quot;382&quot;/&gt;&lt;/object&gt;&lt;object type=&quot;3&quot; unique_id=&quot;10807&quot;&gt;&lt;property id=&quot;20148&quot; value=&quot;5&quot;/&gt;&lt;property id=&quot;20300&quot; value=&quot;Slide 48 - &amp;quot;Monopoly&amp;quot;&quot;/&gt;&lt;property id=&quot;20307&quot; value=&quot;383&quot;/&gt;&lt;/object&gt;&lt;object type=&quot;3&quot; unique_id=&quot;10808&quot;&gt;&lt;property id=&quot;20148&quot; value=&quot;5&quot;/&gt;&lt;property id=&quot;20300&quot; value=&quot;Slide 49 - &amp;quot;Monopoly&amp;quot;&quot;/&gt;&lt;property id=&quot;20307&quot; value=&quot;384&quot;/&gt;&lt;/object&gt;&lt;object type=&quot;3&quot; unique_id=&quot;10809&quot;&gt;&lt;property id=&quot;20148&quot; value=&quot;5&quot;/&gt;&lt;property id=&quot;20300&quot; value=&quot;Slide 50 - &amp;quot;Early Business Development&amp;quot;&quot;/&gt;&lt;property id=&quot;20307&quot; value=&quot;385&quot;/&gt;&lt;/object&gt;&lt;object type=&quot;3&quot; unique_id=&quot;11859&quot;&gt;&lt;property id=&quot;20148&quot; value=&quot;5&quot;/&gt;&lt;property id=&quot;20300&quot; value=&quot;Slide 51 - &amp;quot;Early Business Development&amp;quot;&quot;/&gt;&lt;property id=&quot;20307&quot; value=&quot;386&quot;/&gt;&lt;/object&gt;&lt;object type=&quot;3&quot; unique_id=&quot;11860&quot;&gt;&lt;property id=&quot;20148&quot; value=&quot;5&quot;/&gt;&lt;property id=&quot;20300&quot; value=&quot;Slide 52 - &amp;quot;Early Business Development&amp;quot;&quot;/&gt;&lt;property id=&quot;20307&quot; value=&quot;387&quot;/&gt;&lt;/object&gt;&lt;object type=&quot;3&quot; unique_id=&quot;11861&quot;&gt;&lt;property id=&quot;20148&quot; value=&quot;5&quot;/&gt;&lt;property id=&quot;20300&quot; value=&quot;Slide 53 - &amp;quot;Early Business Development&amp;quot;&quot;/&gt;&lt;property id=&quot;20307&quot; value=&quot;388&quot;/&gt;&lt;/object&gt;&lt;object type=&quot;3&quot; unique_id=&quot;11862&quot;&gt;&lt;property id=&quot;20148&quot; value=&quot;5&quot;/&gt;&lt;property id=&quot;20300&quot; value=&quot;Slide 54 - &amp;quot;Business Development in the 1900s&amp;quot;&quot;/&gt;&lt;property id=&quot;20307&quot; value=&quot;391&quot;/&gt;&lt;/object&gt;&lt;object type=&quot;3&quot; unique_id=&quot;11863&quot;&gt;&lt;property id=&quot;20148&quot; value=&quot;5&quot;/&gt;&lt;property id=&quot;20300&quot; value=&quot;Slide 55 - &amp;quot;Business Development in the 1900s&amp;quot;&quot;/&gt;&lt;property id=&quot;20307&quot; value=&quot;392&quot;/&gt;&lt;/object&gt;&lt;object type=&quot;3&quot; unique_id=&quot;11864&quot;&gt;&lt;property id=&quot;20148&quot; value=&quot;5&quot;/&gt;&lt;property id=&quot;20300&quot; value=&quot;Slide 56 - &amp;quot;Business Development in the 1900s&amp;quot;&quot;/&gt;&lt;property id=&quot;20307&quot; value=&quot;393&quot;/&gt;&lt;/object&gt;&lt;object type=&quot;3&quot; unique_id=&quot;11865&quot;&gt;&lt;property id=&quot;20148&quot; value=&quot;5&quot;/&gt;&lt;property id=&quot;20300&quot; value=&quot;Slide 57 - &amp;quot;Business Development in the 1900s&amp;quot;&quot;/&gt;&lt;property id=&quot;20307&quot; value=&quot;394&quot;/&gt;&lt;/object&gt;&lt;object type=&quot;3&quot; unique_id=&quot;11866&quot;&gt;&lt;property id=&quot;20148&quot; value=&quot;5&quot;/&gt;&lt;property id=&quot;20300&quot; value=&quot;Slide 58 - &amp;quot;Business Development in the 1900s&amp;quot;&quot;/&gt;&lt;property id=&quot;20307&quot; value=&quot;395&quot;/&gt;&lt;/object&gt;&lt;object type=&quot;3&quot; unique_id=&quot;11867&quot;&gt;&lt;property id=&quot;20148&quot; value=&quot;5&quot;/&gt;&lt;property id=&quot;20300&quot; value=&quot;Slide 59 - &amp;quot;American Business Today&amp;quot;&quot;/&gt;&lt;property id=&quot;20307&quot; value=&quot;396&quot;/&gt;&lt;/object&gt;&lt;object type=&quot;3&quot; unique_id=&quot;11868&quot;&gt;&lt;property id=&quot;20148&quot; value=&quot;5&quot;/&gt;&lt;property id=&quot;20300&quot; value=&quot;Slide 61 - &amp;quot;U.S. Manufacturing Employment&amp;#x0D;&amp;#x0A;1980 - 2008 and Projected 2018 (000s)&amp;quot;&quot;/&gt;&lt;property id=&quot;20307&quot; value=&quot;389&quot;/&gt;&lt;/object&gt;&lt;object type=&quot;3&quot; unique_id=&quot;11869&quot;&gt;&lt;property id=&quot;20148&quot; value=&quot;5&quot;/&gt;&lt;property id=&quot;20300&quot; value=&quot;Slide 62 - &amp;quot;A Few of the Fastest Growing &amp;#x0D;&amp;#x0A;Occupations 2008-2018 &amp;#x0D;&amp;#x0A;&amp;quot;&quot;/&gt;&lt;property id=&quot;20307&quot; value=&quot;390&quot;/&gt;&lt;/object&gt;&lt;/object&gt;&lt;/object&gt;&lt;/database&gt;"/>
  <p:tag name="SECTOMILLISECCONVERTED" val="1"/>
</p:tagLst>
</file>

<file path=ppt/theme/theme1.xml><?xml version="1.0" encoding="utf-8"?>
<a:theme xmlns:a="http://schemas.openxmlformats.org/drawingml/2006/main" name="Pride12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29057</TotalTime>
  <Words>2803</Words>
  <Application>Microsoft Macintosh PowerPoint</Application>
  <PresentationFormat>On-screen Show (4:3)</PresentationFormat>
  <Paragraphs>271</Paragraphs>
  <Slides>35</Slides>
  <Notes>26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Pride12e</vt:lpstr>
      <vt:lpstr>Chapter 10  Motivating and Satisfying Employees and Teams</vt:lpstr>
      <vt:lpstr>What Is Motivation?</vt:lpstr>
      <vt:lpstr>Scientific Management</vt:lpstr>
      <vt:lpstr>FIGURE 10-1 Taylor’s Piece-Rate System</vt:lpstr>
      <vt:lpstr>The Hawthorne Studies</vt:lpstr>
      <vt:lpstr>Reinforcement Theory</vt:lpstr>
      <vt:lpstr>Behavior Modification</vt:lpstr>
      <vt:lpstr>Maslow’s Hierarchy of Needs</vt:lpstr>
      <vt:lpstr>FIGURE 10-2 Maslow’s Hierarchy of Needs</vt:lpstr>
      <vt:lpstr>Herzberg’s  Motivation–Hygiene Theory</vt:lpstr>
      <vt:lpstr>FIGURE 10-3 Herzberg’s Motivation–Hygiene Factors</vt:lpstr>
      <vt:lpstr> Comparison of Maslow’s Hierarchy of Needs and Herzberg’s                              Motivation–Hygiene Factors</vt:lpstr>
      <vt:lpstr>Theory X and Theory Y (slide 1 of 2)</vt:lpstr>
      <vt:lpstr>Theory X and Theory Y (slide 2 of 2)</vt:lpstr>
      <vt:lpstr>TABLE 10-1 Theory X and Theory Y Contrasted</vt:lpstr>
      <vt:lpstr>Theory Z</vt:lpstr>
      <vt:lpstr>FIGURE 10-4 The Features of Theory Z</vt:lpstr>
      <vt:lpstr>Equity Theory</vt:lpstr>
      <vt:lpstr>Expectancy Theory</vt:lpstr>
      <vt:lpstr>FIGURE 10-5 Expectancy Theory</vt:lpstr>
      <vt:lpstr>Goal-Setting Theory</vt:lpstr>
      <vt:lpstr>Management by Objectives</vt:lpstr>
      <vt:lpstr>Job Enrichment</vt:lpstr>
      <vt:lpstr>Flexible Scheduling Options</vt:lpstr>
      <vt:lpstr>Part-Time Work and Job Sharing</vt:lpstr>
      <vt:lpstr>Telecommuting</vt:lpstr>
      <vt:lpstr>Employee Empowerment</vt:lpstr>
      <vt:lpstr>Employee Ownership</vt:lpstr>
      <vt:lpstr>What Is a Team?</vt:lpstr>
      <vt:lpstr>Types of Teams</vt:lpstr>
      <vt:lpstr>FIGURE 10-6 Advantages and Disadvantages of Self-Managed Teams</vt:lpstr>
      <vt:lpstr>FIGURE 10-7 Stages of Team Development</vt:lpstr>
      <vt:lpstr>Roles Within a Team</vt:lpstr>
      <vt:lpstr>Team Cohesiveness</vt:lpstr>
      <vt:lpstr>Benefits and Limitations of Teams</vt:lpstr>
    </vt:vector>
  </TitlesOfParts>
  <Company>HMCo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Tianna Tagami;Instructional Designer</dc:creator>
  <cp:lastModifiedBy>Eric Belk</cp:lastModifiedBy>
  <cp:revision>799</cp:revision>
  <cp:lastPrinted>2017-10-26T13:53:42Z</cp:lastPrinted>
  <dcterms:modified xsi:type="dcterms:W3CDTF">2018-10-24T01:07:04Z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81C559C9-D57A-447F-8ADB-55EC58C1EE43</vt:lpwstr>
  </property>
  <property fmtid="{D5CDD505-2E9C-101B-9397-08002B2CF9AE}" pid="4" name="ArticulatePath">
    <vt:lpwstr>PHK11eCh01_lecture</vt:lpwstr>
  </property>
  <property fmtid="{D5CDD505-2E9C-101B-9397-08002B2CF9AE}" pid="5" name="ArticulateProjectFull">
    <vt:lpwstr>C:\Documents and Settings\Don\My Documents\Don Izzo\LarryFlick\Business 11e\Izzo PPT\PHK11eCh01_lecture.ppta</vt:lpwstr>
  </property>
  <property fmtid="{D5CDD505-2E9C-101B-9397-08002B2CF9AE}" pid="6" name="_NewReviewCycle">
    <vt:lpwstr/>
  </property>
</Properties>
</file>