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47"/>
  </p:notesMasterIdLst>
  <p:handoutMasterIdLst>
    <p:handoutMasterId r:id="rId48"/>
  </p:handoutMasterIdLst>
  <p:sldIdLst>
    <p:sldId id="329" r:id="rId2"/>
    <p:sldId id="447" r:id="rId3"/>
    <p:sldId id="448" r:id="rId4"/>
    <p:sldId id="338" r:id="rId5"/>
    <p:sldId id="422" r:id="rId6"/>
    <p:sldId id="272" r:id="rId7"/>
    <p:sldId id="352" r:id="rId8"/>
    <p:sldId id="423" r:id="rId9"/>
    <p:sldId id="449" r:id="rId10"/>
    <p:sldId id="291" r:id="rId11"/>
    <p:sldId id="353" r:id="rId12"/>
    <p:sldId id="450" r:id="rId13"/>
    <p:sldId id="451" r:id="rId14"/>
    <p:sldId id="452" r:id="rId15"/>
    <p:sldId id="453" r:id="rId16"/>
    <p:sldId id="454" r:id="rId17"/>
    <p:sldId id="354" r:id="rId18"/>
    <p:sldId id="429" r:id="rId19"/>
    <p:sldId id="356" r:id="rId20"/>
    <p:sldId id="430" r:id="rId21"/>
    <p:sldId id="409" r:id="rId22"/>
    <p:sldId id="398" r:id="rId23"/>
    <p:sldId id="431" r:id="rId24"/>
    <p:sldId id="455" r:id="rId25"/>
    <p:sldId id="411" r:id="rId26"/>
    <p:sldId id="456" r:id="rId27"/>
    <p:sldId id="457" r:id="rId28"/>
    <p:sldId id="458" r:id="rId29"/>
    <p:sldId id="403" r:id="rId30"/>
    <p:sldId id="437" r:id="rId31"/>
    <p:sldId id="436" r:id="rId32"/>
    <p:sldId id="459" r:id="rId33"/>
    <p:sldId id="439" r:id="rId34"/>
    <p:sldId id="443" r:id="rId35"/>
    <p:sldId id="460" r:id="rId36"/>
    <p:sldId id="461" r:id="rId37"/>
    <p:sldId id="377" r:id="rId38"/>
    <p:sldId id="440" r:id="rId39"/>
    <p:sldId id="379" r:id="rId40"/>
    <p:sldId id="415" r:id="rId41"/>
    <p:sldId id="441" r:id="rId42"/>
    <p:sldId id="381" r:id="rId43"/>
    <p:sldId id="382" r:id="rId44"/>
    <p:sldId id="383" r:id="rId45"/>
    <p:sldId id="402" r:id="rId46"/>
  </p:sldIdLst>
  <p:sldSz cx="9144000" cy="6858000" type="screen4x3"/>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816">
          <p15:clr>
            <a:srgbClr val="A4A3A4"/>
          </p15:clr>
        </p15:guide>
        <p15:guide id="2" pos="672">
          <p15:clr>
            <a:srgbClr val="A4A3A4"/>
          </p15:clr>
        </p15:guide>
      </p15:sldGuideLst>
    </p:ext>
    <p:ext uri="{2D200454-40CA-4A62-9FC3-DE9A4176ACB9}">
      <p15:notesGuideLst xmlns=""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e Dauksewicz" initials="" lastIdx="1" clrIdx="0"/>
  <p:cmAuthor id="1" name="Windows User" initials="JD" lastIdx="28" clrIdx="1"/>
  <p:cmAuthor id="2" name="Tianna" initials="T" lastIdx="59" clrIdx="2"/>
  <p:cmAuthor id="3" name="Shay Carpenter" initials="SC" lastIdx="2" clrIdx="3">
    <p:extLst/>
  </p:cmAuthor>
  <p:cmAuthor id="4" name="Marshall, Miranda" initials="MM" lastIdx="2" clrIdx="4">
    <p:extLst/>
  </p:cmAuthor>
  <p:cmAuthor id="5" name="Janneck, Allie K" initials="JAK" lastIdx="20"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676"/>
    <a:srgbClr val="CBC5E1"/>
    <a:srgbClr val="E2DFEF"/>
    <a:srgbClr val="48348E"/>
    <a:srgbClr val="C3D2F3"/>
    <a:srgbClr val="DEE7F3"/>
    <a:srgbClr val="006AA9"/>
    <a:srgbClr val="FFFFFF"/>
    <a:srgbClr val="BFDAD6"/>
    <a:srgbClr val="DCE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38" autoAdjust="0"/>
    <p:restoredTop sz="94600" autoAdjust="0"/>
  </p:normalViewPr>
  <p:slideViewPr>
    <p:cSldViewPr>
      <p:cViewPr varScale="1">
        <p:scale>
          <a:sx n="83" d="100"/>
          <a:sy n="83" d="100"/>
        </p:scale>
        <p:origin x="-800" y="-96"/>
      </p:cViewPr>
      <p:guideLst>
        <p:guide orient="horz" pos="816"/>
        <p:guide pos="672"/>
      </p:guideLst>
    </p:cSldViewPr>
  </p:slideViewPr>
  <p:outlineViewPr>
    <p:cViewPr>
      <p:scale>
        <a:sx n="33" d="100"/>
        <a:sy n="33" d="100"/>
      </p:scale>
      <p:origin x="0" y="-34038"/>
    </p:cViewPr>
  </p:outlineViewPr>
  <p:notesTextViewPr>
    <p:cViewPr>
      <p:scale>
        <a:sx n="100" d="100"/>
        <a:sy n="100" d="100"/>
      </p:scale>
      <p:origin x="0" y="0"/>
    </p:cViewPr>
  </p:notesTextViewPr>
  <p:sorterViewPr>
    <p:cViewPr>
      <p:scale>
        <a:sx n="214" d="100"/>
        <a:sy n="214" d="100"/>
      </p:scale>
      <p:origin x="0" y="0"/>
    </p:cViewPr>
  </p:sorterViewPr>
  <p:notesViewPr>
    <p:cSldViewPr>
      <p:cViewPr varScale="1">
        <p:scale>
          <a:sx n="85" d="100"/>
          <a:sy n="85" d="100"/>
        </p:scale>
        <p:origin x="-315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ags" Target="tags/tag1.xml"/><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52EE4F1B-DBE0-4F1E-B412-49CA4B7A2779}" type="slidenum">
              <a:rPr lang="en-US"/>
              <a:pPr>
                <a:defRPr/>
              </a:pPr>
              <a:t>‹#›</a:t>
            </a:fld>
            <a:endParaRPr lang="en-US" dirty="0"/>
          </a:p>
        </p:txBody>
      </p:sp>
    </p:spTree>
    <p:extLst>
      <p:ext uri="{BB962C8B-B14F-4D97-AF65-F5344CB8AC3E}">
        <p14:creationId xmlns:p14="http://schemas.microsoft.com/office/powerpoint/2010/main" val="456030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099"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4103"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Times New Roman" pitchFamily="18" charset="0"/>
              </a:defRPr>
            </a:lvl1pPr>
          </a:lstStyle>
          <a:p>
            <a:pPr>
              <a:defRPr/>
            </a:pPr>
            <a:fld id="{AFE087C7-FDD8-4C89-8735-B20DA0D4D5C6}" type="slidenum">
              <a:rPr lang="en-US"/>
              <a:pPr>
                <a:defRPr/>
              </a:pPr>
              <a:t>‹#›</a:t>
            </a:fld>
            <a:endParaRPr lang="en-US" dirty="0"/>
          </a:p>
        </p:txBody>
      </p:sp>
    </p:spTree>
    <p:extLst>
      <p:ext uri="{BB962C8B-B14F-4D97-AF65-F5344CB8AC3E}">
        <p14:creationId xmlns:p14="http://schemas.microsoft.com/office/powerpoint/2010/main" val="39822872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507189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19</a:t>
            </a:fld>
            <a:endParaRPr lang="en-US" dirty="0"/>
          </a:p>
        </p:txBody>
      </p:sp>
    </p:spTree>
    <p:extLst>
      <p:ext uri="{BB962C8B-B14F-4D97-AF65-F5344CB8AC3E}">
        <p14:creationId xmlns:p14="http://schemas.microsoft.com/office/powerpoint/2010/main" val="1278377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22</a:t>
            </a:fld>
            <a:endParaRPr lang="en-US" dirty="0"/>
          </a:p>
        </p:txBody>
      </p:sp>
    </p:spTree>
    <p:extLst>
      <p:ext uri="{BB962C8B-B14F-4D97-AF65-F5344CB8AC3E}">
        <p14:creationId xmlns:p14="http://schemas.microsoft.com/office/powerpoint/2010/main" val="783233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29</a:t>
            </a:fld>
            <a:endParaRPr lang="en-US" dirty="0"/>
          </a:p>
        </p:txBody>
      </p:sp>
    </p:spTree>
    <p:extLst>
      <p:ext uri="{BB962C8B-B14F-4D97-AF65-F5344CB8AC3E}">
        <p14:creationId xmlns:p14="http://schemas.microsoft.com/office/powerpoint/2010/main" val="333980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30</a:t>
            </a:fld>
            <a:endParaRPr lang="en-US" dirty="0"/>
          </a:p>
        </p:txBody>
      </p:sp>
    </p:spTree>
    <p:extLst>
      <p:ext uri="{BB962C8B-B14F-4D97-AF65-F5344CB8AC3E}">
        <p14:creationId xmlns:p14="http://schemas.microsoft.com/office/powerpoint/2010/main" val="774425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33</a:t>
            </a:fld>
            <a:endParaRPr lang="en-US" dirty="0"/>
          </a:p>
        </p:txBody>
      </p:sp>
    </p:spTree>
    <p:extLst>
      <p:ext uri="{BB962C8B-B14F-4D97-AF65-F5344CB8AC3E}">
        <p14:creationId xmlns:p14="http://schemas.microsoft.com/office/powerpoint/2010/main" val="3166943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34</a:t>
            </a:fld>
            <a:endParaRPr lang="en-US" dirty="0"/>
          </a:p>
        </p:txBody>
      </p:sp>
    </p:spTree>
    <p:extLst>
      <p:ext uri="{BB962C8B-B14F-4D97-AF65-F5344CB8AC3E}">
        <p14:creationId xmlns:p14="http://schemas.microsoft.com/office/powerpoint/2010/main" val="322525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37</a:t>
            </a:fld>
            <a:endParaRPr lang="en-US" dirty="0"/>
          </a:p>
        </p:txBody>
      </p:sp>
    </p:spTree>
    <p:extLst>
      <p:ext uri="{BB962C8B-B14F-4D97-AF65-F5344CB8AC3E}">
        <p14:creationId xmlns:p14="http://schemas.microsoft.com/office/powerpoint/2010/main" val="7642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39</a:t>
            </a:fld>
            <a:endParaRPr lang="en-US" dirty="0"/>
          </a:p>
        </p:txBody>
      </p:sp>
    </p:spTree>
    <p:extLst>
      <p:ext uri="{BB962C8B-B14F-4D97-AF65-F5344CB8AC3E}">
        <p14:creationId xmlns:p14="http://schemas.microsoft.com/office/powerpoint/2010/main" val="30190250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42</a:t>
            </a:fld>
            <a:endParaRPr lang="en-US" dirty="0"/>
          </a:p>
        </p:txBody>
      </p:sp>
    </p:spTree>
    <p:extLst>
      <p:ext uri="{BB962C8B-B14F-4D97-AF65-F5344CB8AC3E}">
        <p14:creationId xmlns:p14="http://schemas.microsoft.com/office/powerpoint/2010/main" val="7304316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43</a:t>
            </a:fld>
            <a:endParaRPr lang="en-US" dirty="0"/>
          </a:p>
        </p:txBody>
      </p:sp>
    </p:spTree>
    <p:extLst>
      <p:ext uri="{BB962C8B-B14F-4D97-AF65-F5344CB8AC3E}">
        <p14:creationId xmlns:p14="http://schemas.microsoft.com/office/powerpoint/2010/main" val="319452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a:t>
            </a:fld>
            <a:endParaRPr lang="en-US" dirty="0"/>
          </a:p>
        </p:txBody>
      </p:sp>
    </p:spTree>
    <p:extLst>
      <p:ext uri="{BB962C8B-B14F-4D97-AF65-F5344CB8AC3E}">
        <p14:creationId xmlns:p14="http://schemas.microsoft.com/office/powerpoint/2010/main" val="22421580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44</a:t>
            </a:fld>
            <a:endParaRPr lang="en-US" dirty="0"/>
          </a:p>
        </p:txBody>
      </p:sp>
    </p:spTree>
    <p:extLst>
      <p:ext uri="{BB962C8B-B14F-4D97-AF65-F5344CB8AC3E}">
        <p14:creationId xmlns:p14="http://schemas.microsoft.com/office/powerpoint/2010/main" val="40603175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45</a:t>
            </a:fld>
            <a:endParaRPr lang="en-US" dirty="0"/>
          </a:p>
        </p:txBody>
      </p:sp>
    </p:spTree>
    <p:extLst>
      <p:ext uri="{BB962C8B-B14F-4D97-AF65-F5344CB8AC3E}">
        <p14:creationId xmlns:p14="http://schemas.microsoft.com/office/powerpoint/2010/main" val="113675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5</a:t>
            </a:fld>
            <a:endParaRPr lang="en-US" dirty="0"/>
          </a:p>
        </p:txBody>
      </p:sp>
    </p:spTree>
    <p:extLst>
      <p:ext uri="{BB962C8B-B14F-4D97-AF65-F5344CB8AC3E}">
        <p14:creationId xmlns:p14="http://schemas.microsoft.com/office/powerpoint/2010/main" val="3757024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20002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7</a:t>
            </a:fld>
            <a:endParaRPr lang="en-US" dirty="0"/>
          </a:p>
        </p:txBody>
      </p:sp>
    </p:spTree>
    <p:extLst>
      <p:ext uri="{BB962C8B-B14F-4D97-AF65-F5344CB8AC3E}">
        <p14:creationId xmlns:p14="http://schemas.microsoft.com/office/powerpoint/2010/main" val="247475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5455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11</a:t>
            </a:fld>
            <a:endParaRPr lang="en-US" dirty="0"/>
          </a:p>
        </p:txBody>
      </p:sp>
    </p:spTree>
    <p:extLst>
      <p:ext uri="{BB962C8B-B14F-4D97-AF65-F5344CB8AC3E}">
        <p14:creationId xmlns:p14="http://schemas.microsoft.com/office/powerpoint/2010/main" val="3144700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17</a:t>
            </a:fld>
            <a:endParaRPr lang="en-US" dirty="0"/>
          </a:p>
        </p:txBody>
      </p:sp>
    </p:spTree>
    <p:extLst>
      <p:ext uri="{BB962C8B-B14F-4D97-AF65-F5344CB8AC3E}">
        <p14:creationId xmlns:p14="http://schemas.microsoft.com/office/powerpoint/2010/main" val="68120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FE087C7-FDD8-4C89-8735-B20DA0D4D5C6}" type="slidenum">
              <a:rPr lang="en-US" smtClean="0"/>
              <a:pPr>
                <a:defRPr/>
              </a:pPr>
              <a:t>18</a:t>
            </a:fld>
            <a:endParaRPr lang="en-US" dirty="0"/>
          </a:p>
        </p:txBody>
      </p:sp>
    </p:spTree>
    <p:extLst>
      <p:ext uri="{BB962C8B-B14F-4D97-AF65-F5344CB8AC3E}">
        <p14:creationId xmlns:p14="http://schemas.microsoft.com/office/powerpoint/2010/main" val="3165332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1752600"/>
            <a:ext cx="3657600" cy="3124200"/>
          </a:xfrm>
        </p:spPr>
        <p:txBody>
          <a:bodyPr/>
          <a:lstStyle>
            <a:lvl1pPr>
              <a:defRPr sz="3200" b="1" i="0" spc="-100">
                <a:solidFill>
                  <a:schemeClr val="tx1"/>
                </a:solidFill>
                <a:latin typeface="+mj-lt"/>
                <a:cs typeface="Arial Black" pitchFamily="34" charset="0"/>
              </a:defRPr>
            </a:lvl1pPr>
          </a:lstStyle>
          <a:p>
            <a:r>
              <a:rPr lang="en-US" dirty="0"/>
              <a:t>Click to edit Master title style</a:t>
            </a:r>
          </a:p>
        </p:txBody>
      </p:sp>
      <p:pic>
        <p:nvPicPr>
          <p:cNvPr id="1026" name="Picture 2" descr="C:\Users\Shay\AppData\Local\Microsoft\Windows\Temporary Internet Files\Content.IE5\7NRDZIBY\Article_9781337386920_HIRES_en[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81000" y="762001"/>
            <a:ext cx="4343398" cy="545821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9" name="Content Placeholder 8"/>
          <p:cNvSpPr>
            <a:spLocks noGrp="1"/>
          </p:cNvSpPr>
          <p:nvPr>
            <p:ph sz="quarter" idx="10"/>
          </p:nvPr>
        </p:nvSpPr>
        <p:spPr>
          <a:xfrm>
            <a:off x="457200" y="1600200"/>
            <a:ext cx="8229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52400"/>
            <a:ext cx="9143999" cy="990600"/>
          </a:xfrm>
          <a:prstGeom prst="rect">
            <a:avLst/>
          </a:prstGeom>
        </p:spPr>
      </p:pic>
      <p:sp>
        <p:nvSpPr>
          <p:cNvPr id="2" name="Title 1"/>
          <p:cNvSpPr>
            <a:spLocks noGrp="1"/>
          </p:cNvSpPr>
          <p:nvPr>
            <p:ph type="title"/>
          </p:nvPr>
        </p:nvSpPr>
        <p:spPr>
          <a:xfrm>
            <a:off x="457200" y="152400"/>
            <a:ext cx="8229600" cy="990600"/>
          </a:xfrm>
          <a:noFill/>
          <a:ln cap="rnd"/>
          <a:effectLst>
            <a:softEdge rad="63500"/>
          </a:effectLst>
        </p:spPr>
        <p:txBody>
          <a:bodyPr/>
          <a:lstStyle>
            <a:lvl1pPr>
              <a:defRPr sz="3600">
                <a:solidFill>
                  <a:srgbClr val="133676"/>
                </a:solidFill>
                <a:effectLst/>
              </a:defRPr>
            </a:lvl1pPr>
          </a:lstStyle>
          <a:p>
            <a:r>
              <a:rPr lang="en-US" dirty="0"/>
              <a:t>Click to edit Master title style</a:t>
            </a:r>
          </a:p>
        </p:txBody>
      </p:sp>
      <p:sp>
        <p:nvSpPr>
          <p:cNvPr id="6" name="Text Placeholder 5"/>
          <p:cNvSpPr>
            <a:spLocks noGrp="1"/>
          </p:cNvSpPr>
          <p:nvPr>
            <p:ph type="body" sz="quarter" idx="10"/>
          </p:nvPr>
        </p:nvSpPr>
        <p:spPr>
          <a:xfrm>
            <a:off x="457200" y="1524000"/>
            <a:ext cx="8229600" cy="4876800"/>
          </a:xfrm>
        </p:spPr>
        <p:txBody>
          <a:bodyPr/>
          <a:lstStyle>
            <a:lvl1pPr marL="342900" indent="-342900">
              <a:buFont typeface="Wingdings" panose="05000000000000000000" pitchFamily="2" charset="2"/>
              <a:buChar char="§"/>
              <a:defRPr/>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4092469"/>
      </p:ext>
    </p:extLst>
  </p:cSld>
  <p:clrMapOvr>
    <a:masterClrMapping/>
  </p:clrMapOvr>
  <p:transition xmlns:p14="http://schemas.microsoft.com/office/powerpoint/2010/mai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chemeClr val="tx1"/>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1039823520"/>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noFill/>
          <a:ln cap="rnd"/>
          <a:effectLst>
            <a:softEdge rad="63500"/>
          </a:effectLst>
        </p:spPr>
        <p:txBody>
          <a:bodyPr/>
          <a:lstStyle>
            <a:lvl1pPr>
              <a:defRPr sz="3200">
                <a:solidFill>
                  <a:srgbClr val="828E95"/>
                </a:solidFill>
                <a:effectLst/>
              </a:defRPr>
            </a:lvl1pPr>
          </a:lstStyle>
          <a:p>
            <a:r>
              <a:rPr lang="en-US" dirty="0"/>
              <a:t>Click to edit Master title style</a:t>
            </a:r>
          </a:p>
        </p:txBody>
      </p:sp>
      <p:sp>
        <p:nvSpPr>
          <p:cNvPr id="3" name="Content Placeholder 2"/>
          <p:cNvSpPr>
            <a:spLocks noGrp="1"/>
          </p:cNvSpPr>
          <p:nvPr>
            <p:ph idx="1"/>
          </p:nvPr>
        </p:nvSpPr>
        <p:spPr>
          <a:xfrm>
            <a:off x="609600" y="1600200"/>
            <a:ext cx="8077200" cy="4800600"/>
          </a:xfrm>
        </p:spPr>
        <p:txBody>
          <a:bodyPr/>
          <a:lstStyle>
            <a:lvl1pPr marL="342900" indent="-342900">
              <a:lnSpc>
                <a:spcPct val="90000"/>
              </a:lnSpc>
              <a:buClr>
                <a:srgbClr val="006600"/>
              </a:buClr>
              <a:buSzPct val="100000"/>
              <a:defRPr lang="en-US" sz="2800" dirty="0" smtClean="0">
                <a:solidFill>
                  <a:schemeClr val="tx1"/>
                </a:solidFill>
                <a:latin typeface="+mn-lt"/>
                <a:ea typeface="+mn-ea"/>
                <a:cs typeface="+mn-cs"/>
              </a:defRPr>
            </a:lvl1pPr>
            <a:lvl2pPr marL="742950" indent="-285750">
              <a:lnSpc>
                <a:spcPct val="90000"/>
              </a:lnSpc>
              <a:buClr>
                <a:srgbClr val="FFCC00"/>
              </a:buClr>
              <a:defRPr lang="en-US" sz="2400" dirty="0" smtClean="0">
                <a:solidFill>
                  <a:schemeClr val="tx1"/>
                </a:solidFill>
                <a:latin typeface="+mn-lt"/>
              </a:defRPr>
            </a:lvl2pPr>
            <a:lvl3pPr marL="1143000" indent="-228600">
              <a:buClr>
                <a:srgbClr val="7030A0"/>
              </a:buClr>
              <a:buFont typeface="Wingdings" panose="05000000000000000000" pitchFamily="2" charset="2"/>
              <a:buChar char="§"/>
              <a:defRPr lang="en-US" sz="2000" dirty="0" smtClean="0">
                <a:solidFill>
                  <a:schemeClr val="tx1"/>
                </a:solidFill>
                <a:latin typeface="+mn-lt"/>
              </a:defRPr>
            </a:lvl3pPr>
            <a:lvl4pPr marL="1600200" indent="-228600">
              <a:defRPr lang="en-US" sz="1800" dirty="0" smtClean="0">
                <a:solidFill>
                  <a:schemeClr val="tx1"/>
                </a:solidFill>
                <a:latin typeface="+mn-lt"/>
              </a:defRPr>
            </a:lvl4pPr>
            <a:lvl5pPr>
              <a:defRPr sz="1600"/>
            </a:lvl5pPr>
          </a:lstStyle>
          <a:p>
            <a:pPr marL="342900" lvl="0" indent="-342900" algn="l" rtl="0" eaLnBrk="1" fontAlgn="base" hangingPunct="1">
              <a:spcBef>
                <a:spcPct val="20000"/>
              </a:spcBef>
              <a:spcAft>
                <a:spcPct val="0"/>
              </a:spcAft>
              <a:buClr>
                <a:srgbClr val="9E0025"/>
              </a:buClr>
              <a:buSzPct val="80000"/>
              <a:buFont typeface="Wingdings" pitchFamily="2" charset="2"/>
              <a:buChar char="§"/>
            </a:pPr>
            <a:r>
              <a:rPr lang="en-US" dirty="0"/>
              <a:t>Click to edit Master text styles</a:t>
            </a:r>
          </a:p>
          <a:p>
            <a:pPr marL="742950" lvl="1" indent="-285750" algn="l" rtl="0" eaLnBrk="1" fontAlgn="base" hangingPunct="1">
              <a:spcBef>
                <a:spcPct val="20000"/>
              </a:spcBef>
              <a:spcAft>
                <a:spcPct val="0"/>
              </a:spcAft>
              <a:buClr>
                <a:srgbClr val="133676"/>
              </a:buClr>
              <a:buFont typeface="Arial" charset="0"/>
              <a:buChar char="•"/>
            </a:pPr>
            <a:r>
              <a:rPr lang="en-US" dirty="0"/>
              <a:t>Second level</a:t>
            </a:r>
          </a:p>
          <a:p>
            <a:pPr marL="1143000" lvl="2" indent="-228600" algn="l" rtl="0" eaLnBrk="1" fontAlgn="base" hangingPunct="1">
              <a:spcBef>
                <a:spcPct val="20000"/>
              </a:spcBef>
              <a:spcAft>
                <a:spcPct val="0"/>
              </a:spcAft>
              <a:buClr>
                <a:srgbClr val="07632F"/>
              </a:buClr>
              <a:buSzPct val="100000"/>
              <a:buFont typeface="Wingdings" panose="05000000000000000000" pitchFamily="2" charset="2"/>
              <a:buChar char="§"/>
            </a:pPr>
            <a:r>
              <a:rPr lang="en-US" dirty="0"/>
              <a:t>Third level</a:t>
            </a:r>
          </a:p>
          <a:p>
            <a:pPr marL="1600200" lvl="3" indent="-228600" algn="l" rtl="0" eaLnBrk="1" fontAlgn="base" hangingPunct="1">
              <a:spcBef>
                <a:spcPct val="20000"/>
              </a:spcBef>
              <a:spcAft>
                <a:spcPct val="0"/>
              </a:spcAft>
              <a:buFont typeface="Arial" charset="0"/>
              <a:buChar char="-"/>
            </a:pPr>
            <a:r>
              <a:rPr lang="en-US" dirty="0"/>
              <a:t>Fourth level</a:t>
            </a:r>
          </a:p>
          <a:p>
            <a:pPr lvl="4"/>
            <a:r>
              <a:rPr lang="en-US" dirty="0"/>
              <a:t>Fifth level</a:t>
            </a:r>
          </a:p>
        </p:txBody>
      </p:sp>
    </p:spTree>
    <p:extLst>
      <p:ext uri="{BB962C8B-B14F-4D97-AF65-F5344CB8AC3E}">
        <p14:creationId xmlns:p14="http://schemas.microsoft.com/office/powerpoint/2010/main" val="2067276503"/>
      </p:ext>
    </p:extLst>
  </p:cSld>
  <p:clrMapOvr>
    <a:masterClrMapping/>
  </p:clrMapOvr>
  <p:transition xmlns:p14="http://schemas.microsoft.com/office/powerpoint/2010/mai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533400"/>
            <a:ext cx="363278" cy="4987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xmlns:p14="http://schemas.microsoft.com/office/powerpoint/2010/mai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lvl1pPr algn="l">
              <a:tabLst>
                <a:tab pos="2743200" algn="l"/>
              </a:tabLst>
              <a:defRPr sz="2000">
                <a:solidFill>
                  <a:schemeClr val="tx1"/>
                </a:solidFill>
              </a:defRPr>
            </a:lvl1pPr>
          </a:lstStyle>
          <a:p>
            <a:r>
              <a:rPr lang="en-US" dirty="0"/>
              <a:t>Click to edit Master title style</a:t>
            </a:r>
          </a:p>
        </p:txBody>
      </p:sp>
      <p:pic>
        <p:nvPicPr>
          <p:cNvPr id="3" name="Picture 2"/>
          <p:cNvPicPr>
            <a:picLocks noChangeAspect="1"/>
          </p:cNvPicPr>
          <p:nvPr userDrawn="1"/>
        </p:nvPicPr>
        <p:blipFill>
          <a:blip r:embed="rId2"/>
          <a:stretch>
            <a:fillRect/>
          </a:stretch>
        </p:blipFill>
        <p:spPr>
          <a:xfrm>
            <a:off x="76200" y="304800"/>
            <a:ext cx="363278" cy="727364"/>
          </a:xfrm>
          <a:prstGeom prst="rect">
            <a:avLst/>
          </a:prstGeom>
        </p:spPr>
      </p:pic>
      <p:cxnSp>
        <p:nvCxnSpPr>
          <p:cNvPr id="10" name="Straight Connector 9"/>
          <p:cNvCxnSpPr/>
          <p:nvPr userDrawn="1"/>
        </p:nvCxnSpPr>
        <p:spPr>
          <a:xfrm>
            <a:off x="164054" y="1010650"/>
            <a:ext cx="8458200" cy="0"/>
          </a:xfrm>
          <a:prstGeom prst="line">
            <a:avLst/>
          </a:prstGeom>
          <a:ln w="28575">
            <a:solidFill>
              <a:srgbClr val="13367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811650"/>
      </p:ext>
    </p:extLst>
  </p:cSld>
  <p:clrMapOvr>
    <a:masterClrMapping/>
  </p:clrMapOvr>
  <p:transition xmlns:p14="http://schemas.microsoft.com/office/powerpoint/2010/main" spd="med">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hidden="1"/>
          <p:cNvSpPr/>
          <p:nvPr/>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cxnSp>
        <p:nvCxnSpPr>
          <p:cNvPr id="26" name="Straight Connector 25" hidden="1"/>
          <p:cNvCxnSpPr/>
          <p:nvPr/>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hidden="1"/>
          <p:cNvSpPr/>
          <p:nvPr userDrawn="1"/>
        </p:nvSpPr>
        <p:spPr>
          <a:xfrm>
            <a:off x="2971800" y="0"/>
            <a:ext cx="6172200" cy="152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hidden="1"/>
          <p:cNvCxnSpPr/>
          <p:nvPr userDrawn="1"/>
        </p:nvCxnSpPr>
        <p:spPr>
          <a:xfrm>
            <a:off x="0" y="6477000"/>
            <a:ext cx="9144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oter Placeholder 4"/>
          <p:cNvSpPr txBox="1">
            <a:spLocks noGrp="1"/>
          </p:cNvSpPr>
          <p:nvPr userDrawn="1"/>
        </p:nvSpPr>
        <p:spPr>
          <a:xfrm>
            <a:off x="685800" y="6477000"/>
            <a:ext cx="7924800" cy="228600"/>
          </a:xfrm>
          <a:prstGeom prst="rect">
            <a:avLst/>
          </a:prstGeom>
          <a:noFill/>
        </p:spPr>
        <p:txBody>
          <a:bodyPr anchor="ctr"/>
          <a:lstStyle/>
          <a:p>
            <a:pPr algn="ctr">
              <a:defRPr/>
            </a:pPr>
            <a:r>
              <a:rPr lang="en-US" sz="800" dirty="0">
                <a:solidFill>
                  <a:schemeClr val="bg1">
                    <a:lumMod val="50000"/>
                  </a:schemeClr>
                </a:solidFill>
                <a:latin typeface="Arial" panose="020B0604020202020204" pitchFamily="34" charset="0"/>
                <a:cs typeface="Arial" panose="020B0604020202020204" pitchFamily="34" charset="0"/>
              </a:rPr>
              <a:t>© 2019</a:t>
            </a:r>
            <a:r>
              <a:rPr lang="en-US" sz="800" baseline="0" dirty="0">
                <a:solidFill>
                  <a:schemeClr val="bg1">
                    <a:lumMod val="50000"/>
                  </a:schemeClr>
                </a:solidFill>
                <a:latin typeface="Arial" panose="020B0604020202020204" pitchFamily="34" charset="0"/>
                <a:cs typeface="Arial" panose="020B0604020202020204" pitchFamily="34" charset="0"/>
              </a:rPr>
              <a:t> </a:t>
            </a:r>
            <a:r>
              <a:rPr lang="en-US" sz="800" dirty="0">
                <a:solidFill>
                  <a:schemeClr val="bg1">
                    <a:lumMod val="50000"/>
                  </a:schemeClr>
                </a:solidFill>
                <a:latin typeface="Arial" panose="020B0604020202020204" pitchFamily="34" charset="0"/>
                <a:cs typeface="Arial" panose="020B0604020202020204" pitchFamily="34" charset="0"/>
              </a:rPr>
              <a:t>Cengage Learning. All Rights Reserved. May not be scanned, copied or duplicated, or posted to</a:t>
            </a:r>
            <a:r>
              <a:rPr lang="en-US" sz="800" baseline="0" dirty="0">
                <a:solidFill>
                  <a:schemeClr val="bg1">
                    <a:lumMod val="50000"/>
                  </a:schemeClr>
                </a:solidFill>
                <a:latin typeface="Arial" panose="020B0604020202020204" pitchFamily="34" charset="0"/>
                <a:cs typeface="Arial" panose="020B0604020202020204" pitchFamily="34" charset="0"/>
              </a:rPr>
              <a:t> a publicly accessible website, </a:t>
            </a:r>
            <a:r>
              <a:rPr lang="en-US" sz="800" dirty="0">
                <a:solidFill>
                  <a:schemeClr val="bg1">
                    <a:lumMod val="50000"/>
                  </a:schemeClr>
                </a:solidFill>
                <a:latin typeface="Arial" panose="020B0604020202020204" pitchFamily="34" charset="0"/>
                <a:cs typeface="Arial" panose="020B0604020202020204" pitchFamily="34" charset="0"/>
              </a:rPr>
              <a:t>in whole or in part.</a:t>
            </a:r>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4" r:id="rId3"/>
    <p:sldLayoutId id="2147483803" r:id="rId4"/>
    <p:sldLayoutId id="2147483802" r:id="rId5"/>
    <p:sldLayoutId id="2147483778" r:id="rId6"/>
    <p:sldLayoutId id="2147483805" r:id="rId7"/>
  </p:sldLayoutIdLst>
  <p:transition xmlns:p14="http://schemas.microsoft.com/office/powerpoint/2010/main" spd="med">
    <p:wipe dir="r"/>
  </p:transition>
  <p:hf sldNum="0" hdr="0" ft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ctr" rtl="0" eaLnBrk="1" fontAlgn="base" hangingPunct="1">
        <a:spcBef>
          <a:spcPct val="0"/>
        </a:spcBef>
        <a:spcAft>
          <a:spcPct val="0"/>
        </a:spcAft>
        <a:defRPr sz="2800" b="1">
          <a:solidFill>
            <a:schemeClr val="bg1"/>
          </a:solidFill>
          <a:latin typeface="Arial" charset="0"/>
        </a:defRPr>
      </a:lvl2pPr>
      <a:lvl3pPr algn="ctr" rtl="0" eaLnBrk="1" fontAlgn="base" hangingPunct="1">
        <a:spcBef>
          <a:spcPct val="0"/>
        </a:spcBef>
        <a:spcAft>
          <a:spcPct val="0"/>
        </a:spcAft>
        <a:defRPr sz="2800" b="1">
          <a:solidFill>
            <a:schemeClr val="bg1"/>
          </a:solidFill>
          <a:latin typeface="Arial" charset="0"/>
        </a:defRPr>
      </a:lvl3pPr>
      <a:lvl4pPr algn="ctr" rtl="0" eaLnBrk="1" fontAlgn="base" hangingPunct="1">
        <a:spcBef>
          <a:spcPct val="0"/>
        </a:spcBef>
        <a:spcAft>
          <a:spcPct val="0"/>
        </a:spcAft>
        <a:defRPr sz="2800" b="1">
          <a:solidFill>
            <a:schemeClr val="bg1"/>
          </a:solidFill>
          <a:latin typeface="Arial" charset="0"/>
        </a:defRPr>
      </a:lvl4pPr>
      <a:lvl5pPr algn="ctr" rtl="0" eaLnBrk="1" fontAlgn="base" hangingPunct="1">
        <a:spcBef>
          <a:spcPct val="0"/>
        </a:spcBef>
        <a:spcAft>
          <a:spcPct val="0"/>
        </a:spcAft>
        <a:defRPr sz="2800" b="1">
          <a:solidFill>
            <a:schemeClr val="bg1"/>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images.google.com/imgres?imgurl=http://janedark.com/Marx.jpg&amp;imgrefurl=http://joshjig.wordpress.com/&amp;h=563&amp;w=480&amp;sz=60&amp;hl=en&amp;start=7&amp;um=1&amp;tbnid=nqPcR_8Jnzoj1M:&amp;tbnh=133&amp;tbnw=113&amp;prev=/images?q=Karl+Marx+communist+picture&amp;um=1&amp;hl=en&amp;sa=X" TargetMode="Externa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brillig.com/debt_cloc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wmf"/><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3600" dirty="0">
                <a:solidFill>
                  <a:srgbClr val="9E0025"/>
                </a:solidFill>
                <a:latin typeface="+mn-lt"/>
                <a:ea typeface="+mn-ea"/>
                <a:cs typeface="+mn-cs"/>
              </a:rPr>
              <a:t>Chapter 1</a:t>
            </a:r>
            <a:r>
              <a:rPr lang="en-US" dirty="0">
                <a:solidFill>
                  <a:srgbClr val="C00000"/>
                </a:solidFill>
              </a:rPr>
              <a:t/>
            </a:r>
            <a:br>
              <a:rPr lang="en-US" dirty="0">
                <a:solidFill>
                  <a:srgbClr val="C00000"/>
                </a:solidFill>
              </a:rPr>
            </a:br>
            <a:r>
              <a:rPr lang="en-US" sz="1600" dirty="0"/>
              <a:t/>
            </a:r>
            <a:br>
              <a:rPr lang="en-US" sz="1600" dirty="0"/>
            </a:br>
            <a:r>
              <a:rPr lang="en-US" b="0" dirty="0"/>
              <a:t>Exploring the World of Business and Economics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a:t>
            </a:r>
            <a:r>
              <a:rPr lang="en-US" dirty="0" smtClean="0"/>
              <a:t>Profit</a:t>
            </a:r>
            <a:endParaRPr lang="en-US" dirty="0"/>
          </a:p>
        </p:txBody>
      </p:sp>
      <p:pic>
        <p:nvPicPr>
          <p:cNvPr id="5" name="Picture 10" descr="Money.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9380000">
            <a:off x="6216650" y="4700588"/>
            <a:ext cx="2832100"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4953000" y="2678113"/>
            <a:ext cx="3886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90000"/>
              </a:lnSpc>
              <a:spcBef>
                <a:spcPct val="20000"/>
              </a:spcBef>
              <a:buClr>
                <a:schemeClr val="tx1"/>
              </a:buClr>
            </a:pPr>
            <a:endParaRPr lang="en-US" sz="2000">
              <a:solidFill>
                <a:srgbClr val="161645"/>
              </a:solidFill>
            </a:endParaRPr>
          </a:p>
          <a:p>
            <a:pPr algn="r" eaLnBrk="1" hangingPunct="1">
              <a:lnSpc>
                <a:spcPct val="90000"/>
              </a:lnSpc>
              <a:spcBef>
                <a:spcPct val="20000"/>
              </a:spcBef>
              <a:buClr>
                <a:schemeClr val="tx1"/>
              </a:buClr>
            </a:pPr>
            <a:r>
              <a:rPr lang="en-US" sz="2000">
                <a:solidFill>
                  <a:srgbClr val="161645"/>
                </a:solidFill>
              </a:rPr>
              <a:t>Sales Revenue</a:t>
            </a:r>
          </a:p>
          <a:p>
            <a:pPr algn="r" eaLnBrk="1" hangingPunct="1">
              <a:lnSpc>
                <a:spcPct val="90000"/>
              </a:lnSpc>
              <a:spcBef>
                <a:spcPct val="20000"/>
              </a:spcBef>
              <a:buClr>
                <a:schemeClr val="tx1"/>
              </a:buClr>
            </a:pPr>
            <a:r>
              <a:rPr lang="en-US" sz="2000" b="1">
                <a:solidFill>
                  <a:srgbClr val="161645"/>
                </a:solidFill>
              </a:rPr>
              <a:t>-</a:t>
            </a:r>
            <a:r>
              <a:rPr lang="en-US" sz="2000">
                <a:solidFill>
                  <a:srgbClr val="161645"/>
                </a:solidFill>
              </a:rPr>
              <a:t> </a:t>
            </a:r>
            <a:r>
              <a:rPr lang="en-US" sz="2000" u="sng">
                <a:solidFill>
                  <a:srgbClr val="161645"/>
                </a:solidFill>
              </a:rPr>
              <a:t>Business Expenses</a:t>
            </a:r>
          </a:p>
          <a:p>
            <a:pPr algn="r" eaLnBrk="1" hangingPunct="1">
              <a:lnSpc>
                <a:spcPct val="90000"/>
              </a:lnSpc>
              <a:spcBef>
                <a:spcPct val="20000"/>
              </a:spcBef>
              <a:buClr>
                <a:schemeClr val="tx1"/>
              </a:buClr>
            </a:pPr>
            <a:r>
              <a:rPr lang="en-US" sz="2000">
                <a:solidFill>
                  <a:srgbClr val="161645"/>
                </a:solidFill>
              </a:rPr>
              <a:t>Profit (Loss)</a:t>
            </a:r>
            <a:r>
              <a:rPr lang="en-US" sz="2000">
                <a:solidFill>
                  <a:srgbClr val="4597A0"/>
                </a:solidFill>
              </a:rPr>
              <a:t>*</a:t>
            </a:r>
          </a:p>
          <a:p>
            <a:pPr algn="ctr" eaLnBrk="1" hangingPunct="1">
              <a:lnSpc>
                <a:spcPct val="90000"/>
              </a:lnSpc>
              <a:spcBef>
                <a:spcPct val="20000"/>
              </a:spcBef>
              <a:buClr>
                <a:schemeClr val="tx1"/>
              </a:buClr>
            </a:pPr>
            <a:endParaRPr lang="en-US" sz="2000">
              <a:solidFill>
                <a:srgbClr val="161645"/>
              </a:solidFill>
            </a:endParaRPr>
          </a:p>
        </p:txBody>
      </p:sp>
      <p:pic>
        <p:nvPicPr>
          <p:cNvPr id="7" name="Picture 7" descr="44510-f01-0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59313"/>
            <a:ext cx="4495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1"/>
          <p:cNvSpPr>
            <a:spLocks noChangeArrowheads="1"/>
          </p:cNvSpPr>
          <p:nvPr/>
        </p:nvSpPr>
        <p:spPr bwMode="auto">
          <a:xfrm>
            <a:off x="6019800" y="1752600"/>
            <a:ext cx="2819400" cy="1219200"/>
          </a:xfrm>
          <a:prstGeom prst="rect">
            <a:avLst/>
          </a:prstGeom>
          <a:solidFill>
            <a:schemeClr val="accent2">
              <a:lumMod val="75000"/>
            </a:schemeClr>
          </a:solidFill>
          <a:ln w="9525">
            <a:solidFill>
              <a:srgbClr val="000000"/>
            </a:solidFill>
            <a:miter lim="800000"/>
            <a:headEnd/>
            <a:tailEnd/>
          </a:ln>
        </p:spPr>
        <p:txBody>
          <a:bodyPr/>
          <a:lstStyle/>
          <a:p>
            <a:pPr marL="342900" indent="-342900" fontAlgn="auto">
              <a:spcBef>
                <a:spcPct val="20000"/>
              </a:spcBef>
              <a:spcAft>
                <a:spcPts val="0"/>
              </a:spcAft>
              <a:buClr>
                <a:schemeClr val="tx1"/>
              </a:buClr>
              <a:defRPr/>
            </a:pPr>
            <a:r>
              <a:rPr lang="en-US" sz="1600" dirty="0">
                <a:solidFill>
                  <a:schemeClr val="bg1"/>
                </a:solidFill>
                <a:latin typeface="+mn-lt"/>
                <a:ea typeface="+mn-ea"/>
                <a:cs typeface="Arial" charset="0"/>
              </a:rPr>
              <a:t>What do you have when?</a:t>
            </a:r>
          </a:p>
          <a:p>
            <a:pPr marL="342900" indent="-342900" fontAlgn="auto">
              <a:spcBef>
                <a:spcPct val="20000"/>
              </a:spcBef>
              <a:spcAft>
                <a:spcPts val="0"/>
              </a:spcAft>
              <a:buFontTx/>
              <a:buChar char="•"/>
              <a:defRPr/>
            </a:pPr>
            <a:r>
              <a:rPr lang="en-US" sz="1600" dirty="0">
                <a:solidFill>
                  <a:schemeClr val="bg1"/>
                </a:solidFill>
                <a:latin typeface="+mn-lt"/>
                <a:ea typeface="+mn-ea"/>
                <a:cs typeface="Arial" charset="0"/>
              </a:rPr>
              <a:t>Revenue &gt; Expenses</a:t>
            </a:r>
          </a:p>
          <a:p>
            <a:pPr marL="342900" indent="-342900" fontAlgn="auto">
              <a:spcBef>
                <a:spcPct val="20000"/>
              </a:spcBef>
              <a:spcAft>
                <a:spcPts val="0"/>
              </a:spcAft>
              <a:buFontTx/>
              <a:buChar char="•"/>
              <a:defRPr/>
            </a:pPr>
            <a:r>
              <a:rPr lang="en-US" sz="1600" dirty="0">
                <a:solidFill>
                  <a:schemeClr val="bg1"/>
                </a:solidFill>
                <a:latin typeface="+mn-lt"/>
                <a:ea typeface="+mn-ea"/>
                <a:cs typeface="Arial" charset="0"/>
              </a:rPr>
              <a:t>Expenses &gt; Revenue</a:t>
            </a:r>
          </a:p>
        </p:txBody>
      </p:sp>
      <p:sp>
        <p:nvSpPr>
          <p:cNvPr id="9" name="Rectangle 3"/>
          <p:cNvSpPr txBox="1">
            <a:spLocks noChangeArrowheads="1"/>
          </p:cNvSpPr>
          <p:nvPr/>
        </p:nvSpPr>
        <p:spPr bwMode="auto">
          <a:xfrm>
            <a:off x="228600" y="1470025"/>
            <a:ext cx="55626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Tx/>
              <a:buChar char="•"/>
            </a:pPr>
            <a:r>
              <a:rPr lang="en-US" sz="1600" b="1" i="1" dirty="0">
                <a:solidFill>
                  <a:srgbClr val="000000"/>
                </a:solidFill>
              </a:rPr>
              <a:t>Profit </a:t>
            </a:r>
            <a:r>
              <a:rPr lang="en-US" sz="1600" dirty="0">
                <a:solidFill>
                  <a:srgbClr val="000000"/>
                </a:solidFill>
              </a:rPr>
              <a:t>is what remains after all business expenses have been deducted from sales revenue.</a:t>
            </a:r>
          </a:p>
          <a:p>
            <a:pPr eaLnBrk="1" hangingPunct="1">
              <a:spcBef>
                <a:spcPct val="20000"/>
              </a:spcBef>
              <a:buFontTx/>
              <a:buChar char="•"/>
            </a:pPr>
            <a:r>
              <a:rPr lang="en-US" sz="1600" dirty="0">
                <a:solidFill>
                  <a:srgbClr val="000000"/>
                </a:solidFill>
              </a:rPr>
              <a:t>Revenue – Expenses = Profit</a:t>
            </a:r>
          </a:p>
          <a:p>
            <a:pPr eaLnBrk="1" hangingPunct="1">
              <a:spcBef>
                <a:spcPct val="20000"/>
              </a:spcBef>
              <a:buFontTx/>
              <a:buChar char="•"/>
            </a:pPr>
            <a:r>
              <a:rPr lang="en-US" sz="1600" b="1" i="1" dirty="0">
                <a:solidFill>
                  <a:srgbClr val="000000"/>
                </a:solidFill>
              </a:rPr>
              <a:t>Sales Revenue </a:t>
            </a:r>
            <a:r>
              <a:rPr lang="en-US" sz="1600" dirty="0">
                <a:solidFill>
                  <a:srgbClr val="000000"/>
                </a:solidFill>
              </a:rPr>
              <a:t>= the money a business receive from selling its products (product price * number of products sold)</a:t>
            </a:r>
          </a:p>
          <a:p>
            <a:pPr eaLnBrk="1" hangingPunct="1">
              <a:spcBef>
                <a:spcPct val="20000"/>
              </a:spcBef>
              <a:buFontTx/>
              <a:buChar char="•"/>
            </a:pPr>
            <a:r>
              <a:rPr lang="en-US" sz="1600" b="1" i="1" dirty="0">
                <a:solidFill>
                  <a:srgbClr val="000000"/>
                </a:solidFill>
              </a:rPr>
              <a:t>Expenses</a:t>
            </a:r>
            <a:r>
              <a:rPr lang="en-US" sz="1600" dirty="0">
                <a:solidFill>
                  <a:srgbClr val="000000"/>
                </a:solidFill>
              </a:rPr>
              <a:t> = the money a business spends trying to sell its products and operate </a:t>
            </a:r>
          </a:p>
          <a:p>
            <a:pPr eaLnBrk="1" hangingPunct="1">
              <a:spcBef>
                <a:spcPct val="20000"/>
              </a:spcBef>
              <a:buFontTx/>
              <a:buChar char="•"/>
            </a:pPr>
            <a:r>
              <a:rPr lang="en-US" sz="1600" dirty="0">
                <a:solidFill>
                  <a:srgbClr val="000000"/>
                </a:solidFill>
              </a:rPr>
              <a:t>A loss (negative profit) results when a firm</a:t>
            </a:r>
            <a:r>
              <a:rPr lang="ja-JP" altLang="en-US" sz="1600" dirty="0">
                <a:solidFill>
                  <a:srgbClr val="000000"/>
                </a:solidFill>
              </a:rPr>
              <a:t>’</a:t>
            </a:r>
            <a:r>
              <a:rPr lang="en-US" altLang="ja-JP" sz="1600" dirty="0">
                <a:solidFill>
                  <a:srgbClr val="000000"/>
                </a:solidFill>
              </a:rPr>
              <a:t>s expenses are greater than its revenues.</a:t>
            </a:r>
            <a:endParaRPr lang="en-US" sz="1600" dirty="0">
              <a:solidFill>
                <a:srgbClr val="000000"/>
              </a:solidFill>
            </a:endParaRPr>
          </a:p>
        </p:txBody>
      </p:sp>
      <p:sp>
        <p:nvSpPr>
          <p:cNvPr id="10" name="TextBox 4"/>
          <p:cNvSpPr txBox="1">
            <a:spLocks noChangeArrowheads="1"/>
          </p:cNvSpPr>
          <p:nvPr/>
        </p:nvSpPr>
        <p:spPr bwMode="auto">
          <a:xfrm>
            <a:off x="601663" y="6107113"/>
            <a:ext cx="4902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dirty="0">
                <a:solidFill>
                  <a:srgbClr val="161645"/>
                </a:solidFill>
              </a:rPr>
              <a:t>*Profit becomes property of its owners</a:t>
            </a:r>
          </a:p>
          <a:p>
            <a:pPr eaLnBrk="1" hangingPunct="1"/>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Profit Motivation: Matching Risk with Profit </a:t>
            </a:r>
            <a:endParaRPr lang="en-US" sz="3200" dirty="0"/>
          </a:p>
        </p:txBody>
      </p:sp>
      <p:sp>
        <p:nvSpPr>
          <p:cNvPr id="4" name="Content Placeholder 2"/>
          <p:cNvSpPr txBox="1">
            <a:spLocks/>
          </p:cNvSpPr>
          <p:nvPr/>
        </p:nvSpPr>
        <p:spPr bwMode="auto">
          <a:xfrm>
            <a:off x="228600" y="1524000"/>
            <a:ext cx="495300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20000"/>
              </a:spcBef>
              <a:buFontTx/>
              <a:buChar char="•"/>
              <a:defRPr/>
            </a:pPr>
            <a:r>
              <a:rPr lang="en-US" sz="2000" b="1" dirty="0" smtClean="0">
                <a:latin typeface="+mn-lt"/>
                <a:cs typeface="Helvetica" charset="0"/>
              </a:rPr>
              <a:t>Risk </a:t>
            </a:r>
            <a:r>
              <a:rPr lang="en-US" sz="2000" b="1" dirty="0">
                <a:latin typeface="+mn-lt"/>
                <a:cs typeface="Helvetica" charset="0"/>
              </a:rPr>
              <a:t>-- </a:t>
            </a:r>
            <a:r>
              <a:rPr lang="en-US" sz="2000" i="1" dirty="0">
                <a:latin typeface="+mn-lt"/>
                <a:cs typeface="Helvetica" charset="0"/>
              </a:rPr>
              <a:t>The chance an entrepreneur takes of losing time and money on a business that may not prove </a:t>
            </a:r>
            <a:r>
              <a:rPr lang="en-US" sz="2000" i="1" dirty="0" smtClean="0">
                <a:latin typeface="+mn-lt"/>
                <a:cs typeface="Helvetica" charset="0"/>
              </a:rPr>
              <a:t>profitable</a:t>
            </a:r>
          </a:p>
          <a:p>
            <a:pPr>
              <a:spcBef>
                <a:spcPct val="20000"/>
              </a:spcBef>
              <a:buFontTx/>
              <a:buChar char="•"/>
              <a:defRPr/>
            </a:pPr>
            <a:r>
              <a:rPr lang="en-US" sz="2000" dirty="0" smtClean="0">
                <a:latin typeface="+mn-lt"/>
                <a:cs typeface="Helvetica" charset="0"/>
              </a:rPr>
              <a:t>Not all businesses make the same amount of profit.</a:t>
            </a:r>
          </a:p>
          <a:p>
            <a:pPr>
              <a:spcBef>
                <a:spcPct val="20000"/>
              </a:spcBef>
              <a:buFontTx/>
              <a:buChar char="•"/>
              <a:defRPr/>
            </a:pPr>
            <a:r>
              <a:rPr lang="en-US" sz="2000" dirty="0" smtClean="0">
                <a:latin typeface="+mn-lt"/>
                <a:cs typeface="Helvetica" charset="0"/>
              </a:rPr>
              <a:t>Businesses take risks, but with great risks could come great profit.</a:t>
            </a:r>
          </a:p>
          <a:p>
            <a:pPr>
              <a:spcBef>
                <a:spcPct val="20000"/>
              </a:spcBef>
              <a:buFontTx/>
              <a:buChar char="•"/>
              <a:defRPr/>
            </a:pPr>
            <a:r>
              <a:rPr lang="en-US" sz="2000" dirty="0" smtClean="0">
                <a:solidFill>
                  <a:srgbClr val="000000"/>
                </a:solidFill>
                <a:latin typeface="+mn-lt"/>
              </a:rPr>
              <a:t>The </a:t>
            </a:r>
            <a:r>
              <a:rPr lang="en-US" sz="2000" dirty="0">
                <a:solidFill>
                  <a:srgbClr val="000000"/>
                </a:solidFill>
                <a:latin typeface="+mn-lt"/>
              </a:rPr>
              <a:t>purposes of profit</a:t>
            </a:r>
          </a:p>
          <a:p>
            <a:pPr lvl="1">
              <a:spcBef>
                <a:spcPct val="20000"/>
              </a:spcBef>
              <a:buFontTx/>
              <a:buChar char="–"/>
              <a:defRPr/>
            </a:pPr>
            <a:r>
              <a:rPr lang="en-US" sz="2000" dirty="0">
                <a:solidFill>
                  <a:srgbClr val="000000"/>
                </a:solidFill>
                <a:latin typeface="+mn-lt"/>
              </a:rPr>
              <a:t>To reward business owners for producing goods and services consumers want</a:t>
            </a:r>
          </a:p>
          <a:p>
            <a:pPr lvl="1">
              <a:spcBef>
                <a:spcPct val="20000"/>
              </a:spcBef>
              <a:buFontTx/>
              <a:buChar char="–"/>
              <a:defRPr/>
            </a:pPr>
            <a:r>
              <a:rPr lang="en-US" sz="2000" dirty="0">
                <a:solidFill>
                  <a:srgbClr val="000000"/>
                </a:solidFill>
                <a:latin typeface="+mn-lt"/>
              </a:rPr>
              <a:t>Profit compensates for RISK </a:t>
            </a:r>
          </a:p>
          <a:p>
            <a:pPr lvl="2">
              <a:spcBef>
                <a:spcPct val="20000"/>
              </a:spcBef>
              <a:buFontTx/>
              <a:buChar char="•"/>
              <a:defRPr/>
            </a:pPr>
            <a:r>
              <a:rPr lang="en-US" sz="2000" b="1" dirty="0">
                <a:solidFill>
                  <a:schemeClr val="accent2">
                    <a:lumMod val="75000"/>
                  </a:schemeClr>
                </a:solidFill>
                <a:latin typeface="+mn-lt"/>
              </a:rPr>
              <a:t>Non-Payment Risk</a:t>
            </a:r>
          </a:p>
          <a:p>
            <a:pPr lvl="2">
              <a:spcBef>
                <a:spcPct val="20000"/>
              </a:spcBef>
              <a:buFontTx/>
              <a:buChar char="•"/>
              <a:defRPr/>
            </a:pPr>
            <a:r>
              <a:rPr lang="en-US" sz="2000" b="1" dirty="0">
                <a:solidFill>
                  <a:schemeClr val="accent2">
                    <a:lumMod val="75000"/>
                  </a:schemeClr>
                </a:solidFill>
                <a:latin typeface="+mn-lt"/>
              </a:rPr>
              <a:t>Business Failure </a:t>
            </a:r>
            <a:r>
              <a:rPr lang="en-US" sz="2000" b="1" dirty="0" smtClean="0">
                <a:solidFill>
                  <a:schemeClr val="accent2">
                    <a:lumMod val="75000"/>
                  </a:schemeClr>
                </a:solidFill>
                <a:latin typeface="+mn-lt"/>
              </a:rPr>
              <a:t>Risk</a:t>
            </a:r>
            <a:endParaRPr lang="en-US" sz="2000" b="1" dirty="0">
              <a:solidFill>
                <a:schemeClr val="accent2">
                  <a:lumMod val="75000"/>
                </a:schemeClr>
              </a:solidFill>
              <a:latin typeface="+mn-lt"/>
            </a:endParaRPr>
          </a:p>
        </p:txBody>
      </p:sp>
      <p:pic>
        <p:nvPicPr>
          <p:cNvPr id="6" name="Picture 5"/>
          <p:cNvPicPr>
            <a:picLocks noChangeAspect="1"/>
          </p:cNvPicPr>
          <p:nvPr/>
        </p:nvPicPr>
        <p:blipFill>
          <a:blip r:embed="rId3"/>
          <a:stretch>
            <a:fillRect/>
          </a:stretch>
        </p:blipFill>
        <p:spPr>
          <a:xfrm>
            <a:off x="5410200" y="1600200"/>
            <a:ext cx="3619500" cy="4419600"/>
          </a:xfrm>
          <a:prstGeom prst="rect">
            <a:avLst/>
          </a:prstGeom>
        </p:spPr>
      </p:pic>
    </p:spTree>
    <p:extLst>
      <p:ext uri="{BB962C8B-B14F-4D97-AF65-F5344CB8AC3E}">
        <p14:creationId xmlns:p14="http://schemas.microsoft.com/office/powerpoint/2010/main" val="163328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Profit Motivation: Taxes Come From Profit</a:t>
            </a:r>
            <a:endParaRPr lang="en-US" sz="3200" dirty="0"/>
          </a:p>
        </p:txBody>
      </p:sp>
      <p:pic>
        <p:nvPicPr>
          <p:cNvPr id="4" name="Picture 12" descr="fire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29210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0"/>
          <p:cNvSpPr txBox="1">
            <a:spLocks noChangeArrowheads="1"/>
          </p:cNvSpPr>
          <p:nvPr/>
        </p:nvSpPr>
        <p:spPr bwMode="auto">
          <a:xfrm>
            <a:off x="609600" y="1524000"/>
            <a:ext cx="4800600" cy="4708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24161750" indent="-24161750" algn="l" rtl="0" eaLnBrk="0" fontAlgn="base" hangingPunct="0">
              <a:lnSpc>
                <a:spcPct val="90000"/>
              </a:lnSpc>
              <a:spcBef>
                <a:spcPct val="20000"/>
              </a:spcBef>
              <a:spcAft>
                <a:spcPct val="0"/>
              </a:spcAft>
              <a:buClr>
                <a:srgbClr val="006600"/>
              </a:buClr>
              <a:buSzPct val="100000"/>
              <a:buFont typeface="Wingdings" pitchFamily="2" charset="2"/>
              <a:buChar char="§"/>
              <a:defRPr sz="2400">
                <a:solidFill>
                  <a:schemeClr val="tx1"/>
                </a:solidFill>
                <a:latin typeface="Arial" charset="0"/>
                <a:ea typeface="ＭＳ Ｐゴシック" charset="0"/>
                <a:cs typeface="ＭＳ Ｐゴシック" charset="0"/>
              </a:defRPr>
            </a:lvl1pPr>
            <a:lvl2pPr marL="742950" indent="287338" algn="l" rtl="0" eaLnBrk="0" fontAlgn="base" hangingPunct="0">
              <a:lnSpc>
                <a:spcPct val="90000"/>
              </a:lnSpc>
              <a:spcBef>
                <a:spcPct val="20000"/>
              </a:spcBef>
              <a:spcAft>
                <a:spcPct val="0"/>
              </a:spcAft>
              <a:buClr>
                <a:srgbClr val="FFCC00"/>
              </a:buClr>
              <a:buFont typeface="Arial" charset="0"/>
              <a:buChar char="•"/>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rgbClr val="7030A0"/>
              </a:buClr>
              <a:buSzPct val="100000"/>
              <a:buFont typeface="Wingdings" panose="05000000000000000000" pitchFamily="2" charset="2"/>
              <a:buChar char="§"/>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Font typeface="Arial"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400">
                <a:solidFill>
                  <a:schemeClr val="tx1"/>
                </a:solidFill>
                <a:latin typeface="Arial" charset="0"/>
                <a:ea typeface="ＭＳ Ｐゴシック" charset="0"/>
              </a:defRPr>
            </a:lvl5pPr>
            <a:lvl6pPr marL="457200" indent="-228600" algn="l" rtl="0" eaLnBrk="0" fontAlgn="base" hangingPunct="0">
              <a:spcBef>
                <a:spcPct val="0"/>
              </a:spcBef>
              <a:spcAft>
                <a:spcPct val="0"/>
              </a:spcAft>
              <a:buChar char="»"/>
              <a:defRPr sz="2400">
                <a:solidFill>
                  <a:schemeClr val="tx1"/>
                </a:solidFill>
                <a:latin typeface="Arial" charset="0"/>
                <a:ea typeface="ＭＳ Ｐゴシック" charset="0"/>
              </a:defRPr>
            </a:lvl6pPr>
            <a:lvl7pPr marL="914400" indent="-228600" algn="l" rtl="0" eaLnBrk="0" fontAlgn="base" hangingPunct="0">
              <a:spcBef>
                <a:spcPct val="0"/>
              </a:spcBef>
              <a:spcAft>
                <a:spcPct val="0"/>
              </a:spcAft>
              <a:buChar char="»"/>
              <a:defRPr sz="2400">
                <a:solidFill>
                  <a:schemeClr val="tx1"/>
                </a:solidFill>
                <a:latin typeface="Arial" charset="0"/>
                <a:ea typeface="ＭＳ Ｐゴシック" charset="0"/>
              </a:defRPr>
            </a:lvl7pPr>
            <a:lvl8pPr marL="1371600" indent="-228600" algn="l" rtl="0" eaLnBrk="0" fontAlgn="base" hangingPunct="0">
              <a:spcBef>
                <a:spcPct val="0"/>
              </a:spcBef>
              <a:spcAft>
                <a:spcPct val="0"/>
              </a:spcAft>
              <a:buChar char="»"/>
              <a:defRPr sz="2400">
                <a:solidFill>
                  <a:schemeClr val="tx1"/>
                </a:solidFill>
                <a:latin typeface="Arial" charset="0"/>
                <a:ea typeface="ＭＳ Ｐゴシック" charset="0"/>
              </a:defRPr>
            </a:lvl8pPr>
            <a:lvl9pPr marL="1828800" indent="-228600" algn="l" rtl="0" eaLnBrk="0" fontAlgn="base" hangingPunct="0">
              <a:spcBef>
                <a:spcPct val="0"/>
              </a:spcBef>
              <a:spcAft>
                <a:spcPct val="0"/>
              </a:spcAft>
              <a:buChar char="»"/>
              <a:defRPr sz="2400">
                <a:solidFill>
                  <a:schemeClr val="tx1"/>
                </a:solidFill>
                <a:latin typeface="Arial" charset="0"/>
                <a:ea typeface="ＭＳ Ｐゴシック" charset="0"/>
              </a:defRPr>
            </a:lvl9pPr>
          </a:lstStyle>
          <a:p>
            <a:pPr marL="0" lvl="1" indent="0" eaLnBrk="1" hangingPunct="1">
              <a:spcAft>
                <a:spcPts val="400"/>
              </a:spcAft>
              <a:defRPr/>
            </a:pPr>
            <a:r>
              <a:rPr lang="en-US" sz="2700" b="1" dirty="0" smtClean="0">
                <a:latin typeface="+mj-lt"/>
              </a:rPr>
              <a:t>Taxes are used to provide:</a:t>
            </a:r>
          </a:p>
          <a:p>
            <a:pPr lvl="1" eaLnBrk="1" hangingPunct="1">
              <a:spcAft>
                <a:spcPts val="400"/>
              </a:spcAft>
              <a:defRPr/>
            </a:pPr>
            <a:r>
              <a:rPr lang="en-US" sz="2200" dirty="0" smtClean="0">
                <a:latin typeface="+mj-lt"/>
              </a:rPr>
              <a:t>Hospitals</a:t>
            </a:r>
          </a:p>
          <a:p>
            <a:pPr lvl="1" eaLnBrk="1" hangingPunct="1">
              <a:spcAft>
                <a:spcPts val="400"/>
              </a:spcAft>
              <a:defRPr/>
            </a:pPr>
            <a:r>
              <a:rPr lang="en-US" sz="2200" dirty="0" smtClean="0">
                <a:latin typeface="+mj-lt"/>
              </a:rPr>
              <a:t>Schools</a:t>
            </a:r>
          </a:p>
          <a:p>
            <a:pPr lvl="1" eaLnBrk="1" hangingPunct="1">
              <a:spcAft>
                <a:spcPts val="400"/>
              </a:spcAft>
              <a:defRPr/>
            </a:pPr>
            <a:r>
              <a:rPr lang="en-US" sz="2200" dirty="0" smtClean="0">
                <a:latin typeface="+mj-lt"/>
              </a:rPr>
              <a:t>Libraries</a:t>
            </a:r>
          </a:p>
          <a:p>
            <a:pPr lvl="1" eaLnBrk="1" hangingPunct="1">
              <a:spcAft>
                <a:spcPts val="400"/>
              </a:spcAft>
              <a:defRPr/>
            </a:pPr>
            <a:r>
              <a:rPr lang="en-US" sz="2200" dirty="0" smtClean="0">
                <a:latin typeface="+mj-lt"/>
              </a:rPr>
              <a:t>Playgrounds</a:t>
            </a:r>
          </a:p>
          <a:p>
            <a:pPr lvl="1" eaLnBrk="1" hangingPunct="1">
              <a:spcAft>
                <a:spcPts val="400"/>
              </a:spcAft>
              <a:defRPr/>
            </a:pPr>
            <a:r>
              <a:rPr lang="en-US" sz="2200" dirty="0" smtClean="0">
                <a:latin typeface="+mj-lt"/>
              </a:rPr>
              <a:t>Roads</a:t>
            </a:r>
          </a:p>
          <a:p>
            <a:pPr lvl="1" eaLnBrk="1" hangingPunct="1">
              <a:spcAft>
                <a:spcPts val="400"/>
              </a:spcAft>
              <a:defRPr/>
            </a:pPr>
            <a:r>
              <a:rPr lang="en-US" sz="2200" dirty="0" smtClean="0">
                <a:latin typeface="+mj-lt"/>
              </a:rPr>
              <a:t>Fire Protection</a:t>
            </a:r>
          </a:p>
          <a:p>
            <a:pPr lvl="1" eaLnBrk="1" hangingPunct="1">
              <a:spcAft>
                <a:spcPts val="400"/>
              </a:spcAft>
              <a:defRPr/>
            </a:pPr>
            <a:r>
              <a:rPr lang="en-US" sz="2200" dirty="0" smtClean="0">
                <a:latin typeface="+mj-lt"/>
              </a:rPr>
              <a:t>Police Protection</a:t>
            </a:r>
          </a:p>
          <a:p>
            <a:pPr lvl="1" eaLnBrk="1" hangingPunct="1">
              <a:spcAft>
                <a:spcPts val="400"/>
              </a:spcAft>
              <a:defRPr/>
            </a:pPr>
            <a:r>
              <a:rPr lang="en-US" sz="2200" dirty="0" smtClean="0">
                <a:latin typeface="+mj-lt"/>
              </a:rPr>
              <a:t>Environmental Programs</a:t>
            </a:r>
          </a:p>
          <a:p>
            <a:pPr lvl="1" eaLnBrk="1" hangingPunct="1">
              <a:spcAft>
                <a:spcPts val="400"/>
              </a:spcAft>
              <a:defRPr/>
            </a:pPr>
            <a:r>
              <a:rPr lang="en-US" sz="2200" dirty="0" smtClean="0">
                <a:latin typeface="+mj-lt"/>
              </a:rPr>
              <a:t>Support for People in Need </a:t>
            </a:r>
          </a:p>
          <a:p>
            <a:pPr lvl="1" eaLnBrk="1" hangingPunct="1">
              <a:defRPr/>
            </a:pPr>
            <a:endParaRPr lang="en-US" sz="2200" dirty="0">
              <a:latin typeface="+mj-lt"/>
            </a:endParaRPr>
          </a:p>
        </p:txBody>
      </p:sp>
    </p:spTree>
    <p:extLst>
      <p:ext uri="{BB962C8B-B14F-4D97-AF65-F5344CB8AC3E}">
        <p14:creationId xmlns:p14="http://schemas.microsoft.com/office/powerpoint/2010/main" val="3407912629"/>
      </p:ext>
    </p:extLst>
  </p:cSld>
  <p:clrMapOvr>
    <a:masterClrMapping/>
  </p:clrMapOvr>
  <p:transition xmlns:p14="http://schemas.microsoft.com/office/powerpoint/2010/mai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Profit Motivation: Profit Enhances Society</a:t>
            </a:r>
            <a:endParaRPr lang="en-US" sz="3200" dirty="0"/>
          </a:p>
        </p:txBody>
      </p:sp>
      <p:pic>
        <p:nvPicPr>
          <p:cNvPr id="4" name="Picture 11" descr="1-11 Walmart Stores.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371600"/>
            <a:ext cx="27289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4"/>
          <p:cNvSpPr txBox="1">
            <a:spLocks noChangeArrowheads="1"/>
          </p:cNvSpPr>
          <p:nvPr/>
        </p:nvSpPr>
        <p:spPr bwMode="auto">
          <a:xfrm>
            <a:off x="304800" y="1338322"/>
            <a:ext cx="4114800" cy="49998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1800" dirty="0" smtClean="0">
              <a:latin typeface="+mj-lt"/>
              <a:ea typeface="ＭＳ Ｐゴシック" charset="0"/>
              <a:cs typeface="ＭＳ Ｐゴシック" charset="0"/>
            </a:endParaRPr>
          </a:p>
          <a:p>
            <a:pPr>
              <a:spcAft>
                <a:spcPts val="1800"/>
              </a:spcAft>
              <a:buFont typeface="Arial" charset="0"/>
              <a:buChar char="•"/>
            </a:pPr>
            <a:r>
              <a:rPr lang="en-US" sz="1800" b="1" dirty="0" smtClean="0">
                <a:latin typeface="+mj-lt"/>
                <a:ea typeface="ＭＳ Ｐゴシック" charset="0"/>
                <a:cs typeface="ＭＳ Ｐゴシック" charset="0"/>
              </a:rPr>
              <a:t>Standard of Living -- </a:t>
            </a:r>
            <a:r>
              <a:rPr lang="en-US" sz="1800" i="1" dirty="0" smtClean="0">
                <a:latin typeface="+mj-lt"/>
                <a:ea typeface="ＭＳ Ｐゴシック" charset="0"/>
                <a:cs typeface="ＭＳ Ｐゴシック" charset="0"/>
              </a:rPr>
              <a:t>The amount of goods and services people can buy with the money they have.</a:t>
            </a:r>
          </a:p>
          <a:p>
            <a:pPr>
              <a:spcAft>
                <a:spcPts val="1800"/>
              </a:spcAft>
              <a:buFont typeface="Arial" charset="0"/>
              <a:buChar char="•"/>
            </a:pPr>
            <a:r>
              <a:rPr lang="en-US" sz="1800" dirty="0" smtClean="0">
                <a:latin typeface="+mj-lt"/>
                <a:ea typeface="ＭＳ Ｐゴシック" charset="0"/>
                <a:cs typeface="ＭＳ Ｐゴシック" charset="0"/>
              </a:rPr>
              <a:t>The U.S. has one of the highest standards of living in the world.</a:t>
            </a:r>
          </a:p>
          <a:p>
            <a:pPr>
              <a:spcAft>
                <a:spcPts val="1800"/>
              </a:spcAft>
              <a:buFont typeface="Arial" charset="0"/>
              <a:buChar char="•"/>
            </a:pPr>
            <a:r>
              <a:rPr lang="en-US" sz="1800" dirty="0" smtClean="0">
                <a:latin typeface="+mj-lt"/>
                <a:ea typeface="ＭＳ Ｐゴシック" charset="0"/>
                <a:cs typeface="ＭＳ Ｐゴシック" charset="0"/>
              </a:rPr>
              <a:t>Workers in other countries may make more money, but prices for products are higher.</a:t>
            </a:r>
          </a:p>
          <a:p>
            <a:pPr>
              <a:spcAft>
                <a:spcPts val="1800"/>
              </a:spcAft>
              <a:buFont typeface="Arial" charset="0"/>
              <a:buChar char="•"/>
            </a:pPr>
            <a:r>
              <a:rPr lang="en-US" sz="1800" b="1" dirty="0" smtClean="0">
                <a:latin typeface="+mj-lt"/>
                <a:ea typeface="ＭＳ Ｐゴシック" charset="0"/>
                <a:cs typeface="ＭＳ Ｐゴシック" charset="0"/>
              </a:rPr>
              <a:t>Quality of Life -- </a:t>
            </a:r>
            <a:r>
              <a:rPr lang="en-US" sz="1800" i="1" dirty="0" smtClean="0">
                <a:latin typeface="+mj-lt"/>
                <a:ea typeface="ＭＳ Ｐゴシック" charset="0"/>
                <a:cs typeface="ＭＳ Ｐゴシック" charset="0"/>
              </a:rPr>
              <a:t>The general well-being of a society in terms of its political freedom, natural environment, education, healthcare, safety, amount of leisure and rewards that add to personal satisfaction.</a:t>
            </a:r>
            <a:endParaRPr lang="en-US" sz="1800" i="1" dirty="0">
              <a:latin typeface="+mj-lt"/>
              <a:ea typeface="ＭＳ Ｐゴシック" charset="0"/>
              <a:cs typeface="ＭＳ Ｐゴシック" charset="0"/>
            </a:endParaRPr>
          </a:p>
        </p:txBody>
      </p:sp>
      <p:pic>
        <p:nvPicPr>
          <p:cNvPr id="6" name="Picture 10" descr="family new.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99938" y="4419600"/>
            <a:ext cx="4231287"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387531"/>
      </p:ext>
    </p:extLst>
  </p:cSld>
  <p:clrMapOvr>
    <a:masterClrMapping/>
  </p:clrMapOvr>
  <p:transition xmlns:p14="http://schemas.microsoft.com/office/powerpoint/2010/mai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Customer Satisfaction: The Ultimate Objective of Every Business</a:t>
            </a:r>
            <a:endParaRPr lang="en-US" sz="3200" dirty="0"/>
          </a:p>
        </p:txBody>
      </p:sp>
      <p:sp>
        <p:nvSpPr>
          <p:cNvPr id="5" name="TextBox 6"/>
          <p:cNvSpPr txBox="1">
            <a:spLocks noChangeArrowheads="1"/>
          </p:cNvSpPr>
          <p:nvPr/>
        </p:nvSpPr>
        <p:spPr bwMode="auto">
          <a:xfrm>
            <a:off x="457200" y="4419600"/>
            <a:ext cx="8534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600" i="1" dirty="0">
                <a:cs typeface="Arial" charset="0"/>
              </a:rPr>
              <a:t> People buy products not just to own them, but to satisfy particular needs</a:t>
            </a:r>
          </a:p>
          <a:p>
            <a:pPr eaLnBrk="1" hangingPunct="1">
              <a:buFont typeface="Arial" charset="0"/>
              <a:buChar char="•"/>
            </a:pPr>
            <a:r>
              <a:rPr lang="en-US" sz="1600" i="1" dirty="0">
                <a:cs typeface="Arial" charset="0"/>
              </a:rPr>
              <a:t> Goal of businesses are to produce products that people need and want at </a:t>
            </a:r>
          </a:p>
          <a:p>
            <a:pPr eaLnBrk="1" hangingPunct="1"/>
            <a:r>
              <a:rPr lang="en-US" sz="1600" i="1" dirty="0">
                <a:cs typeface="Arial" charset="0"/>
              </a:rPr>
              <a:t>  a price they are willing to pay</a:t>
            </a:r>
          </a:p>
          <a:p>
            <a:pPr eaLnBrk="1" hangingPunct="1">
              <a:buFont typeface="Arial" charset="0"/>
              <a:buChar char="•"/>
            </a:pPr>
            <a:r>
              <a:rPr lang="en-US" sz="1600" i="1" dirty="0">
                <a:cs typeface="Arial" charset="0"/>
              </a:rPr>
              <a:t> Businesses that understand customer needs, and work to satisfy those </a:t>
            </a:r>
          </a:p>
          <a:p>
            <a:pPr eaLnBrk="1" hangingPunct="1"/>
            <a:r>
              <a:rPr lang="en-US" sz="1600" i="1" dirty="0">
                <a:cs typeface="Arial" charset="0"/>
              </a:rPr>
              <a:t>  needs, are usually successful</a:t>
            </a:r>
          </a:p>
          <a:p>
            <a:pPr eaLnBrk="1" hangingPunct="1">
              <a:buFont typeface="Arial" charset="0"/>
              <a:buChar char="•"/>
            </a:pPr>
            <a:r>
              <a:rPr lang="en-US" sz="1600" i="1" dirty="0">
                <a:cs typeface="Arial" charset="0"/>
              </a:rPr>
              <a:t> Has a business ever failed or succeeded in satisfying your needs?</a:t>
            </a:r>
          </a:p>
          <a:p>
            <a:pPr eaLnBrk="1" hangingPunct="1">
              <a:buFont typeface="Arial" charset="0"/>
              <a:buChar char="•"/>
            </a:pPr>
            <a:endParaRPr lang="en-US" sz="1600" dirty="0">
              <a:cs typeface="Arial" charset="0"/>
            </a:endParaRPr>
          </a:p>
        </p:txBody>
      </p:sp>
      <p:pic>
        <p:nvPicPr>
          <p:cNvPr id="8" name="Picture 7"/>
          <p:cNvPicPr>
            <a:picLocks noChangeAspect="1"/>
          </p:cNvPicPr>
          <p:nvPr/>
        </p:nvPicPr>
        <p:blipFill>
          <a:blip r:embed="rId2"/>
          <a:stretch>
            <a:fillRect/>
          </a:stretch>
        </p:blipFill>
        <p:spPr>
          <a:xfrm>
            <a:off x="2209800" y="1371600"/>
            <a:ext cx="4470400" cy="2825293"/>
          </a:xfrm>
          <a:prstGeom prst="rect">
            <a:avLst/>
          </a:prstGeom>
        </p:spPr>
      </p:pic>
    </p:spTree>
    <p:extLst>
      <p:ext uri="{BB962C8B-B14F-4D97-AF65-F5344CB8AC3E}">
        <p14:creationId xmlns:p14="http://schemas.microsoft.com/office/powerpoint/2010/main" val="1672462930"/>
      </p:ext>
    </p:extLst>
  </p:cSld>
  <p:clrMapOvr>
    <a:masterClrMapping/>
  </p:clrMapOvr>
  <p:transition xmlns:p14="http://schemas.microsoft.com/office/powerpoint/2010/mai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sp>
        <p:nvSpPr>
          <p:cNvPr id="4" name="TextBox 9"/>
          <p:cNvSpPr txBox="1">
            <a:spLocks noChangeArrowheads="1"/>
          </p:cNvSpPr>
          <p:nvPr/>
        </p:nvSpPr>
        <p:spPr bwMode="auto">
          <a:xfrm>
            <a:off x="609600" y="3810000"/>
            <a:ext cx="2819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Lucida Grande" charset="0"/>
              <a:buChar char="-"/>
              <a:defRPr/>
            </a:pPr>
            <a:r>
              <a:rPr lang="en-US" sz="2000" dirty="0" smtClean="0">
                <a:latin typeface="+mj-lt"/>
              </a:rPr>
              <a:t>  Owners</a:t>
            </a:r>
          </a:p>
          <a:p>
            <a:pPr eaLnBrk="1" hangingPunct="1">
              <a:buFont typeface="Lucida Grande" charset="0"/>
              <a:buChar char="-"/>
              <a:defRPr/>
            </a:pPr>
            <a:r>
              <a:rPr lang="en-US" sz="2000" dirty="0" smtClean="0">
                <a:latin typeface="+mj-lt"/>
                <a:cs typeface="Helvetica" charset="0"/>
              </a:rPr>
              <a:t>  Customers</a:t>
            </a:r>
          </a:p>
          <a:p>
            <a:pPr eaLnBrk="1" hangingPunct="1">
              <a:buFont typeface="Lucida Grande" charset="0"/>
              <a:buChar char="-"/>
              <a:defRPr/>
            </a:pPr>
            <a:r>
              <a:rPr lang="en-US" sz="2000" dirty="0" smtClean="0">
                <a:latin typeface="+mj-lt"/>
                <a:cs typeface="Helvetica" charset="0"/>
              </a:rPr>
              <a:t>  Employees</a:t>
            </a:r>
          </a:p>
          <a:p>
            <a:pPr eaLnBrk="1" hangingPunct="1">
              <a:buFont typeface="Lucida Grande" charset="0"/>
              <a:buChar char="-"/>
              <a:defRPr/>
            </a:pPr>
            <a:r>
              <a:rPr lang="en-US" sz="2000" dirty="0" smtClean="0">
                <a:latin typeface="+mj-lt"/>
                <a:cs typeface="Helvetica" charset="0"/>
              </a:rPr>
              <a:t>  Suppliers</a:t>
            </a:r>
          </a:p>
          <a:p>
            <a:pPr eaLnBrk="1" hangingPunct="1">
              <a:buFont typeface="Lucida Grande" charset="0"/>
              <a:buChar char="-"/>
              <a:defRPr/>
            </a:pPr>
            <a:r>
              <a:rPr lang="en-US" sz="2000" dirty="0" smtClean="0">
                <a:latin typeface="+mj-lt"/>
                <a:cs typeface="Helvetica" charset="0"/>
              </a:rPr>
              <a:t>  Dealers</a:t>
            </a:r>
          </a:p>
        </p:txBody>
      </p:sp>
      <p:sp>
        <p:nvSpPr>
          <p:cNvPr id="5" name="TextBox 10"/>
          <p:cNvSpPr txBox="1">
            <a:spLocks noChangeArrowheads="1"/>
          </p:cNvSpPr>
          <p:nvPr/>
        </p:nvSpPr>
        <p:spPr bwMode="auto">
          <a:xfrm>
            <a:off x="2743200" y="3810000"/>
            <a:ext cx="2743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Lucida Grande" charset="0"/>
              <a:buChar char="-"/>
              <a:defRPr/>
            </a:pPr>
            <a:r>
              <a:rPr lang="en-US" sz="2000" dirty="0" smtClean="0">
                <a:latin typeface="+mj-lt"/>
              </a:rPr>
              <a:t>  </a:t>
            </a:r>
            <a:r>
              <a:rPr lang="en-US" sz="2000" dirty="0" smtClean="0">
                <a:latin typeface="+mj-lt"/>
                <a:cs typeface="Helvetica" charset="0"/>
              </a:rPr>
              <a:t>Community </a:t>
            </a:r>
          </a:p>
          <a:p>
            <a:pPr eaLnBrk="1" hangingPunct="1">
              <a:buFont typeface="Lucida Grande" charset="0"/>
              <a:buChar char="-"/>
              <a:defRPr/>
            </a:pPr>
            <a:r>
              <a:rPr lang="en-US" sz="2000" dirty="0" smtClean="0">
                <a:latin typeface="+mj-lt"/>
                <a:cs typeface="Helvetica" charset="0"/>
              </a:rPr>
              <a:t>  Media</a:t>
            </a:r>
          </a:p>
          <a:p>
            <a:pPr eaLnBrk="1" hangingPunct="1">
              <a:buFont typeface="Lucida Grande" charset="0"/>
              <a:buChar char="-"/>
              <a:defRPr/>
            </a:pPr>
            <a:r>
              <a:rPr lang="en-US" sz="2000" dirty="0" smtClean="0">
                <a:latin typeface="+mj-lt"/>
                <a:cs typeface="Helvetica" charset="0"/>
              </a:rPr>
              <a:t>  Elected Officials</a:t>
            </a:r>
          </a:p>
          <a:p>
            <a:pPr eaLnBrk="1" hangingPunct="1">
              <a:buFont typeface="Lucida Grande" charset="0"/>
              <a:buChar char="-"/>
              <a:defRPr/>
            </a:pPr>
            <a:r>
              <a:rPr lang="en-US" sz="2000" dirty="0" smtClean="0">
                <a:latin typeface="+mj-lt"/>
                <a:cs typeface="Helvetica" charset="0"/>
              </a:rPr>
              <a:t>  Bankers</a:t>
            </a:r>
          </a:p>
          <a:p>
            <a:pPr eaLnBrk="1" hangingPunct="1">
              <a:buFont typeface="Lucida Grande" charset="0"/>
              <a:buChar char="-"/>
              <a:defRPr/>
            </a:pPr>
            <a:r>
              <a:rPr lang="en-US" sz="2000" dirty="0" smtClean="0">
                <a:latin typeface="+mj-lt"/>
                <a:cs typeface="Helvetica" charset="0"/>
              </a:rPr>
              <a:t>  Environmentalists</a:t>
            </a:r>
          </a:p>
        </p:txBody>
      </p:sp>
      <p:sp>
        <p:nvSpPr>
          <p:cNvPr id="6" name="TextBox 14"/>
          <p:cNvSpPr txBox="1">
            <a:spLocks noChangeArrowheads="1"/>
          </p:cNvSpPr>
          <p:nvPr/>
        </p:nvSpPr>
        <p:spPr bwMode="auto">
          <a:xfrm>
            <a:off x="152400" y="1371600"/>
            <a:ext cx="6113462" cy="22211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endParaRPr lang="en-US" sz="2000" dirty="0" smtClean="0">
              <a:latin typeface="+mj-lt"/>
              <a:ea typeface="ＭＳ Ｐゴシック" charset="0"/>
              <a:cs typeface="ＭＳ Ｐゴシック" charset="0"/>
            </a:endParaRPr>
          </a:p>
          <a:p>
            <a:pPr>
              <a:buFont typeface="Arial" charset="0"/>
              <a:buChar char="•"/>
            </a:pPr>
            <a:r>
              <a:rPr lang="en-US" sz="2000" b="1" dirty="0" smtClean="0">
                <a:latin typeface="+mj-lt"/>
                <a:ea typeface="ＭＳ Ｐゴシック" charset="0"/>
                <a:cs typeface="ＭＳ Ｐゴシック" charset="0"/>
              </a:rPr>
              <a:t>Stakeholders -- </a:t>
            </a:r>
            <a:r>
              <a:rPr lang="en-US" sz="2000" i="1" dirty="0" smtClean="0">
                <a:latin typeface="+mj-lt"/>
                <a:ea typeface="ＭＳ Ｐゴシック" charset="0"/>
                <a:cs typeface="ＭＳ Ｐゴシック" charset="0"/>
              </a:rPr>
              <a:t>All the people who stand to gain or lose by the policies and activities of a business and whose concerns the businesses need to address.</a:t>
            </a:r>
            <a:endParaRPr lang="en-US" sz="2000" dirty="0" smtClean="0">
              <a:latin typeface="+mj-lt"/>
              <a:ea typeface="ＭＳ Ｐゴシック" charset="0"/>
              <a:cs typeface="ＭＳ Ｐゴシック" charset="0"/>
            </a:endParaRPr>
          </a:p>
          <a:p>
            <a:endParaRPr lang="en-US" sz="2000" dirty="0" smtClean="0">
              <a:latin typeface="+mj-lt"/>
              <a:ea typeface="ＭＳ Ｐゴシック" charset="0"/>
              <a:cs typeface="ＭＳ Ｐゴシック" charset="0"/>
            </a:endParaRPr>
          </a:p>
          <a:p>
            <a:pPr>
              <a:buFont typeface="Arial" charset="0"/>
              <a:buChar char="•"/>
            </a:pPr>
            <a:r>
              <a:rPr lang="en-US" sz="2000" b="1" dirty="0" smtClean="0">
                <a:latin typeface="+mj-lt"/>
                <a:ea typeface="ＭＳ Ｐゴシック" charset="0"/>
                <a:cs typeface="ＭＳ Ｐゴシック" charset="0"/>
              </a:rPr>
              <a:t>Who are Stakeholders?</a:t>
            </a:r>
            <a:endParaRPr lang="en-US" sz="2000" b="1" dirty="0">
              <a:latin typeface="+mj-lt"/>
              <a:ea typeface="ＭＳ Ｐゴシック" charset="0"/>
              <a:cs typeface="ＭＳ Ｐゴシック" charset="0"/>
            </a:endParaRPr>
          </a:p>
        </p:txBody>
      </p:sp>
      <p:pic>
        <p:nvPicPr>
          <p:cNvPr id="7" name="Picture 2" descr="Stakeholders Figur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70462" y="2514600"/>
            <a:ext cx="4173538" cy="3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5902776"/>
      </p:ext>
    </p:extLst>
  </p:cSld>
  <p:clrMapOvr>
    <a:masterClrMapping/>
  </p:clrMapOvr>
  <p:transition xmlns:p14="http://schemas.microsoft.com/office/powerpoint/2010/mai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Business Environment</a:t>
            </a:r>
            <a:endParaRPr lang="en-US" dirty="0"/>
          </a:p>
        </p:txBody>
      </p:sp>
      <p:pic>
        <p:nvPicPr>
          <p:cNvPr id="4" name="Picture 1" descr="Environment Figure.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4150" y="1600200"/>
            <a:ext cx="514985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04800" y="1600200"/>
            <a:ext cx="4038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fontAlgn="auto">
              <a:spcBef>
                <a:spcPct val="0"/>
              </a:spcBef>
              <a:spcAft>
                <a:spcPts val="0"/>
              </a:spcAft>
              <a:buFont typeface="Arial"/>
              <a:buChar char="•"/>
              <a:defRPr/>
            </a:pPr>
            <a:r>
              <a:rPr lang="en-US" sz="1600" dirty="0" smtClean="0">
                <a:solidFill>
                  <a:srgbClr val="000000"/>
                </a:solidFill>
                <a:ea typeface="+mn-ea"/>
              </a:rPr>
              <a:t>The business environment is dynamic and constantly changing</a:t>
            </a:r>
          </a:p>
          <a:p>
            <a:pPr algn="l" fontAlgn="auto">
              <a:spcBef>
                <a:spcPct val="0"/>
              </a:spcBef>
              <a:spcAft>
                <a:spcPts val="0"/>
              </a:spcAft>
              <a:defRPr/>
            </a:pPr>
            <a:endParaRPr lang="en-US" sz="1600" dirty="0" smtClean="0">
              <a:solidFill>
                <a:srgbClr val="000000"/>
              </a:solidFill>
              <a:ea typeface="+mn-ea"/>
            </a:endParaRPr>
          </a:p>
          <a:p>
            <a:pPr marL="285750" indent="-285750" algn="l" fontAlgn="auto">
              <a:spcBef>
                <a:spcPct val="0"/>
              </a:spcBef>
              <a:spcAft>
                <a:spcPts val="0"/>
              </a:spcAft>
              <a:buFont typeface="Arial"/>
              <a:buChar char="•"/>
              <a:defRPr/>
            </a:pPr>
            <a:r>
              <a:rPr lang="en-US" sz="1600" dirty="0" smtClean="0">
                <a:solidFill>
                  <a:srgbClr val="000000"/>
                </a:solidFill>
                <a:ea typeface="+mn-ea"/>
              </a:rPr>
              <a:t>Business have to stay abreast of its environment in order to capitalize on potential opportunities or minimize potential threats to its business</a:t>
            </a:r>
          </a:p>
          <a:p>
            <a:pPr algn="l" fontAlgn="auto">
              <a:spcBef>
                <a:spcPct val="0"/>
              </a:spcBef>
              <a:spcAft>
                <a:spcPts val="0"/>
              </a:spcAft>
              <a:defRPr/>
            </a:pPr>
            <a:endParaRPr lang="en-US" sz="1600" dirty="0" smtClean="0">
              <a:solidFill>
                <a:srgbClr val="000000"/>
              </a:solidFill>
              <a:ea typeface="+mn-ea"/>
            </a:endParaRPr>
          </a:p>
          <a:p>
            <a:pPr marL="285750" indent="-285750" algn="l" fontAlgn="auto">
              <a:spcBef>
                <a:spcPct val="0"/>
              </a:spcBef>
              <a:spcAft>
                <a:spcPts val="0"/>
              </a:spcAft>
              <a:buFont typeface="Arial"/>
              <a:buChar char="•"/>
              <a:defRPr/>
            </a:pPr>
            <a:r>
              <a:rPr lang="en-US" sz="1600" dirty="0" smtClean="0">
                <a:solidFill>
                  <a:srgbClr val="000000"/>
                </a:solidFill>
                <a:ea typeface="+mn-ea"/>
              </a:rPr>
              <a:t>What are some outside factors or influences that impact a business’ </a:t>
            </a:r>
            <a:r>
              <a:rPr lang="en-US" altLang="ja-JP" sz="1600" dirty="0" smtClean="0">
                <a:solidFill>
                  <a:srgbClr val="000000"/>
                </a:solidFill>
                <a:ea typeface="+mn-ea"/>
              </a:rPr>
              <a:t>activities?</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Economic Factors</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Legal (laws)</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Technology</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Competition</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Social changes (attitudes, interests, and beliefs)</a:t>
            </a:r>
          </a:p>
          <a:p>
            <a:pPr marL="742950" lvl="1" indent="-285750" algn="l" fontAlgn="auto">
              <a:lnSpc>
                <a:spcPct val="90000"/>
              </a:lnSpc>
              <a:spcAft>
                <a:spcPts val="0"/>
              </a:spcAft>
              <a:buClr>
                <a:srgbClr val="51605F"/>
              </a:buClr>
              <a:buFont typeface="Arial"/>
              <a:buChar char="•"/>
              <a:defRPr/>
            </a:pPr>
            <a:r>
              <a:rPr lang="en-US" sz="1600" dirty="0" smtClean="0">
                <a:solidFill>
                  <a:srgbClr val="000000"/>
                </a:solidFill>
                <a:ea typeface="+mn-ea"/>
              </a:rPr>
              <a:t>Global influences</a:t>
            </a:r>
          </a:p>
          <a:p>
            <a:pPr fontAlgn="auto">
              <a:spcBef>
                <a:spcPct val="0"/>
              </a:spcBef>
              <a:spcAft>
                <a:spcPts val="0"/>
              </a:spcAft>
              <a:buFont typeface="Arial"/>
              <a:buChar char="•"/>
              <a:defRPr/>
            </a:pPr>
            <a:endParaRPr lang="en-US" sz="1600" dirty="0">
              <a:solidFill>
                <a:srgbClr val="000000"/>
              </a:solidFill>
              <a:ea typeface="+mn-ea"/>
            </a:endParaRPr>
          </a:p>
        </p:txBody>
      </p:sp>
    </p:spTree>
    <p:extLst>
      <p:ext uri="{BB962C8B-B14F-4D97-AF65-F5344CB8AC3E}">
        <p14:creationId xmlns:p14="http://schemas.microsoft.com/office/powerpoint/2010/main" val="564438059"/>
      </p:ext>
    </p:extLst>
  </p:cSld>
  <p:clrMapOvr>
    <a:masterClrMapping/>
  </p:clrMapOvr>
  <p:transition xmlns:p14="http://schemas.microsoft.com/office/powerpoint/2010/mai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a:t>
            </a:r>
            <a:endParaRPr lang="en-US" dirty="0"/>
          </a:p>
        </p:txBody>
      </p:sp>
      <p:sp>
        <p:nvSpPr>
          <p:cNvPr id="4" name="Text Placeholder 3"/>
          <p:cNvSpPr>
            <a:spLocks noGrp="1"/>
          </p:cNvSpPr>
          <p:nvPr>
            <p:ph type="body" sz="quarter" idx="10"/>
          </p:nvPr>
        </p:nvSpPr>
        <p:spPr>
          <a:xfrm>
            <a:off x="381000" y="1447800"/>
            <a:ext cx="8229600" cy="4876800"/>
          </a:xfrm>
        </p:spPr>
        <p:txBody>
          <a:bodyPr/>
          <a:lstStyle/>
          <a:p>
            <a:r>
              <a:rPr lang="en-US" sz="2000" b="1" dirty="0">
                <a:solidFill>
                  <a:srgbClr val="0D9CAC"/>
                </a:solidFill>
              </a:rPr>
              <a:t>Economics</a:t>
            </a:r>
            <a:r>
              <a:rPr lang="en-US" sz="2000" dirty="0"/>
              <a:t> – the study </a:t>
            </a:r>
            <a:r>
              <a:rPr lang="en-US" sz="2000" dirty="0" smtClean="0"/>
              <a:t>of how society employs resources to produce goods and services for consumption amount various groups and individuals</a:t>
            </a:r>
          </a:p>
          <a:p>
            <a:pPr lvl="1"/>
            <a:r>
              <a:rPr lang="en-US" sz="2000" dirty="0" smtClean="0"/>
              <a:t>In other words, think of Economics as the determining how wealth (i.e. anything of value) is created and </a:t>
            </a:r>
            <a:r>
              <a:rPr lang="en-US" sz="2000" dirty="0" err="1" smtClean="0"/>
              <a:t>distrbuted</a:t>
            </a:r>
            <a:endParaRPr lang="en-US" sz="2000" dirty="0"/>
          </a:p>
          <a:p>
            <a:r>
              <a:rPr lang="en-US" sz="2000" dirty="0"/>
              <a:t>Today, experts often study economic problems from two different perspectives:</a:t>
            </a:r>
          </a:p>
          <a:p>
            <a:pPr marL="801688" lvl="1" indent="-344488">
              <a:buNone/>
              <a:tabLst>
                <a:tab pos="801688" algn="l"/>
              </a:tabLst>
            </a:pPr>
            <a:r>
              <a:rPr lang="en-US" sz="2000" dirty="0" smtClean="0">
                <a:solidFill>
                  <a:srgbClr val="133676"/>
                </a:solidFill>
                <a:ea typeface="+mn-ea"/>
                <a:cs typeface="+mn-cs"/>
              </a:rPr>
              <a:t>1.</a:t>
            </a:r>
            <a:r>
              <a:rPr lang="en-US" sz="2000" b="1" dirty="0" smtClean="0">
                <a:solidFill>
                  <a:srgbClr val="0D9CAC"/>
                </a:solidFill>
                <a:ea typeface="+mn-ea"/>
                <a:cs typeface="+mn-cs"/>
              </a:rPr>
              <a:t>	Microeconomics</a:t>
            </a:r>
            <a:r>
              <a:rPr lang="en-US" sz="2000" dirty="0" smtClean="0"/>
              <a:t> </a:t>
            </a:r>
            <a:r>
              <a:rPr lang="en-US" sz="2000" dirty="0"/>
              <a:t>– the study of the decisions made by individuals and businesses</a:t>
            </a:r>
          </a:p>
          <a:p>
            <a:pPr marL="801688" lvl="1" indent="-344488">
              <a:buNone/>
              <a:tabLst>
                <a:tab pos="801688" algn="l"/>
              </a:tabLst>
            </a:pPr>
            <a:r>
              <a:rPr lang="en-US" sz="2000" dirty="0" smtClean="0">
                <a:solidFill>
                  <a:srgbClr val="133676"/>
                </a:solidFill>
                <a:ea typeface="+mn-ea"/>
                <a:cs typeface="+mn-cs"/>
              </a:rPr>
              <a:t>2.	</a:t>
            </a:r>
            <a:r>
              <a:rPr lang="en-US" sz="2000" b="1" dirty="0" smtClean="0">
                <a:solidFill>
                  <a:srgbClr val="0D9CAC"/>
                </a:solidFill>
                <a:ea typeface="+mn-ea"/>
                <a:cs typeface="+mn-cs"/>
              </a:rPr>
              <a:t>Macroeconomics</a:t>
            </a:r>
            <a:r>
              <a:rPr lang="en-US" sz="2000" dirty="0" smtClean="0"/>
              <a:t> </a:t>
            </a:r>
            <a:r>
              <a:rPr lang="en-US" sz="2000" dirty="0"/>
              <a:t>– the study of the national economy and the global economy</a:t>
            </a:r>
          </a:p>
          <a:p>
            <a:r>
              <a:rPr lang="en-US" sz="2000" b="1" dirty="0">
                <a:solidFill>
                  <a:srgbClr val="0D9CAC"/>
                </a:solidFill>
              </a:rPr>
              <a:t>Economy</a:t>
            </a:r>
            <a:r>
              <a:rPr lang="en-US" sz="2000" dirty="0"/>
              <a:t> – the way in which people deal with creation and distribution of wealth</a:t>
            </a:r>
          </a:p>
        </p:txBody>
      </p:sp>
    </p:spTree>
    <p:extLst>
      <p:ext uri="{BB962C8B-B14F-4D97-AF65-F5344CB8AC3E}">
        <p14:creationId xmlns:p14="http://schemas.microsoft.com/office/powerpoint/2010/main" val="1372259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Economic </a:t>
            </a:r>
            <a:r>
              <a:rPr lang="en-US" dirty="0" smtClean="0"/>
              <a:t>Systems</a:t>
            </a:r>
            <a:endParaRPr lang="en-US" dirty="0"/>
          </a:p>
        </p:txBody>
      </p:sp>
      <p:sp>
        <p:nvSpPr>
          <p:cNvPr id="5" name="Content Placeholder 2"/>
          <p:cNvSpPr txBox="1">
            <a:spLocks/>
          </p:cNvSpPr>
          <p:nvPr/>
        </p:nvSpPr>
        <p:spPr bwMode="auto">
          <a:xfrm>
            <a:off x="381000" y="1295400"/>
            <a:ext cx="8229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1200" b="1" dirty="0" smtClean="0">
                <a:solidFill>
                  <a:schemeClr val="tx1"/>
                </a:solidFill>
                <a:latin typeface="+mj-lt"/>
                <a:ea typeface="ＭＳ Ｐゴシック" pitchFamily="34" charset="-128"/>
                <a:cs typeface="Arial" charset="0"/>
              </a:rPr>
              <a:t>Economic </a:t>
            </a:r>
            <a:r>
              <a:rPr lang="en-US" sz="1200" b="1" dirty="0">
                <a:solidFill>
                  <a:schemeClr val="tx1"/>
                </a:solidFill>
                <a:latin typeface="+mj-lt"/>
                <a:ea typeface="ＭＳ Ｐゴシック" pitchFamily="34" charset="-128"/>
                <a:cs typeface="Arial" charset="0"/>
              </a:rPr>
              <a:t>S</a:t>
            </a:r>
            <a:r>
              <a:rPr lang="en-US" sz="1200" b="1" dirty="0" smtClean="0">
                <a:solidFill>
                  <a:schemeClr val="tx1"/>
                </a:solidFill>
                <a:latin typeface="+mj-lt"/>
                <a:ea typeface="ＭＳ Ｐゴシック" pitchFamily="34" charset="-128"/>
                <a:cs typeface="Arial" charset="0"/>
              </a:rPr>
              <a:t>ystem aka The Economy </a:t>
            </a:r>
            <a:r>
              <a:rPr lang="en-US" sz="1200" dirty="0" smtClean="0">
                <a:solidFill>
                  <a:schemeClr val="tx1"/>
                </a:solidFill>
                <a:latin typeface="+mj-lt"/>
                <a:ea typeface="ＭＳ Ｐゴシック" pitchFamily="34" charset="-128"/>
                <a:cs typeface="Arial" charset="0"/>
              </a:rPr>
              <a:t>– the financial and social system through which a country allocates its resources (factors of production) – aka the system or structure for how resources are used to meet the needs of society (i.e. how society creates and distributes wealth!)</a:t>
            </a:r>
          </a:p>
          <a:p>
            <a:pPr algn="l">
              <a:defRPr/>
            </a:pPr>
            <a:endParaRPr lang="en-US" sz="1200" dirty="0" smtClean="0">
              <a:solidFill>
                <a:srgbClr val="000000"/>
              </a:solidFill>
              <a:latin typeface="+mj-lt"/>
            </a:endParaRPr>
          </a:p>
          <a:p>
            <a:pPr algn="l">
              <a:defRPr/>
            </a:pPr>
            <a:r>
              <a:rPr lang="en-US" sz="1200" dirty="0" smtClean="0">
                <a:solidFill>
                  <a:srgbClr val="000000"/>
                </a:solidFill>
                <a:latin typeface="+mj-lt"/>
              </a:rPr>
              <a:t>Differences </a:t>
            </a:r>
            <a:r>
              <a:rPr lang="en-US" sz="1200" dirty="0">
                <a:solidFill>
                  <a:srgbClr val="000000"/>
                </a:solidFill>
                <a:latin typeface="+mj-lt"/>
              </a:rPr>
              <a:t>in economic systems determined by how they answer the four basic economic </a:t>
            </a:r>
            <a:r>
              <a:rPr lang="en-US" sz="1200" dirty="0" smtClean="0">
                <a:solidFill>
                  <a:srgbClr val="000000"/>
                </a:solidFill>
                <a:latin typeface="+mj-lt"/>
              </a:rPr>
              <a:t>questions:</a:t>
            </a:r>
            <a:endParaRPr lang="en-US" sz="1200" dirty="0">
              <a:solidFill>
                <a:srgbClr val="000000"/>
              </a:solidFill>
              <a:latin typeface="+mj-lt"/>
            </a:endParaRPr>
          </a:p>
          <a:p>
            <a:pPr marL="914400" lvl="1" indent="-457200" algn="l">
              <a:buFont typeface="+mj-lt"/>
              <a:buAutoNum type="arabicPeriod"/>
            </a:pPr>
            <a:r>
              <a:rPr lang="en-US" sz="1200" i="1" dirty="0">
                <a:solidFill>
                  <a:srgbClr val="000000"/>
                </a:solidFill>
                <a:latin typeface="+mj-lt"/>
              </a:rPr>
              <a:t>What</a:t>
            </a:r>
            <a:r>
              <a:rPr lang="en-US" sz="1200" dirty="0">
                <a:solidFill>
                  <a:srgbClr val="000000"/>
                </a:solidFill>
                <a:latin typeface="+mj-lt"/>
              </a:rPr>
              <a:t> goods and services will be produced?</a:t>
            </a:r>
          </a:p>
          <a:p>
            <a:pPr marL="914400" lvl="1" indent="-457200" algn="l">
              <a:buFont typeface="+mj-lt"/>
              <a:buAutoNum type="arabicPeriod"/>
            </a:pPr>
            <a:r>
              <a:rPr lang="en-US" sz="1200" i="1" dirty="0">
                <a:solidFill>
                  <a:srgbClr val="000000"/>
                </a:solidFill>
                <a:latin typeface="+mj-lt"/>
              </a:rPr>
              <a:t>How</a:t>
            </a:r>
            <a:r>
              <a:rPr lang="en-US" sz="1200" dirty="0">
                <a:solidFill>
                  <a:srgbClr val="000000"/>
                </a:solidFill>
                <a:latin typeface="+mj-lt"/>
              </a:rPr>
              <a:t> will they be produced?</a:t>
            </a:r>
          </a:p>
          <a:p>
            <a:pPr marL="914400" lvl="1" indent="-457200" algn="l">
              <a:buFont typeface="+mj-lt"/>
              <a:buAutoNum type="arabicPeriod"/>
            </a:pPr>
            <a:r>
              <a:rPr lang="en-US" sz="1200" i="1" dirty="0">
                <a:solidFill>
                  <a:srgbClr val="000000"/>
                </a:solidFill>
                <a:latin typeface="+mj-lt"/>
              </a:rPr>
              <a:t>For whom </a:t>
            </a:r>
            <a:r>
              <a:rPr lang="en-US" sz="1200" dirty="0">
                <a:solidFill>
                  <a:srgbClr val="000000"/>
                </a:solidFill>
                <a:latin typeface="+mj-lt"/>
              </a:rPr>
              <a:t>will they be produced?</a:t>
            </a:r>
          </a:p>
          <a:p>
            <a:pPr marL="914400" lvl="1" indent="-457200" algn="l">
              <a:buFont typeface="+mj-lt"/>
              <a:buAutoNum type="arabicPeriod"/>
            </a:pPr>
            <a:r>
              <a:rPr lang="en-US" sz="1200" i="1" dirty="0">
                <a:solidFill>
                  <a:srgbClr val="000000"/>
                </a:solidFill>
                <a:latin typeface="+mj-lt"/>
              </a:rPr>
              <a:t>Who</a:t>
            </a:r>
            <a:r>
              <a:rPr lang="en-US" sz="1200" dirty="0">
                <a:solidFill>
                  <a:srgbClr val="000000"/>
                </a:solidFill>
                <a:latin typeface="+mj-lt"/>
              </a:rPr>
              <a:t> owns and controls the major factors </a:t>
            </a:r>
            <a:r>
              <a:rPr lang="en-US" sz="1200" dirty="0" smtClean="0">
                <a:solidFill>
                  <a:srgbClr val="000000"/>
                </a:solidFill>
                <a:latin typeface="+mj-lt"/>
              </a:rPr>
              <a:t>of </a:t>
            </a:r>
            <a:r>
              <a:rPr lang="en-US" sz="1200" dirty="0">
                <a:solidFill>
                  <a:srgbClr val="000000"/>
                </a:solidFill>
                <a:latin typeface="+mj-lt"/>
              </a:rPr>
              <a:t>production?</a:t>
            </a:r>
          </a:p>
          <a:p>
            <a:pPr algn="l">
              <a:defRPr/>
            </a:pPr>
            <a:endParaRPr lang="en-US" sz="2000" dirty="0" smtClean="0">
              <a:solidFill>
                <a:schemeClr val="tx1"/>
              </a:solidFill>
              <a:latin typeface="+mj-lt"/>
              <a:ea typeface="ＭＳ Ｐゴシック" pitchFamily="34" charset="-128"/>
              <a:cs typeface="Arial" charset="0"/>
            </a:endParaRPr>
          </a:p>
          <a:p>
            <a:pPr algn="l">
              <a:defRPr/>
            </a:pPr>
            <a:endParaRPr lang="en-US" sz="2000" dirty="0" smtClean="0">
              <a:solidFill>
                <a:schemeClr val="tx1"/>
              </a:solidFill>
              <a:latin typeface="+mj-lt"/>
              <a:ea typeface="ＭＳ Ｐゴシック" pitchFamily="34" charset="-128"/>
              <a:cs typeface="Arial" charset="0"/>
            </a:endParaRPr>
          </a:p>
        </p:txBody>
      </p:sp>
      <p:sp>
        <p:nvSpPr>
          <p:cNvPr id="6" name="Content Placeholder 2"/>
          <p:cNvSpPr txBox="1">
            <a:spLocks/>
          </p:cNvSpPr>
          <p:nvPr/>
        </p:nvSpPr>
        <p:spPr bwMode="auto">
          <a:xfrm>
            <a:off x="457200" y="3352800"/>
            <a:ext cx="815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defRPr/>
            </a:pPr>
            <a:r>
              <a:rPr lang="en-US" sz="1200" b="1" dirty="0" smtClean="0">
                <a:solidFill>
                  <a:schemeClr val="tx1"/>
                </a:solidFill>
                <a:latin typeface="+mj-lt"/>
                <a:ea typeface="ＭＳ Ｐゴシック" pitchFamily="34" charset="-128"/>
                <a:cs typeface="Arial" charset="0"/>
              </a:rPr>
              <a:t>Economic system </a:t>
            </a:r>
            <a:r>
              <a:rPr lang="en-US" sz="1200" dirty="0" smtClean="0">
                <a:solidFill>
                  <a:schemeClr val="tx1"/>
                </a:solidFill>
                <a:latin typeface="+mj-lt"/>
                <a:ea typeface="ＭＳ Ｐゴシック" pitchFamily="34" charset="-128"/>
                <a:cs typeface="Arial" charset="0"/>
              </a:rPr>
              <a:t>– the financial and social system through which a country allocated its resources (factors of production) – aka the structure for how resources are used to meet the needs of society</a:t>
            </a:r>
          </a:p>
          <a:p>
            <a:pPr algn="l">
              <a:defRPr/>
            </a:pPr>
            <a:endParaRPr lang="en-US" sz="1200" dirty="0" smtClean="0">
              <a:solidFill>
                <a:schemeClr val="tx1"/>
              </a:solidFill>
              <a:latin typeface="+mj-lt"/>
              <a:ea typeface="ＭＳ Ｐゴシック" pitchFamily="34" charset="-128"/>
              <a:cs typeface="Arial" charset="0"/>
            </a:endParaRPr>
          </a:p>
          <a:p>
            <a:pPr algn="l">
              <a:defRPr/>
            </a:pPr>
            <a:r>
              <a:rPr lang="en-US" sz="1200" dirty="0" smtClean="0">
                <a:solidFill>
                  <a:schemeClr val="tx1"/>
                </a:solidFill>
                <a:latin typeface="+mj-lt"/>
                <a:ea typeface="ＭＳ Ｐゴシック" pitchFamily="34" charset="-128"/>
                <a:cs typeface="Arial" charset="0"/>
              </a:rPr>
              <a:t>Types of economic systems:</a:t>
            </a:r>
          </a:p>
          <a:p>
            <a:pPr marL="914400" lvl="1" indent="-457200" algn="l">
              <a:buFont typeface="+mj-lt"/>
              <a:buAutoNum type="arabicPeriod"/>
              <a:defRPr/>
            </a:pPr>
            <a:r>
              <a:rPr lang="en-US" sz="1200" b="1" dirty="0" smtClean="0">
                <a:solidFill>
                  <a:schemeClr val="tx1"/>
                </a:solidFill>
                <a:latin typeface="+mj-lt"/>
                <a:ea typeface="ＭＳ Ｐゴシック" pitchFamily="34" charset="-128"/>
                <a:cs typeface="Arial" charset="0"/>
              </a:rPr>
              <a:t>Free-Market Economy: </a:t>
            </a:r>
            <a:r>
              <a:rPr lang="en-US" sz="1200" i="1" dirty="0">
                <a:solidFill>
                  <a:srgbClr val="000000"/>
                </a:solidFill>
                <a:latin typeface="+mj-lt"/>
                <a:ea typeface="ＭＳ Ｐゴシック" charset="0"/>
                <a:cs typeface="ＭＳ Ｐゴシック" charset="0"/>
              </a:rPr>
              <a:t>The </a:t>
            </a:r>
            <a:r>
              <a:rPr lang="en-US" sz="1200" b="1" i="1" dirty="0">
                <a:solidFill>
                  <a:srgbClr val="000000"/>
                </a:solidFill>
                <a:latin typeface="+mj-lt"/>
                <a:ea typeface="ＭＳ Ｐゴシック" charset="0"/>
                <a:cs typeface="ＭＳ Ｐゴシック" charset="0"/>
              </a:rPr>
              <a:t>market</a:t>
            </a:r>
            <a:r>
              <a:rPr lang="en-US" sz="1200" i="1" dirty="0">
                <a:solidFill>
                  <a:srgbClr val="000000"/>
                </a:solidFill>
                <a:latin typeface="+mj-lt"/>
                <a:ea typeface="ＭＳ Ｐゴシック" charset="0"/>
                <a:cs typeface="ＭＳ Ｐゴシック" charset="0"/>
              </a:rPr>
              <a:t> largely determines what goods and services are produced, who gets them, and how the economy </a:t>
            </a:r>
            <a:r>
              <a:rPr lang="en-US" sz="1200" i="1" dirty="0" smtClean="0">
                <a:solidFill>
                  <a:srgbClr val="000000"/>
                </a:solidFill>
                <a:latin typeface="+mj-lt"/>
                <a:ea typeface="ＭＳ Ｐゴシック" charset="0"/>
                <a:cs typeface="ＭＳ Ｐゴシック" charset="0"/>
              </a:rPr>
              <a:t>grows</a:t>
            </a:r>
          </a:p>
          <a:p>
            <a:pPr marL="1371600" lvl="2" indent="-457200" algn="l">
              <a:buFont typeface="Arial"/>
              <a:buChar char="•"/>
              <a:defRPr/>
            </a:pPr>
            <a:r>
              <a:rPr lang="en-US" sz="1200" b="1" dirty="0" smtClean="0">
                <a:solidFill>
                  <a:srgbClr val="FF0000"/>
                </a:solidFill>
                <a:latin typeface="+mj-lt"/>
                <a:ea typeface="ＭＳ Ｐゴシック" charset="0"/>
                <a:cs typeface="ＭＳ Ｐゴシック" charset="0"/>
              </a:rPr>
              <a:t>Capitalism</a:t>
            </a:r>
          </a:p>
          <a:p>
            <a:pPr marL="1371600" lvl="2" indent="-457200" algn="l">
              <a:buFont typeface="Arial"/>
              <a:buChar char="•"/>
              <a:defRPr/>
            </a:pPr>
            <a:r>
              <a:rPr lang="en-US" sz="1200" b="1" dirty="0" smtClean="0">
                <a:solidFill>
                  <a:srgbClr val="FF0000"/>
                </a:solidFill>
                <a:latin typeface="+mj-lt"/>
                <a:ea typeface="ＭＳ Ｐゴシック" charset="0"/>
                <a:cs typeface="ＭＳ Ｐゴシック" charset="0"/>
              </a:rPr>
              <a:t>Mixed Economy</a:t>
            </a:r>
          </a:p>
          <a:p>
            <a:pPr marL="914400" lvl="1" indent="-457200" algn="l">
              <a:buFont typeface="+mj-lt"/>
              <a:buAutoNum type="arabicPeriod"/>
              <a:defRPr/>
            </a:pPr>
            <a:r>
              <a:rPr lang="en-US" sz="1200" b="1" dirty="0" smtClean="0">
                <a:solidFill>
                  <a:srgbClr val="000000"/>
                </a:solidFill>
                <a:latin typeface="+mj-lt"/>
                <a:ea typeface="ＭＳ Ｐゴシック" charset="0"/>
                <a:cs typeface="ＭＳ Ｐゴシック" charset="0"/>
              </a:rPr>
              <a:t>Command Economy: </a:t>
            </a:r>
            <a:r>
              <a:rPr lang="en-US" sz="1200" i="1" dirty="0" smtClean="0">
                <a:solidFill>
                  <a:srgbClr val="000000"/>
                </a:solidFill>
                <a:latin typeface="+mj-lt"/>
                <a:ea typeface="ＭＳ Ｐゴシック" charset="0"/>
                <a:cs typeface="ＭＳ Ｐゴシック" charset="0"/>
              </a:rPr>
              <a:t>The </a:t>
            </a:r>
            <a:r>
              <a:rPr lang="en-US" sz="1200" b="1" i="1" dirty="0">
                <a:solidFill>
                  <a:srgbClr val="000000"/>
                </a:solidFill>
                <a:latin typeface="+mj-lt"/>
                <a:ea typeface="ＭＳ Ｐゴシック" charset="0"/>
                <a:cs typeface="ＭＳ Ｐゴシック" charset="0"/>
              </a:rPr>
              <a:t>government </a:t>
            </a:r>
            <a:r>
              <a:rPr lang="en-US" sz="1200" i="1" dirty="0">
                <a:solidFill>
                  <a:srgbClr val="000000"/>
                </a:solidFill>
                <a:latin typeface="+mj-lt"/>
                <a:ea typeface="ＭＳ Ｐゴシック" charset="0"/>
                <a:cs typeface="ＭＳ Ｐゴシック" charset="0"/>
              </a:rPr>
              <a:t>largely determines what goods and services are produced, who gets them, and how the economy will grow</a:t>
            </a:r>
            <a:r>
              <a:rPr lang="en-US" sz="1200" i="1" dirty="0" smtClean="0">
                <a:solidFill>
                  <a:srgbClr val="000000"/>
                </a:solidFill>
                <a:latin typeface="+mj-lt"/>
                <a:ea typeface="ＭＳ Ｐゴシック" charset="0"/>
                <a:cs typeface="ＭＳ Ｐゴシック" charset="0"/>
              </a:rPr>
              <a:t>.</a:t>
            </a:r>
          </a:p>
          <a:p>
            <a:pPr marL="1371600" lvl="2" indent="-457200" algn="l">
              <a:buFont typeface="Arial"/>
              <a:buChar char="•"/>
              <a:defRPr/>
            </a:pPr>
            <a:r>
              <a:rPr lang="en-US" sz="1200" b="1" dirty="0" smtClean="0">
                <a:solidFill>
                  <a:srgbClr val="FF0000"/>
                </a:solidFill>
                <a:latin typeface="+mj-lt"/>
                <a:ea typeface="ＭＳ Ｐゴシック" charset="0"/>
                <a:cs typeface="ＭＳ Ｐゴシック" charset="0"/>
              </a:rPr>
              <a:t>Socialism</a:t>
            </a:r>
          </a:p>
          <a:p>
            <a:pPr marL="1371600" lvl="2" indent="-457200" algn="l">
              <a:buFont typeface="Arial"/>
              <a:buChar char="•"/>
              <a:defRPr/>
            </a:pPr>
            <a:r>
              <a:rPr lang="en-US" sz="1200" b="1" dirty="0" smtClean="0">
                <a:solidFill>
                  <a:srgbClr val="FF0000"/>
                </a:solidFill>
                <a:latin typeface="+mj-lt"/>
                <a:ea typeface="ＭＳ Ｐゴシック" charset="0"/>
                <a:cs typeface="ＭＳ Ｐゴシック" charset="0"/>
              </a:rPr>
              <a:t>Communism</a:t>
            </a:r>
            <a:endParaRPr lang="en-US" sz="1200" b="1" dirty="0">
              <a:solidFill>
                <a:srgbClr val="FF0000"/>
              </a:solidFill>
              <a:latin typeface="+mj-lt"/>
              <a:ea typeface="ＭＳ Ｐゴシック" charset="0"/>
              <a:cs typeface="ＭＳ Ｐゴシック" charset="0"/>
            </a:endParaRPr>
          </a:p>
        </p:txBody>
      </p:sp>
    </p:spTree>
    <p:extLst>
      <p:ext uri="{BB962C8B-B14F-4D97-AF65-F5344CB8AC3E}">
        <p14:creationId xmlns:p14="http://schemas.microsoft.com/office/powerpoint/2010/main" val="13162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sz="2000" dirty="0"/>
          </a:p>
        </p:txBody>
      </p:sp>
      <p:sp>
        <p:nvSpPr>
          <p:cNvPr id="4" name="Text Placeholder 3"/>
          <p:cNvSpPr>
            <a:spLocks noGrp="1"/>
          </p:cNvSpPr>
          <p:nvPr>
            <p:ph type="body" sz="quarter" idx="10"/>
          </p:nvPr>
        </p:nvSpPr>
        <p:spPr/>
        <p:txBody>
          <a:bodyPr/>
          <a:lstStyle/>
          <a:p>
            <a:r>
              <a:rPr lang="en-US" b="1" dirty="0">
                <a:solidFill>
                  <a:srgbClr val="0D9CAC"/>
                </a:solidFill>
              </a:rPr>
              <a:t>Capitalism</a:t>
            </a:r>
            <a:r>
              <a:rPr lang="en-US" dirty="0"/>
              <a:t> – an economic system in which individuals own and operate the majority of businesses that provide goods and services</a:t>
            </a:r>
          </a:p>
          <a:p>
            <a:r>
              <a:rPr lang="en-US" dirty="0"/>
              <a:t>Capitalism stems from the theories of the Scottish economist Adam Smith</a:t>
            </a:r>
            <a:r>
              <a:rPr lang="en-US" dirty="0" smtClean="0"/>
              <a:t>.</a:t>
            </a:r>
          </a:p>
          <a:p>
            <a:pPr lvl="1"/>
            <a:r>
              <a:rPr lang="en-US" i="1" dirty="0" smtClean="0"/>
              <a:t>Wealth of Nations</a:t>
            </a:r>
          </a:p>
          <a:p>
            <a:pPr lvl="1"/>
            <a:r>
              <a:rPr lang="en-US" dirty="0" smtClean="0"/>
              <a:t>Adam Smith is considered the father of Capitalism</a:t>
            </a:r>
            <a:endParaRPr lang="en-US" dirty="0"/>
          </a:p>
          <a:p>
            <a:r>
              <a:rPr lang="en-US" b="1" dirty="0">
                <a:solidFill>
                  <a:srgbClr val="0D9CAC"/>
                </a:solidFill>
              </a:rPr>
              <a:t>Invisible hand </a:t>
            </a:r>
            <a:r>
              <a:rPr lang="en-US" dirty="0"/>
              <a:t>– a term created by Adam Smith to describe how an individual’s personal gain benefits others and a nation’s economy</a:t>
            </a:r>
          </a:p>
        </p:txBody>
      </p:sp>
    </p:spTree>
    <p:extLst>
      <p:ext uri="{BB962C8B-B14F-4D97-AF65-F5344CB8AC3E}">
        <p14:creationId xmlns:p14="http://schemas.microsoft.com/office/powerpoint/2010/main" val="242163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Studying Business</a:t>
            </a:r>
            <a:endParaRPr lang="en-US" dirty="0"/>
          </a:p>
        </p:txBody>
      </p:sp>
      <p:sp>
        <p:nvSpPr>
          <p:cNvPr id="4" name="Rectangle 7"/>
          <p:cNvSpPr>
            <a:spLocks noGrp="1" noChangeArrowheads="1"/>
          </p:cNvSpPr>
          <p:nvPr>
            <p:ph type="body" sz="quarter" idx="10"/>
          </p:nvPr>
        </p:nvSpPr>
        <p:spPr/>
        <p:txBody>
          <a:bodyPr/>
          <a:lstStyle/>
          <a:p>
            <a:r>
              <a:rPr lang="en-US" dirty="0"/>
              <a:t>Prepare before you go to class</a:t>
            </a:r>
          </a:p>
          <a:p>
            <a:r>
              <a:rPr lang="en-US" dirty="0"/>
              <a:t>Read the chapter</a:t>
            </a:r>
          </a:p>
          <a:p>
            <a:r>
              <a:rPr lang="en-US" dirty="0"/>
              <a:t>Underline or highlight important concepts</a:t>
            </a:r>
          </a:p>
          <a:p>
            <a:r>
              <a:rPr lang="en-US" dirty="0" smtClean="0"/>
              <a:t>Review PP Slides and Take notes</a:t>
            </a:r>
          </a:p>
          <a:p>
            <a:pPr lvl="1"/>
            <a:r>
              <a:rPr lang="en-US" dirty="0" smtClean="0"/>
              <a:t>Note:  My PP Slides are CUSTOMIZED for this BUS 150 course</a:t>
            </a:r>
            <a:endParaRPr lang="en-US" dirty="0"/>
          </a:p>
          <a:p>
            <a:r>
              <a:rPr lang="en-US" dirty="0"/>
              <a:t>Apply the concepts</a:t>
            </a:r>
          </a:p>
          <a:p>
            <a:r>
              <a:rPr lang="en-US" dirty="0"/>
              <a:t>Practice critical thinking</a:t>
            </a:r>
          </a:p>
          <a:p>
            <a:r>
              <a:rPr lang="en-US" dirty="0"/>
              <a:t>Prepare for the </a:t>
            </a:r>
            <a:r>
              <a:rPr lang="en-US" dirty="0" smtClean="0"/>
              <a:t>examinations</a:t>
            </a:r>
            <a:endParaRPr lang="en-US" dirty="0"/>
          </a:p>
        </p:txBody>
      </p:sp>
    </p:spTree>
    <p:extLst>
      <p:ext uri="{BB962C8B-B14F-4D97-AF65-F5344CB8AC3E}">
        <p14:creationId xmlns:p14="http://schemas.microsoft.com/office/powerpoint/2010/main" val="2415408782"/>
      </p:ext>
    </p:extLst>
  </p:cSld>
  <p:clrMapOvr>
    <a:masterClrMapping/>
  </p:clrMapOvr>
  <p:transition xmlns:p14="http://schemas.microsoft.com/office/powerpoint/2010/mai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914400"/>
          </a:xfrm>
        </p:spPr>
        <p:txBody>
          <a:bodyPr/>
          <a:lstStyle/>
          <a:p>
            <a:pPr>
              <a:tabLst>
                <a:tab pos="1490663" algn="l"/>
              </a:tabLst>
            </a:pPr>
            <a:r>
              <a:rPr lang="en-US" sz="1800" dirty="0">
                <a:solidFill>
                  <a:srgbClr val="888FB8"/>
                </a:solidFill>
              </a:rPr>
              <a:t>FIGURE 1-4</a:t>
            </a:r>
            <a:r>
              <a:rPr lang="en-US" sz="1800" dirty="0"/>
              <a:t>	Basic Assumptions of Adam Smith’s Laissez-Faire </a:t>
            </a:r>
            <a:r>
              <a:rPr lang="en-US" sz="1800" dirty="0" smtClean="0"/>
              <a:t>	Capitalism</a:t>
            </a:r>
            <a:endParaRPr lang="en-US" sz="1800" dirty="0"/>
          </a:p>
        </p:txBody>
      </p:sp>
      <p:pic>
        <p:nvPicPr>
          <p:cNvPr id="3" name="Picture 2" descr="The basic assumptions of Adam Smith’s laissez-faire capitalism are shown in an illustration. Above the illustration is the following text: “Laissez-Faire Capitalism.” The illustration shows four vertically stacked rectangles. The first rectangle is labeled “Right to create wealth.” The second rectangle is labeled “Right to own private property and resources.” The third rectangle is labeled “Right to economic freedom and freedom to compete.” The fourth rectangle is labeled “Right to limited government intervention.”" title="Figure 1-4 - Basic Assumptions of Adam Smith's Laissez-Faire Capitalism"/>
          <p:cNvPicPr>
            <a:picLocks noChangeAspect="1"/>
          </p:cNvPicPr>
          <p:nvPr/>
        </p:nvPicPr>
        <p:blipFill>
          <a:blip r:embed="rId2"/>
          <a:stretch>
            <a:fillRect/>
          </a:stretch>
        </p:blipFill>
        <p:spPr>
          <a:xfrm>
            <a:off x="381000" y="1219200"/>
            <a:ext cx="8229600" cy="2680981"/>
          </a:xfrm>
          <a:prstGeom prst="rect">
            <a:avLst/>
          </a:prstGeom>
        </p:spPr>
      </p:pic>
      <p:sp>
        <p:nvSpPr>
          <p:cNvPr id="2" name="TextBox 1"/>
          <p:cNvSpPr txBox="1"/>
          <p:nvPr/>
        </p:nvSpPr>
        <p:spPr>
          <a:xfrm>
            <a:off x="381000" y="3886200"/>
            <a:ext cx="8534400" cy="2585323"/>
          </a:xfrm>
          <a:prstGeom prst="rect">
            <a:avLst/>
          </a:prstGeom>
          <a:noFill/>
        </p:spPr>
        <p:txBody>
          <a:bodyPr wrap="square" rtlCol="0">
            <a:spAutoFit/>
          </a:bodyPr>
          <a:lstStyle/>
          <a:p>
            <a:pPr marL="742950" lvl="1" indent="-285750" eaLnBrk="1" hangingPunct="1">
              <a:buFont typeface="Arial"/>
              <a:buChar char="•"/>
            </a:pPr>
            <a:r>
              <a:rPr lang="en-US" dirty="0">
                <a:cs typeface="Times New Roman" pitchFamily="18" charset="0"/>
              </a:rPr>
              <a:t>Derived from Adam Smith’s </a:t>
            </a:r>
            <a:r>
              <a:rPr lang="en-US" i="1" dirty="0">
                <a:cs typeface="Times New Roman" pitchFamily="18" charset="0"/>
              </a:rPr>
              <a:t>laissez-faire</a:t>
            </a:r>
            <a:r>
              <a:rPr lang="en-US" dirty="0">
                <a:cs typeface="Times New Roman" pitchFamily="18" charset="0"/>
              </a:rPr>
              <a:t> capitalism in which a society’s best interests are served by individuals pursuing their own self-</a:t>
            </a:r>
            <a:r>
              <a:rPr lang="en-US" dirty="0" smtClean="0">
                <a:cs typeface="Times New Roman" pitchFamily="18" charset="0"/>
              </a:rPr>
              <a:t>interest</a:t>
            </a:r>
          </a:p>
          <a:p>
            <a:pPr marL="742950" lvl="1" indent="-285750" eaLnBrk="1" hangingPunct="1">
              <a:buFont typeface="Arial"/>
              <a:buChar char="•"/>
            </a:pPr>
            <a:endParaRPr lang="en-US" dirty="0">
              <a:cs typeface="Times New Roman" pitchFamily="18" charset="0"/>
            </a:endParaRPr>
          </a:p>
          <a:p>
            <a:pPr marL="1257300" lvl="2" indent="-342900" eaLnBrk="1" hangingPunct="1">
              <a:buFont typeface="+mj-lt"/>
              <a:buAutoNum type="arabicPeriod"/>
            </a:pPr>
            <a:r>
              <a:rPr lang="en-US" dirty="0">
                <a:cs typeface="Times New Roman" pitchFamily="18" charset="0"/>
              </a:rPr>
              <a:t>Creation of wealth is the concern of private individuals</a:t>
            </a:r>
          </a:p>
          <a:p>
            <a:pPr marL="1257300" lvl="2" indent="-342900" eaLnBrk="1" hangingPunct="1">
              <a:buFont typeface="+mj-lt"/>
              <a:buAutoNum type="arabicPeriod"/>
            </a:pPr>
            <a:r>
              <a:rPr lang="en-US" dirty="0">
                <a:cs typeface="Times New Roman" pitchFamily="18" charset="0"/>
              </a:rPr>
              <a:t>Resources used to create wealth must be privately owned</a:t>
            </a:r>
          </a:p>
          <a:p>
            <a:pPr marL="1257300" lvl="2" indent="-342900" eaLnBrk="1" hangingPunct="1">
              <a:buFont typeface="+mj-lt"/>
              <a:buAutoNum type="arabicPeriod"/>
            </a:pPr>
            <a:r>
              <a:rPr lang="en-US" dirty="0">
                <a:cs typeface="Times New Roman" pitchFamily="18" charset="0"/>
              </a:rPr>
              <a:t>Economic freedom ensures the existence of a </a:t>
            </a:r>
            <a:r>
              <a:rPr lang="en-US" i="1" dirty="0">
                <a:cs typeface="Times New Roman" pitchFamily="18" charset="0"/>
              </a:rPr>
              <a:t>free market economy</a:t>
            </a:r>
          </a:p>
          <a:p>
            <a:pPr lvl="3" eaLnBrk="1" hangingPunct="1"/>
            <a:r>
              <a:rPr lang="en-US" dirty="0" smtClean="0">
                <a:cs typeface="Times New Roman" pitchFamily="18" charset="0"/>
              </a:rPr>
              <a:t>- Businesses</a:t>
            </a:r>
            <a:r>
              <a:rPr lang="en-US" dirty="0">
                <a:cs typeface="Times New Roman" pitchFamily="18" charset="0"/>
              </a:rPr>
              <a:t>/individuals decide what to produce and buy</a:t>
            </a:r>
          </a:p>
          <a:p>
            <a:pPr lvl="3" eaLnBrk="1" hangingPunct="1"/>
            <a:r>
              <a:rPr lang="en-US" dirty="0" smtClean="0">
                <a:cs typeface="Times New Roman" pitchFamily="18" charset="0"/>
              </a:rPr>
              <a:t>- The </a:t>
            </a:r>
            <a:r>
              <a:rPr lang="en-US" dirty="0">
                <a:cs typeface="Times New Roman" pitchFamily="18" charset="0"/>
              </a:rPr>
              <a:t>market determines quantities sold and prices</a:t>
            </a:r>
          </a:p>
          <a:p>
            <a:pPr marL="1257300" lvl="2" indent="-342900" eaLnBrk="1" hangingPunct="1">
              <a:buFont typeface="+mj-lt"/>
              <a:buAutoNum type="arabicPeriod"/>
            </a:pPr>
            <a:r>
              <a:rPr lang="en-US" dirty="0">
                <a:cs typeface="Times New Roman" pitchFamily="18" charset="0"/>
              </a:rPr>
              <a:t>Limited role of government</a:t>
            </a:r>
          </a:p>
        </p:txBody>
      </p:sp>
    </p:spTree>
    <p:extLst>
      <p:ext uri="{BB962C8B-B14F-4D97-AF65-F5344CB8AC3E}">
        <p14:creationId xmlns:p14="http://schemas.microsoft.com/office/powerpoint/2010/main" val="1456032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Capitalism</a:t>
            </a:r>
            <a:endParaRPr lang="en-US" sz="2000" dirty="0"/>
          </a:p>
        </p:txBody>
      </p:sp>
      <p:sp>
        <p:nvSpPr>
          <p:cNvPr id="4" name="Text Placeholder 3"/>
          <p:cNvSpPr>
            <a:spLocks noGrp="1"/>
          </p:cNvSpPr>
          <p:nvPr>
            <p:ph type="body" sz="quarter" idx="10"/>
          </p:nvPr>
        </p:nvSpPr>
        <p:spPr/>
        <p:txBody>
          <a:bodyPr/>
          <a:lstStyle/>
          <a:p>
            <a:r>
              <a:rPr lang="en-US" sz="2400" dirty="0"/>
              <a:t>The term “laissez-faire” describes Smith’s capitalistic system and implies that there should be no government interference in the economy.</a:t>
            </a:r>
          </a:p>
          <a:p>
            <a:r>
              <a:rPr lang="en-US" sz="2400" dirty="0"/>
              <a:t>Adam Smith’s laissez-faire capitalism is also based on the concept of a market economy.</a:t>
            </a:r>
          </a:p>
          <a:p>
            <a:pPr lvl="1"/>
            <a:r>
              <a:rPr lang="en-US" sz="2000" b="1" dirty="0">
                <a:solidFill>
                  <a:srgbClr val="0D9CAC"/>
                </a:solidFill>
              </a:rPr>
              <a:t>Market economy </a:t>
            </a:r>
            <a:r>
              <a:rPr lang="en-US" sz="2000" dirty="0"/>
              <a:t>– an economic system in which businesses and individuals decide what to produce and buy, and the market determines quantities sold and </a:t>
            </a:r>
            <a:r>
              <a:rPr lang="en-US" sz="2000" dirty="0" smtClean="0"/>
              <a:t>prices</a:t>
            </a:r>
          </a:p>
          <a:p>
            <a:pPr lvl="2"/>
            <a:r>
              <a:rPr lang="en-US" sz="1800" dirty="0" smtClean="0"/>
              <a:t>Example: Ford Motor Company must decide </a:t>
            </a:r>
            <a:r>
              <a:rPr lang="en-US" sz="1800" u="sng" dirty="0" smtClean="0"/>
              <a:t>what</a:t>
            </a:r>
            <a:r>
              <a:rPr lang="en-US" sz="1800" dirty="0" smtClean="0"/>
              <a:t> type of automobiles it will sell, </a:t>
            </a:r>
            <a:r>
              <a:rPr lang="en-US" sz="1800" u="sng" dirty="0" smtClean="0"/>
              <a:t>how</a:t>
            </a:r>
            <a:r>
              <a:rPr lang="en-US" sz="1800" dirty="0" smtClean="0"/>
              <a:t> the automobiles will be produced, and </a:t>
            </a:r>
            <a:r>
              <a:rPr lang="en-US" sz="1800" u="sng" dirty="0" smtClean="0"/>
              <a:t>for whom</a:t>
            </a:r>
            <a:r>
              <a:rPr lang="en-US" sz="1800" dirty="0" smtClean="0"/>
              <a:t> the automobiles will be produced; </a:t>
            </a:r>
            <a:r>
              <a:rPr lang="en-US" sz="1800" u="sng" dirty="0" smtClean="0"/>
              <a:t>you</a:t>
            </a:r>
            <a:r>
              <a:rPr lang="en-US" sz="1800" dirty="0" smtClean="0"/>
              <a:t>, as the consumer, must decide if you will buy a Ford product or an automobile manufactured by another company.</a:t>
            </a:r>
            <a:endParaRPr lang="en-US" sz="1800" dirty="0"/>
          </a:p>
        </p:txBody>
      </p:sp>
    </p:spTree>
    <p:extLst>
      <p:ext uri="{BB962C8B-B14F-4D97-AF65-F5344CB8AC3E}">
        <p14:creationId xmlns:p14="http://schemas.microsoft.com/office/powerpoint/2010/main" val="802961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Capitalism in the United States</a:t>
            </a:r>
          </a:p>
        </p:txBody>
      </p:sp>
      <p:sp>
        <p:nvSpPr>
          <p:cNvPr id="4" name="Text Placeholder 3"/>
          <p:cNvSpPr>
            <a:spLocks noGrp="1"/>
          </p:cNvSpPr>
          <p:nvPr>
            <p:ph type="body" sz="quarter" idx="10"/>
          </p:nvPr>
        </p:nvSpPr>
        <p:spPr>
          <a:xfrm>
            <a:off x="457200" y="1219200"/>
            <a:ext cx="8229600" cy="4876800"/>
          </a:xfrm>
        </p:spPr>
        <p:txBody>
          <a:bodyPr/>
          <a:lstStyle/>
          <a:p>
            <a:r>
              <a:rPr lang="en-US" b="1" dirty="0">
                <a:solidFill>
                  <a:srgbClr val="0D9CAC"/>
                </a:solidFill>
              </a:rPr>
              <a:t>Mixed economy </a:t>
            </a:r>
            <a:r>
              <a:rPr lang="en-US" dirty="0"/>
              <a:t>– an economy that exhibits elements of both capitalism and socialism</a:t>
            </a:r>
          </a:p>
          <a:p>
            <a:pPr lvl="1"/>
            <a:r>
              <a:rPr lang="en-US" dirty="0"/>
              <a:t>The U.S. economy is a mixed economy.</a:t>
            </a:r>
          </a:p>
          <a:p>
            <a:pPr lvl="1"/>
            <a:r>
              <a:rPr lang="en-US" dirty="0"/>
              <a:t>In a mixed economy, the four basic economic questions (what, how, for whom, and who) are answered through the interaction of:</a:t>
            </a:r>
          </a:p>
          <a:p>
            <a:pPr lvl="2"/>
            <a:r>
              <a:rPr lang="en-US" dirty="0" smtClean="0"/>
              <a:t>Households (i.e. </a:t>
            </a:r>
            <a:r>
              <a:rPr lang="en-US" dirty="0" smtClean="0"/>
              <a:t>Consumers</a:t>
            </a:r>
            <a:r>
              <a:rPr lang="en-US" dirty="0" smtClean="0"/>
              <a:t>)</a:t>
            </a:r>
          </a:p>
          <a:p>
            <a:pPr lvl="3"/>
            <a:r>
              <a:rPr lang="en-US" dirty="0" smtClean="0"/>
              <a:t>Purchases (consume) goods and services - BUYERS</a:t>
            </a:r>
            <a:endParaRPr lang="en-US" dirty="0"/>
          </a:p>
          <a:p>
            <a:pPr lvl="2"/>
            <a:r>
              <a:rPr lang="en-US" dirty="0" smtClean="0"/>
              <a:t>Businesses</a:t>
            </a:r>
          </a:p>
          <a:p>
            <a:pPr lvl="3"/>
            <a:r>
              <a:rPr lang="en-US" dirty="0" smtClean="0"/>
              <a:t>Utilizes factors of production to produce and sell goods/services to consumers in order to generate revenue and pursue profit</a:t>
            </a:r>
            <a:endParaRPr lang="en-US" dirty="0"/>
          </a:p>
          <a:p>
            <a:pPr lvl="2"/>
            <a:r>
              <a:rPr lang="en-US" dirty="0" smtClean="0"/>
              <a:t>Governments</a:t>
            </a:r>
          </a:p>
          <a:p>
            <a:pPr lvl="3"/>
            <a:r>
              <a:rPr lang="en-US" dirty="0" smtClean="0"/>
              <a:t>Provides public services in exchange for taxes</a:t>
            </a:r>
            <a:endParaRPr lang="en-US" dirty="0"/>
          </a:p>
        </p:txBody>
      </p:sp>
    </p:spTree>
    <p:extLst>
      <p:ext uri="{BB962C8B-B14F-4D97-AF65-F5344CB8AC3E}">
        <p14:creationId xmlns:p14="http://schemas.microsoft.com/office/powerpoint/2010/main" val="1768126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1-5</a:t>
            </a:r>
            <a:r>
              <a:rPr lang="en-US" sz="1800" dirty="0"/>
              <a:t>	The Circular Flow in Our Mixed Economy</a:t>
            </a:r>
          </a:p>
        </p:txBody>
      </p:sp>
      <p:pic>
        <p:nvPicPr>
          <p:cNvPr id="3" name="Picture 2" descr="An illustration shows “The circular flow in our mixed economy.” The text above the illustration reads “Our economic system is guided by the interaction of buyers and sellers, with the role of government being taken into account.” There are five rectangles in the diagram. The first rectangle sits at the 12 o’clock position and is labeled “Resource markets.” The second rectangle sits at the 3 o’clock position and is labeled “Businesses.” The third rectangle sits at the 6 o’clock position and is labeled “Product markets.” The fourth rectangle is labeled “Households” and sits at the 9 o’clock position. A fifth rectangle labeled “Governments” is shown in the center of the diagram. &#10;&#10;An arrow labeled “Natural resources Labor Capital” extends from the right of the “Resource markets” square at the 12 o’clock position in clockwise form to the “Businesses” square at the 3 o’clock position. An arrow labeled “Goods Services” extends from the bottom of the “Businesses” square at the 3 o’clock position in clockwise form to the “Product markets” square at the 6 o’clock position. An arrow labeled “Goods Services” extends from the left of the “Product markets” square at the 6 o’clock position in clockwise form to the “Households” square at the 9 o’clock position. An arrow labeled “Natural resources Labor Capital” extends from the top of the “Households” square at the 9 o’clock position in clockwise form to the “Resource markets” square at the 12 o’clock position.&#10;&#10;An arrow labeled “Income” extends from the left of the “Resource markets” square at the 12 o’clock position in counterclockwise form to the “Households” square at the 9 o’clock position. An arrow labeled “Consumer spending” extends from the bottom of the “Households” square at the 9 o’clock position in counterclockwise form to the “Product markets” square at the 6 o’clock position. An arrow labeled “Sales revenue” extends from the right of the “Product markets” square at the 6 o’clock position in counterclockwise form to the “Businesses” square at the 3 o’clock position. An arrow labeled “Wages Rent Interest” extends from the top of the “Businesses” square at the 3 o’clock position in counterclockwise form to the “Resource markets” square at the 12 o’clock position.&#10;&#10;An arrow labeled “Govt. spending” extends from the top of the rectangle labeled “Governments” in the middle of the diagram and points upward to the square labeled “Resource markets” that sits at the 12 o’clock position. An arrow labeled “Resources” extends from the bottom of the square labeled “Resource markets” at the 12 o’clock position and points downward to the square labeled “Governments” in the middle of the diagram. An arrow labeled “Govt. spending” extends from the bottom of the rectangle labeled “Governments” in the middle of the diagram and points downward to the square labeled “Product markets” that sits at the 6 o’clock position. An arrow labeled “Products” extends from the top of the square labeled “Product markets” at the 6 o’clock position and points upward to the square labeled “Governments” in the middle of the diagram. An arrow labeled “Service” extends from the left of the rectangle labeled “Governments” in the middle of the diagram and points leftward to the square labeled “Households” at the 9 o’clock position. An arrow labeled “Taxes” extends from the “Households” square at the 9 o’clock position and points rightward to the square labeled “Governments” in the middle of the diagram. An arrow labeled “Service” extends from the right of the square labeled “Governments” in the middle of the diagram and points to the right to the square labeled “Businesses” at the 3 o’clock position. An arrow labeled “Taxes” extends from the square labeled “Businesses” at the 3 o’clock position and points to the left to the square labeled “Governments” in the middle of the diagram." title="Figure 1-5 - The Circular Flow in Our Mixed Economy"/>
          <p:cNvPicPr>
            <a:picLocks noChangeAspect="1"/>
          </p:cNvPicPr>
          <p:nvPr/>
        </p:nvPicPr>
        <p:blipFill>
          <a:blip r:embed="rId2"/>
          <a:stretch>
            <a:fillRect/>
          </a:stretch>
        </p:blipFill>
        <p:spPr>
          <a:xfrm>
            <a:off x="1600199" y="1123167"/>
            <a:ext cx="5943601" cy="5181600"/>
          </a:xfrm>
          <a:prstGeom prst="rect">
            <a:avLst/>
          </a:prstGeom>
        </p:spPr>
      </p:pic>
    </p:spTree>
    <p:extLst>
      <p:ext uri="{BB962C8B-B14F-4D97-AF65-F5344CB8AC3E}">
        <p14:creationId xmlns:p14="http://schemas.microsoft.com/office/powerpoint/2010/main" val="2597799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Benefits and Limitations of a Free Market Economy</a:t>
            </a:r>
            <a:endParaRPr lang="en-US" sz="3200" dirty="0"/>
          </a:p>
        </p:txBody>
      </p:sp>
      <p:pic>
        <p:nvPicPr>
          <p:cNvPr id="4" name="Picture 9" descr="Small Biz.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00200"/>
            <a:ext cx="2921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3"/>
          <p:cNvSpPr txBox="1">
            <a:spLocks noChangeArrowheads="1"/>
          </p:cNvSpPr>
          <p:nvPr/>
        </p:nvSpPr>
        <p:spPr bwMode="auto">
          <a:xfrm>
            <a:off x="152400" y="1524000"/>
            <a:ext cx="5181600" cy="4938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b="1" dirty="0" smtClean="0">
                <a:solidFill>
                  <a:srgbClr val="000000"/>
                </a:solidFill>
                <a:latin typeface="Calibri" charset="0"/>
                <a:ea typeface="ＭＳ Ｐゴシック" charset="0"/>
                <a:cs typeface="ＭＳ Ｐゴシック" charset="0"/>
              </a:rPr>
              <a:t>Benefits:</a:t>
            </a:r>
          </a:p>
          <a:p>
            <a:pPr lvl="1"/>
            <a:r>
              <a:rPr lang="en-US" sz="2000" dirty="0" smtClean="0">
                <a:solidFill>
                  <a:srgbClr val="000000"/>
                </a:solidFill>
                <a:latin typeface="Calibri" charset="0"/>
                <a:ea typeface="ＭＳ Ｐゴシック" charset="0"/>
              </a:rPr>
              <a:t>It uses resources effectively and efficiently.</a:t>
            </a:r>
          </a:p>
          <a:p>
            <a:pPr lvl="1"/>
            <a:r>
              <a:rPr lang="en-US" sz="2000" dirty="0" smtClean="0">
                <a:solidFill>
                  <a:srgbClr val="000000"/>
                </a:solidFill>
                <a:latin typeface="Calibri" charset="0"/>
                <a:ea typeface="ＭＳ Ｐゴシック" charset="0"/>
              </a:rPr>
              <a:t>Provides FREEDOM of choice.</a:t>
            </a:r>
          </a:p>
          <a:p>
            <a:pPr lvl="1"/>
            <a:r>
              <a:rPr lang="en-US" sz="2000" dirty="0" smtClean="0">
                <a:solidFill>
                  <a:srgbClr val="000000"/>
                </a:solidFill>
                <a:latin typeface="Calibri" charset="0"/>
                <a:ea typeface="ＭＳ Ｐゴシック" charset="0"/>
              </a:rPr>
              <a:t>It allows for open competition among companies. </a:t>
            </a:r>
          </a:p>
          <a:p>
            <a:pPr lvl="1">
              <a:spcBef>
                <a:spcPct val="0"/>
              </a:spcBef>
              <a:spcAft>
                <a:spcPts val="600"/>
              </a:spcAft>
            </a:pPr>
            <a:r>
              <a:rPr lang="en-US" sz="2000" dirty="0" smtClean="0">
                <a:solidFill>
                  <a:srgbClr val="000000"/>
                </a:solidFill>
                <a:latin typeface="Calibri" charset="0"/>
                <a:ea typeface="ＭＳ Ｐゴシック" charset="0"/>
              </a:rPr>
              <a:t>Provides opportunities for poor people to work their way out of poverty.</a:t>
            </a:r>
          </a:p>
          <a:p>
            <a:pPr lvl="1">
              <a:spcBef>
                <a:spcPct val="0"/>
              </a:spcBef>
              <a:spcAft>
                <a:spcPts val="600"/>
              </a:spcAft>
            </a:pPr>
            <a:r>
              <a:rPr lang="en-US" sz="2000" dirty="0" smtClean="0">
                <a:solidFill>
                  <a:srgbClr val="000000"/>
                </a:solidFill>
                <a:latin typeface="Calibri" charset="0"/>
                <a:ea typeface="ＭＳ Ｐゴシック" charset="0"/>
              </a:rPr>
              <a:t>Provides incentive and motivation to owners and workers (profit retention, income retention, etc.)</a:t>
            </a:r>
          </a:p>
          <a:p>
            <a:pPr lvl="1">
              <a:spcBef>
                <a:spcPct val="0"/>
              </a:spcBef>
              <a:spcAft>
                <a:spcPts val="600"/>
              </a:spcAft>
            </a:pPr>
            <a:r>
              <a:rPr lang="en-US" sz="2000" dirty="0" smtClean="0">
                <a:solidFill>
                  <a:srgbClr val="000000"/>
                </a:solidFill>
                <a:latin typeface="Calibri" charset="0"/>
                <a:ea typeface="ＭＳ Ｐゴシック" charset="0"/>
              </a:rPr>
              <a:t>Provides for LOWER taxes.</a:t>
            </a:r>
          </a:p>
          <a:p>
            <a:r>
              <a:rPr lang="en-US" sz="2000" b="1" dirty="0" smtClean="0">
                <a:solidFill>
                  <a:srgbClr val="000000"/>
                </a:solidFill>
                <a:latin typeface="Calibri" charset="0"/>
                <a:ea typeface="ＭＳ Ｐゴシック" charset="0"/>
                <a:cs typeface="ＭＳ Ｐゴシック" charset="0"/>
              </a:rPr>
              <a:t>Limitations:</a:t>
            </a:r>
          </a:p>
          <a:p>
            <a:pPr lvl="1"/>
            <a:r>
              <a:rPr lang="en-US" sz="2000" dirty="0" smtClean="0">
                <a:solidFill>
                  <a:srgbClr val="000000"/>
                </a:solidFill>
                <a:latin typeface="Calibri" charset="0"/>
                <a:ea typeface="ＭＳ Ｐゴシック" charset="0"/>
              </a:rPr>
              <a:t>People may start to let greed drive them.</a:t>
            </a:r>
            <a:endParaRPr lang="en-US" sz="20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1568951307"/>
      </p:ext>
    </p:extLst>
  </p:cSld>
  <p:clrMapOvr>
    <a:masterClrMapping/>
  </p:clrMapOvr>
  <p:transition xmlns:p14="http://schemas.microsoft.com/office/powerpoint/2010/mai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Economies</a:t>
            </a:r>
          </a:p>
        </p:txBody>
      </p:sp>
      <p:sp>
        <p:nvSpPr>
          <p:cNvPr id="4" name="Text Placeholder 3"/>
          <p:cNvSpPr>
            <a:spLocks noGrp="1"/>
          </p:cNvSpPr>
          <p:nvPr>
            <p:ph type="body" sz="quarter" idx="10"/>
          </p:nvPr>
        </p:nvSpPr>
        <p:spPr/>
        <p:txBody>
          <a:bodyPr/>
          <a:lstStyle/>
          <a:p>
            <a:r>
              <a:rPr lang="en-US" b="1" dirty="0">
                <a:solidFill>
                  <a:srgbClr val="0D9CAC"/>
                </a:solidFill>
              </a:rPr>
              <a:t>Command economy </a:t>
            </a:r>
            <a:r>
              <a:rPr lang="en-US" dirty="0"/>
              <a:t>– an economic system in which the government decides what goods and services will be produced, how they will be produced, for whom available goods and services will be produced, and who owns and controls the major factors of production</a:t>
            </a:r>
          </a:p>
          <a:p>
            <a:r>
              <a:rPr lang="en-US" dirty="0"/>
              <a:t>Examples of command economies:</a:t>
            </a:r>
          </a:p>
          <a:p>
            <a:pPr lvl="1"/>
            <a:r>
              <a:rPr lang="en-US" dirty="0"/>
              <a:t>Socialism</a:t>
            </a:r>
          </a:p>
          <a:p>
            <a:pPr lvl="1"/>
            <a:r>
              <a:rPr lang="en-US" dirty="0"/>
              <a:t>Communism</a:t>
            </a:r>
          </a:p>
        </p:txBody>
      </p:sp>
    </p:spTree>
    <p:extLst>
      <p:ext uri="{BB962C8B-B14F-4D97-AF65-F5344CB8AC3E}">
        <p14:creationId xmlns:p14="http://schemas.microsoft.com/office/powerpoint/2010/main" val="1438584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Socialism</a:t>
            </a:r>
            <a:endParaRPr lang="en-US" dirty="0"/>
          </a:p>
        </p:txBody>
      </p:sp>
      <p:sp>
        <p:nvSpPr>
          <p:cNvPr id="4" name="Rectangle 3"/>
          <p:cNvSpPr txBox="1">
            <a:spLocks noChangeArrowheads="1"/>
          </p:cNvSpPr>
          <p:nvPr/>
        </p:nvSpPr>
        <p:spPr>
          <a:xfrm>
            <a:off x="228600" y="1143000"/>
            <a:ext cx="8915400" cy="52578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Aft>
                <a:spcPts val="1200"/>
              </a:spcAft>
            </a:pPr>
            <a:r>
              <a:rPr lang="en-US" sz="1600" dirty="0"/>
              <a:t>Socialism is a populist economic and political system based on the public ownership (also known as collective or common ownership) of the means of </a:t>
            </a:r>
            <a:r>
              <a:rPr lang="en-US" sz="1600" dirty="0" smtClean="0"/>
              <a:t>production.</a:t>
            </a:r>
          </a:p>
          <a:p>
            <a:pPr>
              <a:spcAft>
                <a:spcPts val="1200"/>
              </a:spcAft>
            </a:pPr>
            <a:r>
              <a:rPr lang="en-US" sz="1600" dirty="0" smtClean="0"/>
              <a:t>Key industries are owned and controlled by the government</a:t>
            </a:r>
          </a:p>
          <a:p>
            <a:pPr>
              <a:spcAft>
                <a:spcPts val="1200"/>
              </a:spcAft>
            </a:pPr>
            <a:r>
              <a:rPr lang="en-US" sz="1600" dirty="0" smtClean="0"/>
              <a:t>Small-scale private businesses may be permitted and workers may choose their own occupations</a:t>
            </a:r>
          </a:p>
          <a:p>
            <a:pPr>
              <a:spcAft>
                <a:spcPts val="1200"/>
              </a:spcAft>
            </a:pPr>
            <a:r>
              <a:rPr lang="en-US" sz="1600" dirty="0" smtClean="0"/>
              <a:t>Production is based on national goals, and distribution is controlled by the state</a:t>
            </a:r>
          </a:p>
          <a:p>
            <a:pPr>
              <a:spcAft>
                <a:spcPts val="1200"/>
              </a:spcAft>
            </a:pPr>
            <a:r>
              <a:rPr lang="en-US" sz="1600" dirty="0" smtClean="0"/>
              <a:t>Intent is the equitable distribution of income, elimination of poverty, social services to all who need them, elimination of the economic waste of capitalistic competition</a:t>
            </a:r>
            <a:endParaRPr lang="en-US" sz="1600" dirty="0" smtClean="0"/>
          </a:p>
        </p:txBody>
      </p:sp>
      <p:sp>
        <p:nvSpPr>
          <p:cNvPr id="5" name="TextBox 13"/>
          <p:cNvSpPr txBox="1">
            <a:spLocks noChangeArrowheads="1"/>
          </p:cNvSpPr>
          <p:nvPr/>
        </p:nvSpPr>
        <p:spPr bwMode="auto">
          <a:xfrm>
            <a:off x="381000" y="4114800"/>
            <a:ext cx="2286000" cy="2185213"/>
          </a:xfrm>
          <a:prstGeom prst="rect">
            <a:avLst/>
          </a:prstGeom>
          <a:solidFill>
            <a:srgbClr val="FFEFAA"/>
          </a:solidFill>
          <a:ln>
            <a:noFill/>
          </a:ln>
          <a:effectLst>
            <a:softEdge rad="63500"/>
          </a:effectLst>
          <a:extLst>
            <a:ext uri="{FAA26D3D-D897-4be2-8F04-BA451C77F1D7}">
              <ma14:placeholderFlag xmlns:ma14="http://schemas.microsoft.com/office/mac/drawingml/2011/main" val="1"/>
            </a:ext>
          </a:extLst>
        </p:spPr>
        <p:txBody>
          <a:bodyPr wrap="square">
            <a:sp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spcBef>
                <a:spcPts val="0"/>
              </a:spcBef>
              <a:spcAft>
                <a:spcPts val="1200"/>
              </a:spcAft>
              <a:defRPr/>
            </a:pPr>
            <a:r>
              <a:rPr lang="en-US" sz="1200" b="1" dirty="0" smtClean="0">
                <a:solidFill>
                  <a:srgbClr val="000000"/>
                </a:solidFill>
                <a:latin typeface="+mj-lt"/>
                <a:ea typeface="ＭＳ Ｐゴシック" charset="0"/>
                <a:cs typeface="ＭＳ Ｐゴシック" charset="0"/>
              </a:rPr>
              <a:t>Benefits of Socialism:</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Social equality</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Free education</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Free healthcare</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Free childcare</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Longer vacations</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Shorter work weeks</a:t>
            </a:r>
          </a:p>
          <a:p>
            <a:pPr marL="342900" indent="-342900" algn="l" eaLnBrk="1" hangingPunct="1">
              <a:spcBef>
                <a:spcPts val="0"/>
              </a:spcBef>
              <a:spcAft>
                <a:spcPts val="600"/>
              </a:spcAft>
              <a:buFont typeface="Arial" charset="0"/>
              <a:buChar char="•"/>
              <a:defRPr/>
            </a:pPr>
            <a:r>
              <a:rPr lang="en-US" sz="1200" dirty="0" smtClean="0">
                <a:solidFill>
                  <a:srgbClr val="000000"/>
                </a:solidFill>
                <a:latin typeface="+mj-lt"/>
                <a:ea typeface="ＭＳ Ｐゴシック" charset="0"/>
                <a:cs typeface="ＭＳ Ｐゴシック" charset="0"/>
              </a:rPr>
              <a:t>Generous sick leave</a:t>
            </a:r>
            <a:endParaRPr lang="en-US" sz="1200" dirty="0">
              <a:solidFill>
                <a:srgbClr val="000000"/>
              </a:solidFill>
              <a:latin typeface="+mj-lt"/>
              <a:ea typeface="ＭＳ Ｐゴシック" charset="0"/>
              <a:cs typeface="ＭＳ Ｐゴシック" charset="0"/>
            </a:endParaRPr>
          </a:p>
        </p:txBody>
      </p:sp>
      <p:sp>
        <p:nvSpPr>
          <p:cNvPr id="6" name="TextBox 5"/>
          <p:cNvSpPr txBox="1">
            <a:spLocks noChangeArrowheads="1"/>
          </p:cNvSpPr>
          <p:nvPr/>
        </p:nvSpPr>
        <p:spPr bwMode="auto">
          <a:xfrm>
            <a:off x="2895600" y="4114800"/>
            <a:ext cx="3276600" cy="2169825"/>
          </a:xfrm>
          <a:prstGeom prst="rect">
            <a:avLst/>
          </a:prstGeom>
          <a:solidFill>
            <a:schemeClr val="accent1"/>
          </a:solidFill>
          <a:ln>
            <a:solidFill>
              <a:schemeClr val="tx1"/>
            </a:solidFill>
          </a:ln>
          <a:effectLst>
            <a:softEdge rad="63500"/>
          </a:effectLst>
          <a:extLst>
            <a:ext uri="{FAA26D3D-D897-4be2-8F04-BA451C77F1D7}">
              <ma14:placeholderFlag xmlns:ma14="http://schemas.microsoft.com/office/mac/drawingml/2011/main" val="1"/>
            </a:ext>
          </a:extLst>
        </p:spPr>
        <p:txBody>
          <a:bodyPr wrap="square">
            <a:spAutoFit/>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spcBef>
                <a:spcPts val="0"/>
              </a:spcBef>
              <a:spcAft>
                <a:spcPts val="600"/>
              </a:spcAft>
              <a:defRPr/>
            </a:pPr>
            <a:r>
              <a:rPr lang="en-US" sz="1200" b="1" dirty="0" smtClean="0">
                <a:solidFill>
                  <a:srgbClr val="000000"/>
                </a:solidFill>
                <a:latin typeface="+mj-lt"/>
                <a:ea typeface="ＭＳ Ｐゴシック" charset="0"/>
                <a:cs typeface="ＭＳ Ｐゴシック" charset="0"/>
              </a:rPr>
              <a:t>Drawbacks of Socialism:</a:t>
            </a:r>
          </a:p>
          <a:p>
            <a:pPr marL="342900" indent="-342900" algn="l" eaLnBrk="1" hangingPunct="1">
              <a:spcBef>
                <a:spcPts val="0"/>
              </a:spcBef>
              <a:spcAft>
                <a:spcPts val="600"/>
              </a:spcAft>
              <a:buFontTx/>
              <a:buChar char="•"/>
              <a:defRPr/>
            </a:pPr>
            <a:r>
              <a:rPr lang="en-US" sz="1200" dirty="0" smtClean="0">
                <a:solidFill>
                  <a:srgbClr val="000000"/>
                </a:solidFill>
                <a:latin typeface="+mj-lt"/>
                <a:ea typeface="ＭＳ Ｐゴシック" charset="0"/>
                <a:cs typeface="ＭＳ Ｐゴシック" charset="0"/>
              </a:rPr>
              <a:t>Few incentives for businesspeople to take risks.</a:t>
            </a:r>
          </a:p>
          <a:p>
            <a:pPr marL="342900" indent="-342900" algn="l" eaLnBrk="1" hangingPunct="1">
              <a:spcBef>
                <a:spcPts val="0"/>
              </a:spcBef>
              <a:spcAft>
                <a:spcPts val="600"/>
              </a:spcAft>
              <a:buFontTx/>
              <a:buChar char="•"/>
              <a:defRPr/>
            </a:pPr>
            <a:r>
              <a:rPr lang="en-US" sz="1200" b="1" dirty="0" smtClean="0">
                <a:solidFill>
                  <a:srgbClr val="000000"/>
                </a:solidFill>
                <a:latin typeface="+mj-lt"/>
                <a:ea typeface="ＭＳ Ｐゴシック" charset="0"/>
                <a:cs typeface="ＭＳ Ｐゴシック" charset="0"/>
              </a:rPr>
              <a:t>Brain Drain</a:t>
            </a:r>
            <a:r>
              <a:rPr lang="en-US" sz="1200" dirty="0" smtClean="0">
                <a:solidFill>
                  <a:srgbClr val="000000"/>
                </a:solidFill>
                <a:latin typeface="+mj-lt"/>
                <a:ea typeface="ＭＳ Ｐゴシック" charset="0"/>
                <a:cs typeface="ＭＳ Ｐゴシック" charset="0"/>
              </a:rPr>
              <a:t>: </a:t>
            </a:r>
            <a:r>
              <a:rPr lang="en-US" sz="1200" i="1" dirty="0" smtClean="0">
                <a:solidFill>
                  <a:srgbClr val="000000"/>
                </a:solidFill>
                <a:latin typeface="+mj-lt"/>
                <a:ea typeface="ＭＳ Ｐゴシック" charset="0"/>
                <a:cs typeface="ＭＳ Ｐゴシック" charset="0"/>
              </a:rPr>
              <a:t>Some of a country</a:t>
            </a:r>
            <a:r>
              <a:rPr lang="ja-JP" altLang="en-US" sz="1200" i="1" dirty="0" smtClean="0">
                <a:solidFill>
                  <a:srgbClr val="000000"/>
                </a:solidFill>
                <a:latin typeface="+mj-lt"/>
                <a:ea typeface="ＭＳ Ｐゴシック" charset="0"/>
                <a:cs typeface="ＭＳ Ｐゴシック" charset="0"/>
              </a:rPr>
              <a:t>’</a:t>
            </a:r>
            <a:r>
              <a:rPr lang="en-US" altLang="ja-JP" sz="1200" i="1" dirty="0" smtClean="0">
                <a:solidFill>
                  <a:srgbClr val="000000"/>
                </a:solidFill>
                <a:latin typeface="+mj-lt"/>
                <a:ea typeface="ＭＳ Ｐゴシック" charset="0"/>
                <a:cs typeface="ＭＳ Ｐゴシック" charset="0"/>
              </a:rPr>
              <a:t>s best and brightest workers (i.e. doctors, lawyers and business owners) move to capitalistic countries.</a:t>
            </a:r>
          </a:p>
          <a:p>
            <a:pPr marL="342900" indent="-342900" algn="l" eaLnBrk="1" hangingPunct="1">
              <a:spcBef>
                <a:spcPts val="0"/>
              </a:spcBef>
              <a:spcAft>
                <a:spcPts val="600"/>
              </a:spcAft>
              <a:buFontTx/>
              <a:buChar char="•"/>
              <a:defRPr/>
            </a:pPr>
            <a:r>
              <a:rPr lang="en-US" sz="1200" dirty="0" smtClean="0">
                <a:solidFill>
                  <a:srgbClr val="000000"/>
                </a:solidFill>
                <a:latin typeface="+mj-lt"/>
                <a:ea typeface="ＭＳ Ｐゴシック" charset="0"/>
                <a:cs typeface="ＭＳ Ｐゴシック" charset="0"/>
              </a:rPr>
              <a:t>Fewer inventions and innovations because the reward is not as great as in capitalistic countries.</a:t>
            </a:r>
            <a:endParaRPr lang="en-US" sz="1200" dirty="0">
              <a:solidFill>
                <a:schemeClr val="tx1"/>
              </a:solidFill>
              <a:latin typeface="+mj-lt"/>
              <a:ea typeface="ＭＳ Ｐゴシック" charset="0"/>
              <a:cs typeface="ＭＳ Ｐゴシック" charset="0"/>
            </a:endParaRPr>
          </a:p>
        </p:txBody>
      </p:sp>
      <p:pic>
        <p:nvPicPr>
          <p:cNvPr id="7" name="Picture 1" descr="Denmark.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038600"/>
            <a:ext cx="2362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698494"/>
      </p:ext>
    </p:extLst>
  </p:cSld>
  <p:clrMapOvr>
    <a:masterClrMapping/>
  </p:clrMapOvr>
  <p:transition xmlns:p14="http://schemas.microsoft.com/office/powerpoint/2010/mai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Communism</a:t>
            </a:r>
            <a:endParaRPr lang="en-US" dirty="0"/>
          </a:p>
        </p:txBody>
      </p:sp>
      <p:sp>
        <p:nvSpPr>
          <p:cNvPr id="4" name="Rectangle 3"/>
          <p:cNvSpPr txBox="1">
            <a:spLocks noChangeArrowheads="1"/>
          </p:cNvSpPr>
          <p:nvPr/>
        </p:nvSpPr>
        <p:spPr>
          <a:xfrm>
            <a:off x="304800" y="1295400"/>
            <a:ext cx="8077200" cy="48006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000" dirty="0" smtClean="0"/>
              <a:t>Communism</a:t>
            </a:r>
          </a:p>
          <a:p>
            <a:pPr lvl="1"/>
            <a:r>
              <a:rPr lang="en-US" sz="2000" dirty="0" smtClean="0"/>
              <a:t>All factors of production are owned and controlled by the government as proxy for ownership by all citizens</a:t>
            </a:r>
          </a:p>
          <a:p>
            <a:pPr lvl="1"/>
            <a:r>
              <a:rPr lang="en-US" sz="2000" dirty="0" smtClean="0"/>
              <a:t>Production is based on centralized state planning to meet the needs of the state and not necessarily the needs of its citizens</a:t>
            </a:r>
          </a:p>
          <a:p>
            <a:pPr lvl="1"/>
            <a:r>
              <a:rPr lang="en-US" sz="2000" dirty="0" smtClean="0"/>
              <a:t>The state dictates occupational choices and sets prices and wages</a:t>
            </a:r>
          </a:p>
          <a:p>
            <a:pPr lvl="1"/>
            <a:r>
              <a:rPr lang="en-US" sz="2000" dirty="0" smtClean="0"/>
              <a:t>Intent is to create Karl Marx’s concept of a classless society where all contribute according to their ability and receive benefits according to their needs</a:t>
            </a:r>
            <a:endParaRPr lang="en-US" sz="2000" dirty="0" smtClean="0"/>
          </a:p>
        </p:txBody>
      </p:sp>
      <p:pic>
        <p:nvPicPr>
          <p:cNvPr id="5" name="Picture 7" descr="http://tbn0.google.com/images?q=tbn:nqPcR_8Jnzoj1M:http://janedark.com/Mar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19600"/>
            <a:ext cx="1770062"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9999817"/>
      </p:ext>
    </p:extLst>
  </p:cSld>
  <p:clrMapOvr>
    <a:masterClrMapping/>
  </p:clrMapOvr>
  <p:transition xmlns:p14="http://schemas.microsoft.com/office/powerpoint/2010/mai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Trending Towards Mixed Economies</a:t>
            </a:r>
            <a:endParaRPr lang="en-US" dirty="0"/>
          </a:p>
        </p:txBody>
      </p:sp>
      <p:sp>
        <p:nvSpPr>
          <p:cNvPr id="4" name="TextBox 12"/>
          <p:cNvSpPr txBox="1">
            <a:spLocks noChangeArrowheads="1"/>
          </p:cNvSpPr>
          <p:nvPr/>
        </p:nvSpPr>
        <p:spPr bwMode="auto">
          <a:xfrm>
            <a:off x="304800" y="1663700"/>
            <a:ext cx="4699000" cy="45672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1313" indent="-341313">
              <a:spcAft>
                <a:spcPts val="600"/>
              </a:spcAft>
              <a:buFontTx/>
              <a:buChar char="•"/>
            </a:pPr>
            <a:r>
              <a:rPr lang="en-US" sz="2700" dirty="0" smtClean="0">
                <a:solidFill>
                  <a:srgbClr val="000000"/>
                </a:solidFill>
                <a:latin typeface="Calibri" charset="0"/>
                <a:ea typeface="ＭＳ Ｐゴシック" charset="0"/>
                <a:cs typeface="Helvetica" charset="0"/>
              </a:rPr>
              <a:t>Communist governments are disappearing.</a:t>
            </a:r>
          </a:p>
          <a:p>
            <a:pPr marL="341313" indent="-341313">
              <a:spcAft>
                <a:spcPts val="600"/>
              </a:spcAft>
              <a:buFontTx/>
              <a:buChar char="•"/>
            </a:pPr>
            <a:r>
              <a:rPr lang="en-US" sz="2700" dirty="0" smtClean="0">
                <a:solidFill>
                  <a:srgbClr val="000000"/>
                </a:solidFill>
                <a:latin typeface="Calibri" charset="0"/>
                <a:ea typeface="ＭＳ Ｐゴシック" charset="0"/>
                <a:cs typeface="Helvetica" charset="0"/>
              </a:rPr>
              <a:t>Socialist governments are cutting back on social programs, lowering taxes and moving toward capitalism.</a:t>
            </a:r>
          </a:p>
          <a:p>
            <a:pPr marL="341313" indent="-341313">
              <a:buFontTx/>
              <a:buChar char="•"/>
            </a:pPr>
            <a:r>
              <a:rPr lang="en-US" sz="2700" dirty="0" smtClean="0">
                <a:solidFill>
                  <a:srgbClr val="000000"/>
                </a:solidFill>
                <a:latin typeface="Calibri" charset="0"/>
                <a:ea typeface="ＭＳ Ｐゴシック" charset="0"/>
                <a:cs typeface="Helvetica" charset="0"/>
              </a:rPr>
              <a:t>Capitalist countries are increasing social programs and moving more toward socialism.</a:t>
            </a:r>
            <a:endParaRPr lang="en-US" sz="1800" dirty="0">
              <a:latin typeface="Calibri" charset="0"/>
              <a:ea typeface="ＭＳ Ｐゴシック" charset="0"/>
              <a:cs typeface="ＭＳ Ｐゴシック" charset="0"/>
            </a:endParaRPr>
          </a:p>
        </p:txBody>
      </p:sp>
      <p:pic>
        <p:nvPicPr>
          <p:cNvPr id="5" name="Picture 1" descr="Russia.ps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8938" y="2209800"/>
            <a:ext cx="3357562"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0866658"/>
      </p:ext>
    </p:extLst>
  </p:cSld>
  <p:clrMapOvr>
    <a:masterClrMapping/>
  </p:clrMapOvr>
  <p:transition xmlns:p14="http://schemas.microsoft.com/office/powerpoint/2010/mai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Economic Performance</a:t>
            </a:r>
            <a:endParaRPr lang="en-US" dirty="0"/>
          </a:p>
        </p:txBody>
      </p:sp>
      <p:sp>
        <p:nvSpPr>
          <p:cNvPr id="5" name="Rectangle 3"/>
          <p:cNvSpPr txBox="1">
            <a:spLocks noChangeArrowheads="1"/>
          </p:cNvSpPr>
          <p:nvPr/>
        </p:nvSpPr>
        <p:spPr bwMode="auto">
          <a:xfrm>
            <a:off x="381000" y="1447800"/>
            <a:ext cx="57150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0" indent="0" algn="ctr" defTabSz="457200" rtl="0" eaLnBrk="0" fontAlgn="base" hangingPunct="0">
              <a:spcBef>
                <a:spcPct val="20000"/>
              </a:spcBef>
              <a:spcAft>
                <a:spcPct val="0"/>
              </a:spcAft>
              <a:buFont typeface="Arial" charset="0"/>
              <a:buNone/>
              <a:defRPr sz="3200" kern="1200">
                <a:solidFill>
                  <a:schemeClr val="tx1">
                    <a:tint val="75000"/>
                  </a:schemeClr>
                </a:solidFill>
                <a:latin typeface="+mn-lt"/>
                <a:ea typeface="ＭＳ Ｐゴシック" pitchFamily="-109" charset="-128"/>
                <a:cs typeface="ＭＳ Ｐゴシック" pitchFamily="-109" charset="-128"/>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ＭＳ Ｐゴシック" pitchFamily="-109"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ＭＳ Ｐゴシック" pitchFamily="-109"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ＭＳ Ｐゴシック" pitchFamily="-109"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eaLnBrk="1" hangingPunct="1">
              <a:spcBef>
                <a:spcPct val="0"/>
              </a:spcBef>
              <a:defRPr/>
            </a:pPr>
            <a:r>
              <a:rPr lang="en-US" sz="1800" b="1" dirty="0" smtClean="0">
                <a:solidFill>
                  <a:schemeClr val="tx1"/>
                </a:solidFill>
                <a:cs typeface="Arial"/>
              </a:rPr>
              <a:t>Gross domestic product (GDP)</a:t>
            </a:r>
          </a:p>
          <a:p>
            <a:pPr marL="457200" lvl="2" indent="-285750" algn="l" eaLnBrk="1" hangingPunct="1">
              <a:spcBef>
                <a:spcPct val="0"/>
              </a:spcBef>
              <a:buFont typeface="Arial"/>
              <a:buChar char="•"/>
              <a:defRPr/>
            </a:pPr>
            <a:r>
              <a:rPr lang="en-US" sz="1800" dirty="0" smtClean="0">
                <a:solidFill>
                  <a:schemeClr val="tx1"/>
                </a:solidFill>
                <a:cs typeface="Arial"/>
              </a:rPr>
              <a:t>The total dollar value of all goods &amp; services produced within a country’</a:t>
            </a:r>
            <a:r>
              <a:rPr lang="en-US" altLang="ja-JP" sz="1800" dirty="0" smtClean="0">
                <a:solidFill>
                  <a:schemeClr val="tx1"/>
                </a:solidFill>
                <a:cs typeface="Arial"/>
              </a:rPr>
              <a:t>s borders during a one-year period</a:t>
            </a:r>
          </a:p>
          <a:p>
            <a:pPr marL="1200150" lvl="2" indent="-285750" algn="l" eaLnBrk="1" hangingPunct="1">
              <a:spcBef>
                <a:spcPct val="0"/>
              </a:spcBef>
              <a:buFont typeface="Arial"/>
              <a:buChar char="•"/>
              <a:defRPr/>
            </a:pPr>
            <a:r>
              <a:rPr lang="en-US" sz="1800" b="1" dirty="0" smtClean="0">
                <a:solidFill>
                  <a:srgbClr val="FF0000"/>
                </a:solidFill>
                <a:cs typeface="Arial"/>
              </a:rPr>
              <a:t>Real GDP (RGDP) </a:t>
            </a:r>
            <a:r>
              <a:rPr lang="en-US" sz="1800" dirty="0" smtClean="0">
                <a:solidFill>
                  <a:schemeClr val="tx1"/>
                </a:solidFill>
                <a:cs typeface="Arial"/>
              </a:rPr>
              <a:t>– GDP that adjusts for inflation</a:t>
            </a:r>
          </a:p>
          <a:p>
            <a:pPr marL="1200150" lvl="2" indent="-285750" algn="l" eaLnBrk="1" hangingPunct="1">
              <a:spcBef>
                <a:spcPct val="0"/>
              </a:spcBef>
              <a:buFont typeface="Arial"/>
              <a:buChar char="•"/>
              <a:defRPr/>
            </a:pPr>
            <a:r>
              <a:rPr lang="en-US" sz="1800" b="1" dirty="0" smtClean="0">
                <a:solidFill>
                  <a:srgbClr val="FF0000"/>
                </a:solidFill>
                <a:cs typeface="Arial"/>
              </a:rPr>
              <a:t>Nominal GDP (NGDP) </a:t>
            </a:r>
            <a:r>
              <a:rPr lang="en-US" sz="1800" dirty="0" smtClean="0">
                <a:solidFill>
                  <a:schemeClr val="tx1"/>
                </a:solidFill>
                <a:cs typeface="Arial"/>
              </a:rPr>
              <a:t>– GDP measured in current year’</a:t>
            </a:r>
            <a:r>
              <a:rPr lang="en-US" altLang="ja-JP" sz="1800" dirty="0" smtClean="0">
                <a:solidFill>
                  <a:schemeClr val="tx1"/>
                </a:solidFill>
                <a:cs typeface="Arial"/>
              </a:rPr>
              <a:t>s prices </a:t>
            </a:r>
          </a:p>
          <a:p>
            <a:pPr marL="0" lvl="2" algn="l" eaLnBrk="1" hangingPunct="1">
              <a:spcBef>
                <a:spcPct val="0"/>
              </a:spcBef>
              <a:defRPr/>
            </a:pPr>
            <a:r>
              <a:rPr lang="en-US" sz="1800" b="1" dirty="0" smtClean="0">
                <a:solidFill>
                  <a:schemeClr val="tx1"/>
                </a:solidFill>
                <a:cs typeface="Arial"/>
              </a:rPr>
              <a:t>Inflation </a:t>
            </a:r>
          </a:p>
          <a:p>
            <a:pPr marL="457200" lvl="2" indent="-285750" algn="l" eaLnBrk="1" hangingPunct="1">
              <a:spcBef>
                <a:spcPct val="0"/>
              </a:spcBef>
              <a:buFont typeface="Arial"/>
              <a:buChar char="•"/>
              <a:defRPr/>
            </a:pPr>
            <a:r>
              <a:rPr lang="en-US" sz="1800" dirty="0" smtClean="0">
                <a:solidFill>
                  <a:schemeClr val="tx1"/>
                </a:solidFill>
                <a:cs typeface="Arial"/>
              </a:rPr>
              <a:t>A general rise in the level of prices</a:t>
            </a:r>
          </a:p>
          <a:p>
            <a:pPr marL="0" lvl="1" algn="l" eaLnBrk="1" hangingPunct="1">
              <a:spcBef>
                <a:spcPct val="0"/>
              </a:spcBef>
              <a:defRPr/>
            </a:pPr>
            <a:r>
              <a:rPr lang="en-US" sz="1800" b="1" dirty="0" smtClean="0">
                <a:solidFill>
                  <a:schemeClr val="tx1"/>
                </a:solidFill>
                <a:cs typeface="Arial"/>
              </a:rPr>
              <a:t>Productivity</a:t>
            </a:r>
          </a:p>
          <a:p>
            <a:pPr marL="457200" lvl="2" indent="-285750" algn="l" eaLnBrk="1" hangingPunct="1">
              <a:spcBef>
                <a:spcPct val="0"/>
              </a:spcBef>
              <a:buFont typeface="Arial"/>
              <a:buChar char="•"/>
              <a:defRPr/>
            </a:pPr>
            <a:r>
              <a:rPr lang="en-US" sz="1800" dirty="0" smtClean="0">
                <a:solidFill>
                  <a:schemeClr val="tx1"/>
                </a:solidFill>
                <a:cs typeface="Arial"/>
              </a:rPr>
              <a:t>The average level of output per worker per hour</a:t>
            </a:r>
          </a:p>
          <a:p>
            <a:pPr marL="0" lvl="1" algn="l" eaLnBrk="1" hangingPunct="1">
              <a:spcBef>
                <a:spcPct val="0"/>
              </a:spcBef>
              <a:defRPr/>
            </a:pPr>
            <a:r>
              <a:rPr lang="en-US" sz="1800" b="1" dirty="0" smtClean="0">
                <a:solidFill>
                  <a:schemeClr val="tx1"/>
                </a:solidFill>
                <a:cs typeface="Arial"/>
              </a:rPr>
              <a:t>Unemployment rate</a:t>
            </a:r>
          </a:p>
          <a:p>
            <a:pPr marL="457200" lvl="2" indent="-285750" algn="l" eaLnBrk="1" hangingPunct="1">
              <a:spcBef>
                <a:spcPct val="0"/>
              </a:spcBef>
              <a:buFont typeface="Arial"/>
              <a:buChar char="•"/>
              <a:defRPr/>
            </a:pPr>
            <a:r>
              <a:rPr lang="en-US" sz="1800" dirty="0" smtClean="0">
                <a:solidFill>
                  <a:schemeClr val="tx1"/>
                </a:solidFill>
                <a:cs typeface="Arial"/>
              </a:rPr>
              <a:t>The percentage of a nation’</a:t>
            </a:r>
            <a:r>
              <a:rPr lang="en-US" altLang="ja-JP" sz="1800" dirty="0" smtClean="0">
                <a:solidFill>
                  <a:schemeClr val="tx1"/>
                </a:solidFill>
                <a:cs typeface="Arial"/>
              </a:rPr>
              <a:t>s labor force unemployed at any time</a:t>
            </a:r>
          </a:p>
          <a:p>
            <a:pPr algn="l" eaLnBrk="1" hangingPunct="1">
              <a:spcBef>
                <a:spcPct val="0"/>
              </a:spcBef>
              <a:buFont typeface="Wingdings" charset="0"/>
              <a:buChar char="§"/>
              <a:defRPr/>
            </a:pPr>
            <a:endParaRPr lang="en-US" sz="1800" dirty="0" smtClean="0">
              <a:solidFill>
                <a:schemeClr val="tx1"/>
              </a:solidFill>
              <a:cs typeface="Arial"/>
            </a:endParaRPr>
          </a:p>
          <a:p>
            <a:pPr algn="l" eaLnBrk="1" hangingPunct="1">
              <a:spcBef>
                <a:spcPct val="0"/>
              </a:spcBef>
              <a:buFont typeface="Wingdings" charset="0"/>
              <a:buChar char="§"/>
              <a:defRPr/>
            </a:pPr>
            <a:endParaRPr lang="en-US" sz="1800" dirty="0" smtClean="0">
              <a:solidFill>
                <a:schemeClr val="tx1"/>
              </a:solidFill>
              <a:cs typeface="Arial"/>
            </a:endParaRPr>
          </a:p>
          <a:p>
            <a:pPr algn="l" eaLnBrk="1" hangingPunct="1">
              <a:spcBef>
                <a:spcPct val="0"/>
              </a:spcBef>
              <a:buFont typeface="Wingdings" charset="0"/>
              <a:buChar char="§"/>
              <a:defRPr/>
            </a:pPr>
            <a:endParaRPr lang="en-US" sz="1800" dirty="0">
              <a:solidFill>
                <a:schemeClr val="tx1"/>
              </a:solidFill>
              <a:cs typeface="Arial"/>
            </a:endParaRPr>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981200"/>
            <a:ext cx="2792413"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9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Business?</a:t>
            </a:r>
            <a:endParaRPr lang="en-US" dirty="0"/>
          </a:p>
        </p:txBody>
      </p:sp>
      <p:sp>
        <p:nvSpPr>
          <p:cNvPr id="4" name="Rectangle 7"/>
          <p:cNvSpPr txBox="1">
            <a:spLocks noChangeArrowheads="1"/>
          </p:cNvSpPr>
          <p:nvPr/>
        </p:nvSpPr>
        <p:spPr>
          <a:xfrm>
            <a:off x="304800" y="1524000"/>
            <a:ext cx="5029200" cy="4876800"/>
          </a:xfrm>
          <a:prstGeom prst="rect">
            <a:avLst/>
          </a:prstGeom>
        </p:spPr>
        <p:txBody>
          <a:bodyPr/>
          <a:lstStyle>
            <a:lvl1pPr marL="342900" indent="-342900" algn="l" rtl="0" eaLnBrk="1" fontAlgn="base" hangingPunct="1">
              <a:spcBef>
                <a:spcPct val="20000"/>
              </a:spcBef>
              <a:spcAft>
                <a:spcPct val="0"/>
              </a:spcAft>
              <a:buClr>
                <a:srgbClr val="9E0025"/>
              </a:buClr>
              <a:buSzPct val="80000"/>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133676"/>
              </a:buClr>
              <a:buFont typeface="Arial" charset="0"/>
              <a:buChar char="•"/>
              <a:defRPr sz="2800">
                <a:solidFill>
                  <a:schemeClr val="tx1"/>
                </a:solidFill>
                <a:latin typeface="+mn-lt"/>
              </a:defRPr>
            </a:lvl2pPr>
            <a:lvl3pPr marL="1143000" indent="-228600" algn="l" rtl="0" eaLnBrk="1" fontAlgn="base" hangingPunct="1">
              <a:spcBef>
                <a:spcPct val="20000"/>
              </a:spcBef>
              <a:spcAft>
                <a:spcPct val="0"/>
              </a:spcAft>
              <a:buClr>
                <a:srgbClr val="07632F"/>
              </a:buClr>
              <a:buSzPct val="100000"/>
              <a:buFont typeface="Wingdings" panose="05000000000000000000" pitchFamily="2" charset="2"/>
              <a:buChar char="§"/>
              <a:defRPr sz="24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smtClean="0"/>
              <a:t>For help in choosing a career</a:t>
            </a:r>
          </a:p>
          <a:p>
            <a:r>
              <a:rPr lang="en-US" sz="2400" dirty="0" smtClean="0"/>
              <a:t>To be a successful employee</a:t>
            </a:r>
          </a:p>
          <a:p>
            <a:pPr marL="742950" lvl="2" indent="-342900">
              <a:buClr>
                <a:srgbClr val="9E0025"/>
              </a:buClr>
              <a:buSzPct val="80000"/>
            </a:pPr>
            <a:r>
              <a:rPr lang="en-US" b="1" dirty="0">
                <a:solidFill>
                  <a:srgbClr val="0D9CAC"/>
                </a:solidFill>
              </a:rPr>
              <a:t>Cultural (or workplace) diversity </a:t>
            </a:r>
            <a:r>
              <a:rPr lang="en-US" dirty="0"/>
              <a:t>– differences among people in a workforce owing to race, ethnicity, and gender</a:t>
            </a:r>
          </a:p>
          <a:p>
            <a:r>
              <a:rPr lang="en-US" sz="2400" dirty="0" smtClean="0"/>
              <a:t>To improve your management skills</a:t>
            </a:r>
          </a:p>
          <a:p>
            <a:r>
              <a:rPr lang="en-US" sz="2400" dirty="0" smtClean="0"/>
              <a:t>To start your own business</a:t>
            </a:r>
          </a:p>
          <a:p>
            <a:r>
              <a:rPr lang="en-US" sz="2400" dirty="0" smtClean="0"/>
              <a:t>To become a better informed consumer </a:t>
            </a:r>
            <a:br>
              <a:rPr lang="en-US" sz="2400" dirty="0" smtClean="0"/>
            </a:br>
            <a:r>
              <a:rPr lang="en-US" sz="2400" dirty="0" smtClean="0"/>
              <a:t>and investor</a:t>
            </a:r>
            <a:endParaRPr lang="en-US" sz="2400" dirty="0" smtClean="0"/>
          </a:p>
        </p:txBody>
      </p:sp>
      <p:pic>
        <p:nvPicPr>
          <p:cNvPr id="5" name="Picture 1" descr="C:\Users\Larry Flick\Desktop\Consulting\Cengage Intro Project\Chapter 1\Art from Comp\44510-p0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524000"/>
            <a:ext cx="34385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601684"/>
      </p:ext>
    </p:extLst>
  </p:cSld>
  <p:clrMapOvr>
    <a:masterClrMapping/>
  </p:clrMapOvr>
  <p:transition xmlns:p14="http://schemas.microsoft.com/office/powerpoint/2010/mai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Understanding RGDP and NGDP</a:t>
            </a:r>
            <a:endParaRPr lang="en-US" sz="3200" dirty="0"/>
          </a:p>
        </p:txBody>
      </p:sp>
      <p:sp>
        <p:nvSpPr>
          <p:cNvPr id="5" name="Rectangle 3"/>
          <p:cNvSpPr txBox="1">
            <a:spLocks noChangeArrowheads="1"/>
          </p:cNvSpPr>
          <p:nvPr/>
        </p:nvSpPr>
        <p:spPr bwMode="auto">
          <a:xfrm>
            <a:off x="304800" y="1524000"/>
            <a:ext cx="86106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ct val="20000"/>
              </a:spcBef>
              <a:buClr>
                <a:schemeClr val="tx1"/>
              </a:buClr>
              <a:defRPr/>
            </a:pPr>
            <a:r>
              <a:rPr lang="en-US" sz="2000" u="sng" dirty="0">
                <a:latin typeface="+mn-lt"/>
              </a:rPr>
              <a:t>Year		</a:t>
            </a:r>
            <a:r>
              <a:rPr lang="en-US" sz="2000" u="sng" dirty="0" smtClean="0">
                <a:latin typeface="+mn-lt"/>
              </a:rPr>
              <a:t>	Product</a:t>
            </a:r>
            <a:r>
              <a:rPr lang="en-US" sz="2000" u="sng" dirty="0">
                <a:latin typeface="+mn-lt"/>
              </a:rPr>
              <a:t>		</a:t>
            </a:r>
            <a:r>
              <a:rPr lang="en-US" sz="2000" u="sng" dirty="0" smtClean="0">
                <a:latin typeface="+mn-lt"/>
              </a:rPr>
              <a:t>Price</a:t>
            </a:r>
            <a:r>
              <a:rPr lang="en-US" sz="2000" u="sng" dirty="0">
                <a:latin typeface="+mn-lt"/>
              </a:rPr>
              <a:t>		</a:t>
            </a:r>
            <a:r>
              <a:rPr lang="en-US" sz="2000" u="sng" dirty="0" smtClean="0">
                <a:latin typeface="+mn-lt"/>
              </a:rPr>
              <a:t>Q</a:t>
            </a:r>
            <a:r>
              <a:rPr lang="en-US" sz="2000" u="sng" dirty="0">
                <a:latin typeface="+mn-lt"/>
              </a:rPr>
              <a:t>	</a:t>
            </a:r>
            <a:r>
              <a:rPr lang="en-US" sz="2000" u="sng" dirty="0" smtClean="0">
                <a:latin typeface="+mn-lt"/>
              </a:rPr>
              <a:t>	</a:t>
            </a:r>
            <a:endParaRPr lang="en-US" sz="2000" u="sng" dirty="0">
              <a:latin typeface="+mn-lt"/>
            </a:endParaRPr>
          </a:p>
          <a:p>
            <a:pPr eaLnBrk="1" hangingPunct="1">
              <a:spcBef>
                <a:spcPct val="20000"/>
              </a:spcBef>
              <a:buClr>
                <a:schemeClr val="tx1"/>
              </a:buClr>
              <a:defRPr/>
            </a:pPr>
            <a:r>
              <a:rPr lang="en-US" sz="2000" dirty="0" smtClean="0">
                <a:latin typeface="+mn-lt"/>
              </a:rPr>
              <a:t>2012</a:t>
            </a:r>
            <a:r>
              <a:rPr lang="en-US" sz="2000" dirty="0">
                <a:latin typeface="+mn-lt"/>
              </a:rPr>
              <a:t>		</a:t>
            </a:r>
            <a:r>
              <a:rPr lang="en-US" sz="2000" dirty="0" smtClean="0">
                <a:latin typeface="+mn-lt"/>
              </a:rPr>
              <a:t>	Chips</a:t>
            </a:r>
            <a:r>
              <a:rPr lang="en-US" sz="2000" dirty="0">
                <a:latin typeface="+mn-lt"/>
              </a:rPr>
              <a:t>		</a:t>
            </a:r>
            <a:r>
              <a:rPr lang="en-US" sz="2000" dirty="0" smtClean="0">
                <a:latin typeface="+mn-lt"/>
              </a:rPr>
              <a:t>$</a:t>
            </a:r>
            <a:r>
              <a:rPr lang="en-US" sz="2000" dirty="0">
                <a:latin typeface="+mn-lt"/>
              </a:rPr>
              <a:t>1		</a:t>
            </a:r>
            <a:r>
              <a:rPr lang="en-US" sz="2000" dirty="0" smtClean="0">
                <a:latin typeface="+mn-lt"/>
              </a:rPr>
              <a:t>5</a:t>
            </a:r>
            <a:endParaRPr lang="en-US" sz="2000" dirty="0">
              <a:latin typeface="+mn-lt"/>
            </a:endParaRPr>
          </a:p>
          <a:p>
            <a:pPr eaLnBrk="1" hangingPunct="1">
              <a:spcBef>
                <a:spcPct val="20000"/>
              </a:spcBef>
              <a:buClr>
                <a:schemeClr val="tx1"/>
              </a:buClr>
              <a:defRPr/>
            </a:pPr>
            <a:r>
              <a:rPr lang="en-US" sz="2000" dirty="0" smtClean="0">
                <a:latin typeface="+mn-lt"/>
              </a:rPr>
              <a:t>2013</a:t>
            </a:r>
            <a:r>
              <a:rPr lang="en-US" sz="2000" dirty="0">
                <a:latin typeface="+mn-lt"/>
              </a:rPr>
              <a:t>		</a:t>
            </a:r>
            <a:r>
              <a:rPr lang="en-US" sz="2000" dirty="0" smtClean="0">
                <a:latin typeface="+mn-lt"/>
              </a:rPr>
              <a:t>	Chips</a:t>
            </a:r>
            <a:r>
              <a:rPr lang="en-US" sz="2000" dirty="0">
                <a:latin typeface="+mn-lt"/>
              </a:rPr>
              <a:t>		</a:t>
            </a:r>
            <a:r>
              <a:rPr lang="en-US" sz="2000" dirty="0" smtClean="0">
                <a:latin typeface="+mn-lt"/>
              </a:rPr>
              <a:t>$</a:t>
            </a:r>
            <a:r>
              <a:rPr lang="en-US" sz="2000" dirty="0">
                <a:latin typeface="+mn-lt"/>
              </a:rPr>
              <a:t>2		</a:t>
            </a:r>
            <a:r>
              <a:rPr lang="en-US" sz="2000" dirty="0" smtClean="0">
                <a:latin typeface="+mn-lt"/>
              </a:rPr>
              <a:t>10</a:t>
            </a:r>
            <a:endParaRPr lang="en-US" sz="2000" dirty="0">
              <a:latin typeface="+mn-lt"/>
            </a:endParaRPr>
          </a:p>
          <a:p>
            <a:pPr eaLnBrk="1" hangingPunct="1">
              <a:spcBef>
                <a:spcPct val="20000"/>
              </a:spcBef>
              <a:buClr>
                <a:schemeClr val="tx1"/>
              </a:buClr>
              <a:defRPr/>
            </a:pPr>
            <a:endParaRPr lang="en-US" sz="2000" dirty="0">
              <a:latin typeface="+mn-lt"/>
            </a:endParaRPr>
          </a:p>
          <a:p>
            <a:pPr eaLnBrk="1" hangingPunct="1">
              <a:spcBef>
                <a:spcPct val="20000"/>
              </a:spcBef>
              <a:buClr>
                <a:schemeClr val="tx1"/>
              </a:buClr>
              <a:defRPr/>
            </a:pPr>
            <a:r>
              <a:rPr lang="en-US" sz="2000" dirty="0" smtClean="0">
                <a:latin typeface="+mn-lt"/>
              </a:rPr>
              <a:t>2012</a:t>
            </a:r>
            <a:r>
              <a:rPr lang="en-US" sz="2000" dirty="0">
                <a:latin typeface="+mn-lt"/>
              </a:rPr>
              <a:t>		</a:t>
            </a:r>
            <a:r>
              <a:rPr lang="en-US" sz="2000" dirty="0" smtClean="0">
                <a:latin typeface="+mn-lt"/>
              </a:rPr>
              <a:t>	Beer</a:t>
            </a:r>
            <a:r>
              <a:rPr lang="en-US" sz="2000" dirty="0">
                <a:latin typeface="+mn-lt"/>
              </a:rPr>
              <a:t>		</a:t>
            </a:r>
            <a:r>
              <a:rPr lang="en-US" sz="2000" dirty="0" smtClean="0">
                <a:latin typeface="+mn-lt"/>
              </a:rPr>
              <a:t>$</a:t>
            </a:r>
            <a:r>
              <a:rPr lang="en-US" sz="2000" dirty="0">
                <a:latin typeface="+mn-lt"/>
              </a:rPr>
              <a:t>3		</a:t>
            </a:r>
            <a:r>
              <a:rPr lang="en-US" sz="2000" dirty="0" smtClean="0">
                <a:latin typeface="+mn-lt"/>
              </a:rPr>
              <a:t>4</a:t>
            </a:r>
            <a:endParaRPr lang="en-US" sz="2000" dirty="0">
              <a:latin typeface="+mn-lt"/>
            </a:endParaRPr>
          </a:p>
          <a:p>
            <a:pPr eaLnBrk="1" hangingPunct="1">
              <a:spcBef>
                <a:spcPct val="20000"/>
              </a:spcBef>
              <a:buClr>
                <a:schemeClr val="tx1"/>
              </a:buClr>
              <a:defRPr/>
            </a:pPr>
            <a:r>
              <a:rPr lang="en-US" sz="2000" dirty="0" smtClean="0">
                <a:latin typeface="+mn-lt"/>
              </a:rPr>
              <a:t>2013</a:t>
            </a:r>
            <a:r>
              <a:rPr lang="en-US" sz="2000" dirty="0">
                <a:latin typeface="+mn-lt"/>
              </a:rPr>
              <a:t>		</a:t>
            </a:r>
            <a:r>
              <a:rPr lang="en-US" sz="2000" dirty="0" smtClean="0">
                <a:latin typeface="+mn-lt"/>
              </a:rPr>
              <a:t>	Beer</a:t>
            </a:r>
            <a:r>
              <a:rPr lang="en-US" sz="2000" dirty="0">
                <a:latin typeface="+mn-lt"/>
              </a:rPr>
              <a:t>		</a:t>
            </a:r>
            <a:r>
              <a:rPr lang="en-US" sz="2000" dirty="0" smtClean="0">
                <a:latin typeface="+mn-lt"/>
              </a:rPr>
              <a:t>$</a:t>
            </a:r>
            <a:r>
              <a:rPr lang="en-US" sz="2000" dirty="0">
                <a:latin typeface="+mn-lt"/>
              </a:rPr>
              <a:t>4		</a:t>
            </a:r>
            <a:r>
              <a:rPr lang="en-US" sz="2000" dirty="0" smtClean="0">
                <a:latin typeface="+mn-lt"/>
              </a:rPr>
              <a:t>6</a:t>
            </a:r>
            <a:endParaRPr lang="en-US" sz="2000" dirty="0">
              <a:latin typeface="+mn-lt"/>
            </a:endParaRPr>
          </a:p>
          <a:p>
            <a:pPr eaLnBrk="1" hangingPunct="1">
              <a:spcBef>
                <a:spcPct val="20000"/>
              </a:spcBef>
              <a:buClr>
                <a:schemeClr val="tx1"/>
              </a:buClr>
              <a:defRPr/>
            </a:pPr>
            <a:endParaRPr lang="en-US" sz="2000" dirty="0">
              <a:latin typeface="+mn-lt"/>
            </a:endParaRPr>
          </a:p>
          <a:p>
            <a:pPr eaLnBrk="1" hangingPunct="1">
              <a:spcBef>
                <a:spcPct val="20000"/>
              </a:spcBef>
              <a:buClr>
                <a:schemeClr val="tx1"/>
              </a:buClr>
              <a:defRPr/>
            </a:pPr>
            <a:r>
              <a:rPr lang="en-US" sz="2000" dirty="0">
                <a:latin typeface="+mn-lt"/>
              </a:rPr>
              <a:t>•</a:t>
            </a:r>
            <a:r>
              <a:rPr lang="en-US" sz="2000" dirty="0" smtClean="0">
                <a:latin typeface="+mn-lt"/>
              </a:rPr>
              <a:t>NGDP</a:t>
            </a:r>
            <a:r>
              <a:rPr lang="en-US" sz="2000" baseline="-25000" dirty="0" smtClean="0">
                <a:latin typeface="+mn-lt"/>
              </a:rPr>
              <a:t>2012</a:t>
            </a:r>
            <a:r>
              <a:rPr lang="en-US" sz="2000" dirty="0" smtClean="0">
                <a:latin typeface="+mn-lt"/>
              </a:rPr>
              <a:t>?  NGDP</a:t>
            </a:r>
            <a:r>
              <a:rPr lang="en-US" sz="2000" baseline="-25000" dirty="0" smtClean="0">
                <a:latin typeface="+mn-lt"/>
              </a:rPr>
              <a:t>2013</a:t>
            </a:r>
            <a:r>
              <a:rPr lang="en-US" sz="2000" dirty="0" smtClean="0">
                <a:latin typeface="+mn-lt"/>
              </a:rPr>
              <a:t>?  </a:t>
            </a:r>
            <a:endParaRPr lang="en-US" sz="2000" dirty="0">
              <a:latin typeface="+mn-lt"/>
            </a:endParaRPr>
          </a:p>
          <a:p>
            <a:pPr eaLnBrk="1" hangingPunct="1">
              <a:spcBef>
                <a:spcPct val="20000"/>
              </a:spcBef>
              <a:buClr>
                <a:schemeClr val="tx1"/>
              </a:buClr>
              <a:defRPr/>
            </a:pPr>
            <a:r>
              <a:rPr lang="en-US" sz="2000" dirty="0">
                <a:latin typeface="+mn-lt"/>
              </a:rPr>
              <a:t>• </a:t>
            </a:r>
            <a:r>
              <a:rPr lang="en-US" sz="2000" dirty="0" smtClean="0">
                <a:latin typeface="+mn-lt"/>
              </a:rPr>
              <a:t>RGDP</a:t>
            </a:r>
            <a:r>
              <a:rPr lang="en-US" sz="2000" baseline="-25000" dirty="0" smtClean="0">
                <a:latin typeface="+mn-lt"/>
              </a:rPr>
              <a:t>2012</a:t>
            </a:r>
            <a:r>
              <a:rPr lang="en-US" sz="2000" dirty="0" smtClean="0">
                <a:latin typeface="+mn-lt"/>
              </a:rPr>
              <a:t>?  RGDP</a:t>
            </a:r>
            <a:r>
              <a:rPr lang="en-US" sz="2000" baseline="-25000" dirty="0" smtClean="0">
                <a:latin typeface="+mn-lt"/>
              </a:rPr>
              <a:t>2013</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4083014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1-6</a:t>
            </a:r>
            <a:r>
              <a:rPr lang="en-US" sz="1800" dirty="0"/>
              <a:t>	GDP in Current Dollars and in Inflation-Adjusted Dollars</a:t>
            </a:r>
          </a:p>
        </p:txBody>
      </p:sp>
      <p:pic>
        <p:nvPicPr>
          <p:cNvPr id="2" name="Picture 1" descr="A line graph shows the gross domestic product (GDP) in current dollars and in inflation-adjusted dollars. The following text appears above the graph: “The change in GDP and real GDP for the United States from one year to another year can be used to measure economic growth.” The vertical axis of the graph is labeled “Trillions of dollars” and ranges from 0 to 18. The horizontal axis of the graph is labeled “Year” and lists the following years: 1995, 2000, 2005, 2010, 2016. &#10;&#10;The line labeled “Real GDP in 2009 dollars” shows a steady increase from slightly above 10 on the vertical axis in 1995, to between 12 and 13 in 2000, to slightly above 14 in 2005, to 15 in 2010, to slightly above 16 in 2015, to slightly below 17 in 2016.&#10;&#10;The line labeled “GDP in current dollars” shows a steeper increase than the “Real GDP in 2009 dollars” line. It extends from slightly below 8 on the vertical axis in 1995, to between 10 and 11 in 2000, to 13 in 2005, to 15 in 2010, to slightly above 18 in 2015, and to almost 19 in 2016." title="Figure 1.6 - GDP in Current Dollars and in Inflation-Adjusted Dollars"/>
          <p:cNvPicPr>
            <a:picLocks noChangeAspect="1"/>
          </p:cNvPicPr>
          <p:nvPr/>
        </p:nvPicPr>
        <p:blipFill>
          <a:blip r:embed="rId2"/>
          <a:stretch>
            <a:fillRect/>
          </a:stretch>
        </p:blipFill>
        <p:spPr>
          <a:xfrm>
            <a:off x="1219200" y="1128386"/>
            <a:ext cx="6705600" cy="5181600"/>
          </a:xfrm>
          <a:prstGeom prst="rect">
            <a:avLst/>
          </a:prstGeom>
        </p:spPr>
      </p:pic>
    </p:spTree>
    <p:extLst>
      <p:ext uri="{BB962C8B-B14F-4D97-AF65-F5344CB8AC3E}">
        <p14:creationId xmlns:p14="http://schemas.microsoft.com/office/powerpoint/2010/main" val="2144815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United States GDP</a:t>
            </a:r>
            <a:endParaRPr lang="en-US" dirty="0"/>
          </a:p>
        </p:txBody>
      </p:sp>
      <p:pic>
        <p:nvPicPr>
          <p:cNvPr id="5" name="Picture 4"/>
          <p:cNvPicPr>
            <a:picLocks noChangeAspect="1"/>
          </p:cNvPicPr>
          <p:nvPr/>
        </p:nvPicPr>
        <p:blipFill>
          <a:blip r:embed="rId2"/>
          <a:stretch>
            <a:fillRect/>
          </a:stretch>
        </p:blipFill>
        <p:spPr>
          <a:xfrm>
            <a:off x="0" y="1600200"/>
            <a:ext cx="9144000" cy="4258849"/>
          </a:xfrm>
          <a:prstGeom prst="rect">
            <a:avLst/>
          </a:prstGeom>
        </p:spPr>
      </p:pic>
    </p:spTree>
    <p:extLst>
      <p:ext uri="{BB962C8B-B14F-4D97-AF65-F5344CB8AC3E}">
        <p14:creationId xmlns:p14="http://schemas.microsoft.com/office/powerpoint/2010/main" val="97489362"/>
      </p:ext>
    </p:extLst>
  </p:cSld>
  <p:clrMapOvr>
    <a:masterClrMapping/>
  </p:clrMapOvr>
  <p:transition xmlns:p14="http://schemas.microsoft.com/office/powerpoint/2010/mai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Business </a:t>
            </a:r>
            <a:r>
              <a:rPr lang="en-US" dirty="0" smtClean="0"/>
              <a:t>Cycle</a:t>
            </a:r>
            <a:endParaRPr lang="en-US" sz="1200" dirty="0"/>
          </a:p>
        </p:txBody>
      </p:sp>
      <p:sp>
        <p:nvSpPr>
          <p:cNvPr id="5" name="Round Diagonal Corner Rectangle 4"/>
          <p:cNvSpPr/>
          <p:nvPr/>
        </p:nvSpPr>
        <p:spPr>
          <a:xfrm>
            <a:off x="3657600" y="1657809"/>
            <a:ext cx="5217044" cy="4459158"/>
          </a:xfrm>
          <a:prstGeom prst="round2DiagRect">
            <a:avLst/>
          </a:prstGeom>
          <a:solidFill>
            <a:srgbClr val="006600">
              <a:alpha val="25000"/>
            </a:srgbClr>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13"/>
          <p:cNvSpPr txBox="1">
            <a:spLocks noChangeArrowheads="1"/>
          </p:cNvSpPr>
          <p:nvPr/>
        </p:nvSpPr>
        <p:spPr bwMode="auto">
          <a:xfrm>
            <a:off x="228600" y="1752600"/>
            <a:ext cx="3352800" cy="4272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39725" indent="-339725">
              <a:spcAft>
                <a:spcPts val="1200"/>
              </a:spcAft>
              <a:buFont typeface="Arial" charset="0"/>
              <a:buChar char="•"/>
            </a:pPr>
            <a:r>
              <a:rPr lang="en-US" sz="1600" b="1" dirty="0" smtClean="0">
                <a:solidFill>
                  <a:srgbClr val="000000"/>
                </a:solidFill>
                <a:latin typeface="Calibri" charset="0"/>
                <a:ea typeface="ＭＳ Ｐゴシック" charset="0"/>
                <a:cs typeface="ＭＳ Ｐゴシック" charset="0"/>
              </a:rPr>
              <a:t>Business Cycles -- </a:t>
            </a:r>
            <a:r>
              <a:rPr lang="en-US" sz="1600" i="1" dirty="0" smtClean="0">
                <a:solidFill>
                  <a:srgbClr val="000000"/>
                </a:solidFill>
                <a:latin typeface="Calibri" charset="0"/>
                <a:ea typeface="ＭＳ Ｐゴシック" charset="0"/>
                <a:cs typeface="ＭＳ Ｐゴシック" charset="0"/>
              </a:rPr>
              <a:t>Periodic rises and falls that occur in economies over time.</a:t>
            </a:r>
          </a:p>
          <a:p>
            <a:pPr marL="339725" indent="-339725">
              <a:buFont typeface="Arial" charset="0"/>
              <a:buChar char="•"/>
            </a:pPr>
            <a:r>
              <a:rPr lang="en-US" sz="1600" b="1" dirty="0" smtClean="0">
                <a:solidFill>
                  <a:srgbClr val="000000"/>
                </a:solidFill>
                <a:latin typeface="Calibri" charset="0"/>
                <a:ea typeface="ＭＳ Ｐゴシック" charset="0"/>
                <a:cs typeface="ＭＳ Ｐゴシック" charset="0"/>
              </a:rPr>
              <a:t>Four Phases of Long-Term Business Cycles:</a:t>
            </a:r>
            <a:endParaRPr lang="en-US" sz="1600" dirty="0" smtClean="0">
              <a:solidFill>
                <a:srgbClr val="000000"/>
              </a:solidFill>
              <a:latin typeface="Calibri" charset="0"/>
              <a:ea typeface="ＭＳ Ｐゴシック" charset="0"/>
              <a:cs typeface="ＭＳ Ｐゴシック" charset="0"/>
            </a:endParaRPr>
          </a:p>
          <a:p>
            <a:pPr marL="923925" lvl="1" indent="-457200">
              <a:spcAft>
                <a:spcPts val="600"/>
              </a:spcAft>
              <a:buFont typeface="Calibri" charset="0"/>
              <a:buAutoNum type="arabicPeriod"/>
            </a:pPr>
            <a:r>
              <a:rPr lang="en-US" sz="1600" dirty="0" smtClean="0">
                <a:solidFill>
                  <a:srgbClr val="000000"/>
                </a:solidFill>
                <a:latin typeface="Calibri" charset="0"/>
                <a:ea typeface="ＭＳ Ｐゴシック" charset="0"/>
              </a:rPr>
              <a:t>Economic Boom (</a:t>
            </a:r>
            <a:r>
              <a:rPr lang="en-US" sz="1600" dirty="0" smtClean="0">
                <a:solidFill>
                  <a:srgbClr val="000000"/>
                </a:solidFill>
                <a:latin typeface="Calibri" charset="0"/>
                <a:ea typeface="ＭＳ Ｐゴシック" charset="0"/>
              </a:rPr>
              <a:t>Peak or Prosperity)</a:t>
            </a:r>
            <a:endParaRPr lang="en-US" sz="1600" dirty="0" smtClean="0">
              <a:solidFill>
                <a:srgbClr val="000000"/>
              </a:solidFill>
              <a:latin typeface="Calibri" charset="0"/>
              <a:ea typeface="ＭＳ Ｐゴシック" charset="0"/>
            </a:endParaRPr>
          </a:p>
          <a:p>
            <a:pPr marL="923925" lvl="1" indent="-457200">
              <a:spcAft>
                <a:spcPts val="600"/>
              </a:spcAft>
              <a:buFont typeface="Calibri" charset="0"/>
              <a:buAutoNum type="arabicPeriod"/>
            </a:pPr>
            <a:r>
              <a:rPr lang="en-US" sz="1600" dirty="0" smtClean="0">
                <a:solidFill>
                  <a:srgbClr val="000000"/>
                </a:solidFill>
                <a:latin typeface="Calibri" charset="0"/>
                <a:ea typeface="ＭＳ Ｐゴシック" charset="0"/>
              </a:rPr>
              <a:t>Recession – Two or more consecutive quarters of decline in the GDP.</a:t>
            </a:r>
          </a:p>
          <a:p>
            <a:pPr marL="923925" lvl="1" indent="-457200">
              <a:spcAft>
                <a:spcPts val="600"/>
              </a:spcAft>
              <a:buFont typeface="Calibri" charset="0"/>
              <a:buAutoNum type="arabicPeriod"/>
            </a:pPr>
            <a:r>
              <a:rPr lang="en-US" sz="1600" dirty="0" smtClean="0">
                <a:solidFill>
                  <a:srgbClr val="000000"/>
                </a:solidFill>
                <a:latin typeface="Calibri" charset="0"/>
                <a:ea typeface="ＭＳ Ｐゴシック" charset="0"/>
              </a:rPr>
              <a:t>Depression (Trough) – A severe recession.</a:t>
            </a:r>
          </a:p>
          <a:p>
            <a:pPr marL="923925" lvl="1" indent="-457200">
              <a:spcAft>
                <a:spcPts val="600"/>
              </a:spcAft>
              <a:buFont typeface="Calibri" charset="0"/>
              <a:buAutoNum type="arabicPeriod"/>
            </a:pPr>
            <a:r>
              <a:rPr lang="en-US" sz="1600" dirty="0" smtClean="0">
                <a:solidFill>
                  <a:srgbClr val="000000"/>
                </a:solidFill>
                <a:latin typeface="Calibri" charset="0"/>
                <a:ea typeface="ＭＳ Ｐゴシック" charset="0"/>
              </a:rPr>
              <a:t>Recovery – When the economy stabilizes and starts to grow. This leads to an Economic Boom.</a:t>
            </a:r>
            <a:endParaRPr lang="en-US" sz="1600" dirty="0">
              <a:solidFill>
                <a:srgbClr val="000000"/>
              </a:solidFill>
              <a:latin typeface="Calibri" charset="0"/>
              <a:ea typeface="ＭＳ Ｐゴシック" charset="0"/>
            </a:endParaRPr>
          </a:p>
        </p:txBody>
      </p:sp>
      <p:grpSp>
        <p:nvGrpSpPr>
          <p:cNvPr id="7" name="Group 6"/>
          <p:cNvGrpSpPr/>
          <p:nvPr/>
        </p:nvGrpSpPr>
        <p:grpSpPr>
          <a:xfrm>
            <a:off x="3733800" y="1894516"/>
            <a:ext cx="4858690" cy="3983367"/>
            <a:chOff x="600186" y="1403606"/>
            <a:chExt cx="6943614" cy="4871459"/>
          </a:xfrm>
        </p:grpSpPr>
        <p:grpSp>
          <p:nvGrpSpPr>
            <p:cNvPr id="8" name="Group 7"/>
            <p:cNvGrpSpPr/>
            <p:nvPr/>
          </p:nvGrpSpPr>
          <p:grpSpPr>
            <a:xfrm>
              <a:off x="1369893" y="1403606"/>
              <a:ext cx="6173907" cy="4348476"/>
              <a:chOff x="1075981" y="1295400"/>
              <a:chExt cx="6173907" cy="4348476"/>
            </a:xfrm>
          </p:grpSpPr>
          <p:cxnSp>
            <p:nvCxnSpPr>
              <p:cNvPr id="11" name="Straight Connector 10"/>
              <p:cNvCxnSpPr/>
              <p:nvPr/>
            </p:nvCxnSpPr>
            <p:spPr>
              <a:xfrm>
                <a:off x="1075981" y="1295400"/>
                <a:ext cx="17033" cy="4348476"/>
              </a:xfrm>
              <a:prstGeom prst="line">
                <a:avLst/>
              </a:prstGeom>
              <a:ln w="38100">
                <a:solidFill>
                  <a:srgbClr val="006600"/>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123406" y="2229096"/>
                <a:ext cx="6126482" cy="3374870"/>
              </a:xfrm>
              <a:custGeom>
                <a:avLst/>
                <a:gdLst>
                  <a:gd name="connsiteX0" fmla="*/ 0 w 6126480"/>
                  <a:gd name="connsiteY0" fmla="*/ 3344092 h 3344092"/>
                  <a:gd name="connsiteX1" fmla="*/ 1489165 w 6126480"/>
                  <a:gd name="connsiteY1" fmla="*/ 222069 h 3344092"/>
                  <a:gd name="connsiteX2" fmla="*/ 3435531 w 6126480"/>
                  <a:gd name="connsiteY2" fmla="*/ 2481943 h 3344092"/>
                  <a:gd name="connsiteX3" fmla="*/ 6126480 w 6126480"/>
                  <a:gd name="connsiteY3" fmla="*/ 0 h 3344092"/>
                </a:gdLst>
                <a:ahLst/>
                <a:cxnLst>
                  <a:cxn ang="0">
                    <a:pos x="connsiteX0" y="connsiteY0"/>
                  </a:cxn>
                  <a:cxn ang="0">
                    <a:pos x="connsiteX1" y="connsiteY1"/>
                  </a:cxn>
                  <a:cxn ang="0">
                    <a:pos x="connsiteX2" y="connsiteY2"/>
                  </a:cxn>
                  <a:cxn ang="0">
                    <a:pos x="connsiteX3" y="connsiteY3"/>
                  </a:cxn>
                </a:cxnLst>
                <a:rect l="l" t="t" r="r" b="b"/>
                <a:pathLst>
                  <a:path w="6126480" h="3344092">
                    <a:moveTo>
                      <a:pt x="0" y="3344092"/>
                    </a:moveTo>
                    <a:cubicBezTo>
                      <a:pt x="458288" y="1854926"/>
                      <a:pt x="916577" y="365760"/>
                      <a:pt x="1489165" y="222069"/>
                    </a:cubicBezTo>
                    <a:cubicBezTo>
                      <a:pt x="2061754" y="78377"/>
                      <a:pt x="2662645" y="2518954"/>
                      <a:pt x="3435531" y="2481943"/>
                    </a:cubicBezTo>
                    <a:cubicBezTo>
                      <a:pt x="4208417" y="2444932"/>
                      <a:pt x="6126480" y="0"/>
                      <a:pt x="612648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62642" y="1998264"/>
                <a:ext cx="778034" cy="461665"/>
              </a:xfrm>
              <a:prstGeom prst="rect">
                <a:avLst/>
              </a:prstGeom>
              <a:noFill/>
            </p:spPr>
            <p:txBody>
              <a:bodyPr wrap="none" rtlCol="0">
                <a:spAutoFit/>
              </a:bodyPr>
              <a:lstStyle/>
              <a:p>
                <a:r>
                  <a:rPr lang="en-US" sz="2400" dirty="0" smtClean="0"/>
                  <a:t>Peak</a:t>
                </a:r>
                <a:endParaRPr lang="en-US" sz="2400" dirty="0"/>
              </a:p>
            </p:txBody>
          </p:sp>
          <p:sp>
            <p:nvSpPr>
              <p:cNvPr id="14" name="TextBox 13"/>
              <p:cNvSpPr txBox="1"/>
              <p:nvPr/>
            </p:nvSpPr>
            <p:spPr>
              <a:xfrm rot="3435806">
                <a:off x="3083994" y="3293259"/>
                <a:ext cx="1743959" cy="500081"/>
              </a:xfrm>
              <a:prstGeom prst="rect">
                <a:avLst/>
              </a:prstGeom>
              <a:noFill/>
            </p:spPr>
            <p:txBody>
              <a:bodyPr wrap="none" rtlCol="0">
                <a:spAutoFit/>
              </a:bodyPr>
              <a:lstStyle/>
              <a:p>
                <a:r>
                  <a:rPr lang="en-US" sz="2400" dirty="0" smtClean="0"/>
                  <a:t>Recession</a:t>
                </a:r>
                <a:endParaRPr lang="en-US" sz="2400" dirty="0"/>
              </a:p>
            </p:txBody>
          </p:sp>
          <p:sp>
            <p:nvSpPr>
              <p:cNvPr id="15" name="TextBox 14"/>
              <p:cNvSpPr txBox="1"/>
              <p:nvPr/>
            </p:nvSpPr>
            <p:spPr>
              <a:xfrm>
                <a:off x="4009311" y="4773024"/>
                <a:ext cx="1048685" cy="461665"/>
              </a:xfrm>
              <a:prstGeom prst="rect">
                <a:avLst/>
              </a:prstGeom>
              <a:noFill/>
            </p:spPr>
            <p:txBody>
              <a:bodyPr wrap="none" rtlCol="0">
                <a:spAutoFit/>
              </a:bodyPr>
              <a:lstStyle/>
              <a:p>
                <a:r>
                  <a:rPr lang="en-US" sz="2400" dirty="0" smtClean="0"/>
                  <a:t>Trough</a:t>
                </a:r>
                <a:endParaRPr lang="en-US" sz="2400" dirty="0"/>
              </a:p>
            </p:txBody>
          </p:sp>
          <p:sp>
            <p:nvSpPr>
              <p:cNvPr id="16" name="TextBox 15"/>
              <p:cNvSpPr txBox="1"/>
              <p:nvPr/>
            </p:nvSpPr>
            <p:spPr>
              <a:xfrm rot="18886128">
                <a:off x="5843819" y="3469688"/>
                <a:ext cx="1326389" cy="461665"/>
              </a:xfrm>
              <a:prstGeom prst="rect">
                <a:avLst/>
              </a:prstGeom>
              <a:noFill/>
            </p:spPr>
            <p:txBody>
              <a:bodyPr wrap="none" rtlCol="0">
                <a:spAutoFit/>
              </a:bodyPr>
              <a:lstStyle/>
              <a:p>
                <a:r>
                  <a:rPr lang="en-US" sz="2400" dirty="0" smtClean="0"/>
                  <a:t>Recovery</a:t>
                </a:r>
                <a:endParaRPr lang="en-US" sz="2400" dirty="0"/>
              </a:p>
            </p:txBody>
          </p:sp>
        </p:grpSp>
        <p:sp>
          <p:nvSpPr>
            <p:cNvPr id="9" name="TextBox 8"/>
            <p:cNvSpPr txBox="1"/>
            <p:nvPr/>
          </p:nvSpPr>
          <p:spPr>
            <a:xfrm>
              <a:off x="3985218" y="5690291"/>
              <a:ext cx="1011814" cy="584774"/>
            </a:xfrm>
            <a:prstGeom prst="rect">
              <a:avLst/>
            </a:prstGeom>
            <a:noFill/>
          </p:spPr>
          <p:txBody>
            <a:bodyPr wrap="none" rtlCol="0">
              <a:spAutoFit/>
            </a:bodyPr>
            <a:lstStyle/>
            <a:p>
              <a:r>
                <a:rPr lang="en-US" sz="3200" dirty="0" smtClean="0"/>
                <a:t>Time</a:t>
              </a:r>
              <a:endParaRPr lang="en-US" sz="3200" dirty="0"/>
            </a:p>
          </p:txBody>
        </p:sp>
        <p:sp>
          <p:nvSpPr>
            <p:cNvPr id="10" name="TextBox 9"/>
            <p:cNvSpPr txBox="1"/>
            <p:nvPr/>
          </p:nvSpPr>
          <p:spPr>
            <a:xfrm rot="16200000">
              <a:off x="-219590" y="2990926"/>
              <a:ext cx="2162772" cy="523220"/>
            </a:xfrm>
            <a:prstGeom prst="rect">
              <a:avLst/>
            </a:prstGeom>
            <a:noFill/>
          </p:spPr>
          <p:txBody>
            <a:bodyPr wrap="none" rtlCol="0">
              <a:spAutoFit/>
            </a:bodyPr>
            <a:lstStyle/>
            <a:p>
              <a:r>
                <a:rPr lang="en-US" sz="2800" dirty="0" smtClean="0"/>
                <a:t>Output (GDP)</a:t>
              </a:r>
              <a:endParaRPr lang="en-US" sz="2800" dirty="0"/>
            </a:p>
          </p:txBody>
        </p:sp>
      </p:grpSp>
    </p:spTree>
    <p:extLst>
      <p:ext uri="{BB962C8B-B14F-4D97-AF65-F5344CB8AC3E}">
        <p14:creationId xmlns:p14="http://schemas.microsoft.com/office/powerpoint/2010/main" val="2996430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Managing Business Cycles (and the Economy)</a:t>
            </a:r>
            <a:endParaRPr lang="en-US" sz="3200" dirty="0"/>
          </a:p>
        </p:txBody>
      </p:sp>
      <p:sp>
        <p:nvSpPr>
          <p:cNvPr id="5" name="Rectangle 6"/>
          <p:cNvSpPr txBox="1">
            <a:spLocks noChangeArrowheads="1"/>
          </p:cNvSpPr>
          <p:nvPr/>
        </p:nvSpPr>
        <p:spPr>
          <a:xfrm>
            <a:off x="457200" y="1524000"/>
            <a:ext cx="8229600" cy="4660900"/>
          </a:xfrm>
          <a:prstGeom prst="rect">
            <a:avLst/>
          </a:prstGeom>
        </p:spPr>
        <p:style>
          <a:lnRef idx="1">
            <a:schemeClr val="accent4"/>
          </a:lnRef>
          <a:fillRef idx="2">
            <a:schemeClr val="accent4"/>
          </a:fillRef>
          <a:effectRef idx="1">
            <a:schemeClr val="accent4"/>
          </a:effectRef>
          <a:fontRef idx="minor">
            <a:schemeClr val="dk1"/>
          </a:fontRef>
        </p:style>
        <p:txBody>
          <a:bodyPr/>
          <a:lstStyle/>
          <a:p>
            <a:pPr marL="342900" indent="-342900" eaLnBrk="0" fontAlgn="auto" hangingPunct="0">
              <a:spcBef>
                <a:spcPct val="20000"/>
              </a:spcBef>
              <a:spcAft>
                <a:spcPts val="0"/>
              </a:spcAft>
              <a:defRPr/>
            </a:pPr>
            <a:r>
              <a:rPr lang="en-US" sz="2000" b="1" i="1" kern="0" dirty="0"/>
              <a:t>Fiscal Policy – Government efforts to influence the economy:</a:t>
            </a:r>
          </a:p>
          <a:p>
            <a:pPr marL="742950" lvl="1" indent="-285750" eaLnBrk="0" fontAlgn="auto" hangingPunct="0">
              <a:spcBef>
                <a:spcPct val="20000"/>
              </a:spcBef>
              <a:spcAft>
                <a:spcPts val="0"/>
              </a:spcAft>
              <a:buFont typeface="Wingdings" pitchFamily="2" charset="2"/>
              <a:buChar char="ü"/>
              <a:defRPr/>
            </a:pPr>
            <a:r>
              <a:rPr lang="en-US" sz="2000" kern="0" dirty="0"/>
              <a:t>Taxation</a:t>
            </a:r>
          </a:p>
          <a:p>
            <a:pPr marL="1200150" lvl="2" indent="-285750" eaLnBrk="0" fontAlgn="auto" hangingPunct="0">
              <a:spcBef>
                <a:spcPct val="20000"/>
              </a:spcBef>
              <a:spcAft>
                <a:spcPts val="0"/>
              </a:spcAft>
              <a:buFont typeface="Wingdings" pitchFamily="2" charset="2"/>
              <a:buChar char="ü"/>
              <a:defRPr/>
            </a:pPr>
            <a:r>
              <a:rPr lang="en-US" sz="2000" kern="0" dirty="0">
                <a:ea typeface="Wingdings"/>
                <a:cs typeface="Wingdings"/>
                <a:sym typeface="Wingdings"/>
              </a:rPr>
              <a:t></a:t>
            </a:r>
            <a:r>
              <a:rPr lang="en-US" sz="2000" kern="0" dirty="0">
                <a:sym typeface="Wingdings"/>
              </a:rPr>
              <a:t> Taxes, </a:t>
            </a:r>
            <a:r>
              <a:rPr lang="en-US" sz="2000" kern="0" dirty="0">
                <a:ea typeface="Wingdings"/>
                <a:cs typeface="Wingdings"/>
                <a:sym typeface="Wingdings"/>
              </a:rPr>
              <a:t></a:t>
            </a:r>
            <a:r>
              <a:rPr lang="en-US" sz="2000" kern="0" dirty="0">
                <a:sym typeface="Wingdings"/>
              </a:rPr>
              <a:t> Economy</a:t>
            </a:r>
            <a:endParaRPr lang="en-US" sz="2000" kern="0" dirty="0"/>
          </a:p>
          <a:p>
            <a:pPr marL="742950" lvl="1" indent="-285750" eaLnBrk="0" fontAlgn="auto" hangingPunct="0">
              <a:spcBef>
                <a:spcPct val="20000"/>
              </a:spcBef>
              <a:spcAft>
                <a:spcPts val="0"/>
              </a:spcAft>
              <a:buFont typeface="Wingdings" pitchFamily="2" charset="2"/>
              <a:buChar char="ü"/>
              <a:defRPr/>
            </a:pPr>
            <a:r>
              <a:rPr lang="en-US" sz="2000" kern="0" dirty="0"/>
              <a:t>Government Spending</a:t>
            </a:r>
          </a:p>
          <a:p>
            <a:pPr marL="1200150" lvl="2" indent="-285750" eaLnBrk="0" fontAlgn="auto" hangingPunct="0">
              <a:spcBef>
                <a:spcPct val="20000"/>
              </a:spcBef>
              <a:spcAft>
                <a:spcPts val="0"/>
              </a:spcAft>
              <a:buFont typeface="Wingdings" pitchFamily="2" charset="2"/>
              <a:buChar char="ü"/>
              <a:defRPr/>
            </a:pPr>
            <a:r>
              <a:rPr lang="en-US" sz="2000" kern="0" dirty="0">
                <a:ea typeface="Wingdings"/>
                <a:cs typeface="Wingdings"/>
                <a:sym typeface="Wingdings"/>
              </a:rPr>
              <a:t></a:t>
            </a:r>
            <a:r>
              <a:rPr lang="en-US" sz="2000" kern="0" dirty="0">
                <a:sym typeface="Wingdings"/>
              </a:rPr>
              <a:t> Gov’t Spending, </a:t>
            </a:r>
            <a:r>
              <a:rPr lang="en-US" sz="2000" kern="0" dirty="0">
                <a:ea typeface="Wingdings"/>
                <a:cs typeface="Wingdings"/>
                <a:sym typeface="Wingdings"/>
              </a:rPr>
              <a:t></a:t>
            </a:r>
            <a:r>
              <a:rPr lang="en-US" sz="2000" kern="0" dirty="0">
                <a:sym typeface="Wingdings"/>
              </a:rPr>
              <a:t> Economy</a:t>
            </a:r>
            <a:endParaRPr lang="en-US" sz="2000" kern="0" dirty="0"/>
          </a:p>
          <a:p>
            <a:pPr marL="742950" lvl="1" indent="-285750" eaLnBrk="0" fontAlgn="auto" hangingPunct="0">
              <a:spcBef>
                <a:spcPct val="20000"/>
              </a:spcBef>
              <a:spcAft>
                <a:spcPts val="0"/>
              </a:spcAft>
              <a:buFont typeface="Wingdings" pitchFamily="2" charset="2"/>
              <a:buChar char="ü"/>
              <a:defRPr/>
            </a:pPr>
            <a:r>
              <a:rPr lang="en-US" sz="2000" kern="0" dirty="0"/>
              <a:t>Controlled by Congress/Budget Process</a:t>
            </a:r>
          </a:p>
          <a:p>
            <a:pPr marL="342900" indent="-342900" eaLnBrk="0" fontAlgn="auto" hangingPunct="0">
              <a:spcBef>
                <a:spcPct val="20000"/>
              </a:spcBef>
              <a:spcAft>
                <a:spcPts val="0"/>
              </a:spcAft>
              <a:buFontTx/>
              <a:buChar char="•"/>
              <a:defRPr/>
            </a:pPr>
            <a:endParaRPr lang="en-US" sz="800" kern="0" dirty="0"/>
          </a:p>
          <a:p>
            <a:pPr marL="342900" indent="-342900" eaLnBrk="0" fontAlgn="auto" hangingPunct="0">
              <a:spcBef>
                <a:spcPct val="20000"/>
              </a:spcBef>
              <a:spcAft>
                <a:spcPts val="0"/>
              </a:spcAft>
              <a:defRPr/>
            </a:pPr>
            <a:r>
              <a:rPr lang="en-US" sz="2000" b="1" i="1" kern="0" dirty="0"/>
              <a:t>Monetary Policy – Federal Reserve actions to shape the economy:</a:t>
            </a:r>
          </a:p>
          <a:p>
            <a:pPr marL="742950" lvl="1" indent="-285750" eaLnBrk="0" fontAlgn="auto" hangingPunct="0">
              <a:spcBef>
                <a:spcPct val="20000"/>
              </a:spcBef>
              <a:spcAft>
                <a:spcPts val="0"/>
              </a:spcAft>
              <a:buFont typeface="Wingdings" pitchFamily="2" charset="2"/>
              <a:buChar char="ü"/>
              <a:defRPr/>
            </a:pPr>
            <a:r>
              <a:rPr lang="en-US" sz="2000" kern="0" dirty="0"/>
              <a:t>Supply of Money</a:t>
            </a:r>
          </a:p>
          <a:p>
            <a:pPr marL="1200150" lvl="2" indent="-285750" eaLnBrk="0" fontAlgn="auto" hangingPunct="0">
              <a:spcBef>
                <a:spcPct val="20000"/>
              </a:spcBef>
              <a:spcAft>
                <a:spcPts val="0"/>
              </a:spcAft>
              <a:buFont typeface="Wingdings" pitchFamily="2" charset="2"/>
              <a:buChar char="ü"/>
              <a:defRPr/>
            </a:pPr>
            <a:r>
              <a:rPr lang="en-US" sz="2000" kern="0" dirty="0">
                <a:ea typeface="Wingdings"/>
                <a:cs typeface="Wingdings"/>
                <a:sym typeface="Wingdings"/>
              </a:rPr>
              <a:t></a:t>
            </a:r>
            <a:r>
              <a:rPr lang="en-US" sz="2000" kern="0" dirty="0">
                <a:sym typeface="Wingdings"/>
              </a:rPr>
              <a:t> Money Supply, </a:t>
            </a:r>
            <a:r>
              <a:rPr lang="en-US" sz="2000" kern="0" dirty="0">
                <a:ea typeface="Wingdings"/>
                <a:cs typeface="Wingdings"/>
                <a:sym typeface="Wingdings"/>
              </a:rPr>
              <a:t></a:t>
            </a:r>
            <a:r>
              <a:rPr lang="en-US" sz="2000" kern="0" dirty="0">
                <a:sym typeface="Wingdings"/>
              </a:rPr>
              <a:t> Economy</a:t>
            </a:r>
            <a:endParaRPr lang="en-US" sz="2000" kern="0" dirty="0"/>
          </a:p>
          <a:p>
            <a:pPr marL="742950" lvl="1" indent="-285750" eaLnBrk="0" fontAlgn="auto" hangingPunct="0">
              <a:spcBef>
                <a:spcPct val="20000"/>
              </a:spcBef>
              <a:spcAft>
                <a:spcPts val="0"/>
              </a:spcAft>
              <a:buFont typeface="Wingdings" pitchFamily="2" charset="2"/>
              <a:buChar char="ü"/>
              <a:defRPr/>
            </a:pPr>
            <a:r>
              <a:rPr lang="en-US" sz="2000" kern="0" dirty="0"/>
              <a:t>Influencing Interest Rates</a:t>
            </a:r>
          </a:p>
          <a:p>
            <a:pPr marL="1200150" lvl="2" indent="-285750" eaLnBrk="0" fontAlgn="auto" hangingPunct="0">
              <a:spcBef>
                <a:spcPct val="20000"/>
              </a:spcBef>
              <a:spcAft>
                <a:spcPts val="0"/>
              </a:spcAft>
              <a:buFont typeface="Wingdings" pitchFamily="2" charset="2"/>
              <a:buChar char="ü"/>
              <a:defRPr/>
            </a:pPr>
            <a:r>
              <a:rPr lang="en-US" sz="2000" kern="0" dirty="0">
                <a:ea typeface="Wingdings"/>
                <a:cs typeface="Wingdings"/>
                <a:sym typeface="Wingdings"/>
              </a:rPr>
              <a:t></a:t>
            </a:r>
            <a:r>
              <a:rPr lang="en-US" sz="2000" kern="0" dirty="0">
                <a:sym typeface="Wingdings"/>
              </a:rPr>
              <a:t> Interest Rates, </a:t>
            </a:r>
            <a:r>
              <a:rPr lang="en-US" sz="2000" kern="0" dirty="0">
                <a:ea typeface="Wingdings"/>
                <a:cs typeface="Wingdings"/>
                <a:sym typeface="Wingdings"/>
              </a:rPr>
              <a:t></a:t>
            </a:r>
            <a:r>
              <a:rPr lang="en-US" sz="2000" kern="0" dirty="0">
                <a:sym typeface="Wingdings"/>
              </a:rPr>
              <a:t> Economy</a:t>
            </a:r>
            <a:endParaRPr lang="en-US" sz="2000" kern="0" dirty="0"/>
          </a:p>
          <a:p>
            <a:pPr marL="742950" lvl="1" indent="-285750" eaLnBrk="0" fontAlgn="auto" hangingPunct="0">
              <a:spcBef>
                <a:spcPct val="20000"/>
              </a:spcBef>
              <a:spcAft>
                <a:spcPts val="0"/>
              </a:spcAft>
              <a:buFont typeface="Wingdings" pitchFamily="2" charset="2"/>
              <a:buChar char="ü"/>
              <a:defRPr/>
            </a:pPr>
            <a:r>
              <a:rPr lang="en-US" sz="2000" kern="0" dirty="0"/>
              <a:t>Controlled by Fed</a:t>
            </a:r>
          </a:p>
          <a:p>
            <a:pPr marL="742950" lvl="1" indent="-285750" eaLnBrk="0" fontAlgn="auto" hangingPunct="0">
              <a:spcBef>
                <a:spcPct val="20000"/>
              </a:spcBef>
              <a:spcAft>
                <a:spcPts val="0"/>
              </a:spcAft>
              <a:defRPr/>
            </a:pPr>
            <a:endParaRPr lang="en-US" sz="2000" kern="0" dirty="0"/>
          </a:p>
        </p:txBody>
      </p:sp>
    </p:spTree>
    <p:extLst>
      <p:ext uri="{BB962C8B-B14F-4D97-AF65-F5344CB8AC3E}">
        <p14:creationId xmlns:p14="http://schemas.microsoft.com/office/powerpoint/2010/main" val="1358358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Deficit, Debt and Surplus</a:t>
            </a:r>
            <a:endParaRPr lang="en-US" dirty="0"/>
          </a:p>
        </p:txBody>
      </p:sp>
      <p:sp>
        <p:nvSpPr>
          <p:cNvPr id="4" name="TextBox 13"/>
          <p:cNvSpPr txBox="1">
            <a:spLocks noChangeArrowheads="1"/>
          </p:cNvSpPr>
          <p:nvPr/>
        </p:nvSpPr>
        <p:spPr bwMode="auto">
          <a:xfrm>
            <a:off x="423863" y="1690688"/>
            <a:ext cx="8153400" cy="4740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39725" indent="-339725">
              <a:spcAft>
                <a:spcPts val="2400"/>
              </a:spcAft>
              <a:buFont typeface="Arial" charset="0"/>
              <a:buChar char="•"/>
            </a:pPr>
            <a:r>
              <a:rPr lang="en-US" sz="2700" b="1" dirty="0" smtClean="0">
                <a:solidFill>
                  <a:srgbClr val="000000"/>
                </a:solidFill>
                <a:latin typeface="Calibri" charset="0"/>
                <a:ea typeface="ＭＳ Ｐゴシック" charset="0"/>
                <a:cs typeface="ＭＳ Ｐゴシック" charset="0"/>
              </a:rPr>
              <a:t>National Deficit -- </a:t>
            </a:r>
            <a:r>
              <a:rPr lang="en-US" sz="2500" i="1" dirty="0" smtClean="0">
                <a:solidFill>
                  <a:srgbClr val="000000"/>
                </a:solidFill>
                <a:latin typeface="Calibri" charset="0"/>
                <a:ea typeface="ＭＳ Ｐゴシック" charset="0"/>
                <a:cs typeface="ＭＳ Ｐゴシック" charset="0"/>
              </a:rPr>
              <a:t>The amount of money the federal government spends beyond what it gathers in taxes. </a:t>
            </a:r>
          </a:p>
          <a:p>
            <a:pPr marL="796925" lvl="1" indent="-339725">
              <a:spcAft>
                <a:spcPts val="2400"/>
              </a:spcAft>
            </a:pPr>
            <a:r>
              <a:rPr lang="en-US" sz="2100" i="1" dirty="0" smtClean="0">
                <a:solidFill>
                  <a:srgbClr val="000000"/>
                </a:solidFill>
                <a:latin typeface="Calibri" charset="0"/>
                <a:ea typeface="ＭＳ Ｐゴシック" charset="0"/>
                <a:cs typeface="ＭＳ Ｐゴシック" charset="0"/>
              </a:rPr>
              <a:t>Gov’t Spending &gt; Tax Revenues</a:t>
            </a:r>
          </a:p>
          <a:p>
            <a:pPr marL="339725" indent="-339725">
              <a:spcAft>
                <a:spcPts val="2400"/>
              </a:spcAft>
              <a:buFont typeface="Arial" charset="0"/>
              <a:buChar char="•"/>
            </a:pPr>
            <a:r>
              <a:rPr lang="en-US" sz="2700" b="1" dirty="0" smtClean="0">
                <a:solidFill>
                  <a:srgbClr val="000000"/>
                </a:solidFill>
                <a:latin typeface="Calibri" charset="0"/>
                <a:ea typeface="ＭＳ Ｐゴシック" charset="0"/>
                <a:cs typeface="ＭＳ Ｐゴシック" charset="0"/>
              </a:rPr>
              <a:t>National Debt -- </a:t>
            </a:r>
            <a:r>
              <a:rPr lang="en-US" sz="2500" i="1" dirty="0" smtClean="0">
                <a:solidFill>
                  <a:srgbClr val="000000"/>
                </a:solidFill>
                <a:latin typeface="Calibri" charset="0"/>
                <a:ea typeface="ＭＳ Ｐゴシック" charset="0"/>
                <a:cs typeface="ＭＳ Ｐゴシック" charset="0"/>
              </a:rPr>
              <a:t>The sum of government deficits over time.</a:t>
            </a:r>
          </a:p>
          <a:p>
            <a:pPr marL="339725" indent="-339725">
              <a:spcAft>
                <a:spcPts val="2400"/>
              </a:spcAft>
              <a:buFont typeface="Arial" charset="0"/>
              <a:buChar char="•"/>
            </a:pPr>
            <a:r>
              <a:rPr lang="en-US" sz="2700" b="1" dirty="0" smtClean="0">
                <a:solidFill>
                  <a:srgbClr val="000000"/>
                </a:solidFill>
                <a:latin typeface="Calibri" charset="0"/>
                <a:ea typeface="ＭＳ Ｐゴシック" charset="0"/>
                <a:cs typeface="ＭＳ Ｐゴシック" charset="0"/>
              </a:rPr>
              <a:t>National Surplus -- </a:t>
            </a:r>
            <a:r>
              <a:rPr lang="en-US" sz="2500" dirty="0" smtClean="0">
                <a:solidFill>
                  <a:srgbClr val="000000"/>
                </a:solidFill>
                <a:latin typeface="Calibri" charset="0"/>
                <a:ea typeface="ＭＳ Ｐゴシック" charset="0"/>
                <a:cs typeface="ＭＳ Ｐゴシック" charset="0"/>
              </a:rPr>
              <a:t>When government takes in more than it spends.</a:t>
            </a:r>
          </a:p>
          <a:p>
            <a:pPr marL="796925" lvl="1" indent="-339725">
              <a:spcAft>
                <a:spcPts val="2400"/>
              </a:spcAft>
            </a:pPr>
            <a:r>
              <a:rPr lang="en-US" sz="2100" i="1" dirty="0" smtClean="0">
                <a:solidFill>
                  <a:srgbClr val="000000"/>
                </a:solidFill>
                <a:latin typeface="Calibri" charset="0"/>
                <a:ea typeface="ＭＳ Ｐゴシック" charset="0"/>
                <a:cs typeface="ＭＳ Ｐゴシック" charset="0"/>
              </a:rPr>
              <a:t>Tax Revenues &gt; Gov’t Spending</a:t>
            </a:r>
            <a:endParaRPr lang="en-US" sz="2100" i="1" dirty="0">
              <a:solidFill>
                <a:srgbClr val="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68571792"/>
      </p:ext>
    </p:extLst>
  </p:cSld>
  <p:clrMapOvr>
    <a:masterClrMapping/>
  </p:clrMapOvr>
  <p:transition xmlns:p14="http://schemas.microsoft.com/office/powerpoint/2010/mai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our National Debt?</a:t>
            </a:r>
            <a:endParaRPr lang="en-US" dirty="0"/>
          </a:p>
        </p:txBody>
      </p:sp>
      <p:sp>
        <p:nvSpPr>
          <p:cNvPr id="4" name="TextBox 12"/>
          <p:cNvSpPr txBox="1">
            <a:spLocks noChangeArrowheads="1"/>
          </p:cNvSpPr>
          <p:nvPr/>
        </p:nvSpPr>
        <p:spPr bwMode="auto">
          <a:xfrm>
            <a:off x="457200" y="1981200"/>
            <a:ext cx="8077200" cy="3333750"/>
          </a:xfrm>
          <a:prstGeom prst="rect">
            <a:avLst/>
          </a:prstGeom>
          <a:noFill/>
          <a:ln w="9525">
            <a:noFill/>
            <a:miter lim="800000"/>
            <a:headEnd/>
            <a:tailEnd/>
          </a:ln>
          <a:extLst/>
        </p:spPr>
        <p:txBody>
          <a:bodyPr vert="horz" wrap="square" lIns="91440" tIns="45720" rIns="91440" bIns="45720" numCol="1" anchor="t" anchorCtr="0" compatLnSpc="1">
            <a:prstTxWarp prst="textNoShape">
              <a:avLst/>
            </a:prstTxWarp>
            <a:spAutoFit/>
          </a:bodyPr>
          <a:lstStyle>
            <a:lvl1pPr marL="334963" indent="-334963" algn="l" rtl="0" eaLnBrk="0" fontAlgn="base" hangingPunct="0">
              <a:lnSpc>
                <a:spcPct val="90000"/>
              </a:lnSpc>
              <a:spcBef>
                <a:spcPct val="20000"/>
              </a:spcBef>
              <a:spcAft>
                <a:spcPct val="0"/>
              </a:spcAft>
              <a:buClr>
                <a:srgbClr val="006600"/>
              </a:buClr>
              <a:buSzPct val="100000"/>
              <a:buFont typeface="Wingdings" pitchFamily="2" charset="2"/>
              <a:buChar char="§"/>
              <a:defRPr sz="2400">
                <a:solidFill>
                  <a:schemeClr val="tx1"/>
                </a:solidFill>
                <a:latin typeface="Arial" charset="0"/>
                <a:ea typeface="ＭＳ Ｐゴシック" charset="0"/>
                <a:cs typeface="ＭＳ Ｐゴシック" charset="0"/>
              </a:defRPr>
            </a:lvl1pPr>
            <a:lvl2pPr marL="37931725" indent="-37474525" algn="l" rtl="0" eaLnBrk="0" fontAlgn="base" hangingPunct="0">
              <a:lnSpc>
                <a:spcPct val="90000"/>
              </a:lnSpc>
              <a:spcBef>
                <a:spcPct val="20000"/>
              </a:spcBef>
              <a:spcAft>
                <a:spcPct val="0"/>
              </a:spcAft>
              <a:buClr>
                <a:srgbClr val="FFCC00"/>
              </a:buClr>
              <a:buFont typeface="Arial" charset="0"/>
              <a:buChar char="•"/>
              <a:defRPr sz="2400">
                <a:solidFill>
                  <a:schemeClr val="tx1"/>
                </a:solidFill>
                <a:latin typeface="Arial" charset="0"/>
                <a:ea typeface="ＭＳ Ｐゴシック" charset="0"/>
              </a:defRPr>
            </a:lvl2pPr>
            <a:lvl3pPr marL="1143000" indent="-228600" algn="l" rtl="0" eaLnBrk="0" fontAlgn="base" hangingPunct="0">
              <a:spcBef>
                <a:spcPct val="20000"/>
              </a:spcBef>
              <a:spcAft>
                <a:spcPct val="0"/>
              </a:spcAft>
              <a:buClr>
                <a:srgbClr val="7030A0"/>
              </a:buClr>
              <a:buSzPct val="100000"/>
              <a:buFont typeface="Wingdings" panose="05000000000000000000" pitchFamily="2" charset="2"/>
              <a:buChar char="§"/>
              <a:defRPr sz="2400">
                <a:solidFill>
                  <a:schemeClr val="tx1"/>
                </a:solidFill>
                <a:latin typeface="Arial" charset="0"/>
                <a:ea typeface="ＭＳ Ｐゴシック" charset="0"/>
              </a:defRPr>
            </a:lvl3pPr>
            <a:lvl4pPr marL="1600200" indent="-228600" algn="l" rtl="0" eaLnBrk="0" fontAlgn="base" hangingPunct="0">
              <a:spcBef>
                <a:spcPct val="20000"/>
              </a:spcBef>
              <a:spcAft>
                <a:spcPct val="0"/>
              </a:spcAft>
              <a:buFont typeface="Arial" charset="0"/>
              <a:buChar char="-"/>
              <a:defRPr sz="2400">
                <a:solidFill>
                  <a:schemeClr val="tx1"/>
                </a:solidFill>
                <a:latin typeface="Arial" charset="0"/>
                <a:ea typeface="ＭＳ Ｐゴシック" charset="0"/>
              </a:defRPr>
            </a:lvl4pPr>
            <a:lvl5pPr marL="2057400" indent="-228600" algn="l" rtl="0" eaLnBrk="0" fontAlgn="base" hangingPunct="0">
              <a:spcBef>
                <a:spcPct val="20000"/>
              </a:spcBef>
              <a:spcAft>
                <a:spcPct val="0"/>
              </a:spcAft>
              <a:buChar char="»"/>
              <a:defRPr sz="2400">
                <a:solidFill>
                  <a:schemeClr val="tx1"/>
                </a:solidFill>
                <a:latin typeface="Arial" charset="0"/>
                <a:ea typeface="ＭＳ Ｐゴシック" charset="0"/>
              </a:defRPr>
            </a:lvl5pPr>
            <a:lvl6pPr marL="457200" indent="-228600" algn="l" rtl="0" eaLnBrk="0" fontAlgn="base" hangingPunct="0">
              <a:spcBef>
                <a:spcPct val="0"/>
              </a:spcBef>
              <a:spcAft>
                <a:spcPct val="0"/>
              </a:spcAft>
              <a:buChar char="»"/>
              <a:defRPr sz="2400">
                <a:solidFill>
                  <a:schemeClr val="tx1"/>
                </a:solidFill>
                <a:latin typeface="Arial" charset="0"/>
                <a:ea typeface="ＭＳ Ｐゴシック" charset="0"/>
              </a:defRPr>
            </a:lvl6pPr>
            <a:lvl7pPr marL="914400" indent="-228600" algn="l" rtl="0" eaLnBrk="0" fontAlgn="base" hangingPunct="0">
              <a:spcBef>
                <a:spcPct val="0"/>
              </a:spcBef>
              <a:spcAft>
                <a:spcPct val="0"/>
              </a:spcAft>
              <a:buChar char="»"/>
              <a:defRPr sz="2400">
                <a:solidFill>
                  <a:schemeClr val="tx1"/>
                </a:solidFill>
                <a:latin typeface="Arial" charset="0"/>
                <a:ea typeface="ＭＳ Ｐゴシック" charset="0"/>
              </a:defRPr>
            </a:lvl7pPr>
            <a:lvl8pPr marL="1371600" indent="-228600" algn="l" rtl="0" eaLnBrk="0" fontAlgn="base" hangingPunct="0">
              <a:spcBef>
                <a:spcPct val="0"/>
              </a:spcBef>
              <a:spcAft>
                <a:spcPct val="0"/>
              </a:spcAft>
              <a:buChar char="»"/>
              <a:defRPr sz="2400">
                <a:solidFill>
                  <a:schemeClr val="tx1"/>
                </a:solidFill>
                <a:latin typeface="Arial" charset="0"/>
                <a:ea typeface="ＭＳ Ｐゴシック" charset="0"/>
              </a:defRPr>
            </a:lvl8pPr>
            <a:lvl9pPr marL="1828800" indent="-228600" algn="l" rtl="0" eaLnBrk="0" fontAlgn="base" hangingPunct="0">
              <a:spcBef>
                <a:spcPct val="0"/>
              </a:spcBef>
              <a:spcAft>
                <a:spcPct val="0"/>
              </a:spcAft>
              <a:buChar char="»"/>
              <a:defRPr sz="2400">
                <a:solidFill>
                  <a:schemeClr val="tx1"/>
                </a:solidFill>
                <a:latin typeface="Arial" charset="0"/>
                <a:ea typeface="ＭＳ Ｐゴシック" charset="0"/>
              </a:defRPr>
            </a:lvl9pPr>
          </a:lstStyle>
          <a:p>
            <a:pPr eaLnBrk="1" hangingPunct="1">
              <a:buFont typeface="Arial" charset="0"/>
              <a:buChar char="•"/>
              <a:defRPr/>
            </a:pPr>
            <a:r>
              <a:rPr lang="en-US" sz="2700" dirty="0" smtClean="0">
                <a:latin typeface="Helvetica" charset="0"/>
              </a:rPr>
              <a:t>The National Debt has reached nearly $18 trillion. </a:t>
            </a:r>
          </a:p>
          <a:p>
            <a:pPr marL="0" indent="0" eaLnBrk="1" hangingPunct="1">
              <a:defRPr/>
            </a:pPr>
            <a:endParaRPr lang="en-US" sz="2700" dirty="0" smtClean="0">
              <a:latin typeface="Helvetica" charset="0"/>
            </a:endParaRPr>
          </a:p>
          <a:p>
            <a:pPr eaLnBrk="1" hangingPunct="1">
              <a:buFont typeface="Arial" charset="0"/>
              <a:buChar char="•"/>
              <a:defRPr/>
            </a:pPr>
            <a:r>
              <a:rPr lang="en-US" sz="2700" dirty="0" smtClean="0">
                <a:latin typeface="Helvetica" charset="0"/>
              </a:rPr>
              <a:t>If $1 bills were stacked, the National Debt would would stretch over </a:t>
            </a:r>
            <a:r>
              <a:rPr lang="en-US" sz="2700" b="1" dirty="0" smtClean="0">
                <a:latin typeface="Helvetica" charset="0"/>
              </a:rPr>
              <a:t>1,000,000</a:t>
            </a:r>
            <a:r>
              <a:rPr lang="en-US" sz="2700" dirty="0" smtClean="0">
                <a:latin typeface="Helvetica" charset="0"/>
              </a:rPr>
              <a:t> miles. The moon is </a:t>
            </a:r>
            <a:r>
              <a:rPr lang="en-US" sz="2700" i="1" dirty="0" smtClean="0">
                <a:latin typeface="Helvetica" charset="0"/>
              </a:rPr>
              <a:t>only</a:t>
            </a:r>
            <a:r>
              <a:rPr lang="en-US" sz="2700" dirty="0" smtClean="0">
                <a:latin typeface="Helvetica" charset="0"/>
              </a:rPr>
              <a:t> </a:t>
            </a:r>
            <a:r>
              <a:rPr lang="en-US" sz="2700" b="1" dirty="0" smtClean="0">
                <a:latin typeface="Helvetica" charset="0"/>
              </a:rPr>
              <a:t>238,857</a:t>
            </a:r>
            <a:r>
              <a:rPr lang="en-US" sz="2700" dirty="0" smtClean="0">
                <a:latin typeface="Helvetica" charset="0"/>
              </a:rPr>
              <a:t> miles away. </a:t>
            </a:r>
          </a:p>
          <a:p>
            <a:pPr eaLnBrk="1" hangingPunct="1">
              <a:buFont typeface="Arial" charset="0"/>
              <a:buChar char="•"/>
              <a:defRPr/>
            </a:pPr>
            <a:endParaRPr lang="en-US" sz="2700" dirty="0" smtClean="0">
              <a:latin typeface="Helvetica" charset="0"/>
            </a:endParaRPr>
          </a:p>
          <a:p>
            <a:pPr eaLnBrk="1" hangingPunct="1">
              <a:buFont typeface="Arial" charset="0"/>
              <a:buChar char="•"/>
              <a:defRPr/>
            </a:pPr>
            <a:r>
              <a:rPr lang="en-US" sz="2700" dirty="0" smtClean="0">
                <a:latin typeface="Helvetica" charset="0"/>
              </a:rPr>
              <a:t>Follow the </a:t>
            </a:r>
            <a:r>
              <a:rPr lang="en-US" sz="2700" dirty="0" smtClean="0">
                <a:latin typeface="Helvetica" charset="0"/>
                <a:hlinkClick r:id="rId2"/>
              </a:rPr>
              <a:t>U.S. National Debt Clock</a:t>
            </a:r>
            <a:r>
              <a:rPr lang="en-US" sz="2700" dirty="0" smtClean="0">
                <a:latin typeface="Helvetica" charset="0"/>
              </a:rPr>
              <a:t> here. </a:t>
            </a:r>
          </a:p>
        </p:txBody>
      </p:sp>
    </p:spTree>
    <p:extLst>
      <p:ext uri="{BB962C8B-B14F-4D97-AF65-F5344CB8AC3E}">
        <p14:creationId xmlns:p14="http://schemas.microsoft.com/office/powerpoint/2010/main" val="3598169729"/>
      </p:ext>
    </p:extLst>
  </p:cSld>
  <p:clrMapOvr>
    <a:masterClrMapping/>
  </p:clrMapOvr>
  <p:transition xmlns:p14="http://schemas.microsoft.com/office/powerpoint/2010/mai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Competition</a:t>
            </a:r>
          </a:p>
        </p:txBody>
      </p:sp>
      <p:sp>
        <p:nvSpPr>
          <p:cNvPr id="4" name="Text Placeholder 3"/>
          <p:cNvSpPr>
            <a:spLocks noGrp="1"/>
          </p:cNvSpPr>
          <p:nvPr>
            <p:ph type="body" sz="quarter" idx="10"/>
          </p:nvPr>
        </p:nvSpPr>
        <p:spPr/>
        <p:txBody>
          <a:bodyPr/>
          <a:lstStyle/>
          <a:p>
            <a:r>
              <a:rPr lang="en-US" b="1" dirty="0">
                <a:solidFill>
                  <a:srgbClr val="0D9CAC"/>
                </a:solidFill>
              </a:rPr>
              <a:t>Competition</a:t>
            </a:r>
            <a:r>
              <a:rPr lang="en-US" b="1" i="1" dirty="0"/>
              <a:t> </a:t>
            </a:r>
            <a:r>
              <a:rPr lang="en-US" dirty="0"/>
              <a:t>– rivalry among businesses for sales to potential customers</a:t>
            </a:r>
          </a:p>
          <a:p>
            <a:r>
              <a:rPr lang="en-US" dirty="0"/>
              <a:t>Economists recognize four different degrees of competition:</a:t>
            </a:r>
          </a:p>
          <a:p>
            <a:pPr marL="852488" lvl="1" indent="-395288">
              <a:buFont typeface="+mj-lt"/>
              <a:buAutoNum type="arabicPeriod"/>
            </a:pPr>
            <a:r>
              <a:rPr lang="en-US" dirty="0"/>
              <a:t>Perfect</a:t>
            </a:r>
          </a:p>
          <a:p>
            <a:pPr marL="852488" lvl="1" indent="-395288">
              <a:buFont typeface="+mj-lt"/>
              <a:buAutoNum type="arabicPeriod"/>
            </a:pPr>
            <a:r>
              <a:rPr lang="en-US" dirty="0"/>
              <a:t>Monopolistic</a:t>
            </a:r>
          </a:p>
          <a:p>
            <a:pPr marL="852488" lvl="1" indent="-395288">
              <a:buFont typeface="+mj-lt"/>
              <a:buAutoNum type="arabicPeriod"/>
            </a:pPr>
            <a:r>
              <a:rPr lang="en-US" dirty="0"/>
              <a:t>Oligopoly</a:t>
            </a:r>
          </a:p>
          <a:p>
            <a:pPr marL="852488" lvl="1" indent="-395288">
              <a:buFont typeface="+mj-lt"/>
              <a:buAutoNum type="arabicPeriod"/>
            </a:pPr>
            <a:r>
              <a:rPr lang="en-US" dirty="0"/>
              <a:t>Monopoly</a:t>
            </a:r>
          </a:p>
        </p:txBody>
      </p:sp>
    </p:spTree>
    <p:extLst>
      <p:ext uri="{BB962C8B-B14F-4D97-AF65-F5344CB8AC3E}">
        <p14:creationId xmlns:p14="http://schemas.microsoft.com/office/powerpoint/2010/main" val="3113465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377950" algn="l"/>
              </a:tabLst>
            </a:pPr>
            <a:r>
              <a:rPr lang="en-US" sz="1800" dirty="0">
                <a:solidFill>
                  <a:srgbClr val="888FB8"/>
                </a:solidFill>
              </a:rPr>
              <a:t>TABLE 1-2</a:t>
            </a:r>
            <a:r>
              <a:rPr lang="en-US" sz="1800" dirty="0"/>
              <a:t>	Four Different Types of Competition</a:t>
            </a:r>
          </a:p>
        </p:txBody>
      </p:sp>
      <p:graphicFrame>
        <p:nvGraphicFramePr>
          <p:cNvPr id="5" name="Table 4" descr="A table lists the four different types of competition along with the number of business firms or suppliers each requires and some real-world examples for each.&#10;The first type of competition listed is “Perfect.” The number of business firms or suppliers is “Many,” and some real-world examples include: “Corn, wheat, peanuts, many agricultural products.”&#10;The second type of competition listed is “Monopolistic.” The number of business firms or suppliers is “Many,” and some real-world examples include: “Clothing, shoes.”&#10;The third type of competition listed is “Oligopoly.” The number of business firms or suppliers is “Few,” and some real-world examples include: “Automobiles, cereals.”&#10;The fourth type of competition listed is “Monopoly.”  The number of business firms or suppliers is “One,” and some real-world examples include: “Software protected by copyright, many local public utilities.”&#10;" title="Table 1-2 - Four Different Types of Competition"/>
          <p:cNvGraphicFramePr>
            <a:graphicFrameLocks noGrp="1"/>
          </p:cNvGraphicFramePr>
          <p:nvPr>
            <p:extLst>
              <p:ext uri="{D42A27DB-BD31-4B8C-83A1-F6EECF244321}">
                <p14:modId xmlns:p14="http://schemas.microsoft.com/office/powerpoint/2010/main" val="2095701406"/>
              </p:ext>
            </p:extLst>
          </p:nvPr>
        </p:nvGraphicFramePr>
        <p:xfrm>
          <a:off x="380999" y="1920874"/>
          <a:ext cx="8305801" cy="2935515"/>
        </p:xfrm>
        <a:graphic>
          <a:graphicData uri="http://schemas.openxmlformats.org/drawingml/2006/table">
            <a:tbl>
              <a:tblPr firstRow="1" bandRow="1">
                <a:tableStyleId>{5940675A-B579-460E-94D1-54222C63F5DA}</a:tableStyleId>
              </a:tblPr>
              <a:tblGrid>
                <a:gridCol w="2250064">
                  <a:extLst>
                    <a:ext uri="{9D8B030D-6E8A-4147-A177-3AD203B41FA5}">
                      <a16:colId xmlns:a16="http://schemas.microsoft.com/office/drawing/2014/main" xmlns="" val="20000"/>
                    </a:ext>
                  </a:extLst>
                </a:gridCol>
                <a:gridCol w="2259908">
                  <a:extLst>
                    <a:ext uri="{9D8B030D-6E8A-4147-A177-3AD203B41FA5}">
                      <a16:colId xmlns:a16="http://schemas.microsoft.com/office/drawing/2014/main" xmlns="" val="20001"/>
                    </a:ext>
                  </a:extLst>
                </a:gridCol>
                <a:gridCol w="3795829">
                  <a:extLst>
                    <a:ext uri="{9D8B030D-6E8A-4147-A177-3AD203B41FA5}">
                      <a16:colId xmlns:a16="http://schemas.microsoft.com/office/drawing/2014/main" xmlns="" val="20002"/>
                    </a:ext>
                  </a:extLst>
                </a:gridCol>
              </a:tblGrid>
              <a:tr h="315687">
                <a:tc>
                  <a:txBody>
                    <a:bodyPr/>
                    <a:lstStyle/>
                    <a:p>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Type of Competition</a:t>
                      </a:r>
                      <a:endParaRPr lang="en-US" sz="1800" b="1" dirty="0">
                        <a:solidFill>
                          <a:schemeClr val="bg1"/>
                        </a:solidFill>
                        <a:latin typeface="Arial" panose="020B0604020202020204" pitchFamily="34" charset="0"/>
                        <a:cs typeface="Arial" panose="020B0604020202020204" pitchFamily="34" charset="0"/>
                      </a:endParaRPr>
                    </a:p>
                  </a:txBody>
                  <a:tcPr anchor="b">
                    <a:solidFill>
                      <a:srgbClr val="007B6D"/>
                    </a:solidFill>
                  </a:tcPr>
                </a:tc>
                <a:tc>
                  <a:txBody>
                    <a:bodyPr/>
                    <a:lstStyle/>
                    <a:p>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Number of </a:t>
                      </a: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Business Firms </a:t>
                      </a:r>
                      <a:b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b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or </a:t>
                      </a:r>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Suppliers</a:t>
                      </a:r>
                      <a:endParaRPr lang="en-US" sz="1800" b="1" dirty="0">
                        <a:solidFill>
                          <a:schemeClr val="bg1"/>
                        </a:solidFill>
                        <a:latin typeface="Arial" panose="020B0604020202020204" pitchFamily="34" charset="0"/>
                        <a:cs typeface="Arial" panose="020B0604020202020204" pitchFamily="34" charset="0"/>
                      </a:endParaRPr>
                    </a:p>
                  </a:txBody>
                  <a:tcPr anchor="b">
                    <a:solidFill>
                      <a:srgbClr val="006AA9"/>
                    </a:solidFill>
                  </a:tcPr>
                </a:tc>
                <a:tc>
                  <a:txBody>
                    <a:bodyPr/>
                    <a:lstStyle/>
                    <a:p>
                      <a:r>
                        <a:rPr lang="en-US" sz="1800" b="1" i="0" u="none" strike="noStrike" kern="1200" baseline="0" dirty="0">
                          <a:solidFill>
                            <a:schemeClr val="bg1"/>
                          </a:solidFill>
                          <a:latin typeface="Arial" panose="020B0604020202020204" pitchFamily="34" charset="0"/>
                          <a:ea typeface="+mn-ea"/>
                          <a:cs typeface="Arial" panose="020B0604020202020204" pitchFamily="34" charset="0"/>
                        </a:rPr>
                        <a:t>Real-World Examples</a:t>
                      </a:r>
                      <a:endParaRPr lang="en-US" sz="1800" b="1" dirty="0">
                        <a:solidFill>
                          <a:schemeClr val="bg1"/>
                        </a:solidFill>
                        <a:latin typeface="Arial" panose="020B0604020202020204" pitchFamily="34" charset="0"/>
                        <a:cs typeface="Arial" panose="020B0604020202020204" pitchFamily="34" charset="0"/>
                      </a:endParaRPr>
                    </a:p>
                  </a:txBody>
                  <a:tcPr anchor="b">
                    <a:solidFill>
                      <a:srgbClr val="48348E"/>
                    </a:solidFill>
                  </a:tcPr>
                </a:tc>
                <a:extLst>
                  <a:ext uri="{0D108BD9-81ED-4DB2-BD59-A6C34878D82A}">
                    <a16:rowId xmlns:a16="http://schemas.microsoft.com/office/drawing/2014/main" xmlns="" val="10000"/>
                  </a:ext>
                </a:extLst>
              </a:tr>
              <a:tr h="578396">
                <a:tc>
                  <a:txBody>
                    <a:bodyPr/>
                    <a:lstStyle/>
                    <a:p>
                      <a:pPr marL="287338" indent="-287338">
                        <a:buFont typeface="+mj-lt"/>
                        <a:buAutoNum type="arabicPeriod"/>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Perfect</a:t>
                      </a:r>
                      <a:endParaRPr lang="en-US" sz="1800" dirty="0">
                        <a:latin typeface="Arial" panose="020B0604020202020204" pitchFamily="34" charset="0"/>
                        <a:cs typeface="Arial" panose="020B0604020202020204" pitchFamily="34" charset="0"/>
                      </a:endParaRPr>
                    </a:p>
                  </a:txBody>
                  <a:tcPr>
                    <a:solidFill>
                      <a:srgbClr val="DCEBEA"/>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Many</a:t>
                      </a:r>
                      <a:endParaRPr lang="en-US" sz="1800" dirty="0">
                        <a:latin typeface="Arial" panose="020B0604020202020204" pitchFamily="34" charset="0"/>
                        <a:cs typeface="Arial" panose="020B0604020202020204" pitchFamily="34" charset="0"/>
                      </a:endParaRPr>
                    </a:p>
                  </a:txBody>
                  <a:tcPr>
                    <a:solidFill>
                      <a:srgbClr val="DEE7F3"/>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Corn, wheat, peanuts, many</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agricultural products</a:t>
                      </a:r>
                      <a:endParaRPr lang="en-US" sz="1800" dirty="0">
                        <a:latin typeface="Arial" panose="020B0604020202020204" pitchFamily="34" charset="0"/>
                        <a:cs typeface="Arial" panose="020B0604020202020204" pitchFamily="34" charset="0"/>
                      </a:endParaRPr>
                    </a:p>
                  </a:txBody>
                  <a:tcPr>
                    <a:solidFill>
                      <a:srgbClr val="E2DFEF"/>
                    </a:solidFill>
                  </a:tcPr>
                </a:tc>
                <a:extLst>
                  <a:ext uri="{0D108BD9-81ED-4DB2-BD59-A6C34878D82A}">
                    <a16:rowId xmlns:a16="http://schemas.microsoft.com/office/drawing/2014/main" xmlns="" val="10001"/>
                  </a:ext>
                </a:extLst>
              </a:tr>
              <a:tr h="144419">
                <a:tc>
                  <a:txBody>
                    <a:bodyPr/>
                    <a:lstStyle/>
                    <a:p>
                      <a:pPr marL="287338" indent="-287338">
                        <a:buFont typeface="+mj-lt"/>
                        <a:buAutoNum type="arabicPeriod" startAt="2"/>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Monopolistic</a:t>
                      </a:r>
                      <a:endParaRPr lang="en-US" sz="1800" dirty="0">
                        <a:latin typeface="Arial" panose="020B0604020202020204" pitchFamily="34" charset="0"/>
                        <a:cs typeface="Arial" panose="020B0604020202020204" pitchFamily="34" charset="0"/>
                      </a:endParaRPr>
                    </a:p>
                  </a:txBody>
                  <a:tcP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Many</a:t>
                      </a:r>
                      <a:endParaRPr lang="en-US" sz="1800" dirty="0">
                        <a:latin typeface="Arial" panose="020B0604020202020204" pitchFamily="34" charset="0"/>
                        <a:cs typeface="Arial" panose="020B0604020202020204" pitchFamily="34" charset="0"/>
                      </a:endParaRPr>
                    </a:p>
                  </a:txBody>
                  <a:tcPr>
                    <a:solidFill>
                      <a:srgbClr val="C3D2F3"/>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Clothing, shoes</a:t>
                      </a:r>
                      <a:endParaRPr lang="en-US" sz="1800" dirty="0">
                        <a:latin typeface="Arial" panose="020B0604020202020204" pitchFamily="34" charset="0"/>
                        <a:cs typeface="Arial" panose="020B0604020202020204" pitchFamily="34" charset="0"/>
                      </a:endParaRPr>
                    </a:p>
                  </a:txBody>
                  <a:tcPr>
                    <a:solidFill>
                      <a:srgbClr val="CBC5E1"/>
                    </a:solidFill>
                  </a:tcPr>
                </a:tc>
                <a:extLst>
                  <a:ext uri="{0D108BD9-81ED-4DB2-BD59-A6C34878D82A}">
                    <a16:rowId xmlns:a16="http://schemas.microsoft.com/office/drawing/2014/main" xmlns="" val="10002"/>
                  </a:ext>
                </a:extLst>
              </a:tr>
              <a:tr h="0">
                <a:tc>
                  <a:txBody>
                    <a:bodyPr/>
                    <a:lstStyle/>
                    <a:p>
                      <a:pPr marL="287338" indent="-287338">
                        <a:buFont typeface="+mj-lt"/>
                        <a:buAutoNum type="arabicPeriod" startAt="3"/>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Oligopoly</a:t>
                      </a:r>
                      <a:endParaRPr lang="en-US" sz="1800" dirty="0">
                        <a:latin typeface="Arial" panose="020B0604020202020204" pitchFamily="34" charset="0"/>
                        <a:cs typeface="Arial" panose="020B0604020202020204" pitchFamily="34" charset="0"/>
                      </a:endParaRPr>
                    </a:p>
                  </a:txBody>
                  <a:tcPr>
                    <a:solidFill>
                      <a:srgbClr val="DCEBEA"/>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Few</a:t>
                      </a:r>
                      <a:endParaRPr lang="en-US" sz="1800" dirty="0">
                        <a:latin typeface="Arial" panose="020B0604020202020204" pitchFamily="34" charset="0"/>
                        <a:cs typeface="Arial" panose="020B0604020202020204" pitchFamily="34" charset="0"/>
                      </a:endParaRPr>
                    </a:p>
                  </a:txBody>
                  <a:tcPr>
                    <a:solidFill>
                      <a:srgbClr val="DEE7F3"/>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Automobiles, cereals</a:t>
                      </a:r>
                      <a:endParaRPr lang="en-US" sz="1800" dirty="0">
                        <a:latin typeface="Arial" panose="020B0604020202020204" pitchFamily="34" charset="0"/>
                        <a:cs typeface="Arial" panose="020B0604020202020204" pitchFamily="34" charset="0"/>
                      </a:endParaRPr>
                    </a:p>
                  </a:txBody>
                  <a:tcPr>
                    <a:solidFill>
                      <a:srgbClr val="E2DFEF"/>
                    </a:solidFill>
                  </a:tcPr>
                </a:tc>
                <a:extLst>
                  <a:ext uri="{0D108BD9-81ED-4DB2-BD59-A6C34878D82A}">
                    <a16:rowId xmlns:a16="http://schemas.microsoft.com/office/drawing/2014/main" xmlns="" val="10003"/>
                  </a:ext>
                </a:extLst>
              </a:tr>
              <a:tr h="649516">
                <a:tc>
                  <a:txBody>
                    <a:bodyPr/>
                    <a:lstStyle/>
                    <a:p>
                      <a:pPr marL="287338" indent="-287338">
                        <a:buFont typeface="+mj-lt"/>
                        <a:buAutoNum type="arabicPeriod" startAt="4"/>
                      </a:pPr>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Monopoly</a:t>
                      </a:r>
                      <a:endParaRPr lang="en-US" sz="1800" dirty="0">
                        <a:latin typeface="Arial" panose="020B0604020202020204" pitchFamily="34" charset="0"/>
                        <a:cs typeface="Arial" panose="020B0604020202020204" pitchFamily="34" charset="0"/>
                      </a:endParaRPr>
                    </a:p>
                  </a:txBody>
                  <a:tcPr>
                    <a:solidFill>
                      <a:srgbClr val="BFDAD6"/>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One</a:t>
                      </a:r>
                      <a:endParaRPr lang="en-US" sz="1800" dirty="0">
                        <a:latin typeface="Arial" panose="020B0604020202020204" pitchFamily="34" charset="0"/>
                        <a:cs typeface="Arial" panose="020B0604020202020204" pitchFamily="34" charset="0"/>
                      </a:endParaRPr>
                    </a:p>
                  </a:txBody>
                  <a:tcPr>
                    <a:solidFill>
                      <a:srgbClr val="C3D2F3"/>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Software protected by copyright, many local public utilities</a:t>
                      </a:r>
                      <a:endParaRPr lang="en-US" sz="1800" dirty="0">
                        <a:latin typeface="Arial" panose="020B0604020202020204" pitchFamily="34" charset="0"/>
                        <a:cs typeface="Arial" panose="020B0604020202020204" pitchFamily="34" charset="0"/>
                      </a:endParaRPr>
                    </a:p>
                  </a:txBody>
                  <a:tcPr>
                    <a:solidFill>
                      <a:srgbClr val="CBC5E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281380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Competition </a:t>
            </a:r>
            <a:r>
              <a:rPr lang="en-US" sz="2000" dirty="0"/>
              <a:t>(slide 1 of 2)</a:t>
            </a:r>
          </a:p>
        </p:txBody>
      </p:sp>
      <p:sp>
        <p:nvSpPr>
          <p:cNvPr id="5" name="Text Placeholder 4"/>
          <p:cNvSpPr>
            <a:spLocks noGrp="1"/>
          </p:cNvSpPr>
          <p:nvPr>
            <p:ph type="body" sz="quarter" idx="10"/>
          </p:nvPr>
        </p:nvSpPr>
        <p:spPr/>
        <p:txBody>
          <a:bodyPr/>
          <a:lstStyle/>
          <a:p>
            <a:r>
              <a:rPr lang="en-US" sz="2400" b="1" dirty="0">
                <a:solidFill>
                  <a:srgbClr val="0D9CAC"/>
                </a:solidFill>
              </a:rPr>
              <a:t>Perfect (or pure) competition </a:t>
            </a:r>
            <a:r>
              <a:rPr lang="en-US" sz="2400" dirty="0"/>
              <a:t>– the market situation in which there are many buyers and sellers of a product, and no single buyer or seller is powerful enough to affect the price of that product</a:t>
            </a:r>
          </a:p>
          <a:p>
            <a:r>
              <a:rPr lang="en-US" sz="2400" dirty="0"/>
              <a:t>Conditions for a perfect competition:</a:t>
            </a:r>
          </a:p>
          <a:p>
            <a:pPr lvl="1"/>
            <a:r>
              <a:rPr lang="en-US" sz="2000" dirty="0"/>
              <a:t>The market is for a single product.</a:t>
            </a:r>
          </a:p>
          <a:p>
            <a:pPr lvl="1"/>
            <a:r>
              <a:rPr lang="en-US" sz="2000" dirty="0"/>
              <a:t>There are no restrictions on firms entering the industry.</a:t>
            </a:r>
          </a:p>
          <a:p>
            <a:pPr lvl="1"/>
            <a:r>
              <a:rPr lang="en-US" sz="2000" dirty="0"/>
              <a:t>All sellers offer essentially the same product for sale.</a:t>
            </a:r>
          </a:p>
          <a:p>
            <a:pPr lvl="1"/>
            <a:r>
              <a:rPr lang="en-US" sz="2000" dirty="0"/>
              <a:t>All buyers and sellers know everything there is to know about the market.</a:t>
            </a:r>
          </a:p>
          <a:p>
            <a:pPr lvl="1"/>
            <a:r>
              <a:rPr lang="en-US" sz="2000" dirty="0"/>
              <a:t>The overall market is not affected by the actions of any one buyer or seller.</a:t>
            </a:r>
          </a:p>
          <a:p>
            <a:pPr marL="342900" lvl="1" indent="-342900">
              <a:buClr>
                <a:srgbClr val="9E0025"/>
              </a:buClr>
              <a:buSzPct val="80000"/>
              <a:buFont typeface="Wingdings" pitchFamily="2" charset="2"/>
              <a:buChar char="§"/>
            </a:pPr>
            <a:r>
              <a:rPr lang="en-US" dirty="0">
                <a:ea typeface="+mn-ea"/>
                <a:cs typeface="+mn-cs"/>
              </a:rPr>
              <a:t>Perfect competition is quite rare in today’s world.</a:t>
            </a:r>
          </a:p>
        </p:txBody>
      </p:sp>
    </p:spTree>
    <p:extLst>
      <p:ext uri="{BB962C8B-B14F-4D97-AF65-F5344CB8AC3E}">
        <p14:creationId xmlns:p14="http://schemas.microsoft.com/office/powerpoint/2010/main" val="817664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z="3200" dirty="0" smtClean="0"/>
              <a:t>Understanding Business and Entrepreneurship</a:t>
            </a:r>
            <a:endParaRPr lang="en-US" sz="3200" dirty="0"/>
          </a:p>
        </p:txBody>
      </p:sp>
      <p:sp>
        <p:nvSpPr>
          <p:cNvPr id="2" name="Text Placeholder 1"/>
          <p:cNvSpPr>
            <a:spLocks noGrp="1"/>
          </p:cNvSpPr>
          <p:nvPr>
            <p:ph type="body" sz="quarter" idx="10"/>
          </p:nvPr>
        </p:nvSpPr>
        <p:spPr>
          <a:xfrm>
            <a:off x="304800" y="1219200"/>
            <a:ext cx="5715000" cy="2133600"/>
          </a:xfrm>
        </p:spPr>
        <p:txBody>
          <a:bodyPr/>
          <a:lstStyle/>
          <a:p>
            <a:pPr>
              <a:spcBef>
                <a:spcPts val="0"/>
              </a:spcBef>
              <a:spcAft>
                <a:spcPts val="1200"/>
              </a:spcAft>
            </a:pPr>
            <a:r>
              <a:rPr lang="en-US" sz="1400" b="1" dirty="0">
                <a:solidFill>
                  <a:srgbClr val="0D9CAC"/>
                </a:solidFill>
              </a:rPr>
              <a:t>Free enterprise </a:t>
            </a:r>
            <a:r>
              <a:rPr lang="en-US" sz="1400" dirty="0"/>
              <a:t>– the system of business in which individuals are free to decide what to produce, how to produce it, and at what price to sell it</a:t>
            </a:r>
          </a:p>
          <a:p>
            <a:pPr lvl="1">
              <a:spcBef>
                <a:spcPts val="0"/>
              </a:spcBef>
              <a:spcAft>
                <a:spcPts val="1200"/>
              </a:spcAft>
            </a:pPr>
            <a:r>
              <a:rPr lang="en-US" sz="1400" dirty="0" smtClean="0"/>
              <a:t>Example: Our </a:t>
            </a:r>
            <a:r>
              <a:rPr lang="en-US" sz="1400" dirty="0"/>
              <a:t>free enterprise system ensures that Amazon.com can sell everything from televisions, toys, and tools to computers, cameras, and clothing</a:t>
            </a:r>
            <a:r>
              <a:rPr lang="en-US" sz="1400" dirty="0" smtClean="0"/>
              <a:t>.</a:t>
            </a:r>
            <a:endParaRPr lang="en-US" sz="1400" dirty="0"/>
          </a:p>
        </p:txBody>
      </p:sp>
      <p:sp>
        <p:nvSpPr>
          <p:cNvPr id="4" name="Subtitle 2"/>
          <p:cNvSpPr txBox="1">
            <a:spLocks/>
          </p:cNvSpPr>
          <p:nvPr/>
        </p:nvSpPr>
        <p:spPr bwMode="auto">
          <a:xfrm>
            <a:off x="304800" y="2971800"/>
            <a:ext cx="4724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nSpc>
                <a:spcPct val="100000"/>
              </a:lnSpc>
              <a:spcBef>
                <a:spcPct val="0"/>
              </a:spcBef>
              <a:spcAft>
                <a:spcPts val="1200"/>
              </a:spcAft>
              <a:buClr>
                <a:schemeClr val="tx1"/>
              </a:buClr>
              <a:buFont typeface="Wingdings" charset="2"/>
              <a:buChar char="§"/>
            </a:pPr>
            <a:r>
              <a:rPr lang="en-US" sz="1400" b="1" dirty="0" smtClean="0">
                <a:ea typeface="ＭＳ Ｐゴシック" charset="0"/>
                <a:cs typeface="ＭＳ Ｐゴシック" charset="0"/>
              </a:rPr>
              <a:t>Business </a:t>
            </a:r>
            <a:r>
              <a:rPr lang="en-US" sz="1400" dirty="0" smtClean="0">
                <a:ea typeface="ＭＳ Ｐゴシック" charset="0"/>
                <a:cs typeface="ＭＳ Ｐゴシック" charset="0"/>
              </a:rPr>
              <a:t>(description) </a:t>
            </a:r>
            <a:r>
              <a:rPr lang="en-US" sz="1400" b="1" dirty="0" smtClean="0">
                <a:ea typeface="ＭＳ Ｐゴシック" charset="0"/>
                <a:cs typeface="ＭＳ Ｐゴシック" charset="0"/>
              </a:rPr>
              <a:t>-- </a:t>
            </a:r>
            <a:r>
              <a:rPr lang="en-US" sz="1400" i="1" dirty="0" smtClean="0">
                <a:ea typeface="ＭＳ Ｐゴシック" charset="0"/>
                <a:cs typeface="ＭＳ Ｐゴシック" charset="0"/>
              </a:rPr>
              <a:t>Any activity that seeks to provide goods and services to others while operating at a </a:t>
            </a:r>
            <a:r>
              <a:rPr lang="en-US" sz="1400" i="1" dirty="0" smtClean="0">
                <a:ea typeface="ＭＳ Ｐゴシック" charset="0"/>
                <a:cs typeface="ＭＳ Ｐゴシック" charset="0"/>
              </a:rPr>
              <a:t>profit.</a:t>
            </a:r>
          </a:p>
          <a:p>
            <a:pPr>
              <a:lnSpc>
                <a:spcPct val="100000"/>
              </a:lnSpc>
              <a:spcBef>
                <a:spcPct val="0"/>
              </a:spcBef>
              <a:spcAft>
                <a:spcPts val="1200"/>
              </a:spcAft>
              <a:buClr>
                <a:schemeClr val="tx1"/>
              </a:buClr>
              <a:buFont typeface="Wingdings" charset="2"/>
              <a:buChar char="§"/>
            </a:pPr>
            <a:r>
              <a:rPr lang="en-US" sz="1400" b="1" dirty="0" smtClean="0">
                <a:ea typeface="ＭＳ Ｐゴシック" charset="0"/>
                <a:cs typeface="ＭＳ Ｐゴシック" charset="0"/>
              </a:rPr>
              <a:t>Entrepreneur </a:t>
            </a:r>
            <a:r>
              <a:rPr lang="en-US" sz="1400" b="1" dirty="0" smtClean="0">
                <a:ea typeface="ＭＳ Ｐゴシック" charset="0"/>
                <a:cs typeface="ＭＳ Ｐゴシック" charset="0"/>
              </a:rPr>
              <a:t>-- </a:t>
            </a:r>
            <a:r>
              <a:rPr lang="en-US" sz="1400" i="1" dirty="0" smtClean="0">
                <a:ea typeface="ＭＳ Ｐゴシック" charset="0"/>
                <a:cs typeface="ＭＳ Ｐゴシック" charset="0"/>
              </a:rPr>
              <a:t>A person who risks time and money to start and manage a business.</a:t>
            </a:r>
            <a:r>
              <a:rPr lang="en-US" sz="1400" dirty="0" smtClean="0">
                <a:ea typeface="ＭＳ Ｐゴシック" charset="0"/>
                <a:cs typeface="ＭＳ Ｐゴシック" charset="0"/>
              </a:rPr>
              <a:t> </a:t>
            </a:r>
          </a:p>
          <a:p>
            <a:pPr lvl="1" indent="-457200">
              <a:lnSpc>
                <a:spcPct val="100000"/>
              </a:lnSpc>
              <a:spcBef>
                <a:spcPct val="0"/>
              </a:spcBef>
              <a:spcAft>
                <a:spcPts val="1200"/>
              </a:spcAft>
              <a:buClr>
                <a:schemeClr val="tx1"/>
              </a:buClr>
              <a:buFont typeface="Wingdings" charset="2"/>
              <a:buChar char="§"/>
            </a:pPr>
            <a:r>
              <a:rPr lang="en-US" sz="1400" dirty="0" smtClean="0">
                <a:ea typeface="ＭＳ Ｐゴシック" charset="0"/>
                <a:cs typeface="ＭＳ Ｐゴシック" charset="0"/>
              </a:rPr>
              <a:t>Success in business is often based on the strategy of finding a need and filling it.</a:t>
            </a:r>
            <a:endParaRPr lang="en-US" sz="1400" i="1" dirty="0">
              <a:ea typeface="ＭＳ Ｐゴシック" charset="0"/>
              <a:cs typeface="ＭＳ Ｐゴシック" charset="0"/>
            </a:endParaRPr>
          </a:p>
        </p:txBody>
      </p:sp>
      <p:pic>
        <p:nvPicPr>
          <p:cNvPr id="5" name="Picture 7" descr="imgr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752600"/>
            <a:ext cx="2476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5715000" y="4724400"/>
            <a:ext cx="3124200"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pPr>
            <a:r>
              <a:rPr lang="en-US" sz="1400" i="1" dirty="0">
                <a:solidFill>
                  <a:srgbClr val="000000"/>
                </a:solidFill>
              </a:rPr>
              <a:t>Nick Woodman, Founder/CEO, </a:t>
            </a:r>
            <a:r>
              <a:rPr lang="en-US" sz="1400" i="1" dirty="0" err="1">
                <a:solidFill>
                  <a:srgbClr val="000000"/>
                </a:solidFill>
              </a:rPr>
              <a:t>GoPro</a:t>
            </a:r>
            <a:endParaRPr lang="en-US" sz="1400" i="1" dirty="0">
              <a:solidFill>
                <a:srgbClr val="000000"/>
              </a:solidFill>
            </a:endParaRPr>
          </a:p>
        </p:txBody>
      </p:sp>
      <p:sp>
        <p:nvSpPr>
          <p:cNvPr id="7" name="AutoShape 11"/>
          <p:cNvSpPr>
            <a:spLocks noChangeArrowheads="1"/>
          </p:cNvSpPr>
          <p:nvPr/>
        </p:nvSpPr>
        <p:spPr bwMode="auto">
          <a:xfrm>
            <a:off x="5346700" y="5310188"/>
            <a:ext cx="3035300" cy="990600"/>
          </a:xfrm>
          <a:prstGeom prst="roundRect">
            <a:avLst>
              <a:gd name="adj" fmla="val 16667"/>
            </a:avLst>
          </a:pr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AutoShape 11"/>
          <p:cNvSpPr>
            <a:spLocks noChangeArrowheads="1"/>
          </p:cNvSpPr>
          <p:nvPr/>
        </p:nvSpPr>
        <p:spPr bwMode="auto">
          <a:xfrm>
            <a:off x="685800" y="4953000"/>
            <a:ext cx="3657600" cy="1373188"/>
          </a:xfrm>
          <a:prstGeom prst="roundRect">
            <a:avLst>
              <a:gd name="adj" fmla="val 16667"/>
            </a:avLst>
          </a:prstGeom>
          <a:solidFill>
            <a:srgbClr val="174A6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Rectangle 12"/>
          <p:cNvSpPr>
            <a:spLocks noChangeArrowheads="1"/>
          </p:cNvSpPr>
          <p:nvPr/>
        </p:nvSpPr>
        <p:spPr bwMode="auto">
          <a:xfrm>
            <a:off x="5105400" y="5524500"/>
            <a:ext cx="3124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spcBef>
                <a:spcPct val="20000"/>
              </a:spcBef>
            </a:pPr>
            <a:r>
              <a:rPr lang="en-US" sz="1400" i="1" dirty="0">
                <a:solidFill>
                  <a:schemeClr val="bg1"/>
                </a:solidFill>
              </a:rPr>
              <a:t>Nonprofit organizations focus on causes not profit</a:t>
            </a:r>
          </a:p>
        </p:txBody>
      </p:sp>
      <p:sp>
        <p:nvSpPr>
          <p:cNvPr id="10" name="Rectangle 12"/>
          <p:cNvSpPr>
            <a:spLocks noChangeArrowheads="1"/>
          </p:cNvSpPr>
          <p:nvPr/>
        </p:nvSpPr>
        <p:spPr bwMode="auto">
          <a:xfrm>
            <a:off x="330200" y="5126038"/>
            <a:ext cx="3886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spcBef>
                <a:spcPct val="20000"/>
              </a:spcBef>
            </a:pPr>
            <a:r>
              <a:rPr lang="en-US" sz="1400" i="1" dirty="0">
                <a:solidFill>
                  <a:schemeClr val="bg1"/>
                </a:solidFill>
              </a:rPr>
              <a:t>A </a:t>
            </a:r>
            <a:r>
              <a:rPr lang="en-US" sz="1400" b="1" i="1" dirty="0">
                <a:solidFill>
                  <a:schemeClr val="bg1"/>
                </a:solidFill>
              </a:rPr>
              <a:t>profit</a:t>
            </a:r>
            <a:r>
              <a:rPr lang="en-US" sz="1400" i="1" dirty="0">
                <a:solidFill>
                  <a:schemeClr val="bg1"/>
                </a:solidFill>
              </a:rPr>
              <a:t> is earned when a company’s </a:t>
            </a:r>
            <a:r>
              <a:rPr lang="en-US" sz="1400" b="1" i="1" dirty="0">
                <a:solidFill>
                  <a:schemeClr val="bg1"/>
                </a:solidFill>
              </a:rPr>
              <a:t>revenue</a:t>
            </a:r>
            <a:r>
              <a:rPr lang="en-US" sz="1400" i="1" dirty="0">
                <a:solidFill>
                  <a:schemeClr val="bg1"/>
                </a:solidFill>
              </a:rPr>
              <a:t> (the money a business brings in) is greater than its </a:t>
            </a:r>
            <a:r>
              <a:rPr lang="en-US" sz="1400" b="1" i="1" dirty="0">
                <a:solidFill>
                  <a:schemeClr val="bg1"/>
                </a:solidFill>
              </a:rPr>
              <a:t>expenses</a:t>
            </a:r>
            <a:r>
              <a:rPr lang="en-US" sz="1400" i="1" dirty="0">
                <a:solidFill>
                  <a:schemeClr val="bg1"/>
                </a:solidFill>
              </a:rPr>
              <a:t> (the money a business pays out).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 Competition </a:t>
            </a:r>
            <a:r>
              <a:rPr lang="en-US" sz="2000" dirty="0"/>
              <a:t>(slide 2 of 2)</a:t>
            </a:r>
          </a:p>
        </p:txBody>
      </p:sp>
      <p:sp>
        <p:nvSpPr>
          <p:cNvPr id="4" name="Text Placeholder 3"/>
          <p:cNvSpPr>
            <a:spLocks noGrp="1"/>
          </p:cNvSpPr>
          <p:nvPr>
            <p:ph type="body" sz="quarter" idx="10"/>
          </p:nvPr>
        </p:nvSpPr>
        <p:spPr/>
        <p:txBody>
          <a:bodyPr/>
          <a:lstStyle/>
          <a:p>
            <a:pPr marL="0" indent="0">
              <a:buNone/>
            </a:pPr>
            <a:r>
              <a:rPr lang="en-US" sz="2400" b="1" dirty="0"/>
              <a:t>The Basics of Supply and Demand</a:t>
            </a:r>
          </a:p>
          <a:p>
            <a:r>
              <a:rPr lang="en-US" sz="2400" b="1" dirty="0">
                <a:solidFill>
                  <a:srgbClr val="0D9CAC"/>
                </a:solidFill>
              </a:rPr>
              <a:t>Supply </a:t>
            </a:r>
            <a:r>
              <a:rPr lang="en-US" sz="2400" dirty="0"/>
              <a:t>– the quantity of a product that producers are willing to sell at each of various prices</a:t>
            </a:r>
          </a:p>
          <a:p>
            <a:r>
              <a:rPr lang="en-US" sz="2400" b="1" dirty="0">
                <a:solidFill>
                  <a:srgbClr val="0D9CAC"/>
                </a:solidFill>
              </a:rPr>
              <a:t>Demand</a:t>
            </a:r>
            <a:r>
              <a:rPr lang="en-US" sz="2400" dirty="0"/>
              <a:t> – the quantity of a product that buyers are willing to purchase at each of various prices</a:t>
            </a:r>
          </a:p>
          <a:p>
            <a:pPr marL="0" indent="0">
              <a:buNone/>
            </a:pPr>
            <a:endParaRPr lang="en-US" sz="2400" b="1" dirty="0" smtClean="0"/>
          </a:p>
          <a:p>
            <a:pPr marL="0" indent="0">
              <a:buNone/>
            </a:pPr>
            <a:r>
              <a:rPr lang="en-US" sz="2400" b="1" dirty="0" smtClean="0"/>
              <a:t>The </a:t>
            </a:r>
            <a:r>
              <a:rPr lang="en-US" sz="2400" b="1" dirty="0"/>
              <a:t>Equilibrium, or Market, Price</a:t>
            </a:r>
          </a:p>
          <a:p>
            <a:r>
              <a:rPr lang="en-US" sz="2400" b="1" dirty="0">
                <a:solidFill>
                  <a:srgbClr val="0D9CAC"/>
                </a:solidFill>
              </a:rPr>
              <a:t>Market price </a:t>
            </a:r>
            <a:r>
              <a:rPr lang="en-US" sz="2400" dirty="0"/>
              <a:t>– the price at which the quantity demanded is exactly equal to the quantity supplied</a:t>
            </a:r>
          </a:p>
        </p:txBody>
      </p:sp>
    </p:spTree>
    <p:extLst>
      <p:ext uri="{BB962C8B-B14F-4D97-AF65-F5344CB8AC3E}">
        <p14:creationId xmlns:p14="http://schemas.microsoft.com/office/powerpoint/2010/main" val="1744846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1-7</a:t>
            </a:r>
            <a:r>
              <a:rPr lang="en-US" sz="1800" dirty="0"/>
              <a:t>	Supply Curve and Demand Curve</a:t>
            </a:r>
          </a:p>
        </p:txBody>
      </p:sp>
      <p:pic>
        <p:nvPicPr>
          <p:cNvPr id="2" name="Picture 1" descr="A supply curve and demand curve for bushels of wheat is shown. Above the supply and demand curve is the following text: “The interaction of a supply curve and a demand curve is called the equilibrium or market price. This interaction indicates a single price and quantity at which suppliers will sell products and buyers will purchase them.” The vertical axis of the graph is labeled “Price per unit” and ranges from 2 to $10 in increments of 1. The horizontal axis of the graph is labeled “Quantity in millions of bushels” and ranges from 1.0 to 3.5 in increments of 0.5. &#10;&#10;A curve, labeled “Supply curve,” emerges from between 0 and 2 on the vertical axis at 0.5 bushels and steadily increases to between $2 and $3 at 1.0 bushels, to between $3 and $4 at 1.5 bushels, to $5 at 2.0 bushels, to slightly below $7 at 2.5 bushels, to slightly below $9 at 3.0 bushels, to $10 between 3.0 and 3.5 bushels.&#10;&#10;A curve, labeled “Demand curve,” emerges from above $10 at 0.5 bushels and steadily decreases to slightly below $9 at 1.0 bushels, to slightly below $7 at 1.5 bushels, to $5 at 2.0 bushels, to slightly below $4 at 2.5 bushels, to slightly below $3 at 3.0 bushels, to almost $2 at 3.5 bushels.&#10;&#10;The point where the two curves intersect (5, 2.0) is labeled as “Market price.”&#10;" title="Figure 1-7 - Supply Curve and Demand Curve"/>
          <p:cNvPicPr>
            <a:picLocks noChangeAspect="1"/>
          </p:cNvPicPr>
          <p:nvPr/>
        </p:nvPicPr>
        <p:blipFill>
          <a:blip r:embed="rId2"/>
          <a:stretch>
            <a:fillRect/>
          </a:stretch>
        </p:blipFill>
        <p:spPr>
          <a:xfrm>
            <a:off x="1142999" y="1150307"/>
            <a:ext cx="6858001" cy="5181601"/>
          </a:xfrm>
          <a:prstGeom prst="rect">
            <a:avLst/>
          </a:prstGeom>
        </p:spPr>
      </p:pic>
    </p:spTree>
    <p:extLst>
      <p:ext uri="{BB962C8B-B14F-4D97-AF65-F5344CB8AC3E}">
        <p14:creationId xmlns:p14="http://schemas.microsoft.com/office/powerpoint/2010/main" val="5837020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Monopolistic Competition</a:t>
            </a:r>
          </a:p>
        </p:txBody>
      </p:sp>
      <p:sp>
        <p:nvSpPr>
          <p:cNvPr id="4" name="Text Placeholder 3"/>
          <p:cNvSpPr>
            <a:spLocks noGrp="1"/>
          </p:cNvSpPr>
          <p:nvPr>
            <p:ph type="body" sz="quarter" idx="10"/>
          </p:nvPr>
        </p:nvSpPr>
        <p:spPr/>
        <p:txBody>
          <a:bodyPr/>
          <a:lstStyle/>
          <a:p>
            <a:r>
              <a:rPr lang="en-US" b="1" dirty="0">
                <a:solidFill>
                  <a:srgbClr val="0D9CAC"/>
                </a:solidFill>
              </a:rPr>
              <a:t>Monopolistic competition </a:t>
            </a:r>
            <a:r>
              <a:rPr lang="en-US" dirty="0"/>
              <a:t>– a market situation in which there are many buyers along with a relatively large number of sellers who differentiate their products from the products of competitors</a:t>
            </a:r>
          </a:p>
          <a:p>
            <a:pPr lvl="1"/>
            <a:r>
              <a:rPr lang="en-US" b="1" dirty="0">
                <a:solidFill>
                  <a:srgbClr val="0D9CAC"/>
                </a:solidFill>
                <a:ea typeface="+mn-ea"/>
                <a:cs typeface="+mn-cs"/>
              </a:rPr>
              <a:t>Product differentiation </a:t>
            </a:r>
            <a:r>
              <a:rPr lang="en-US" dirty="0"/>
              <a:t>– the process of developing and promoting differences between one’s products and all competitive products</a:t>
            </a:r>
          </a:p>
          <a:p>
            <a:pPr marL="342900" lvl="1" indent="-342900">
              <a:buClr>
                <a:srgbClr val="9E0025"/>
              </a:buClr>
              <a:buSzPct val="80000"/>
              <a:buFont typeface="Wingdings" pitchFamily="2" charset="2"/>
              <a:buChar char="§"/>
            </a:pPr>
            <a:r>
              <a:rPr lang="en-US" sz="2800" dirty="0">
                <a:ea typeface="+mn-ea"/>
                <a:cs typeface="+mn-cs"/>
              </a:rPr>
              <a:t>Examples: clothing, shoes, soaps, furniture</a:t>
            </a:r>
          </a:p>
        </p:txBody>
      </p:sp>
    </p:spTree>
    <p:extLst>
      <p:ext uri="{BB962C8B-B14F-4D97-AF65-F5344CB8AC3E}">
        <p14:creationId xmlns:p14="http://schemas.microsoft.com/office/powerpoint/2010/main" val="17881503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Oligopoly</a:t>
            </a:r>
          </a:p>
        </p:txBody>
      </p:sp>
      <p:sp>
        <p:nvSpPr>
          <p:cNvPr id="5" name="Text Placeholder 4"/>
          <p:cNvSpPr>
            <a:spLocks noGrp="1"/>
          </p:cNvSpPr>
          <p:nvPr>
            <p:ph type="body" sz="quarter" idx="10"/>
          </p:nvPr>
        </p:nvSpPr>
        <p:spPr/>
        <p:txBody>
          <a:bodyPr/>
          <a:lstStyle/>
          <a:p>
            <a:r>
              <a:rPr lang="en-US" b="1" dirty="0">
                <a:solidFill>
                  <a:srgbClr val="0D9CAC"/>
                </a:solidFill>
              </a:rPr>
              <a:t>Oligopoly</a:t>
            </a:r>
            <a:r>
              <a:rPr lang="en-US" dirty="0"/>
              <a:t> – a market (or industry) in which there are few sellers</a:t>
            </a:r>
          </a:p>
          <a:p>
            <a:r>
              <a:rPr lang="en-US" dirty="0"/>
              <a:t>Examples: the automobile, airline, and car rental industries</a:t>
            </a:r>
          </a:p>
        </p:txBody>
      </p:sp>
    </p:spTree>
    <p:extLst>
      <p:ext uri="{BB962C8B-B14F-4D97-AF65-F5344CB8AC3E}">
        <p14:creationId xmlns:p14="http://schemas.microsoft.com/office/powerpoint/2010/main" val="30128816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Monopoly</a:t>
            </a:r>
          </a:p>
        </p:txBody>
      </p:sp>
      <p:sp>
        <p:nvSpPr>
          <p:cNvPr id="4" name="Text Placeholder 3"/>
          <p:cNvSpPr>
            <a:spLocks noGrp="1"/>
          </p:cNvSpPr>
          <p:nvPr>
            <p:ph type="body" sz="quarter" idx="10"/>
          </p:nvPr>
        </p:nvSpPr>
        <p:spPr/>
        <p:txBody>
          <a:bodyPr/>
          <a:lstStyle/>
          <a:p>
            <a:r>
              <a:rPr lang="en-US" sz="2000" b="1" dirty="0">
                <a:solidFill>
                  <a:srgbClr val="0D9CAC"/>
                </a:solidFill>
              </a:rPr>
              <a:t>Monopoly</a:t>
            </a:r>
            <a:r>
              <a:rPr lang="en-US" sz="2000" dirty="0"/>
              <a:t> – a market (or industry) with only one seller, and there are barriers to keep other firms from entering the industry</a:t>
            </a:r>
          </a:p>
          <a:p>
            <a:r>
              <a:rPr lang="en-US" sz="2000" dirty="0"/>
              <a:t>Example: public utilities</a:t>
            </a:r>
          </a:p>
          <a:p>
            <a:pPr lvl="1"/>
            <a:r>
              <a:rPr lang="en-US" sz="1800" dirty="0"/>
              <a:t>Each utility firm operates in a natural monopoly, an industry that requires a huge investment in capital and within which any duplication of facilities would be wasteful.</a:t>
            </a:r>
          </a:p>
          <a:p>
            <a:pPr lvl="1"/>
            <a:r>
              <a:rPr lang="en-US" sz="1800" dirty="0"/>
              <a:t>A limited (or legal) monopoly is created when a government entity issues a franchise, license, copyright, patent, or trademark.</a:t>
            </a:r>
          </a:p>
          <a:p>
            <a:r>
              <a:rPr lang="en-US" sz="2000" dirty="0"/>
              <a:t>Except for natural monopolies and legal monopolies, federal antitrust laws discourage or prohibit both monopolies and attempts to form monopolies in order to ensure that competitive markets exist and customers have a choice for products they need or want to purchase.</a:t>
            </a:r>
            <a:endParaRPr lang="en-US" dirty="0"/>
          </a:p>
        </p:txBody>
      </p:sp>
    </p:spTree>
    <p:extLst>
      <p:ext uri="{BB962C8B-B14F-4D97-AF65-F5344CB8AC3E}">
        <p14:creationId xmlns:p14="http://schemas.microsoft.com/office/powerpoint/2010/main" val="3288154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Business Today</a:t>
            </a:r>
          </a:p>
        </p:txBody>
      </p:sp>
      <p:sp>
        <p:nvSpPr>
          <p:cNvPr id="3" name="Text Placeholder 2"/>
          <p:cNvSpPr>
            <a:spLocks noGrp="1"/>
          </p:cNvSpPr>
          <p:nvPr>
            <p:ph type="body" sz="quarter" idx="10"/>
          </p:nvPr>
        </p:nvSpPr>
        <p:spPr/>
        <p:txBody>
          <a:bodyPr/>
          <a:lstStyle/>
          <a:p>
            <a:r>
              <a:rPr lang="en-US" sz="2400" dirty="0"/>
              <a:t>Our economic system provides Americans with a high standard of living compared with people in other countries throughout the world.</a:t>
            </a:r>
          </a:p>
          <a:p>
            <a:pPr lvl="1"/>
            <a:r>
              <a:rPr lang="en-US" sz="2000" b="1" dirty="0">
                <a:solidFill>
                  <a:srgbClr val="0D9CAC"/>
                </a:solidFill>
                <a:ea typeface="+mn-ea"/>
                <a:cs typeface="+mn-cs"/>
              </a:rPr>
              <a:t>Standard of living </a:t>
            </a:r>
            <a:r>
              <a:rPr lang="en-US" sz="2000" dirty="0"/>
              <a:t>– a loose, subjective measure of how well off an individual or a society is, mainly in terms of want satisfaction through goods and services</a:t>
            </a:r>
          </a:p>
          <a:p>
            <a:r>
              <a:rPr lang="en-US" sz="2400" dirty="0"/>
              <a:t>Our economic system offers solutions to many of the problems that plague society and provides opportunities for people who are willing to work and to continue learning.</a:t>
            </a:r>
          </a:p>
          <a:p>
            <a:r>
              <a:rPr lang="en-US" sz="2400" dirty="0"/>
              <a:t>To understand the current business environment and the challenges ahead, it helps to understand how business developed.</a:t>
            </a:r>
          </a:p>
        </p:txBody>
      </p:sp>
    </p:spTree>
    <p:extLst>
      <p:ext uri="{BB962C8B-B14F-4D97-AF65-F5344CB8AC3E}">
        <p14:creationId xmlns:p14="http://schemas.microsoft.com/office/powerpoint/2010/main" val="58785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1-1</a:t>
            </a:r>
            <a:r>
              <a:rPr lang="en-US" sz="1800" dirty="0"/>
              <a:t>	Who Makes the Most Money?</a:t>
            </a:r>
          </a:p>
        </p:txBody>
      </p:sp>
      <p:pic>
        <p:nvPicPr>
          <p:cNvPr id="6" name="Picture 5" descr="A horizontal bar graph compares the average annual income for full-time workers with a high school diploma; some college education, but no degree; an associate’s degree; and a bachelor’s degree or more. Above the bar graph is the following text: “Education makes a difference. Dollar amounts represent the annual salary for full-time workers.” The first horizontal bar is labeled “High school graduate” to the left of the bar. To the right of the bar is the amount “$57, 526.” The second horizontal bar is labeled “Some college, no degree” to the left of the bar. To the right of the bar is the amount “$67,816.” The third horizontal bar is labeled “Associate’s degree” to the left of the bar. To the right of the bar is the amount “$77,148.” The fourth horizontal bar is labeled “Bachelor’s degree or more” to the left of the bar. To the right of the bar is the amount “$119,662.”" title="Figure 1-1 - Who Makes the Most Money?"/>
          <p:cNvPicPr>
            <a:picLocks noChangeAspect="1"/>
          </p:cNvPicPr>
          <p:nvPr/>
        </p:nvPicPr>
        <p:blipFill>
          <a:blip r:embed="rId3"/>
          <a:stretch>
            <a:fillRect/>
          </a:stretch>
        </p:blipFill>
        <p:spPr>
          <a:xfrm>
            <a:off x="457199" y="2362200"/>
            <a:ext cx="8229601" cy="2286001"/>
          </a:xfrm>
          <a:prstGeom prst="rect">
            <a:avLst/>
          </a:prstGeom>
        </p:spPr>
      </p:pic>
    </p:spTree>
    <p:extLst>
      <p:ext uri="{BB962C8B-B14F-4D97-AF65-F5344CB8AC3E}">
        <p14:creationId xmlns:p14="http://schemas.microsoft.com/office/powerpoint/2010/main" val="275849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Business: A Definition</a:t>
            </a:r>
          </a:p>
        </p:txBody>
      </p:sp>
      <p:sp>
        <p:nvSpPr>
          <p:cNvPr id="4" name="TextBox 7"/>
          <p:cNvSpPr txBox="1">
            <a:spLocks noChangeArrowheads="1"/>
          </p:cNvSpPr>
          <p:nvPr/>
        </p:nvSpPr>
        <p:spPr bwMode="auto">
          <a:xfrm>
            <a:off x="457200" y="1295400"/>
            <a:ext cx="8458200"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buFont typeface="Arial" charset="0"/>
              <a:buChar char="•"/>
            </a:pPr>
            <a:r>
              <a:rPr lang="en-US" sz="2000" b="1" dirty="0">
                <a:solidFill>
                  <a:srgbClr val="0D9CAC"/>
                </a:solidFill>
              </a:rPr>
              <a:t>Business</a:t>
            </a:r>
            <a:r>
              <a:rPr lang="en-US" sz="2000" dirty="0"/>
              <a:t> – the organized effort of individuals to produce and sell, for a profit, the goods and services that satisfy society’s </a:t>
            </a:r>
            <a:r>
              <a:rPr lang="en-US" sz="2000" dirty="0" smtClean="0"/>
              <a:t>needs</a:t>
            </a:r>
            <a:r>
              <a:rPr lang="en-US" sz="2000" dirty="0" smtClean="0">
                <a:solidFill>
                  <a:srgbClr val="161645"/>
                </a:solidFill>
              </a:rPr>
              <a:t> </a:t>
            </a:r>
          </a:p>
          <a:p>
            <a:pPr eaLnBrk="1" hangingPunct="1">
              <a:spcAft>
                <a:spcPts val="600"/>
              </a:spcAft>
              <a:buFont typeface="Arial" charset="0"/>
              <a:buChar char="•"/>
            </a:pPr>
            <a:endParaRPr lang="en-US" sz="2000" dirty="0" smtClean="0">
              <a:solidFill>
                <a:srgbClr val="161645"/>
              </a:solidFill>
            </a:endParaRPr>
          </a:p>
          <a:p>
            <a:pPr eaLnBrk="1" hangingPunct="1">
              <a:spcAft>
                <a:spcPts val="600"/>
              </a:spcAft>
              <a:buFont typeface="Arial" charset="0"/>
              <a:buChar char="•"/>
            </a:pPr>
            <a:r>
              <a:rPr lang="en-US" sz="2000" b="1" dirty="0" smtClean="0">
                <a:solidFill>
                  <a:srgbClr val="161645"/>
                </a:solidFill>
              </a:rPr>
              <a:t>Important </a:t>
            </a:r>
            <a:r>
              <a:rPr lang="en-US" sz="2000" b="1" dirty="0">
                <a:solidFill>
                  <a:srgbClr val="161645"/>
                </a:solidFill>
              </a:rPr>
              <a:t>Components of Business</a:t>
            </a:r>
          </a:p>
          <a:p>
            <a:pPr eaLnBrk="1" hangingPunct="1"/>
            <a:endParaRPr lang="en-US" sz="2000" dirty="0">
              <a:solidFill>
                <a:srgbClr val="161645"/>
              </a:solidFill>
            </a:endParaRPr>
          </a:p>
          <a:p>
            <a:pPr marL="914400" lvl="1" indent="-457200" eaLnBrk="1" hangingPunct="1">
              <a:buFont typeface="+mj-lt"/>
              <a:buAutoNum type="arabicPeriod"/>
            </a:pPr>
            <a:r>
              <a:rPr lang="en-US" sz="2000" dirty="0">
                <a:solidFill>
                  <a:srgbClr val="161645"/>
                </a:solidFill>
              </a:rPr>
              <a:t> Organized Effort of Individuals </a:t>
            </a:r>
            <a:r>
              <a:rPr lang="en-US" sz="2000" dirty="0" smtClean="0">
                <a:solidFill>
                  <a:srgbClr val="161645"/>
                </a:solidFill>
              </a:rPr>
              <a:t>(</a:t>
            </a:r>
            <a:r>
              <a:rPr lang="en-US" sz="2000" dirty="0">
                <a:solidFill>
                  <a:srgbClr val="161645"/>
                </a:solidFill>
              </a:rPr>
              <a:t>Buyers, Sellers, and Resources)</a:t>
            </a:r>
          </a:p>
          <a:p>
            <a:pPr lvl="1" eaLnBrk="1" hangingPunct="1"/>
            <a:endParaRPr lang="en-US" sz="2000" dirty="0">
              <a:solidFill>
                <a:srgbClr val="161645"/>
              </a:solidFill>
            </a:endParaRPr>
          </a:p>
          <a:p>
            <a:pPr marL="914400" lvl="1" indent="-457200" eaLnBrk="1" hangingPunct="1">
              <a:buFont typeface="+mj-lt"/>
              <a:buAutoNum type="arabicPeriod" startAt="2"/>
            </a:pPr>
            <a:r>
              <a:rPr lang="en-US" sz="2000" dirty="0">
                <a:solidFill>
                  <a:srgbClr val="161645"/>
                </a:solidFill>
              </a:rPr>
              <a:t> Product Elements</a:t>
            </a:r>
          </a:p>
          <a:p>
            <a:pPr lvl="1" eaLnBrk="1" hangingPunct="1">
              <a:buFont typeface="Arial" charset="0"/>
              <a:buChar char="•"/>
            </a:pPr>
            <a:endParaRPr lang="en-US" sz="2000" dirty="0">
              <a:solidFill>
                <a:srgbClr val="161645"/>
              </a:solidFill>
            </a:endParaRPr>
          </a:p>
          <a:p>
            <a:pPr marL="914400" lvl="1" indent="-457200" eaLnBrk="1" hangingPunct="1">
              <a:buFont typeface="+mj-lt"/>
              <a:buAutoNum type="arabicPeriod" startAt="3"/>
            </a:pPr>
            <a:r>
              <a:rPr lang="en-US" sz="2000" dirty="0">
                <a:solidFill>
                  <a:srgbClr val="161645"/>
                </a:solidFill>
              </a:rPr>
              <a:t> Profit Motivation</a:t>
            </a:r>
          </a:p>
          <a:p>
            <a:pPr lvl="1" eaLnBrk="1" hangingPunct="1">
              <a:buFont typeface="Arial" charset="0"/>
              <a:buChar char="•"/>
            </a:pPr>
            <a:endParaRPr lang="en-US" sz="2000" dirty="0">
              <a:solidFill>
                <a:srgbClr val="161645"/>
              </a:solidFill>
            </a:endParaRPr>
          </a:p>
          <a:p>
            <a:pPr marL="914400" lvl="1" indent="-457200" eaLnBrk="1" hangingPunct="1">
              <a:buFont typeface="+mj-lt"/>
              <a:buAutoNum type="arabicPeriod" startAt="4"/>
            </a:pPr>
            <a:r>
              <a:rPr lang="en-US" sz="2000" dirty="0" smtClean="0">
                <a:solidFill>
                  <a:srgbClr val="161645"/>
                </a:solidFill>
              </a:rPr>
              <a:t>Customer </a:t>
            </a:r>
            <a:r>
              <a:rPr lang="en-US" sz="2000" dirty="0">
                <a:solidFill>
                  <a:srgbClr val="161645"/>
                </a:solidFill>
              </a:rPr>
              <a:t>Satisfaction</a:t>
            </a:r>
          </a:p>
          <a:p>
            <a:pPr lvl="1" eaLnBrk="1" hangingPunct="1">
              <a:buFont typeface="Arial" charset="0"/>
              <a:buChar char="•"/>
            </a:pPr>
            <a:endParaRPr lang="en-US" sz="2000" dirty="0">
              <a:solidFill>
                <a:srgbClr val="161645"/>
              </a:solidFill>
            </a:endParaRPr>
          </a:p>
          <a:p>
            <a:pPr marL="914400" lvl="1" indent="-457200" eaLnBrk="1" hangingPunct="1">
              <a:buFont typeface="+mj-lt"/>
              <a:buAutoNum type="arabicPeriod" startAt="5"/>
            </a:pPr>
            <a:r>
              <a:rPr lang="en-US" sz="2000" dirty="0">
                <a:solidFill>
                  <a:srgbClr val="161645"/>
                </a:solidFill>
              </a:rPr>
              <a:t> Stakeholders</a:t>
            </a:r>
          </a:p>
          <a:p>
            <a:pPr lvl="1" eaLnBrk="1" hangingPunct="1">
              <a:buFont typeface="Arial" charset="0"/>
              <a:buChar char="•"/>
            </a:pPr>
            <a:endParaRPr lang="en-US" sz="2000" dirty="0">
              <a:solidFill>
                <a:srgbClr val="161645"/>
              </a:solidFill>
            </a:endParaRPr>
          </a:p>
          <a:p>
            <a:pPr marL="914400" lvl="1" indent="-457200" eaLnBrk="1" hangingPunct="1">
              <a:buFont typeface="+mj-lt"/>
              <a:buAutoNum type="arabicPeriod" startAt="6"/>
            </a:pPr>
            <a:r>
              <a:rPr lang="en-US" sz="2000" dirty="0">
                <a:solidFill>
                  <a:srgbClr val="161645"/>
                </a:solidFill>
              </a:rPr>
              <a:t> Changing Business Environment</a:t>
            </a:r>
          </a:p>
          <a:p>
            <a:pPr eaLnBrk="1" hangingPunct="1"/>
            <a:endParaRPr lang="en-US"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Organized Effort of Individuals </a:t>
            </a:r>
            <a:endParaRPr lang="en-US" dirty="0"/>
          </a:p>
        </p:txBody>
      </p:sp>
      <p:sp>
        <p:nvSpPr>
          <p:cNvPr id="5" name="Rectangle 36"/>
          <p:cNvSpPr txBox="1">
            <a:spLocks noChangeArrowheads="1"/>
          </p:cNvSpPr>
          <p:nvPr/>
        </p:nvSpPr>
        <p:spPr bwMode="auto">
          <a:xfrm>
            <a:off x="228600" y="1520825"/>
            <a:ext cx="2743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spcBef>
                <a:spcPct val="20000"/>
              </a:spcBef>
              <a:buClr>
                <a:schemeClr val="tx1"/>
              </a:buClr>
            </a:pPr>
            <a:r>
              <a:rPr lang="en-US" sz="1600" b="1" dirty="0">
                <a:solidFill>
                  <a:srgbClr val="000000"/>
                </a:solidFill>
              </a:rPr>
              <a:t>Buyers</a:t>
            </a:r>
          </a:p>
          <a:p>
            <a:pPr eaLnBrk="1" hangingPunct="1">
              <a:lnSpc>
                <a:spcPct val="90000"/>
              </a:lnSpc>
              <a:spcBef>
                <a:spcPct val="20000"/>
              </a:spcBef>
              <a:buFontTx/>
              <a:buChar char="•"/>
            </a:pPr>
            <a:r>
              <a:rPr lang="en-US" sz="1600" b="1" i="1" dirty="0">
                <a:solidFill>
                  <a:srgbClr val="000000"/>
                </a:solidFill>
              </a:rPr>
              <a:t>Consumers</a:t>
            </a:r>
            <a:r>
              <a:rPr lang="en-US" sz="1600" dirty="0">
                <a:solidFill>
                  <a:srgbClr val="000000"/>
                </a:solidFill>
              </a:rPr>
              <a:t> (people who buy products for personal consumption)</a:t>
            </a:r>
          </a:p>
          <a:p>
            <a:pPr eaLnBrk="1" hangingPunct="1">
              <a:lnSpc>
                <a:spcPct val="90000"/>
              </a:lnSpc>
              <a:spcBef>
                <a:spcPct val="20000"/>
              </a:spcBef>
              <a:buFontTx/>
              <a:buChar char="•"/>
            </a:pPr>
            <a:r>
              <a:rPr lang="en-US" sz="1600" b="1" i="1" dirty="0">
                <a:solidFill>
                  <a:srgbClr val="000000"/>
                </a:solidFill>
              </a:rPr>
              <a:t>Business</a:t>
            </a:r>
            <a:r>
              <a:rPr lang="en-US" sz="1600" dirty="0">
                <a:solidFill>
                  <a:srgbClr val="000000"/>
                </a:solidFill>
              </a:rPr>
              <a:t> (organizations who buy products for to resell to others, use as part of their product, or help in the operation of their business)</a:t>
            </a:r>
          </a:p>
          <a:p>
            <a:pPr eaLnBrk="1" hangingPunct="1">
              <a:lnSpc>
                <a:spcPct val="90000"/>
              </a:lnSpc>
              <a:spcBef>
                <a:spcPct val="20000"/>
              </a:spcBef>
              <a:buFontTx/>
              <a:buChar char="•"/>
            </a:pPr>
            <a:r>
              <a:rPr lang="en-US" sz="1600" b="1" i="1" dirty="0">
                <a:solidFill>
                  <a:srgbClr val="000000"/>
                </a:solidFill>
              </a:rPr>
              <a:t>Government </a:t>
            </a:r>
            <a:r>
              <a:rPr lang="en-US" sz="1600" dirty="0">
                <a:solidFill>
                  <a:srgbClr val="000000"/>
                </a:solidFill>
              </a:rPr>
              <a:t>(organizations that purchase products for societal purposes, i.e. military, roads, park maintenance, etc.)</a:t>
            </a:r>
          </a:p>
          <a:p>
            <a:pPr eaLnBrk="1" hangingPunct="1">
              <a:lnSpc>
                <a:spcPct val="90000"/>
              </a:lnSpc>
              <a:spcBef>
                <a:spcPct val="20000"/>
              </a:spcBef>
              <a:buFontTx/>
              <a:buChar char="•"/>
            </a:pPr>
            <a:r>
              <a:rPr lang="en-US" sz="1600" b="1" i="1" dirty="0">
                <a:solidFill>
                  <a:srgbClr val="000000"/>
                </a:solidFill>
              </a:rPr>
              <a:t>Other </a:t>
            </a:r>
            <a:r>
              <a:rPr lang="en-US" sz="1600" dirty="0">
                <a:solidFill>
                  <a:srgbClr val="000000"/>
                </a:solidFill>
              </a:rPr>
              <a:t>(non-profit institutions, churches, libraries, etc.)</a:t>
            </a:r>
          </a:p>
          <a:p>
            <a:pPr eaLnBrk="1" hangingPunct="1">
              <a:lnSpc>
                <a:spcPct val="90000"/>
              </a:lnSpc>
              <a:spcBef>
                <a:spcPct val="20000"/>
              </a:spcBef>
              <a:buClr>
                <a:schemeClr val="tx1"/>
              </a:buClr>
            </a:pPr>
            <a:endParaRPr lang="en-US" sz="1600" dirty="0"/>
          </a:p>
        </p:txBody>
      </p:sp>
      <p:sp>
        <p:nvSpPr>
          <p:cNvPr id="6" name="Rectangle 37"/>
          <p:cNvSpPr>
            <a:spLocks noChangeArrowheads="1"/>
          </p:cNvSpPr>
          <p:nvPr/>
        </p:nvSpPr>
        <p:spPr bwMode="auto">
          <a:xfrm>
            <a:off x="3048000" y="1476375"/>
            <a:ext cx="29718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pPr>
            <a:r>
              <a:rPr lang="en-US" sz="1600" b="1" dirty="0">
                <a:solidFill>
                  <a:srgbClr val="000000"/>
                </a:solidFill>
              </a:rPr>
              <a:t>Sellers</a:t>
            </a:r>
          </a:p>
          <a:p>
            <a:pPr marL="342900" indent="-342900">
              <a:spcBef>
                <a:spcPct val="20000"/>
              </a:spcBef>
              <a:buFontTx/>
              <a:buChar char="•"/>
            </a:pPr>
            <a:r>
              <a:rPr lang="en-US" sz="1600" b="1" i="1" dirty="0">
                <a:solidFill>
                  <a:srgbClr val="000000"/>
                </a:solidFill>
              </a:rPr>
              <a:t>Manufacturers </a:t>
            </a:r>
            <a:r>
              <a:rPr lang="en-US" sz="1600" dirty="0">
                <a:solidFill>
                  <a:srgbClr val="000000"/>
                </a:solidFill>
              </a:rPr>
              <a:t>(businesses that assemble and make products, i.e. Apple, Kodak, Stone Container) </a:t>
            </a:r>
          </a:p>
          <a:p>
            <a:pPr marL="342900" indent="-342900">
              <a:spcBef>
                <a:spcPct val="20000"/>
              </a:spcBef>
              <a:buFontTx/>
              <a:buChar char="•"/>
            </a:pPr>
            <a:r>
              <a:rPr lang="en-US" sz="1600" b="1" i="1" dirty="0">
                <a:solidFill>
                  <a:srgbClr val="000000"/>
                </a:solidFill>
              </a:rPr>
              <a:t>Resellers</a:t>
            </a:r>
            <a:r>
              <a:rPr lang="en-US" sz="1600" dirty="0">
                <a:solidFill>
                  <a:srgbClr val="000000"/>
                </a:solidFill>
              </a:rPr>
              <a:t> (businesses that resell tangible products to customers or to the other businesses, i.e. Wal-Mart, Target, Lowes, Home Depot) </a:t>
            </a:r>
          </a:p>
          <a:p>
            <a:pPr marL="342900" indent="-342900">
              <a:spcBef>
                <a:spcPct val="20000"/>
              </a:spcBef>
              <a:buFontTx/>
              <a:buChar char="•"/>
            </a:pPr>
            <a:r>
              <a:rPr lang="en-US" sz="1600" b="1" i="1" dirty="0">
                <a:solidFill>
                  <a:srgbClr val="000000"/>
                </a:solidFill>
              </a:rPr>
              <a:t>Service Providers</a:t>
            </a:r>
            <a:r>
              <a:rPr lang="en-US" sz="1600" dirty="0">
                <a:solidFill>
                  <a:srgbClr val="000000"/>
                </a:solidFill>
              </a:rPr>
              <a:t> (businesses that provide intangible products or perform useful labor on behalf of their customers, i.e. insurance, banking, haircuts, cleaning service) </a:t>
            </a:r>
          </a:p>
          <a:p>
            <a:pPr marL="342900" indent="-342900">
              <a:spcBef>
                <a:spcPct val="20000"/>
              </a:spcBef>
              <a:buFontTx/>
              <a:buChar char="•"/>
            </a:pPr>
            <a:r>
              <a:rPr lang="en-US" sz="1600" b="1" i="1" dirty="0">
                <a:solidFill>
                  <a:srgbClr val="000000"/>
                </a:solidFill>
              </a:rPr>
              <a:t>Combination</a:t>
            </a:r>
          </a:p>
          <a:p>
            <a:pPr marL="342900" indent="-342900">
              <a:spcBef>
                <a:spcPct val="20000"/>
              </a:spcBef>
              <a:buClr>
                <a:schemeClr val="tx1"/>
              </a:buClr>
            </a:pPr>
            <a:endParaRPr lang="en-US" sz="1600" b="1" i="1" dirty="0">
              <a:solidFill>
                <a:srgbClr val="000000"/>
              </a:solidFill>
            </a:endParaRPr>
          </a:p>
        </p:txBody>
      </p:sp>
      <p:sp>
        <p:nvSpPr>
          <p:cNvPr id="7" name="Rectangle 38"/>
          <p:cNvSpPr>
            <a:spLocks noChangeArrowheads="1"/>
          </p:cNvSpPr>
          <p:nvPr/>
        </p:nvSpPr>
        <p:spPr bwMode="auto">
          <a:xfrm>
            <a:off x="6096000" y="1457325"/>
            <a:ext cx="281940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pPr>
            <a:r>
              <a:rPr lang="en-US" sz="1600" b="1" dirty="0">
                <a:solidFill>
                  <a:srgbClr val="000000"/>
                </a:solidFill>
              </a:rPr>
              <a:t>Resources</a:t>
            </a:r>
          </a:p>
          <a:p>
            <a:pPr marL="342900" indent="-342900">
              <a:spcBef>
                <a:spcPct val="20000"/>
              </a:spcBef>
              <a:buFontTx/>
              <a:buChar char="•"/>
            </a:pPr>
            <a:r>
              <a:rPr lang="en-US" sz="1600" b="1" i="1" dirty="0">
                <a:solidFill>
                  <a:srgbClr val="000000"/>
                </a:solidFill>
              </a:rPr>
              <a:t>Human/Labor</a:t>
            </a:r>
            <a:r>
              <a:rPr lang="en-US" sz="1600" dirty="0">
                <a:solidFill>
                  <a:srgbClr val="000000"/>
                </a:solidFill>
              </a:rPr>
              <a:t> (physical labor and knowledge)</a:t>
            </a:r>
          </a:p>
          <a:p>
            <a:pPr marL="342900" indent="-342900">
              <a:spcBef>
                <a:spcPct val="20000"/>
              </a:spcBef>
              <a:buFontTx/>
              <a:buChar char="•"/>
            </a:pPr>
            <a:r>
              <a:rPr lang="en-US" sz="1600" b="1" i="1" dirty="0" smtClean="0">
                <a:solidFill>
                  <a:srgbClr val="000000"/>
                </a:solidFill>
              </a:rPr>
              <a:t>Capital </a:t>
            </a:r>
            <a:r>
              <a:rPr lang="en-US" sz="1600" dirty="0" smtClean="0">
                <a:solidFill>
                  <a:srgbClr val="000000"/>
                </a:solidFill>
              </a:rPr>
              <a:t>(</a:t>
            </a:r>
            <a:r>
              <a:rPr lang="en-US" sz="1600" dirty="0">
                <a:solidFill>
                  <a:srgbClr val="000000"/>
                </a:solidFill>
              </a:rPr>
              <a:t>raw/natural </a:t>
            </a:r>
            <a:r>
              <a:rPr lang="en-US" sz="1600" dirty="0">
                <a:solidFill>
                  <a:srgbClr val="000000"/>
                </a:solidFill>
              </a:rPr>
              <a:t>materials, Real-physical facilities, machines, computers)</a:t>
            </a:r>
            <a:endParaRPr lang="en-US" sz="1600" dirty="0">
              <a:solidFill>
                <a:srgbClr val="000000"/>
              </a:solidFill>
            </a:endParaRPr>
          </a:p>
          <a:p>
            <a:pPr marL="342900" indent="-342900">
              <a:spcBef>
                <a:spcPct val="20000"/>
              </a:spcBef>
              <a:buFontTx/>
              <a:buChar char="•"/>
            </a:pPr>
            <a:r>
              <a:rPr lang="en-US" sz="1600" b="1" i="1" dirty="0">
                <a:solidFill>
                  <a:srgbClr val="000000"/>
                </a:solidFill>
              </a:rPr>
              <a:t>Entrepreneurship </a:t>
            </a:r>
            <a:r>
              <a:rPr lang="en-US" sz="1600" dirty="0">
                <a:solidFill>
                  <a:srgbClr val="000000"/>
                </a:solidFill>
              </a:rPr>
              <a:t>(Willingness to start business)</a:t>
            </a:r>
          </a:p>
          <a:p>
            <a:pPr marL="342900" indent="-342900">
              <a:spcBef>
                <a:spcPct val="20000"/>
              </a:spcBef>
              <a:buFontTx/>
              <a:buChar char="•"/>
            </a:pPr>
            <a:r>
              <a:rPr lang="en-US" sz="1600" b="1" i="1" dirty="0" smtClean="0">
                <a:solidFill>
                  <a:srgbClr val="000000"/>
                </a:solidFill>
              </a:rPr>
              <a:t>Financial </a:t>
            </a:r>
            <a:r>
              <a:rPr lang="en-US" sz="1600" dirty="0" smtClean="0">
                <a:solidFill>
                  <a:srgbClr val="000000"/>
                </a:solidFill>
              </a:rPr>
              <a:t>(Checking, Savings, Stock, Equity, etc.)</a:t>
            </a:r>
            <a:endParaRPr lang="en-US" sz="1600" dirty="0">
              <a:solidFill>
                <a:srgbClr val="000000"/>
              </a:solidFill>
            </a:endParaRPr>
          </a:p>
          <a:p>
            <a:pPr marL="342900" indent="-342900">
              <a:spcBef>
                <a:spcPct val="20000"/>
              </a:spcBef>
              <a:buFontTx/>
              <a:buChar char="•"/>
            </a:pPr>
            <a:r>
              <a:rPr lang="en-US" sz="1600" b="1" i="1" dirty="0">
                <a:solidFill>
                  <a:srgbClr val="000000"/>
                </a:solidFill>
              </a:rPr>
              <a:t>Knowledge/</a:t>
            </a:r>
            <a:r>
              <a:rPr lang="en-US" sz="1600" b="1" i="1" dirty="0" smtClean="0">
                <a:solidFill>
                  <a:srgbClr val="000000"/>
                </a:solidFill>
              </a:rPr>
              <a:t>Intellectual/Informational </a:t>
            </a:r>
            <a:r>
              <a:rPr lang="en-US" sz="1600" dirty="0">
                <a:solidFill>
                  <a:srgbClr val="000000"/>
                </a:solidFill>
              </a:rPr>
              <a:t>(information technology, business information, patents, copyrights, trademarks)</a:t>
            </a:r>
          </a:p>
        </p:txBody>
      </p:sp>
    </p:spTree>
    <p:extLst>
      <p:ext uri="{BB962C8B-B14F-4D97-AF65-F5344CB8AC3E}">
        <p14:creationId xmlns:p14="http://schemas.microsoft.com/office/powerpoint/2010/main" val="1021924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1490663" algn="l"/>
              </a:tabLst>
            </a:pPr>
            <a:r>
              <a:rPr lang="en-US" sz="1800" dirty="0">
                <a:solidFill>
                  <a:srgbClr val="888FB8"/>
                </a:solidFill>
              </a:rPr>
              <a:t>FIGURE 1-2</a:t>
            </a:r>
            <a:r>
              <a:rPr lang="en-US" sz="1800" dirty="0"/>
              <a:t>	Combining Resources</a:t>
            </a:r>
          </a:p>
        </p:txBody>
      </p:sp>
      <p:pic>
        <p:nvPicPr>
          <p:cNvPr id="2" name="Picture 1" descr="An illustration shows the various resources that make up a business. The text above the illustration states: “A business must combine all four resources effectively to be successful.” In the center of the illustration is a large square labeled “BUSINESS.” On each side of this square are two rectangles stacked vertically. To the left of the square, the first rectangle is labeled “Human resources” and the second rectangle is labeled “Material resources.” Large arrows extend from the right sides of the rectangles and point toward the large square labeled “BUSINESS.” To the right of the square, the first rectangle is labeled “Informational resources” and the second rectangle is labeled “Financial resources.” Large arrows extend from the left sides of the rectangles and point toward the large square labeled “BUSINESS.”" title="Figure 1-2 - Combining Resources"/>
          <p:cNvPicPr>
            <a:picLocks noChangeAspect="1"/>
          </p:cNvPicPr>
          <p:nvPr/>
        </p:nvPicPr>
        <p:blipFill>
          <a:blip r:embed="rId2"/>
          <a:stretch>
            <a:fillRect/>
          </a:stretch>
        </p:blipFill>
        <p:spPr>
          <a:xfrm>
            <a:off x="838200" y="2286000"/>
            <a:ext cx="7467599" cy="2466676"/>
          </a:xfrm>
          <a:prstGeom prst="rect">
            <a:avLst/>
          </a:prstGeom>
        </p:spPr>
      </p:pic>
    </p:spTree>
    <p:extLst>
      <p:ext uri="{BB962C8B-B14F-4D97-AF65-F5344CB8AC3E}">
        <p14:creationId xmlns:p14="http://schemas.microsoft.com/office/powerpoint/2010/main" val="2426887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Product Elements: Understanding the difference between goods &amp; services</a:t>
            </a:r>
            <a:endParaRPr lang="en-US" sz="3200" dirty="0"/>
          </a:p>
        </p:txBody>
      </p:sp>
      <p:sp>
        <p:nvSpPr>
          <p:cNvPr id="4" name="Subtitle 2"/>
          <p:cNvSpPr txBox="1">
            <a:spLocks/>
          </p:cNvSpPr>
          <p:nvPr/>
        </p:nvSpPr>
        <p:spPr bwMode="auto">
          <a:xfrm>
            <a:off x="228600" y="1828800"/>
            <a:ext cx="41148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ct val="20000"/>
              </a:spcBef>
              <a:spcAft>
                <a:spcPct val="0"/>
              </a:spcAft>
              <a:buClr>
                <a:srgbClr val="006600"/>
              </a:buClr>
              <a:buSzPct val="100000"/>
              <a:buFont typeface="Wingdings" pitchFamily="2" charset="2"/>
              <a:buChar char="§"/>
              <a:defRPr sz="2800">
                <a:solidFill>
                  <a:schemeClr val="tx1"/>
                </a:solidFill>
                <a:latin typeface="+mn-lt"/>
                <a:ea typeface="+mn-ea"/>
                <a:cs typeface="+mn-cs"/>
              </a:defRPr>
            </a:lvl1pPr>
            <a:lvl2pPr marL="742950" indent="-285750" algn="l" rtl="0" eaLnBrk="1" fontAlgn="base" hangingPunct="1">
              <a:lnSpc>
                <a:spcPct val="90000"/>
              </a:lnSpc>
              <a:spcBef>
                <a:spcPct val="20000"/>
              </a:spcBef>
              <a:spcAft>
                <a:spcPct val="0"/>
              </a:spcAft>
              <a:buClr>
                <a:srgbClr val="FFCC00"/>
              </a:buClr>
              <a:buFont typeface="Arial" charset="0"/>
              <a:buChar char="•"/>
              <a:defRPr sz="2400">
                <a:solidFill>
                  <a:schemeClr val="tx1"/>
                </a:solidFill>
                <a:latin typeface="+mn-lt"/>
              </a:defRPr>
            </a:lvl2pPr>
            <a:lvl3pPr marL="1143000" indent="-228600" algn="l" rtl="0" eaLnBrk="1" fontAlgn="base" hangingPunct="1">
              <a:spcBef>
                <a:spcPct val="20000"/>
              </a:spcBef>
              <a:spcAft>
                <a:spcPct val="0"/>
              </a:spcAft>
              <a:buClr>
                <a:srgbClr val="7030A0"/>
              </a:buClr>
              <a:buSzPct val="100000"/>
              <a:buFont typeface="Wingdings" panose="05000000000000000000" pitchFamily="2" charset="2"/>
              <a:buChar char="§"/>
              <a:defRPr sz="2000">
                <a:solidFill>
                  <a:schemeClr val="tx1"/>
                </a:solidFill>
                <a:latin typeface="+mn-lt"/>
              </a:defRPr>
            </a:lvl3pPr>
            <a:lvl4pPr marL="1600200" indent="-228600" algn="l" rtl="0" eaLnBrk="1" fontAlgn="base" hangingPunct="1">
              <a:spcBef>
                <a:spcPct val="20000"/>
              </a:spcBef>
              <a:spcAft>
                <a:spcPct val="0"/>
              </a:spcAft>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8788" indent="-458788">
              <a:spcBef>
                <a:spcPct val="0"/>
              </a:spcBef>
              <a:spcAft>
                <a:spcPts val="3600"/>
              </a:spcAft>
              <a:buFont typeface="Arial" charset="0"/>
              <a:buChar char="•"/>
              <a:defRPr/>
            </a:pPr>
            <a:r>
              <a:rPr lang="en-US" sz="2000" b="1" dirty="0" smtClean="0">
                <a:solidFill>
                  <a:prstClr val="black"/>
                </a:solidFill>
                <a:ea typeface="ＭＳ Ｐゴシック" charset="0"/>
                <a:cs typeface="ＭＳ Ｐゴシック" charset="0"/>
              </a:rPr>
              <a:t>Goods -- </a:t>
            </a:r>
            <a:r>
              <a:rPr lang="en-US" sz="2000" i="1" dirty="0" smtClean="0">
                <a:solidFill>
                  <a:prstClr val="black"/>
                </a:solidFill>
                <a:ea typeface="ＭＳ Ｐゴシック" charset="0"/>
                <a:cs typeface="ＭＳ Ｐゴシック" charset="0"/>
              </a:rPr>
              <a:t>Tangible products such as computers, food, clothing, cars and appliances.</a:t>
            </a:r>
          </a:p>
          <a:p>
            <a:pPr marL="458788" indent="-458788">
              <a:spcBef>
                <a:spcPct val="0"/>
              </a:spcBef>
              <a:spcAft>
                <a:spcPts val="3600"/>
              </a:spcAft>
              <a:buFont typeface="Arial" charset="0"/>
              <a:buChar char="•"/>
              <a:defRPr/>
            </a:pPr>
            <a:r>
              <a:rPr lang="en-US" sz="2000" b="1" dirty="0" smtClean="0">
                <a:solidFill>
                  <a:prstClr val="black"/>
                </a:solidFill>
                <a:ea typeface="ＭＳ Ｐゴシック" charset="0"/>
                <a:cs typeface="ＭＳ Ｐゴシック" charset="0"/>
              </a:rPr>
              <a:t>Services -- </a:t>
            </a:r>
            <a:r>
              <a:rPr lang="en-US" sz="2000" i="1" dirty="0" smtClean="0">
                <a:solidFill>
                  <a:prstClr val="black"/>
                </a:solidFill>
                <a:ea typeface="ＭＳ Ｐゴシック" charset="0"/>
                <a:cs typeface="ＭＳ Ｐゴシック" charset="0"/>
              </a:rPr>
              <a:t>Intangible products (that can’</a:t>
            </a:r>
            <a:r>
              <a:rPr lang="en-US" altLang="ja-JP" sz="2000" i="1" dirty="0" smtClean="0">
                <a:solidFill>
                  <a:prstClr val="black"/>
                </a:solidFill>
                <a:ea typeface="ＭＳ Ｐゴシック" charset="0"/>
                <a:cs typeface="ＭＳ Ｐゴシック" charset="0"/>
              </a:rPr>
              <a:t>t be held in your hand) like education, healthcare, insurance, recreation and travel.</a:t>
            </a:r>
          </a:p>
          <a:p>
            <a:pPr marL="458788" lvl="1" indent="-458788">
              <a:spcBef>
                <a:spcPct val="0"/>
              </a:spcBef>
              <a:spcAft>
                <a:spcPts val="3600"/>
              </a:spcAft>
              <a:defRPr/>
            </a:pPr>
            <a:r>
              <a:rPr lang="en-US" sz="2000" b="1" i="1" dirty="0" smtClean="0">
                <a:ea typeface="ＭＳ Ｐゴシック" pitchFamily="34" charset="-128"/>
              </a:rPr>
              <a:t>PRODUCTS CAN CONSIST OF BOTH GOOD AND SERVICE ELEMENTS!</a:t>
            </a:r>
            <a:endParaRPr lang="en-US" sz="2000" i="1" dirty="0" smtClean="0">
              <a:ea typeface="ＭＳ Ｐゴシック" charset="0"/>
              <a:cs typeface="ＭＳ Ｐゴシック" charset="0"/>
            </a:endParaRPr>
          </a:p>
          <a:p>
            <a:pPr>
              <a:defRPr/>
            </a:pPr>
            <a:endParaRPr lang="en-US" sz="2000" dirty="0">
              <a:solidFill>
                <a:srgbClr val="000000"/>
              </a:solidFill>
              <a:ea typeface="ＭＳ Ｐゴシック" charset="0"/>
              <a:cs typeface="ＭＳ Ｐゴシック"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828800"/>
            <a:ext cx="182086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redbonealley.com/images/stamp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20863"/>
            <a:ext cx="20224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389"/>
      </p:ext>
    </p:extLst>
  </p:cSld>
  <p:clrMapOvr>
    <a:masterClrMapping/>
  </p:clrMapOvr>
  <p:transition xmlns:p14="http://schemas.microsoft.com/office/powerpoint/2010/main" spd="med">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Exploring the World of Business and Economics&amp;quot;&quot;/&gt;&lt;property id=&quot;20307&quot; value=&quot;329&quot;/&gt;&lt;/object&gt;&lt;object type=&quot;3&quot; unique_id=&quot;10005&quot;&gt;&lt;property id=&quot;20148&quot; value=&quot;5&quot;/&gt;&lt;property id=&quot;20300&quot; value=&quot;Slide 2 - &amp;quot;Learning Objectives&amp;quot;&quot;/&gt;&lt;property id=&quot;20307&quot; value=&quot;259&quot;/&gt;&lt;/object&gt;&lt;object type=&quot;3&quot; unique_id=&quot;10006&quot;&gt;&lt;property id=&quot;20148&quot; value=&quot;5&quot;/&gt;&lt;property id=&quot;20300&quot; value=&quot;Slide 3 - &amp;quot;Zynga Zooms into Business&amp;quot;&quot;/&gt;&lt;property id=&quot;20307&quot; value=&quot;350&quot;/&gt;&lt;/object&gt;&lt;object type=&quot;3&quot; unique_id=&quot;10007&quot;&gt;&lt;property id=&quot;20148&quot; value=&quot;5&quot;/&gt;&lt;property id=&quot;20300&quot; value=&quot;Slide 4 - &amp;quot;Introduction&amp;quot;&quot;/&gt;&lt;property id=&quot;20307&quot; value=&quot;338&quot;/&gt;&lt;/object&gt;&lt;object type=&quot;3&quot; unique_id=&quot;10008&quot;&gt;&lt;property id=&quot;20148&quot; value=&quot;5&quot;/&gt;&lt;property id=&quot;20300&quot; value=&quot;Slide 5 - &amp;quot;Your Future in the Changing &amp;#x0D;&amp;#x0A;World of Business&amp;quot;&quot;/&gt;&lt;property id=&quot;20307&quot; value=&quot;351&quot;/&gt;&lt;/object&gt;&lt;object type=&quot;3&quot; unique_id=&quot;10009&quot;&gt;&lt;property id=&quot;20148&quot; value=&quot;5&quot;/&gt;&lt;property id=&quot;20300&quot; value=&quot;Slide 6 - &amp;quot;Why Study Business? (cont’d)&amp;quot;&quot;/&gt;&lt;property id=&quot;20307&quot; value=&quot;271&quot;/&gt;&lt;/object&gt;&lt;object type=&quot;3&quot; unique_id=&quot;10010&quot;&gt;&lt;property id=&quot;20148&quot; value=&quot;5&quot;/&gt;&lt;property id=&quot;20300&quot; value=&quot;Slide 7 - &amp;quot;Tips for Studying Business&amp;quot;&quot;/&gt;&lt;property id=&quot;20307&quot; value=&quot;306&quot;/&gt;&lt;/object&gt;&lt;object type=&quot;3&quot; unique_id=&quot;10011&quot;&gt;&lt;property id=&quot;20148&quot; value=&quot;5&quot;/&gt;&lt;property id=&quot;20300&quot; value=&quot;Slide 8 - &amp;quot;What Is Business?&amp;quot;&quot;/&gt;&lt;property id=&quot;20307&quot; value=&quot;272&quot;/&gt;&lt;/object&gt;&lt;object type=&quot;3&quot; unique_id=&quot;10012&quot;&gt;&lt;property id=&quot;20148&quot; value=&quot;5&quot;/&gt;&lt;property id=&quot;20300&quot; value=&quot;Slide 9 - &amp;quot;Classification of Businesses&amp;quot;&quot;/&gt;&lt;property id=&quot;20307&quot; value=&quot;352&quot;/&gt;&lt;/object&gt;&lt;object type=&quot;3&quot; unique_id=&quot;10013&quot;&gt;&lt;property id=&quot;20148&quot; value=&quot;5&quot;/&gt;&lt;property id=&quot;20300&quot; value=&quot;Slide 10 - &amp;quot;The Importance of Manufacturing&amp;quot;&quot;/&gt;&lt;property id=&quot;20307&quot; value=&quot;262&quot;/&gt;&lt;/object&gt;&lt;object type=&quot;3&quot; unique_id=&quot;10014&quot;&gt;&lt;property id=&quot;20148&quot; value=&quot;5&quot;/&gt;&lt;property id=&quot;20300&quot; value=&quot;Slide 12 - &amp;quot;Classification of Businesses&amp;quot;&quot;/&gt;&lt;property id=&quot;20307&quot; value=&quot;327&quot;/&gt;&lt;/object&gt;&lt;object type=&quot;3&quot; unique_id=&quot;10015&quot;&gt;&lt;property id=&quot;20148&quot; value=&quot;5&quot;/&gt;&lt;property id=&quot;20300&quot; value=&quot;Slide 13 - &amp;quot;The Relationship Between Sales &amp;#x0D;&amp;#x0A;Revenue and Profit&amp;quot;&quot;/&gt;&lt;property id=&quot;20307&quot; value=&quot;291&quot;/&gt;&lt;/object&gt;&lt;object type=&quot;3&quot; unique_id=&quot;10016&quot;&gt;&lt;property id=&quot;20148&quot; value=&quot;5&quot;/&gt;&lt;property id=&quot;20300&quot; value=&quot;Slide 14 - &amp;quot;The Function of Profit&amp;quot;&quot;/&gt;&lt;property id=&quot;20307&quot; value=&quot;353&quot;/&gt;&lt;/object&gt;&lt;object type=&quot;3&quot; unique_id=&quot;10017&quot;&gt;&lt;property id=&quot;20148&quot; value=&quot;5&quot;/&gt;&lt;property id=&quot;20300&quot; value=&quot;Slide 15 - &amp;quot;Paths to E-Profits&amp;quot;&quot;/&gt;&lt;property id=&quot;20307&quot; value=&quot;349&quot;/&gt;&lt;/object&gt;&lt;object type=&quot;3&quot; unique_id=&quot;10018&quot;&gt;&lt;property id=&quot;20148&quot; value=&quot;5&quot;/&gt;&lt;property id=&quot;20300&quot; value=&quot;Slide 16 - &amp;quot;Stakeholders&amp;quot;&quot;/&gt;&lt;property id=&quot;20307&quot; value=&quot;275&quot;/&gt;&lt;/object&gt;&lt;object type=&quot;3&quot; unique_id=&quot;10019&quot;&gt;&lt;property id=&quot;20148&quot; value=&quot;5&quot;/&gt;&lt;property id=&quot;20300&quot; value=&quot;Slide 17 - &amp;quot;Economics&amp;quot;&quot;/&gt;&lt;property id=&quot;20307&quot; value=&quot;354&quot;/&gt;&lt;/object&gt;&lt;object type=&quot;3&quot; unique_id=&quot;10020&quot;&gt;&lt;property id=&quot;20148&quot; value=&quot;5&quot;/&gt;&lt;property id=&quot;20300&quot; value=&quot;Slide 18 - &amp;quot;Types of Economic Systems  &amp;quot;&quot;/&gt;&lt;property id=&quot;20307&quot; value=&quot;319&quot;/&gt;&lt;/object&gt;&lt;object type=&quot;3&quot; unique_id=&quot;10021&quot;&gt;&lt;property id=&quot;20148&quot; value=&quot;5&quot;/&gt;&lt;property id=&quot;20300&quot; value=&quot;Slide 19 - &amp;quot;Types of Economic Systems (cont’d)&amp;quot;&quot;/&gt;&lt;property id=&quot;20307&quot; value=&quot;355&quot;/&gt;&lt;/object&gt;&lt;object type=&quot;3&quot; unique_id=&quot;10022&quot;&gt;&lt;property id=&quot;20148&quot; value=&quot;5&quot;/&gt;&lt;property id=&quot;20300&quot; value=&quot;Slide 20 - &amp;quot;Capitalism&amp;quot;&quot;/&gt;&lt;property id=&quot;20307&quot; value=&quot;356&quot;/&gt;&lt;/object&gt;&lt;object type=&quot;3&quot; unique_id=&quot;10024&quot;&gt;&lt;property id=&quot;20148&quot; value=&quot;5&quot;/&gt;&lt;property id=&quot;20300&quot; value=&quot;Slide 21 - &amp;quot; Basic assumptions for Adam Smith’s &amp;#x0D;&amp;#x0A;Laissez-Faire Capitalism&amp;#x0D;&amp;#x0A;&amp;quot;&quot;/&gt;&lt;property id=&quot;20307&quot; value=&quot;276&quot;/&gt;&lt;/object&gt;&lt;object type=&quot;3&quot; unique_id=&quot;10025&quot;&gt;&lt;property id=&quot;20148&quot; value=&quot;5&quot;/&gt;&lt;property id=&quot;20300&quot; value=&quot;Slide 22 - &amp;quot;Command Economy - Socialism&amp;#x0D;&amp;#x0A;&amp;quot;&quot;/&gt;&lt;property id=&quot;20307&quot; value=&quot;358&quot;/&gt;&lt;/object&gt;&lt;object type=&quot;3&quot; unique_id=&quot;10026&quot;&gt;&lt;property id=&quot;20148&quot; value=&quot;5&quot;/&gt;&lt;property id=&quot;20300&quot; value=&quot;Slide 23 - &amp;quot;Command Economy - Communism&amp;#x0D;&amp;#x0A;&amp;quot;&quot;/&gt;&lt;property id=&quot;20307&quot; value=&quot;359&quot;/&gt;&lt;/object&gt;&lt;object type=&quot;3&quot; unique_id=&quot;10027&quot;&gt;&lt;property id=&quot;20148&quot; value=&quot;5&quot;/&gt;&lt;property id=&quot;20300&quot; value=&quot;Slide 24 - &amp;quot; The U.S. economy is a mixed economy.&amp;#x0D;&amp;#x0A;&amp;quot;&quot;/&gt;&lt;property id=&quot;20307&quot; value=&quot;360&quot;/&gt;&lt;/object&gt;&lt;object type=&quot;3&quot; unique_id=&quot;10028&quot;&gt;&lt;property id=&quot;20148&quot; value=&quot;5&quot;/&gt;&lt;property id=&quot;20300&quot; value=&quot;Slide 25 - &amp;quot;The Circular Flow in Our Mixed Economy&amp;quot;&quot;/&gt;&lt;property id=&quot;20307&quot; value=&quot;264&quot;/&gt;&lt;/object&gt;&lt;object type=&quot;3&quot; unique_id=&quot;10029&quot;&gt;&lt;property id=&quot;20148&quot; value=&quot;5&quot;/&gt;&lt;property id=&quot;20300&quot; value=&quot;Slide 26 - &amp;quot;Measuring Economic Performance&amp;quot;&quot;/&gt;&lt;property id=&quot;20307&quot; value=&quot;281&quot;/&gt;&lt;/object&gt;&lt;object type=&quot;3&quot; unique_id=&quot;10030&quot;&gt;&lt;property id=&quot;20148&quot; value=&quot;5&quot;/&gt;&lt;property id=&quot;20300&quot; value=&quot;Slide 27 - &amp;quot;Measuring Economic Performance (cont’d)&amp;quot;&quot;/&gt;&lt;property id=&quot;20307&quot; value=&quot;361&quot;/&gt;&lt;/object&gt;&lt;object type=&quot;3&quot; unique_id=&quot;10031&quot;&gt;&lt;property id=&quot;20148&quot; value=&quot;5&quot;/&gt;&lt;property id=&quot;20300&quot; value=&quot;Slide 28 - &amp;quot;Measuring Economic Performance (cont’d)&amp;quot;&quot;/&gt;&lt;property id=&quot;20307&quot; value=&quot;362&quot;/&gt;&lt;/object&gt;&lt;object type=&quot;3&quot; unique_id=&quot;10032&quot;&gt;&lt;property id=&quot;20148&quot; value=&quot;5&quot;/&gt;&lt;property id=&quot;20300&quot; value=&quot;Slide 29 - &amp;quot;Gross Domestic Product&amp;quot;&quot;/&gt;&lt;property id=&quot;20307&quot; value=&quot;363&quot;/&gt;&lt;/object&gt;&lt;object type=&quot;3&quot; unique_id=&quot;10033&quot;&gt;&lt;property id=&quot;20148&quot; value=&quot;5&quot;/&gt;&lt;property id=&quot;20300&quot; value=&quot;Slide 30 - &amp;quot;Balance of Trade&amp;quot;&quot;/&gt;&lt;property id=&quot;20307&quot; value=&quot;367&quot;/&gt;&lt;/object&gt;&lt;object type=&quot;3&quot; unique_id=&quot;10034&quot;&gt;&lt;property id=&quot;20148&quot; value=&quot;5&quot;/&gt;&lt;property id=&quot;20300&quot; value=&quot;Slide 31 - &amp;quot;Bank Credit of All Commercial Banks&amp;quot;&quot;/&gt;&lt;property id=&quot;20307&quot; value=&quot;368&quot;/&gt;&lt;/object&gt;&lt;object type=&quot;3&quot; unique_id=&quot;10035&quot;&gt;&lt;property id=&quot;20148&quot; value=&quot;5&quot;/&gt;&lt;property id=&quot;20300&quot; value=&quot;Slide 32&quot;/&gt;&lt;property id=&quot;20307&quot; value=&quot;364&quot;/&gt;&lt;/object&gt;&lt;object type=&quot;3&quot; unique_id=&quot;10036&quot;&gt;&lt;property id=&quot;20148&quot; value=&quot;5&quot;/&gt;&lt;property id=&quot;20300&quot; value=&quot;Slide 33 - &amp;quot;Inflation Rate&amp;quot;&quot;/&gt;&lt;property id=&quot;20307&quot; value=&quot;365&quot;/&gt;&lt;/object&gt;&lt;object type=&quot;3&quot; unique_id=&quot;10037&quot;&gt;&lt;property id=&quot;20148&quot; value=&quot;5&quot;/&gt;&lt;property id=&quot;20300&quot; value=&quot;Slide 34 - &amp;quot;Unemployment Rate&amp;quot;&quot;/&gt;&lt;property id=&quot;20307&quot; value=&quot;366&quot;/&gt;&lt;/object&gt;&lt;object type=&quot;3&quot; unique_id=&quot;10038&quot;&gt;&lt;property id=&quot;20148&quot; value=&quot;5&quot;/&gt;&lt;property id=&quot;20300&quot; value=&quot;Slide 35 - &amp;quot;Corporate Profits&amp;quot;&quot;/&gt;&lt;property id=&quot;20307&quot; value=&quot;369&quot;/&gt;&lt;/object&gt;&lt;object type=&quot;3&quot; unique_id=&quot;10039&quot;&gt;&lt;property id=&quot;20148&quot; value=&quot;5&quot;/&gt;&lt;property id=&quot;20300&quot; value=&quot;Slide 36 - &amp;quot;New Housing Starts&amp;quot;&quot;/&gt;&lt;property id=&quot;20307&quot; value=&quot;370&quot;/&gt;&lt;/object&gt;&lt;object type=&quot;3&quot; unique_id=&quot;10040&quot;&gt;&lt;property id=&quot;20148&quot; value=&quot;5&quot;/&gt;&lt;property id=&quot;20300&quot; value=&quot;Slide 37 - &amp;quot;Interest Rates&amp;quot;&quot;/&gt;&lt;property id=&quot;20307&quot; value=&quot;371&quot;/&gt;&lt;/object&gt;&lt;object type=&quot;3&quot; unique_id=&quot;10041&quot;&gt;&lt;property id=&quot;20148&quot; value=&quot;5&quot;/&gt;&lt;property id=&quot;20300&quot; value=&quot;Slide 38 - &amp;quot;The Business Cycle&amp;quot;&quot;/&gt;&lt;property id=&quot;20307&quot; value=&quot;293&quot;/&gt;&lt;/object&gt;&lt;object type=&quot;3&quot; unique_id=&quot;10042&quot;&gt;&lt;property id=&quot;20148&quot; value=&quot;5&quot;/&gt;&lt;property id=&quot;20300&quot; value=&quot;Slide 39 - &amp;quot;Is recession something that can’t be avoided? &amp;quot;&quot;/&gt;&lt;property id=&quot;20307&quot; value=&quot;372&quot;/&gt;&lt;/object&gt;&lt;object type=&quot;3&quot; unique_id=&quot;10043&quot;&gt;&lt;property id=&quot;20148&quot; value=&quot;5&quot;/&gt;&lt;property id=&quot;20300&quot; value=&quot;Slide 40 - &amp;quot;Monetary Policies&amp;quot;&quot;/&gt;&lt;property id=&quot;20307&quot; value=&quot;373&quot;/&gt;&lt;/object&gt;&lt;object type=&quot;3&quot; unique_id=&quot;10046&quot;&gt;&lt;property id=&quot;20148&quot; value=&quot;5&quot;/&gt;&lt;property id=&quot;20300&quot; value=&quot;Slide 45 - &amp;quot;Supply Curve and Demand Curve&amp;quot;&quot;/&gt;&lt;property id=&quot;20307&quot; value=&quot;266&quot;/&gt;&lt;/object&gt;&lt;object type=&quot;3&quot; unique_id=&quot;10058&quot;&gt;&lt;property id=&quot;20148&quot; value=&quot;5&quot;/&gt;&lt;property id=&quot;20300&quot; value=&quot;Slide 60 - &amp;quot;American Business Today (cont’d)&amp;quot;&quot;/&gt;&lt;property id=&quot;20307&quot; value=&quot;333&quot;/&gt;&lt;/object&gt;&lt;object type=&quot;3&quot; unique_id=&quot;10800&quot;&gt;&lt;property id=&quot;20148&quot; value=&quot;5&quot;/&gt;&lt;property id=&quot;20300&quot; value=&quot;Slide 11 - &amp;quot;The Importance of Manufacturing&amp;quot;&quot;/&gt;&lt;property id=&quot;20307&quot; value=&quot;374&quot;/&gt;&lt;/object&gt;&lt;object type=&quot;3&quot; unique_id=&quot;10801&quot;&gt;&lt;property id=&quot;20148&quot; value=&quot;5&quot;/&gt;&lt;property id=&quot;20300&quot; value=&quot;Slide 41 - &amp;quot;Fiscal Policy&amp;quot;&quot;/&gt;&lt;property id=&quot;20307&quot; value=&quot;375&quot;/&gt;&lt;/object&gt;&lt;object type=&quot;3&quot; unique_id=&quot;10802&quot;&gt;&lt;property id=&quot;20148&quot; value=&quot;5&quot;/&gt;&lt;property id=&quot;20300&quot; value=&quot;Slide 42 - &amp;quot;Federal Deficit and National Debt&amp;quot;&quot;/&gt;&lt;property id=&quot;20307&quot; value=&quot;376&quot;/&gt;&lt;/object&gt;&lt;object type=&quot;3&quot; unique_id=&quot;10803&quot;&gt;&lt;property id=&quot;20148&quot; value=&quot;5&quot;/&gt;&lt;property id=&quot;20300&quot; value=&quot;Slide 43 - &amp;quot;Competition&amp;quot;&quot;/&gt;&lt;property id=&quot;20307&quot; value=&quot;377&quot;/&gt;&lt;/object&gt;&lt;object type=&quot;3&quot; unique_id=&quot;10804&quot;&gt;&lt;property id=&quot;20148&quot; value=&quot;5&quot;/&gt;&lt;property id=&quot;20300&quot; value=&quot;Slide 44 - &amp;quot;Perfect Competition&amp;quot;&quot;/&gt;&lt;property id=&quot;20307&quot; value=&quot;379&quot;/&gt;&lt;/object&gt;&lt;object type=&quot;3&quot; unique_id=&quot;10805&quot;&gt;&lt;property id=&quot;20148&quot; value=&quot;5&quot;/&gt;&lt;property id=&quot;20300&quot; value=&quot;Slide 46 - &amp;quot;Monopolistic Competition&amp;quot;&quot;/&gt;&lt;property id=&quot;20307&quot; value=&quot;381&quot;/&gt;&lt;/object&gt;&lt;object type=&quot;3&quot; unique_id=&quot;10806&quot;&gt;&lt;property id=&quot;20148&quot; value=&quot;5&quot;/&gt;&lt;property id=&quot;20300&quot; value=&quot;Slide 47 - &amp;quot;Oligopoly&amp;quot;&quot;/&gt;&lt;property id=&quot;20307&quot; value=&quot;382&quot;/&gt;&lt;/object&gt;&lt;object type=&quot;3&quot; unique_id=&quot;10807&quot;&gt;&lt;property id=&quot;20148&quot; value=&quot;5&quot;/&gt;&lt;property id=&quot;20300&quot; value=&quot;Slide 48 - &amp;quot;Monopoly&amp;quot;&quot;/&gt;&lt;property id=&quot;20307&quot; value=&quot;383&quot;/&gt;&lt;/object&gt;&lt;object type=&quot;3&quot; unique_id=&quot;10808&quot;&gt;&lt;property id=&quot;20148&quot; value=&quot;5&quot;/&gt;&lt;property id=&quot;20300&quot; value=&quot;Slide 49 - &amp;quot;Monopoly&amp;quot;&quot;/&gt;&lt;property id=&quot;20307&quot; value=&quot;384&quot;/&gt;&lt;/object&gt;&lt;object type=&quot;3&quot; unique_id=&quot;10809&quot;&gt;&lt;property id=&quot;20148&quot; value=&quot;5&quot;/&gt;&lt;property id=&quot;20300&quot; value=&quot;Slide 50 - &amp;quot;Early Business Development&amp;quot;&quot;/&gt;&lt;property id=&quot;20307&quot; value=&quot;385&quot;/&gt;&lt;/object&gt;&lt;object type=&quot;3&quot; unique_id=&quot;11859&quot;&gt;&lt;property id=&quot;20148&quot; value=&quot;5&quot;/&gt;&lt;property id=&quot;20300&quot; value=&quot;Slide 51 - &amp;quot;Early Business Development&amp;quot;&quot;/&gt;&lt;property id=&quot;20307&quot; value=&quot;386&quot;/&gt;&lt;/object&gt;&lt;object type=&quot;3&quot; unique_id=&quot;11860&quot;&gt;&lt;property id=&quot;20148&quot; value=&quot;5&quot;/&gt;&lt;property id=&quot;20300&quot; value=&quot;Slide 52 - &amp;quot;Early Business Development&amp;quot;&quot;/&gt;&lt;property id=&quot;20307&quot; value=&quot;387&quot;/&gt;&lt;/object&gt;&lt;object type=&quot;3&quot; unique_id=&quot;11861&quot;&gt;&lt;property id=&quot;20148&quot; value=&quot;5&quot;/&gt;&lt;property id=&quot;20300&quot; value=&quot;Slide 53 - &amp;quot;Early Business Development&amp;quot;&quot;/&gt;&lt;property id=&quot;20307&quot; value=&quot;388&quot;/&gt;&lt;/object&gt;&lt;object type=&quot;3&quot; unique_id=&quot;11862&quot;&gt;&lt;property id=&quot;20148&quot; value=&quot;5&quot;/&gt;&lt;property id=&quot;20300&quot; value=&quot;Slide 54 - &amp;quot;Business Development in the 1900s&amp;quot;&quot;/&gt;&lt;property id=&quot;20307&quot; value=&quot;391&quot;/&gt;&lt;/object&gt;&lt;object type=&quot;3&quot; unique_id=&quot;11863&quot;&gt;&lt;property id=&quot;20148&quot; value=&quot;5&quot;/&gt;&lt;property id=&quot;20300&quot; value=&quot;Slide 55 - &amp;quot;Business Development in the 1900s&amp;quot;&quot;/&gt;&lt;property id=&quot;20307&quot; value=&quot;392&quot;/&gt;&lt;/object&gt;&lt;object type=&quot;3&quot; unique_id=&quot;11864&quot;&gt;&lt;property id=&quot;20148&quot; value=&quot;5&quot;/&gt;&lt;property id=&quot;20300&quot; value=&quot;Slide 56 - &amp;quot;Business Development in the 1900s&amp;quot;&quot;/&gt;&lt;property id=&quot;20307&quot; value=&quot;393&quot;/&gt;&lt;/object&gt;&lt;object type=&quot;3&quot; unique_id=&quot;11865&quot;&gt;&lt;property id=&quot;20148&quot; value=&quot;5&quot;/&gt;&lt;property id=&quot;20300&quot; value=&quot;Slide 57 - &amp;quot;Business Development in the 1900s&amp;quot;&quot;/&gt;&lt;property id=&quot;20307&quot; value=&quot;394&quot;/&gt;&lt;/object&gt;&lt;object type=&quot;3&quot; unique_id=&quot;11866&quot;&gt;&lt;property id=&quot;20148&quot; value=&quot;5&quot;/&gt;&lt;property id=&quot;20300&quot; value=&quot;Slide 58 - &amp;quot;Business Development in the 1900s&amp;quot;&quot;/&gt;&lt;property id=&quot;20307&quot; value=&quot;395&quot;/&gt;&lt;/object&gt;&lt;object type=&quot;3&quot; unique_id=&quot;11867&quot;&gt;&lt;property id=&quot;20148&quot; value=&quot;5&quot;/&gt;&lt;property id=&quot;20300&quot; value=&quot;Slide 59 - &amp;quot;American Business Today&amp;quot;&quot;/&gt;&lt;property id=&quot;20307&quot; value=&quot;396&quot;/&gt;&lt;/object&gt;&lt;object type=&quot;3&quot; unique_id=&quot;11868&quot;&gt;&lt;property id=&quot;20148&quot; value=&quot;5&quot;/&gt;&lt;property id=&quot;20300&quot; value=&quot;Slide 61 - &amp;quot;U.S. Manufacturing Employment&amp;#x0D;&amp;#x0A;1980 - 2008 and Projected 2018 (000s)&amp;quot;&quot;/&gt;&lt;property id=&quot;20307&quot; value=&quot;389&quot;/&gt;&lt;/object&gt;&lt;object type=&quot;3&quot; unique_id=&quot;11869&quot;&gt;&lt;property id=&quot;20148&quot; value=&quot;5&quot;/&gt;&lt;property id=&quot;20300&quot; value=&quot;Slide 62 - &amp;quot;A Few of the Fastest Growing &amp;#x0D;&amp;#x0A;Occupations 2008-2018 &amp;#x0D;&amp;#x0A;&amp;quot;&quot;/&gt;&lt;property id=&quot;20307&quot; value=&quot;390&quot;/&gt;&lt;/object&gt;&lt;/object&gt;&lt;/object&gt;&lt;/database&gt;"/>
  <p:tag name="SECTOMILLISECCONVERTED" val="1"/>
</p:tagLst>
</file>

<file path=ppt/theme/theme1.xml><?xml version="1.0" encoding="utf-8"?>
<a:theme xmlns:a="http://schemas.openxmlformats.org/drawingml/2006/main" name="Pride12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8614</TotalTime>
  <Words>3116</Words>
  <Application>Microsoft Macintosh PowerPoint</Application>
  <PresentationFormat>On-screen Show (4:3)</PresentationFormat>
  <Paragraphs>377</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Pride12e</vt:lpstr>
      <vt:lpstr>Chapter 1  Exploring the World of Business and Economics</vt:lpstr>
      <vt:lpstr>Tips for Studying Business</vt:lpstr>
      <vt:lpstr>Why Study Business?</vt:lpstr>
      <vt:lpstr>Understanding Business and Entrepreneurship</vt:lpstr>
      <vt:lpstr>FIGURE 1-1 Who Makes the Most Money?</vt:lpstr>
      <vt:lpstr>Business: A Definition</vt:lpstr>
      <vt:lpstr>The Organized Effort of Individuals </vt:lpstr>
      <vt:lpstr>FIGURE 1-2 Combining Resources</vt:lpstr>
      <vt:lpstr>Product Elements: Understanding the difference between goods &amp; services</vt:lpstr>
      <vt:lpstr>Business Profit</vt:lpstr>
      <vt:lpstr>Profit Motivation: Matching Risk with Profit </vt:lpstr>
      <vt:lpstr>Profit Motivation: Taxes Come From Profit</vt:lpstr>
      <vt:lpstr>Profit Motivation: Profit Enhances Society</vt:lpstr>
      <vt:lpstr>Customer Satisfaction: The Ultimate Objective of Every Business</vt:lpstr>
      <vt:lpstr>Stakeholders</vt:lpstr>
      <vt:lpstr>The Business Environment</vt:lpstr>
      <vt:lpstr>Economics</vt:lpstr>
      <vt:lpstr>Types of Economic Systems</vt:lpstr>
      <vt:lpstr>Capitalism</vt:lpstr>
      <vt:lpstr>FIGURE 1-4 Basic Assumptions of Adam Smith’s Laissez-Faire  Capitalism</vt:lpstr>
      <vt:lpstr>Capitalism</vt:lpstr>
      <vt:lpstr>Capitalism in the United States</vt:lpstr>
      <vt:lpstr>FIGURE 1-5 The Circular Flow in Our Mixed Economy</vt:lpstr>
      <vt:lpstr>Benefits and Limitations of a Free Market Economy</vt:lpstr>
      <vt:lpstr>Command Economies</vt:lpstr>
      <vt:lpstr>Socialism</vt:lpstr>
      <vt:lpstr>Communism</vt:lpstr>
      <vt:lpstr>Trending Towards Mixed Economies</vt:lpstr>
      <vt:lpstr>Measuring Economic Performance</vt:lpstr>
      <vt:lpstr>Understanding RGDP and NGDP</vt:lpstr>
      <vt:lpstr>FIGURE 1-6 GDP in Current Dollars and in Inflation-Adjusted Dollars</vt:lpstr>
      <vt:lpstr>The United States GDP</vt:lpstr>
      <vt:lpstr>The Business Cycle</vt:lpstr>
      <vt:lpstr>Managing Business Cycles (and the Economy)</vt:lpstr>
      <vt:lpstr>National Deficit, Debt and Surplus</vt:lpstr>
      <vt:lpstr>What is our National Debt?</vt:lpstr>
      <vt:lpstr>Types of Competition</vt:lpstr>
      <vt:lpstr>TABLE 1-2 Four Different Types of Competition</vt:lpstr>
      <vt:lpstr>Perfect Competition (slide 1 of 2)</vt:lpstr>
      <vt:lpstr>Perfect Competition (slide 2 of 2)</vt:lpstr>
      <vt:lpstr>FIGURE 1-7 Supply Curve and Demand Curve</vt:lpstr>
      <vt:lpstr>Monopolistic Competition</vt:lpstr>
      <vt:lpstr>Oligopoly</vt:lpstr>
      <vt:lpstr>Monopoly</vt:lpstr>
      <vt:lpstr>American Business Today</vt:lpstr>
    </vt:vector>
  </TitlesOfParts>
  <Company>HMCo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Tianna Tagami;Instructional Designer</dc:creator>
  <cp:lastModifiedBy>Eric Belk</cp:lastModifiedBy>
  <cp:revision>469</cp:revision>
  <cp:lastPrinted>2017-08-02T02:05:10Z</cp:lastPrinted>
  <dcterms:modified xsi:type="dcterms:W3CDTF">2018-08-21T01:23:47Z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81C559C9-D57A-447F-8ADB-55EC58C1EE43</vt:lpwstr>
  </property>
  <property fmtid="{D5CDD505-2E9C-101B-9397-08002B2CF9AE}" pid="4" name="ArticulatePath">
    <vt:lpwstr>PHK11eCh01_lecture</vt:lpwstr>
  </property>
  <property fmtid="{D5CDD505-2E9C-101B-9397-08002B2CF9AE}" pid="5" name="ArticulateProjectFull">
    <vt:lpwstr>C:\Documents and Settings\Don\My Documents\Don Izzo\LarryFlick\Business 11e\Izzo PPT\PHK11eCh01_lecture.ppta</vt:lpwstr>
  </property>
  <property fmtid="{D5CDD505-2E9C-101B-9397-08002B2CF9AE}" pid="6" name="_NewReviewCycle">
    <vt:lpwstr/>
  </property>
</Properties>
</file>