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Lst>
  <p:notesMasterIdLst>
    <p:notesMasterId r:id="rId34"/>
  </p:notesMasterIdLst>
  <p:handoutMasterIdLst>
    <p:handoutMasterId r:id="rId35"/>
  </p:handoutMasterIdLst>
  <p:sldIdLst>
    <p:sldId id="333" r:id="rId5"/>
    <p:sldId id="292" r:id="rId6"/>
    <p:sldId id="294" r:id="rId7"/>
    <p:sldId id="327" r:id="rId8"/>
    <p:sldId id="329" r:id="rId9"/>
    <p:sldId id="297" r:id="rId10"/>
    <p:sldId id="298" r:id="rId11"/>
    <p:sldId id="341" r:id="rId12"/>
    <p:sldId id="301" r:id="rId13"/>
    <p:sldId id="302" r:id="rId14"/>
    <p:sldId id="305" r:id="rId15"/>
    <p:sldId id="335" r:id="rId16"/>
    <p:sldId id="306" r:id="rId17"/>
    <p:sldId id="303" r:id="rId18"/>
    <p:sldId id="307" r:id="rId19"/>
    <p:sldId id="323" r:id="rId20"/>
    <p:sldId id="330" r:id="rId21"/>
    <p:sldId id="336" r:id="rId22"/>
    <p:sldId id="309" r:id="rId23"/>
    <p:sldId id="310" r:id="rId24"/>
    <p:sldId id="311" r:id="rId25"/>
    <p:sldId id="342" r:id="rId26"/>
    <p:sldId id="312" r:id="rId27"/>
    <p:sldId id="313" r:id="rId28"/>
    <p:sldId id="315" r:id="rId29"/>
    <p:sldId id="317" r:id="rId30"/>
    <p:sldId id="331" r:id="rId31"/>
    <p:sldId id="338" r:id="rId32"/>
    <p:sldId id="339"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Palatino Linotype" panose="02040502050505030304" pitchFamily="18" charset="0"/>
      <p:regular r:id="rId44"/>
      <p:bold r:id="rId45"/>
      <p:italic r:id="rId46"/>
      <p:boldItalic r:id="rId47"/>
    </p:embeddedFont>
  </p:embeddedFontLst>
  <p:custDataLst>
    <p:tags r:id="rId48"/>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itra Krishna" initials="SK" lastIdx="26" clrIdx="0"/>
  <p:cmAuthor id="2" name="Anisha Fernandes" initials="AMF"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91505" autoAdjust="0"/>
  </p:normalViewPr>
  <p:slideViewPr>
    <p:cSldViewPr snapToGrid="0">
      <p:cViewPr varScale="1">
        <p:scale>
          <a:sx n="106" d="100"/>
          <a:sy n="106" d="100"/>
        </p:scale>
        <p:origin x="1856" y="176"/>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466146E-911D-4CD3-A291-2139DBB295D2}" type="datetimeFigureOut">
              <a:rPr lang="en-US"/>
              <a:pPr>
                <a:defRPr/>
              </a:pPr>
              <a:t>9/16/20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574BCD-B26F-4CD7-8396-A2BA98734EBA}" type="slidenum">
              <a:rPr lang="en-US"/>
              <a:pPr>
                <a:defRPr/>
              </a:pPr>
              <a:t>‹#›</a:t>
            </a:fld>
            <a:endParaRPr lang="en-US"/>
          </a:p>
        </p:txBody>
      </p:sp>
    </p:spTree>
    <p:extLst>
      <p:ext uri="{BB962C8B-B14F-4D97-AF65-F5344CB8AC3E}">
        <p14:creationId xmlns:p14="http://schemas.microsoft.com/office/powerpoint/2010/main" val="244070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42761A-EA2B-4CC2-9B55-C66948E728D6}" type="slidenum">
              <a:rPr lang="en-US"/>
              <a:pPr>
                <a:defRPr/>
              </a:pPr>
              <a:t>‹#›</a:t>
            </a:fld>
            <a:endParaRPr lang="en-US"/>
          </a:p>
        </p:txBody>
      </p:sp>
    </p:spTree>
    <p:extLst>
      <p:ext uri="{BB962C8B-B14F-4D97-AF65-F5344CB8AC3E}">
        <p14:creationId xmlns:p14="http://schemas.microsoft.com/office/powerpoint/2010/main" val="193003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dirty="0"/>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616AB3-3DBF-49D7-946C-950B9FDC627C}" type="slidenum">
              <a:rPr lang="en-US" altLang="en-US" smtClean="0"/>
              <a:pPr eaLnBrk="1" hangingPunct="1">
                <a:spcBef>
                  <a:spcPct val="0"/>
                </a:spcBef>
              </a:pPr>
              <a:t>2</a:t>
            </a:fld>
            <a:endParaRPr lang="en-US" altLang="en-US"/>
          </a:p>
        </p:txBody>
      </p:sp>
    </p:spTree>
    <p:extLst>
      <p:ext uri="{BB962C8B-B14F-4D97-AF65-F5344CB8AC3E}">
        <p14:creationId xmlns:p14="http://schemas.microsoft.com/office/powerpoint/2010/main" val="229527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CCBFAF-D1CF-4C8C-B52F-10F5774F4C99}" type="slidenum">
              <a:rPr lang="en-US" altLang="en-US" smtClean="0"/>
              <a:pPr eaLnBrk="1" hangingPunct="1">
                <a:spcBef>
                  <a:spcPct val="0"/>
                </a:spcBef>
              </a:pPr>
              <a:t>12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4890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C44D4A-D53C-4836-B367-02D156F5A510}" type="slidenum">
              <a:rPr lang="en-US" altLang="en-US" smtClean="0"/>
              <a:pPr eaLnBrk="1" hangingPunct="1">
                <a:spcBef>
                  <a:spcPct val="0"/>
                </a:spcBef>
              </a:pPr>
              <a:t>13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3586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89B8A7-7B1F-461E-A110-65D341B5A16B}" type="slidenum">
              <a:rPr lang="en-US" altLang="en-US" smtClean="0"/>
              <a:pPr eaLnBrk="1" hangingPunct="1">
                <a:spcBef>
                  <a:spcPct val="0"/>
                </a:spcBef>
              </a:pPr>
              <a:t>14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362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1B5940-4D95-4BA1-B33C-412D931E2A26}" type="slidenum">
              <a:rPr lang="en-US" altLang="en-US" smtClean="0"/>
              <a:pPr eaLnBrk="1" hangingPunct="1">
                <a:spcBef>
                  <a:spcPct val="0"/>
                </a:spcBef>
              </a:pPr>
              <a:t>15</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8231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altLang="en-US" dirty="0"/>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DF5F24-481D-4F41-B454-78DAD20D0E33}"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151126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101275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5088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1568AA-B5D2-490F-900F-542B377F9AB2}" type="slidenum">
              <a:rPr lang="en-US" altLang="en-US" smtClean="0"/>
              <a:pPr eaLnBrk="1" hangingPunct="1">
                <a:spcBef>
                  <a:spcPct val="0"/>
                </a:spcBef>
              </a:pPr>
              <a:t>19</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804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AFF09-225F-4289-B79A-E34BD83798E6}" type="slidenum">
              <a:rPr lang="en-US" altLang="en-US" smtClean="0"/>
              <a:pPr eaLnBrk="1" hangingPunct="1">
                <a:spcBef>
                  <a:spcPct val="0"/>
                </a:spcBef>
              </a:pPr>
              <a:t>20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0041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BE2BA9-2D0D-4533-9E22-2907ADDAB7D0}" type="slidenum">
              <a:rPr lang="en-US" altLang="en-US" smtClean="0"/>
              <a:pPr eaLnBrk="1" hangingPunct="1">
                <a:spcBef>
                  <a:spcPct val="0"/>
                </a:spcBef>
              </a:pPr>
              <a:t>21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5997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E16DEB-056F-4DC1-90F5-256CAF8A14EF}" type="slidenum">
              <a:rPr lang="en-US" altLang="en-US" smtClean="0"/>
              <a:pPr eaLnBrk="1" hangingPunct="1">
                <a:spcBef>
                  <a:spcPct val="0"/>
                </a:spcBef>
              </a:pPr>
              <a:t>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3165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BE2BA9-2D0D-4533-9E22-2907ADDAB7D0}" type="slidenum">
              <a:rPr lang="en-US" altLang="en-US" smtClean="0"/>
              <a:pPr eaLnBrk="1" hangingPunct="1">
                <a:spcBef>
                  <a:spcPct val="0"/>
                </a:spcBef>
              </a:pPr>
              <a:t>22</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96632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5526BE-198D-4FDE-8A24-6CB0C7F96524}" type="slidenum">
              <a:rPr lang="en-US" altLang="en-US" smtClean="0"/>
              <a:pPr eaLnBrk="1" hangingPunct="1">
                <a:spcBef>
                  <a:spcPct val="0"/>
                </a:spcBef>
              </a:pPr>
              <a:t>23</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63588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DBB2BD-2354-474C-8B98-8D0319305ABF}" type="slidenum">
              <a:rPr lang="en-US" altLang="en-US" smtClean="0"/>
              <a:pPr eaLnBrk="1" hangingPunct="1">
                <a:spcBef>
                  <a:spcPct val="0"/>
                </a:spcBef>
              </a:pPr>
              <a:t>24</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45623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5279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5FC610-F53C-4D5D-96C6-9F7D1CE3CFB7}" type="slidenum">
              <a:rPr lang="en-US" altLang="en-US" smtClean="0"/>
              <a:pPr eaLnBrk="1" hangingPunct="1">
                <a:spcBef>
                  <a:spcPct val="0"/>
                </a:spcBef>
              </a:pPr>
              <a:t>26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821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dirty="0"/>
          </a:p>
        </p:txBody>
      </p:sp>
      <p:sp>
        <p:nvSpPr>
          <p:cNvPr id="696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93FD8-7529-4BF6-AB38-65FE9FEF1C67}" type="slidenum">
              <a:rPr lang="en-US" altLang="en-US" smtClean="0"/>
              <a:pPr eaLnBrk="1" hangingPunct="1">
                <a:spcBef>
                  <a:spcPct val="0"/>
                </a:spcBef>
              </a:pPr>
              <a:t>27</a:t>
            </a:fld>
            <a:endParaRPr lang="en-US" altLang="en-US"/>
          </a:p>
        </p:txBody>
      </p:sp>
    </p:spTree>
    <p:extLst>
      <p:ext uri="{BB962C8B-B14F-4D97-AF65-F5344CB8AC3E}">
        <p14:creationId xmlns:p14="http://schemas.microsoft.com/office/powerpoint/2010/main" val="129048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F454FF-A97A-4EC8-93D1-B7993AD21E44}" type="slidenum">
              <a:rPr lang="en-US" altLang="en-US" smtClean="0"/>
              <a:pPr eaLnBrk="1" hangingPunct="1">
                <a:spcBef>
                  <a:spcPct val="0"/>
                </a:spcBef>
              </a:pPr>
              <a:t>29</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2022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dirty="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0CC639-68E8-47CA-9253-AE8F8B509215}" type="slidenum">
              <a:rPr lang="en-US" altLang="en-US" smtClean="0"/>
              <a:pPr eaLnBrk="1" hangingPunct="1">
                <a:spcBef>
                  <a:spcPct val="0"/>
                </a:spcBef>
              </a:pPr>
              <a:t>4</a:t>
            </a:fld>
            <a:endParaRPr lang="en-US" altLang="en-US"/>
          </a:p>
        </p:txBody>
      </p:sp>
    </p:spTree>
    <p:extLst>
      <p:ext uri="{BB962C8B-B14F-4D97-AF65-F5344CB8AC3E}">
        <p14:creationId xmlns:p14="http://schemas.microsoft.com/office/powerpoint/2010/main" val="369680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dirty="0"/>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E704FB-0CE6-4A66-AB9B-492FA9491F68}"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223601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3A7D46-E8AF-4256-8892-6825BC3D8447}" type="slidenum">
              <a:rPr lang="en-US" altLang="en-US" smtClean="0"/>
              <a:pPr eaLnBrk="1" hangingPunct="1">
                <a:spcBef>
                  <a:spcPct val="0"/>
                </a:spcBef>
              </a:pPr>
              <a:t>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3902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4222F5-10FF-4C17-97BA-8F46102FA281}" type="slidenum">
              <a:rPr lang="en-US" altLang="en-US" smtClean="0"/>
              <a:pPr eaLnBrk="1" hangingPunct="1">
                <a:spcBef>
                  <a:spcPct val="0"/>
                </a:spcBef>
              </a:pPr>
              <a:t>7</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9184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142BCA-EE5E-4274-B7BD-F85195CE1953}" type="slidenum">
              <a:rPr lang="en-US" altLang="en-US" smtClean="0"/>
              <a:pPr eaLnBrk="1" hangingPunct="1">
                <a:spcBef>
                  <a:spcPct val="0"/>
                </a:spcBef>
              </a:pPr>
              <a:t>9</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483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680FAA-4446-4797-9127-F7BA0C08E568}" type="slidenum">
              <a:rPr lang="en-US" altLang="en-US" smtClean="0"/>
              <a:pPr eaLnBrk="1" hangingPunct="1">
                <a:spcBef>
                  <a:spcPct val="0"/>
                </a:spcBef>
              </a:pPr>
              <a:t>10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7866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7B4DF2-C291-4097-A5E6-5339ADBB2A18}" type="slidenum">
              <a:rPr lang="en-US" altLang="en-US" smtClean="0"/>
              <a:pPr eaLnBrk="1" hangingPunct="1">
                <a:spcBef>
                  <a:spcPct val="0"/>
                </a:spcBef>
              </a:pPr>
              <a:t>11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2772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F61EB-9B0D-4557-8C58-6E3B89E65242}" type="slidenum">
              <a:rPr lang="en-US"/>
              <a:pPr>
                <a:defRPr/>
              </a:pPr>
              <a:t>‹#›</a:t>
            </a:fld>
            <a:endParaRPr lang="en-US"/>
          </a:p>
        </p:txBody>
      </p:sp>
    </p:spTree>
    <p:extLst>
      <p:ext uri="{BB962C8B-B14F-4D97-AF65-F5344CB8AC3E}">
        <p14:creationId xmlns:p14="http://schemas.microsoft.com/office/powerpoint/2010/main" val="313378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B99620-9DE5-4B7A-90AA-5E507667A85B}" type="slidenum">
              <a:rPr lang="en-US"/>
              <a:pPr>
                <a:defRPr/>
              </a:pPr>
              <a:t>‹#›</a:t>
            </a:fld>
            <a:endParaRPr lang="en-US"/>
          </a:p>
        </p:txBody>
      </p:sp>
    </p:spTree>
    <p:extLst>
      <p:ext uri="{BB962C8B-B14F-4D97-AF65-F5344CB8AC3E}">
        <p14:creationId xmlns:p14="http://schemas.microsoft.com/office/powerpoint/2010/main" val="15115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9B2559-D15B-4C3D-8AB8-3124B84A53A5}" type="slidenum">
              <a:rPr lang="en-US"/>
              <a:pPr>
                <a:defRPr/>
              </a:pPr>
              <a:t>‹#›</a:t>
            </a:fld>
            <a:endParaRPr lang="en-US"/>
          </a:p>
        </p:txBody>
      </p:sp>
    </p:spTree>
    <p:extLst>
      <p:ext uri="{BB962C8B-B14F-4D97-AF65-F5344CB8AC3E}">
        <p14:creationId xmlns:p14="http://schemas.microsoft.com/office/powerpoint/2010/main" val="223013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Oval 4"/>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a:defRPr/>
            </a:pPr>
            <a:r>
              <a:rPr lang="en-US" sz="1000">
                <a:effectLst>
                  <a:outerShdw blurRad="38100" dist="38100" dir="2700000" algn="tl">
                    <a:srgbClr val="C0C0C0"/>
                  </a:outerShdw>
                </a:effectLst>
              </a:rPr>
              <a:t>2-</a:t>
            </a:r>
            <a:fld id="{06430B84-6B9E-457A-8FF6-D41D008CA596}" type="slidenum">
              <a:rPr lang="en-US" sz="1000">
                <a:effectLst>
                  <a:outerShdw blurRad="38100" dist="38100" dir="2700000" algn="tl">
                    <a:srgbClr val="C0C0C0"/>
                  </a:outerShdw>
                </a:effectLst>
              </a:rPr>
              <a:pPr algn="r">
                <a:defRPr/>
              </a:pPr>
              <a:t>‹#›</a:t>
            </a:fld>
            <a:endParaRPr lang="en-US" sz="1000">
              <a:effectLst>
                <a:outerShdw blurRad="38100" dist="38100" dir="2700000" algn="tl">
                  <a:srgbClr val="C0C0C0"/>
                </a:outerShdw>
              </a:effectLst>
            </a:endParaRPr>
          </a:p>
        </p:txBody>
      </p:sp>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9"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553200" y="6245225"/>
            <a:ext cx="2133600" cy="476250"/>
          </a:xfrm>
        </p:spPr>
        <p:txBody>
          <a:bodyPr/>
          <a:lstStyle>
            <a:lvl1pPr>
              <a:defRPr/>
            </a:lvl1pPr>
          </a:lstStyle>
          <a:p>
            <a:pPr>
              <a:defRPr/>
            </a:pPr>
            <a:fld id="{7B20A496-F818-4F69-9F16-E3D7CB79656A}" type="slidenum">
              <a:rPr lang="en-US"/>
              <a:pPr>
                <a:defRPr/>
              </a:pPr>
              <a:t>‹#›</a:t>
            </a:fld>
            <a:endParaRPr lang="en-US"/>
          </a:p>
        </p:txBody>
      </p:sp>
    </p:spTree>
    <p:extLst>
      <p:ext uri="{BB962C8B-B14F-4D97-AF65-F5344CB8AC3E}">
        <p14:creationId xmlns:p14="http://schemas.microsoft.com/office/powerpoint/2010/main" val="370700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5" name="Oval 4"/>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a:defRPr/>
            </a:pPr>
            <a:r>
              <a:rPr lang="en-US" sz="1000">
                <a:effectLst>
                  <a:outerShdw blurRad="38100" dist="38100" dir="2700000" algn="tl">
                    <a:srgbClr val="C0C0C0"/>
                  </a:outerShdw>
                </a:effectLst>
              </a:rPr>
              <a:t>2-</a:t>
            </a:r>
            <a:fld id="{FA8357F8-B0A8-4DE1-A3C7-C40BCA65C6DE}" type="slidenum">
              <a:rPr lang="en-US" sz="1000">
                <a:effectLst>
                  <a:outerShdw blurRad="38100" dist="38100" dir="2700000" algn="tl">
                    <a:srgbClr val="C0C0C0"/>
                  </a:outerShdw>
                </a:effectLst>
              </a:rPr>
              <a:pPr algn="r">
                <a:defRPr/>
              </a:pPr>
              <a:t>‹#›</a:t>
            </a:fld>
            <a:endParaRPr lang="en-US" sz="1000">
              <a:effectLst>
                <a:outerShdw blurRad="38100" dist="38100" dir="2700000" algn="tl">
                  <a:srgbClr val="C0C0C0"/>
                </a:outerShdw>
              </a:effectLst>
            </a:endParaRPr>
          </a:p>
        </p:txBody>
      </p:sp>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9"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553200" y="6245225"/>
            <a:ext cx="2133600" cy="476250"/>
          </a:xfrm>
        </p:spPr>
        <p:txBody>
          <a:bodyPr/>
          <a:lstStyle>
            <a:lvl1pPr>
              <a:defRPr/>
            </a:lvl1pPr>
          </a:lstStyle>
          <a:p>
            <a:pPr>
              <a:defRPr/>
            </a:pPr>
            <a:fld id="{E77D77C4-9320-4B97-8E6F-2FB1C4FDA9DB}" type="slidenum">
              <a:rPr lang="en-US"/>
              <a:pPr>
                <a:defRPr/>
              </a:pPr>
              <a:t>‹#›</a:t>
            </a:fld>
            <a:endParaRPr lang="en-US"/>
          </a:p>
        </p:txBody>
      </p:sp>
    </p:spTree>
    <p:extLst>
      <p:ext uri="{BB962C8B-B14F-4D97-AF65-F5344CB8AC3E}">
        <p14:creationId xmlns:p14="http://schemas.microsoft.com/office/powerpoint/2010/main" val="424206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1C96B1-04D4-4D9F-AE7E-29693A71B590}" type="slidenum">
              <a:rPr lang="en-US"/>
              <a:pPr>
                <a:defRPr/>
              </a:pPr>
              <a:t>‹#›</a:t>
            </a:fld>
            <a:endParaRPr lang="en-US"/>
          </a:p>
        </p:txBody>
      </p:sp>
    </p:spTree>
    <p:extLst>
      <p:ext uri="{BB962C8B-B14F-4D97-AF65-F5344CB8AC3E}">
        <p14:creationId xmlns:p14="http://schemas.microsoft.com/office/powerpoint/2010/main" val="90442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A7DA395-6845-4B9F-8087-3D6E3922AE66}" type="slidenum">
              <a:rPr lang="en-US"/>
              <a:pPr>
                <a:defRPr/>
              </a:pPr>
              <a:t>‹#›</a:t>
            </a:fld>
            <a:endParaRPr lang="en-US"/>
          </a:p>
        </p:txBody>
      </p:sp>
    </p:spTree>
    <p:extLst>
      <p:ext uri="{BB962C8B-B14F-4D97-AF65-F5344CB8AC3E}">
        <p14:creationId xmlns:p14="http://schemas.microsoft.com/office/powerpoint/2010/main" val="12587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F2790F5-7B60-4345-92AB-D259157AFBE9}" type="slidenum">
              <a:rPr lang="en-US"/>
              <a:pPr>
                <a:defRPr/>
              </a:pPr>
              <a:t>‹#›</a:t>
            </a:fld>
            <a:endParaRPr lang="en-US"/>
          </a:p>
        </p:txBody>
      </p:sp>
    </p:spTree>
    <p:extLst>
      <p:ext uri="{BB962C8B-B14F-4D97-AF65-F5344CB8AC3E}">
        <p14:creationId xmlns:p14="http://schemas.microsoft.com/office/powerpoint/2010/main" val="58353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91FC322F-5253-4CAE-BCCC-C2FB3A2C40AC}" type="slidenum">
              <a:rPr lang="en-US"/>
              <a:pPr>
                <a:defRPr/>
              </a:pPr>
              <a:t>‹#›</a:t>
            </a:fld>
            <a:endParaRPr lang="en-US"/>
          </a:p>
        </p:txBody>
      </p:sp>
    </p:spTree>
    <p:extLst>
      <p:ext uri="{BB962C8B-B14F-4D97-AF65-F5344CB8AC3E}">
        <p14:creationId xmlns:p14="http://schemas.microsoft.com/office/powerpoint/2010/main" val="157041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841FA5-AB2F-4D99-8A5D-D7C60C6A2110}" type="slidenum">
              <a:rPr lang="en-US"/>
              <a:pPr>
                <a:defRPr/>
              </a:pPr>
              <a:t>‹#›</a:t>
            </a:fld>
            <a:endParaRPr lang="en-US"/>
          </a:p>
        </p:txBody>
      </p:sp>
    </p:spTree>
    <p:extLst>
      <p:ext uri="{BB962C8B-B14F-4D97-AF65-F5344CB8AC3E}">
        <p14:creationId xmlns:p14="http://schemas.microsoft.com/office/powerpoint/2010/main" val="158891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36B218-96DC-4291-907F-88E4053D234E}" type="slidenum">
              <a:rPr lang="en-US"/>
              <a:pPr>
                <a:defRPr/>
              </a:pPr>
              <a:t>‹#›</a:t>
            </a:fld>
            <a:endParaRPr lang="en-US"/>
          </a:p>
        </p:txBody>
      </p:sp>
    </p:spTree>
    <p:extLst>
      <p:ext uri="{BB962C8B-B14F-4D97-AF65-F5344CB8AC3E}">
        <p14:creationId xmlns:p14="http://schemas.microsoft.com/office/powerpoint/2010/main" val="420085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4C0066-8410-4DF4-AC10-9739AC7C5DF9}" type="slidenum">
              <a:rPr lang="en-US"/>
              <a:pPr>
                <a:defRPr/>
              </a:pPr>
              <a:t>‹#›</a:t>
            </a:fld>
            <a:endParaRPr lang="en-US"/>
          </a:p>
        </p:txBody>
      </p:sp>
    </p:spTree>
    <p:extLst>
      <p:ext uri="{BB962C8B-B14F-4D97-AF65-F5344CB8AC3E}">
        <p14:creationId xmlns:p14="http://schemas.microsoft.com/office/powerpoint/2010/main" val="37841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F7A3F4-5DAF-48F1-BE12-10106E186E23}" type="slidenum">
              <a:rPr lang="en-US"/>
              <a:pPr>
                <a:defRPr/>
              </a:pPr>
              <a:t>‹#›</a:t>
            </a:fld>
            <a:endParaRPr lang="en-US"/>
          </a:p>
        </p:txBody>
      </p:sp>
    </p:spTree>
    <p:extLst>
      <p:ext uri="{BB962C8B-B14F-4D97-AF65-F5344CB8AC3E}">
        <p14:creationId xmlns:p14="http://schemas.microsoft.com/office/powerpoint/2010/main" val="162982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000A78F7-C3C7-4884-9F47-D52109233935}"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a:defRPr/>
            </a:pPr>
            <a:r>
              <a:rPr lang="en-US" sz="1000">
                <a:effectLst>
                  <a:outerShdw blurRad="38100" dist="38100" dir="2700000" algn="tl">
                    <a:srgbClr val="C0C0C0"/>
                  </a:outerShdw>
                </a:effectLst>
              </a:rPr>
              <a:t>2-</a:t>
            </a:r>
            <a:fld id="{28CBCE72-E71B-47F9-9371-8E5C3A814B1F}" type="slidenum">
              <a:rPr lang="en-US" sz="1000">
                <a:effectLst>
                  <a:outerShdw blurRad="38100" dist="38100" dir="2700000" algn="tl">
                    <a:srgbClr val="C0C0C0"/>
                  </a:outerShdw>
                </a:effectLst>
              </a:rPr>
              <a:pPr algn="r">
                <a:defRPr/>
              </a:pPr>
              <a:t>‹#›</a:t>
            </a:fld>
            <a:endParaRPr lang="en-US" sz="1000">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92" r:id="rId3"/>
    <p:sldLayoutId id="2147483885" r:id="rId4"/>
    <p:sldLayoutId id="2147483886" r:id="rId5"/>
    <p:sldLayoutId id="2147483887" r:id="rId6"/>
    <p:sldLayoutId id="2147483888" r:id="rId7"/>
    <p:sldLayoutId id="2147483889" r:id="rId8"/>
    <p:sldLayoutId id="2147483890" r:id="rId9"/>
    <p:sldLayoutId id="2147483893" r:id="rId10"/>
    <p:sldLayoutId id="2147483891" r:id="rId11"/>
    <p:sldLayoutId id="2147483894" r:id="rId12"/>
    <p:sldLayoutId id="2147483895" r:id="rId13"/>
  </p:sldLayoutIdLst>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89488" y="3228975"/>
            <a:ext cx="4103687" cy="1692275"/>
          </a:xfrm>
          <a:ln>
            <a:noFill/>
          </a:ln>
        </p:spPr>
        <p:txBody>
          <a:bodyPr>
            <a:noAutofit/>
          </a:bodyPr>
          <a:lstStyle/>
          <a:p>
            <a:pPr eaLnBrk="1" hangingPunct="1">
              <a:lnSpc>
                <a:spcPct val="100000"/>
              </a:lnSpc>
              <a:defRPr/>
            </a:pPr>
            <a:r>
              <a:rPr lang="en-US" sz="3000" dirty="0">
                <a:effectLst>
                  <a:outerShdw blurRad="38100" dist="38100" dir="2700000" algn="tl">
                    <a:srgbClr val="C0C0C0"/>
                  </a:outerShdw>
                </a:effectLst>
                <a:latin typeface="Arial" charset="0"/>
                <a:cs typeface="Arial" charset="0"/>
              </a:rPr>
              <a:t>Chapter 2</a:t>
            </a:r>
            <a:br>
              <a:rPr lang="en-US" sz="3000" dirty="0">
                <a:effectLst>
                  <a:outerShdw blurRad="38100" dist="38100" dir="2700000" algn="tl">
                    <a:srgbClr val="C0C0C0"/>
                  </a:outerShdw>
                </a:effectLst>
                <a:latin typeface="Arial" charset="0"/>
                <a:cs typeface="Arial" charset="0"/>
              </a:rPr>
            </a:br>
            <a:r>
              <a:rPr lang="en-US" sz="3000" dirty="0">
                <a:effectLst>
                  <a:outerShdw blurRad="38100" dist="38100" dir="2700000" algn="tl">
                    <a:srgbClr val="C0C0C0"/>
                  </a:outerShdw>
                </a:effectLst>
                <a:latin typeface="Arial" charset="0"/>
                <a:cs typeface="Arial" charset="0"/>
              </a:rPr>
              <a:t>The Employment Law Toolkit: Resources for Understanding the Law and Recurring Legal Concepts</a:t>
            </a:r>
          </a:p>
        </p:txBody>
      </p:sp>
      <p:sp>
        <p:nvSpPr>
          <p:cNvPr id="6" name="Content Placeholder 2">
            <a:extLst>
              <a:ext uri="{FF2B5EF4-FFF2-40B4-BE49-F238E27FC236}">
                <a16:creationId xmlns:a16="http://schemas.microsoft.com/office/drawing/2014/main" id="{515EB055-06F6-40F4-9EA5-7DAC695341FD}"/>
              </a:ext>
            </a:extLst>
          </p:cNvPr>
          <p:cNvSpPr txBox="1">
            <a:spLocks/>
          </p:cNvSpPr>
          <p:nvPr/>
        </p:nvSpPr>
        <p:spPr bwMode="auto">
          <a:xfrm>
            <a:off x="5105400" y="5638800"/>
            <a:ext cx="3787775" cy="66037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5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Arial" pitchFamily="34" charset="0"/>
              </a:defRPr>
            </a:lvl1pPr>
            <a:lvl2pPr marL="457200" indent="0" algn="l" rtl="0" eaLnBrk="0" fontAlgn="base" hangingPunct="0">
              <a:spcBef>
                <a:spcPct val="50000"/>
              </a:spcBef>
              <a:spcAft>
                <a:spcPct val="0"/>
              </a:spcAft>
              <a:buFont typeface="Arial" panose="020B0604020202020204" pitchFamily="34" charset="0"/>
              <a:buNone/>
              <a:defRPr sz="1800" kern="1200">
                <a:solidFill>
                  <a:schemeClr val="tx1">
                    <a:tint val="75000"/>
                  </a:schemeClr>
                </a:solidFill>
                <a:latin typeface="Calibri" panose="020F0502020204030204" pitchFamily="34" charset="0"/>
                <a:ea typeface="+mn-ea"/>
                <a:cs typeface="Arial" pitchFamily="34" charset="0"/>
              </a:defRPr>
            </a:lvl2pPr>
            <a:lvl3pPr marL="914400" indent="0" algn="l" rtl="0" eaLnBrk="0" fontAlgn="base" hangingPunct="0">
              <a:spcBef>
                <a:spcPct val="50000"/>
              </a:spcBef>
              <a:spcAft>
                <a:spcPct val="0"/>
              </a:spcAft>
              <a:buFont typeface="Arial" panose="020B0604020202020204" pitchFamily="34" charset="0"/>
              <a:buNone/>
              <a:defRPr sz="1600" kern="1200">
                <a:solidFill>
                  <a:schemeClr val="tx1">
                    <a:tint val="75000"/>
                  </a:schemeClr>
                </a:solidFill>
                <a:latin typeface="Calibri" panose="020F0502020204030204" pitchFamily="34" charset="0"/>
                <a:ea typeface="+mn-ea"/>
                <a:cs typeface="Arial" pitchFamily="34" charset="0"/>
              </a:defRPr>
            </a:lvl3pPr>
            <a:lvl4pPr marL="1371600" indent="0" algn="l" rtl="0" eaLnBrk="0" fontAlgn="base" hangingPunct="0">
              <a:spcBef>
                <a:spcPct val="20000"/>
              </a:spcBef>
              <a:spcAft>
                <a:spcPct val="0"/>
              </a:spcAft>
              <a:buFont typeface="Courier New" pitchFamily="49" charset="0"/>
              <a:buNone/>
              <a:defRPr sz="1400" kern="1200">
                <a:solidFill>
                  <a:schemeClr val="tx1">
                    <a:tint val="75000"/>
                  </a:schemeClr>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Copyright 2019 McGraw-Hill Education. All rights reserved. No reproduction or distribution without the prior written consent of McGraw-Hill Education.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60350"/>
            <a:ext cx="8229600" cy="846555"/>
          </a:xfrm>
        </p:spPr>
        <p:txBody>
          <a:bodyPr/>
          <a:lstStyle/>
          <a:p>
            <a:pPr eaLnBrk="1" hangingPunct="1">
              <a:defRPr/>
            </a:pPr>
            <a:r>
              <a:rPr lang="en-US" sz="2800" dirty="0"/>
              <a:t>Retaliatory Discharge &amp; Constitutional Protections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
        <p:nvSpPr>
          <p:cNvPr id="3" name="Content Placeholder 2">
            <a:extLst>
              <a:ext uri="{FF2B5EF4-FFF2-40B4-BE49-F238E27FC236}">
                <a16:creationId xmlns:a16="http://schemas.microsoft.com/office/drawing/2014/main" id="{8529CD41-CA1A-DA45-8DB3-F2CE45568CCF}"/>
              </a:ext>
            </a:extLst>
          </p:cNvPr>
          <p:cNvSpPr>
            <a:spLocks noGrp="1"/>
          </p:cNvSpPr>
          <p:nvPr>
            <p:ph idx="1"/>
          </p:nvPr>
        </p:nvSpPr>
        <p:spPr>
          <a:xfrm>
            <a:off x="457200" y="1275347"/>
            <a:ext cx="8229600" cy="5065295"/>
          </a:xfrm>
        </p:spPr>
        <p:txBody>
          <a:bodyPr/>
          <a:lstStyle/>
          <a:p>
            <a:pPr eaLnBrk="1" hangingPunct="1">
              <a:buClr>
                <a:schemeClr val="tx1"/>
              </a:buClr>
            </a:pPr>
            <a:r>
              <a:rPr lang="en-US" altLang="en-US" sz="1400" b="1" dirty="0">
                <a:solidFill>
                  <a:srgbClr val="FF0000"/>
                </a:solidFill>
                <a:latin typeface="Arial" charset="0"/>
                <a:cs typeface="Arial" charset="0"/>
              </a:rPr>
              <a:t>Retaliatory Discharge: </a:t>
            </a:r>
            <a:r>
              <a:rPr lang="en-US" altLang="en-US" sz="1400" dirty="0">
                <a:latin typeface="Arial" charset="0"/>
                <a:cs typeface="Arial" charset="0"/>
              </a:rPr>
              <a:t>Terminations in response to an employee exercising rights provided by law</a:t>
            </a:r>
          </a:p>
          <a:p>
            <a:pPr lvl="1" eaLnBrk="1" hangingPunct="1"/>
            <a:r>
              <a:rPr lang="en-US" altLang="en-US" sz="1400" dirty="0">
                <a:latin typeface="Arial" charset="0"/>
                <a:cs typeface="Arial" charset="0"/>
              </a:rPr>
              <a:t>E.g., filing a claim charging discrimination</a:t>
            </a:r>
          </a:p>
          <a:p>
            <a:pPr eaLnBrk="1" hangingPunct="1">
              <a:buClr>
                <a:schemeClr val="tx1"/>
              </a:buClr>
            </a:pPr>
            <a:r>
              <a:rPr lang="en-US" altLang="en-US" sz="1400" b="1" dirty="0">
                <a:solidFill>
                  <a:srgbClr val="FF0000"/>
                </a:solidFill>
                <a:latin typeface="Arial" charset="0"/>
                <a:cs typeface="Arial" charset="0"/>
              </a:rPr>
              <a:t>Constitutional Protections </a:t>
            </a:r>
            <a:r>
              <a:rPr lang="en-US" altLang="en-US" sz="1400" dirty="0">
                <a:latin typeface="Arial" charset="0"/>
                <a:cs typeface="Arial" charset="0"/>
              </a:rPr>
              <a:t>– Taking adverse employment action against an EE on the basis of the EE’s engagement in constitutionally protected activities</a:t>
            </a:r>
          </a:p>
          <a:p>
            <a:pPr eaLnBrk="1" hangingPunct="1">
              <a:buClr>
                <a:schemeClr val="tx1"/>
              </a:buClr>
            </a:pPr>
            <a:r>
              <a:rPr lang="en-US" altLang="en-US" sz="1400" dirty="0">
                <a:solidFill>
                  <a:srgbClr val="FF0000"/>
                </a:solidFill>
                <a:latin typeface="Arial" charset="0"/>
                <a:cs typeface="Arial" charset="0"/>
              </a:rPr>
              <a:t>Limited in PRIVATE sector, but applies to all Public ERs (recurring theme)</a:t>
            </a:r>
          </a:p>
          <a:p>
            <a:pPr lvl="1" eaLnBrk="1" hangingPunct="1"/>
            <a:r>
              <a:rPr lang="en-US" altLang="en-US" sz="1400" dirty="0">
                <a:latin typeface="Arial" charset="0"/>
                <a:cs typeface="Arial" charset="0"/>
              </a:rPr>
              <a:t>State action – no free speech in the private sector(!)</a:t>
            </a:r>
          </a:p>
          <a:p>
            <a:pPr lvl="1" eaLnBrk="1" hangingPunct="1">
              <a:buClr>
                <a:schemeClr val="tx1"/>
              </a:buClr>
            </a:pPr>
            <a:r>
              <a:rPr lang="en-US" altLang="en-US" sz="1400" i="1" dirty="0">
                <a:solidFill>
                  <a:srgbClr val="FF0000"/>
                </a:solidFill>
                <a:latin typeface="Arial" charset="0"/>
                <a:cs typeface="Arial" charset="0"/>
              </a:rPr>
              <a:t>Smyth v. Pillsbury Co. </a:t>
            </a:r>
            <a:r>
              <a:rPr lang="en-US" altLang="en-US" sz="1400" dirty="0">
                <a:latin typeface="Arial" charset="0"/>
                <a:cs typeface="Arial" charset="0"/>
              </a:rPr>
              <a:t>dealt with email</a:t>
            </a:r>
          </a:p>
          <a:p>
            <a:pPr lvl="2" eaLnBrk="1" hangingPunct="1"/>
            <a:r>
              <a:rPr lang="en-US" altLang="en-US" sz="1400" dirty="0">
                <a:latin typeface="Arial" charset="0"/>
                <a:cs typeface="Arial" charset="0"/>
              </a:rPr>
              <a:t>EE sent emails threatening management</a:t>
            </a:r>
          </a:p>
          <a:p>
            <a:pPr lvl="2" eaLnBrk="1" hangingPunct="1"/>
            <a:r>
              <a:rPr lang="en-US" altLang="en-US" sz="1400" dirty="0">
                <a:latin typeface="Arial" charset="0"/>
                <a:cs typeface="Arial" charset="0"/>
              </a:rPr>
              <a:t>ER (which was a private ER) assured EE’s emails were confidential and privileged</a:t>
            </a:r>
          </a:p>
          <a:p>
            <a:pPr lvl="2" eaLnBrk="1" hangingPunct="1"/>
            <a:r>
              <a:rPr lang="en-US" altLang="en-US" sz="1400" dirty="0">
                <a:latin typeface="Arial" charset="0"/>
                <a:cs typeface="Arial" charset="0"/>
              </a:rPr>
              <a:t>ER terminated EE</a:t>
            </a:r>
          </a:p>
          <a:p>
            <a:pPr lvl="2" eaLnBrk="1" hangingPunct="1"/>
            <a:r>
              <a:rPr lang="en-US" altLang="en-US" sz="1400" dirty="0">
                <a:latin typeface="Arial" charset="0"/>
                <a:cs typeface="Arial" charset="0"/>
              </a:rPr>
              <a:t>Issue:  Did ER violate public policy (right to privacy, unreasonable search and seizure) when they fired EE?  </a:t>
            </a:r>
          </a:p>
          <a:p>
            <a:pPr lvl="2" eaLnBrk="1" hangingPunct="1"/>
            <a:r>
              <a:rPr lang="en-US" altLang="en-US" sz="1400" dirty="0">
                <a:latin typeface="Arial" charset="0"/>
                <a:cs typeface="Arial" charset="0"/>
              </a:rPr>
              <a:t>Ruling:  No, employment at-will virtually absolute and there must be a “clear mandate of public policy,” constitutional rights do not apply to EE of private ER</a:t>
            </a:r>
          </a:p>
          <a:p>
            <a:pPr lvl="1" eaLnBrk="1" hangingPunct="1"/>
            <a:r>
              <a:rPr lang="en-US" altLang="en-US" sz="1400" dirty="0">
                <a:latin typeface="Arial" charset="0"/>
                <a:cs typeface="Arial" charset="0"/>
              </a:rPr>
              <a:t>A GOVERNMENT ER is prohibited from terminating a worker or taking other adverse employment action against a worker on the basis of the worker’s engaging in </a:t>
            </a:r>
            <a:r>
              <a:rPr lang="en-US" altLang="en-US" sz="1400" dirty="0">
                <a:solidFill>
                  <a:srgbClr val="FF0000"/>
                </a:solidFill>
                <a:latin typeface="Arial" charset="0"/>
                <a:cs typeface="Arial" charset="0"/>
              </a:rPr>
              <a:t>constitutionally</a:t>
            </a:r>
            <a:r>
              <a:rPr lang="en-US" altLang="en-US" sz="1400" dirty="0">
                <a:latin typeface="Arial" charset="0"/>
                <a:cs typeface="Arial" charset="0"/>
              </a:rPr>
              <a:t> protected activities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lnSpc>
                <a:spcPct val="100000"/>
              </a:lnSpc>
              <a:defRPr/>
            </a:pPr>
            <a:r>
              <a:rPr lang="en-IN" sz="3600" dirty="0"/>
              <a:t>Retaliatory Discharge: </a:t>
            </a:r>
            <a:r>
              <a:rPr lang="en-IN" sz="3600" i="1" dirty="0"/>
              <a:t>Prima Facie </a:t>
            </a:r>
            <a:r>
              <a:rPr lang="en-IN" sz="3600" dirty="0"/>
              <a:t>Case</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16" y="2079764"/>
            <a:ext cx="8889167" cy="2186097"/>
          </a:xfrm>
          <a:prstGeom prst="rect">
            <a:avLst/>
          </a:prstGeom>
        </p:spPr>
      </p:pic>
      <p:sp>
        <p:nvSpPr>
          <p:cNvPr id="20483" name="Rectangle 10"/>
          <p:cNvSpPr>
            <a:spLocks noGrp="1" noChangeArrowheads="1"/>
          </p:cNvSpPr>
          <p:nvPr>
            <p:ph type="body" sz="half" idx="2"/>
          </p:nvPr>
        </p:nvSpPr>
        <p:spPr>
          <a:xfrm>
            <a:off x="457200" y="4927987"/>
            <a:ext cx="8194675" cy="1000125"/>
          </a:xfrm>
        </p:spPr>
        <p:txBody>
          <a:bodyPr/>
          <a:lstStyle/>
          <a:p>
            <a:pPr eaLnBrk="1" hangingPunct="1"/>
            <a:r>
              <a:rPr lang="en-US" altLang="en-US" i="1" dirty="0">
                <a:latin typeface="Arial" charset="0"/>
                <a:cs typeface="Arial" charset="0"/>
              </a:rPr>
              <a:t>Burlington Northern &amp; Santa Fe Railway Co. v. White</a:t>
            </a:r>
          </a:p>
        </p:txBody>
      </p:sp>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dirty="0"/>
              <a:t>Breach of Implied Contract</a:t>
            </a:r>
          </a:p>
        </p:txBody>
      </p:sp>
      <p:sp>
        <p:nvSpPr>
          <p:cNvPr id="21507" name="Rectangle 3"/>
          <p:cNvSpPr>
            <a:spLocks noGrp="1" noChangeArrowheads="1"/>
          </p:cNvSpPr>
          <p:nvPr>
            <p:ph idx="1"/>
          </p:nvPr>
        </p:nvSpPr>
        <p:spPr/>
        <p:txBody>
          <a:bodyPr/>
          <a:lstStyle/>
          <a:p>
            <a:pPr eaLnBrk="1" hangingPunct="1">
              <a:buClr>
                <a:schemeClr val="tx1"/>
              </a:buClr>
            </a:pPr>
            <a:r>
              <a:rPr lang="en-US" altLang="en-US" sz="2000" b="1" dirty="0">
                <a:solidFill>
                  <a:srgbClr val="FF0000"/>
                </a:solidFill>
                <a:latin typeface="Arial" charset="0"/>
                <a:cs typeface="Arial" charset="0"/>
              </a:rPr>
              <a:t>Implied contract</a:t>
            </a:r>
            <a:r>
              <a:rPr lang="en-US" altLang="en-US" sz="2000" dirty="0">
                <a:latin typeface="Arial" charset="0"/>
                <a:cs typeface="Arial" charset="0"/>
              </a:rPr>
              <a:t>: An unexpressed contract term created by words or conduct of the parties</a:t>
            </a:r>
          </a:p>
          <a:p>
            <a:pPr lvl="1" eaLnBrk="1" hangingPunct="1"/>
            <a:r>
              <a:rPr lang="en-US" altLang="en-US" sz="2000" dirty="0">
                <a:latin typeface="Arial" charset="0"/>
                <a:cs typeface="Arial" charset="0"/>
              </a:rPr>
              <a:t>Employee Handbook statements may imply termination only for ‘just cause’ </a:t>
            </a:r>
          </a:p>
          <a:p>
            <a:pPr lvl="1" eaLnBrk="1" hangingPunct="1">
              <a:buClr>
                <a:schemeClr val="tx1"/>
              </a:buClr>
            </a:pPr>
            <a:r>
              <a:rPr lang="en-US" altLang="en-US" sz="2000" b="1" dirty="0">
                <a:solidFill>
                  <a:srgbClr val="FF0000"/>
                </a:solidFill>
                <a:latin typeface="Arial" charset="0"/>
                <a:cs typeface="Arial" charset="0"/>
              </a:rPr>
              <a:t>REVIEW EMPLOYMENT HANDBOOKS – THEY NEED TO CLEARLY STATE EMPLOYMENT IS CONSIDERED AT-WILL (see Employment At-Will example disclaimer on page 59)</a:t>
            </a:r>
          </a:p>
          <a:p>
            <a:pPr lvl="1" eaLnBrk="1" hangingPunct="1"/>
            <a:r>
              <a:rPr lang="en-US" altLang="en-US" sz="2000" dirty="0">
                <a:latin typeface="Arial" charset="0"/>
                <a:cs typeface="Arial" charset="0"/>
              </a:rPr>
              <a:t>Other provable conduct that suggests limitation on employer’s at-will discretion. </a:t>
            </a:r>
          </a:p>
          <a:p>
            <a:pPr eaLnBrk="1" hangingPunct="1"/>
            <a:r>
              <a:rPr lang="en-US" altLang="en-US" sz="2000" i="1" dirty="0" err="1">
                <a:latin typeface="Arial" charset="0"/>
                <a:cs typeface="Arial" charset="0"/>
              </a:rPr>
              <a:t>Melott</a:t>
            </a:r>
            <a:r>
              <a:rPr lang="en-US" altLang="en-US" sz="2000" i="1" dirty="0">
                <a:latin typeface="Arial" charset="0"/>
                <a:cs typeface="Arial" charset="0"/>
              </a:rPr>
              <a:t> v. ACC Operations, Inc. </a:t>
            </a:r>
          </a:p>
          <a:p>
            <a:pPr lvl="1" eaLnBrk="1" hangingPunct="1"/>
            <a:r>
              <a:rPr lang="en-US" altLang="en-US" sz="1600" dirty="0">
                <a:latin typeface="Arial" charset="0"/>
                <a:cs typeface="Arial" charset="0"/>
              </a:rPr>
              <a:t>Be Mindful of off-hand statements that can be misconstrued as “contractual” terms or promises</a:t>
            </a:r>
          </a:p>
          <a:p>
            <a:pPr marL="0" indent="0" eaLnBrk="1" hangingPunct="1">
              <a:buNone/>
            </a:pPr>
            <a:endParaRPr lang="en-US" altLang="en-US" dirty="0">
              <a:latin typeface="Arial" charset="0"/>
              <a:cs typeface="Arial" charset="0"/>
            </a:endParaRPr>
          </a:p>
          <a:p>
            <a:pPr eaLnBrk="1" hangingPunct="1"/>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53320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lnSpc>
                <a:spcPct val="100000"/>
              </a:lnSpc>
              <a:defRPr/>
            </a:pPr>
            <a:r>
              <a:rPr lang="en-US" sz="3600" dirty="0"/>
              <a:t>Promissory Estoppel Exception: </a:t>
            </a:r>
            <a:r>
              <a:rPr lang="en-US" sz="3600" i="1" dirty="0"/>
              <a:t>Prima Facie </a:t>
            </a:r>
            <a:r>
              <a:rPr lang="en-US" sz="3600" dirty="0"/>
              <a:t>Case; other statutes of note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05" y="1478327"/>
            <a:ext cx="8228195" cy="1640591"/>
          </a:xfrm>
          <a:prstGeom prst="rect">
            <a:avLst/>
          </a:prstGeom>
        </p:spPr>
      </p:pic>
      <p:sp>
        <p:nvSpPr>
          <p:cNvPr id="23555" name="Rectangle 17"/>
          <p:cNvSpPr>
            <a:spLocks noGrp="1" noChangeArrowheads="1"/>
          </p:cNvSpPr>
          <p:nvPr>
            <p:ph type="body" sz="half" idx="2"/>
          </p:nvPr>
        </p:nvSpPr>
        <p:spPr>
          <a:xfrm>
            <a:off x="428625" y="3163888"/>
            <a:ext cx="8229600" cy="3208337"/>
          </a:xfrm>
        </p:spPr>
        <p:txBody>
          <a:bodyPr/>
          <a:lstStyle/>
          <a:p>
            <a:pPr eaLnBrk="1" hangingPunct="1">
              <a:spcBef>
                <a:spcPts val="500"/>
              </a:spcBef>
            </a:pPr>
            <a:r>
              <a:rPr lang="en-IN" altLang="en-US" dirty="0">
                <a:latin typeface="Arial" charset="0"/>
                <a:cs typeface="Arial" charset="0"/>
              </a:rPr>
              <a:t>Similar to the implied contract claim except that the promise, implied or expressed, does not rise to the level of a contract</a:t>
            </a:r>
            <a:r>
              <a:rPr lang="en-US" altLang="en-US" dirty="0">
                <a:latin typeface="Arial" charset="0"/>
                <a:cs typeface="Arial" charset="0"/>
              </a:rPr>
              <a:t> </a:t>
            </a:r>
          </a:p>
          <a:p>
            <a:pPr eaLnBrk="1" hangingPunct="1">
              <a:spcBef>
                <a:spcPts val="500"/>
              </a:spcBef>
            </a:pPr>
            <a:r>
              <a:rPr lang="en-US" altLang="en-US" dirty="0">
                <a:latin typeface="Arial" charset="0"/>
                <a:cs typeface="Arial" charset="0"/>
              </a:rPr>
              <a:t>Other statutory exceptions to employment at-will</a:t>
            </a:r>
          </a:p>
          <a:p>
            <a:pPr lvl="1" eaLnBrk="1" hangingPunct="1">
              <a:spcBef>
                <a:spcPts val="500"/>
              </a:spcBef>
            </a:pPr>
            <a:r>
              <a:rPr lang="en-US" altLang="en-US" dirty="0">
                <a:latin typeface="Arial" charset="0"/>
                <a:cs typeface="Arial" charset="0"/>
              </a:rPr>
              <a:t>Occupational Safety and Health Act </a:t>
            </a:r>
          </a:p>
          <a:p>
            <a:pPr lvl="1" eaLnBrk="1" hangingPunct="1">
              <a:spcBef>
                <a:spcPts val="500"/>
              </a:spcBef>
            </a:pPr>
            <a:r>
              <a:rPr lang="en-US" altLang="en-US" dirty="0">
                <a:latin typeface="Arial" charset="0"/>
                <a:cs typeface="Arial" charset="0"/>
              </a:rPr>
              <a:t>Fair Labor Standards Act </a:t>
            </a:r>
          </a:p>
          <a:p>
            <a:pPr lvl="1" eaLnBrk="1" hangingPunct="1">
              <a:spcBef>
                <a:spcPts val="500"/>
              </a:spcBef>
            </a:pPr>
            <a:r>
              <a:rPr lang="en-US" altLang="en-US" dirty="0">
                <a:latin typeface="Arial" charset="0"/>
                <a:cs typeface="Arial" charset="0"/>
              </a:rPr>
              <a:t>Pregnancy Discrimination Act</a:t>
            </a:r>
          </a:p>
        </p:txBody>
      </p:sp>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3600" dirty="0"/>
              <a:t>Implied Covenant of Good Faith and Fair Dealing Exception</a:t>
            </a:r>
          </a:p>
        </p:txBody>
      </p:sp>
      <p:sp>
        <p:nvSpPr>
          <p:cNvPr id="20483" name="Rectangle 3"/>
          <p:cNvSpPr>
            <a:spLocks noGrp="1" noChangeArrowheads="1"/>
          </p:cNvSpPr>
          <p:nvPr>
            <p:ph idx="1"/>
          </p:nvPr>
        </p:nvSpPr>
        <p:spPr>
          <a:xfrm>
            <a:off x="457200" y="1564105"/>
            <a:ext cx="8229600" cy="4767026"/>
          </a:xfrm>
        </p:spPr>
        <p:txBody>
          <a:bodyPr/>
          <a:lstStyle/>
          <a:p>
            <a:pPr eaLnBrk="1" hangingPunct="1">
              <a:defRPr/>
            </a:pPr>
            <a:r>
              <a:rPr lang="en-US" altLang="en-US" sz="1400" dirty="0">
                <a:latin typeface="Arial" charset="0"/>
                <a:cs typeface="Arial" charset="0"/>
              </a:rPr>
              <a:t>Implied contractual obligation to act in good faith in the fulfillment of each party’s reasonable contractual expectations </a:t>
            </a:r>
          </a:p>
          <a:p>
            <a:pPr eaLnBrk="1" hangingPunct="1">
              <a:defRPr/>
            </a:pPr>
            <a:r>
              <a:rPr lang="en-US" altLang="en-US" sz="1400" dirty="0">
                <a:latin typeface="Arial" charset="0"/>
                <a:cs typeface="Arial" charset="0"/>
              </a:rPr>
              <a:t>The covenant of good faith and fair dealing is the </a:t>
            </a:r>
            <a:r>
              <a:rPr lang="en-US" altLang="en-US" sz="1400" dirty="0">
                <a:solidFill>
                  <a:srgbClr val="FF0000"/>
                </a:solidFill>
                <a:latin typeface="Arial" charset="0"/>
                <a:cs typeface="Arial" charset="0"/>
              </a:rPr>
              <a:t>duty that requires an employer to treat employees fairly</a:t>
            </a:r>
            <a:r>
              <a:rPr lang="en-US" altLang="en-US" sz="1400" dirty="0">
                <a:latin typeface="Arial" charset="0"/>
                <a:cs typeface="Arial" charset="0"/>
              </a:rPr>
              <a:t> and requires the employer to </a:t>
            </a:r>
            <a:r>
              <a:rPr lang="en-US" altLang="en-US" sz="1400" i="1" dirty="0">
                <a:solidFill>
                  <a:srgbClr val="FF0000"/>
                </a:solidFill>
                <a:latin typeface="Arial" charset="0"/>
                <a:cs typeface="Arial" charset="0"/>
              </a:rPr>
              <a:t>only fire employees when they have good cause</a:t>
            </a:r>
            <a:r>
              <a:rPr lang="en-US" altLang="en-US" sz="1400" dirty="0">
                <a:latin typeface="Arial" charset="0"/>
                <a:cs typeface="Arial" charset="0"/>
              </a:rPr>
              <a:t>.</a:t>
            </a:r>
          </a:p>
          <a:p>
            <a:pPr lvl="1" eaLnBrk="1" hangingPunct="1">
              <a:defRPr/>
            </a:pPr>
            <a:r>
              <a:rPr lang="en-US" altLang="en-US" sz="1400" dirty="0">
                <a:latin typeface="Arial" charset="0"/>
                <a:cs typeface="Arial" charset="0"/>
              </a:rPr>
              <a:t>Applies to employees with employment contracts or who work under employment at-will basis</a:t>
            </a:r>
          </a:p>
          <a:p>
            <a:pPr lvl="1" eaLnBrk="1" hangingPunct="1">
              <a:defRPr/>
            </a:pPr>
            <a:r>
              <a:rPr lang="en-US" altLang="en-US" sz="1400" dirty="0">
                <a:latin typeface="Arial" charset="0"/>
                <a:cs typeface="Arial" charset="0"/>
              </a:rPr>
              <a:t>Not every employment agreement can include every aspect/reason for hiring or firing. The agreements don’t have to include everything. For example, long time employees who have consistently received favorable evaluations might claim that their length of service and positive performance reviews were signs that their job would be secure as long as they performed satisfactorily, therefore they shouldn’t be terminated without good cause.</a:t>
            </a:r>
          </a:p>
          <a:p>
            <a:pPr eaLnBrk="1" hangingPunct="1">
              <a:defRPr/>
            </a:pPr>
            <a:r>
              <a:rPr lang="en-US" altLang="en-US" sz="1400" dirty="0">
                <a:latin typeface="Arial" charset="0"/>
                <a:cs typeface="Arial" charset="0"/>
              </a:rPr>
              <a:t>The court examines the parties’ actions to ascertain whether termination demonstrated bad faith (e.g., termination to avoid paying bonus earned, but due if employed at year-end).</a:t>
            </a:r>
          </a:p>
          <a:p>
            <a:pPr eaLnBrk="1" hangingPunct="1">
              <a:defRPr/>
            </a:pPr>
            <a:r>
              <a:rPr lang="en-US" altLang="en-US" sz="1400" dirty="0">
                <a:latin typeface="Arial" charset="0"/>
                <a:cs typeface="Arial" charset="0"/>
              </a:rPr>
              <a:t>Critics of this implied agreement argue that, where an agreement is specifically nondurational, </a:t>
            </a:r>
            <a:r>
              <a:rPr lang="en-US" altLang="en-US" sz="1400" i="1" dirty="0">
                <a:solidFill>
                  <a:srgbClr val="FF0000"/>
                </a:solidFill>
                <a:latin typeface="Arial" charset="0"/>
                <a:cs typeface="Arial" charset="0"/>
              </a:rPr>
              <a:t>there should be no expectation of guaranteed employment of any length</a:t>
            </a:r>
          </a:p>
          <a:p>
            <a:pPr eaLnBrk="1" hangingPunct="1">
              <a:defRPr/>
            </a:pPr>
            <a:r>
              <a:rPr lang="en-US" altLang="en-US" sz="1400" dirty="0">
                <a:latin typeface="Arial" charset="0"/>
                <a:cs typeface="Arial" charset="0"/>
              </a:rPr>
              <a:t>Narrowly construed – most risks do not qualify, and only a few states recognize this claim (</a:t>
            </a:r>
            <a:r>
              <a:rPr lang="en-US" altLang="en-US" sz="1400" dirty="0">
                <a:solidFill>
                  <a:srgbClr val="FF0000"/>
                </a:solidFill>
                <a:latin typeface="Arial" charset="0"/>
                <a:cs typeface="Arial" charset="0"/>
              </a:rPr>
              <a:t>only 13 states recognize this exception</a:t>
            </a:r>
            <a:r>
              <a:rPr lang="en-US" altLang="en-US" sz="1400" dirty="0">
                <a:latin typeface="Arial" charset="0"/>
                <a:cs typeface="Arial" charset="0"/>
              </a:rPr>
              <a:t>)</a:t>
            </a:r>
          </a:p>
          <a:p>
            <a:pPr marL="0" indent="0" eaLnBrk="1" hangingPunct="1">
              <a:buNone/>
              <a:defRPr/>
            </a:pPr>
            <a:r>
              <a:rPr lang="en-US" altLang="en-US" sz="1400" dirty="0">
                <a:latin typeface="Arial" charset="0"/>
                <a:cs typeface="Arial" charset="0"/>
              </a:rPr>
              <a:t>	Case: </a:t>
            </a:r>
            <a:r>
              <a:rPr lang="en-US" altLang="en-US" sz="1400" i="1" u="sng" dirty="0" err="1">
                <a:latin typeface="Arial" charset="0"/>
                <a:cs typeface="Arial" charset="0"/>
              </a:rPr>
              <a:t>Guz</a:t>
            </a:r>
            <a:r>
              <a:rPr lang="en-US" altLang="en-US" sz="1400" i="1" u="sng" dirty="0">
                <a:latin typeface="Arial" charset="0"/>
                <a:cs typeface="Arial" charset="0"/>
              </a:rPr>
              <a:t> v Bechtel National, Inc.    </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dirty="0"/>
              <a:t>Constructive Discharge</a:t>
            </a:r>
          </a:p>
        </p:txBody>
      </p:sp>
      <p:sp>
        <p:nvSpPr>
          <p:cNvPr id="24579" name="Rectangle 3"/>
          <p:cNvSpPr>
            <a:spLocks noGrp="1" noChangeArrowheads="1"/>
          </p:cNvSpPr>
          <p:nvPr>
            <p:ph idx="1"/>
          </p:nvPr>
        </p:nvSpPr>
        <p:spPr/>
        <p:txBody>
          <a:bodyPr/>
          <a:lstStyle/>
          <a:p>
            <a:pPr eaLnBrk="1" hangingPunct="1">
              <a:spcBef>
                <a:spcPts val="500"/>
              </a:spcBef>
            </a:pPr>
            <a:r>
              <a:rPr lang="en-US" altLang="en-US" b="1" dirty="0">
                <a:latin typeface="Arial" charset="0"/>
                <a:cs typeface="Arial" charset="0"/>
              </a:rPr>
              <a:t>Constructive discharge</a:t>
            </a:r>
            <a:r>
              <a:rPr lang="en-US" altLang="en-US" dirty="0">
                <a:latin typeface="Arial" charset="0"/>
                <a:cs typeface="Arial" charset="0"/>
              </a:rPr>
              <a:t>: Occurs when </a:t>
            </a:r>
            <a:r>
              <a:rPr lang="en-IN" altLang="en-US" dirty="0">
                <a:latin typeface="Arial" charset="0"/>
                <a:cs typeface="Arial" charset="0"/>
              </a:rPr>
              <a:t>the employee is given no reasonable alternative but to end the employment relationship</a:t>
            </a:r>
            <a:endParaRPr lang="en-US" altLang="en-US" dirty="0">
              <a:latin typeface="Arial" charset="0"/>
              <a:cs typeface="Arial" charset="0"/>
            </a:endParaRPr>
          </a:p>
          <a:p>
            <a:pPr lvl="1" eaLnBrk="1" hangingPunct="1">
              <a:spcBef>
                <a:spcPts val="500"/>
              </a:spcBef>
            </a:pPr>
            <a:r>
              <a:rPr lang="en-IN" altLang="en-US" dirty="0">
                <a:latin typeface="Arial" charset="0"/>
                <a:cs typeface="Arial" charset="0"/>
              </a:rPr>
              <a:t>Considered an involuntary act on the part of the employee</a:t>
            </a:r>
          </a:p>
          <a:p>
            <a:pPr lvl="1" eaLnBrk="1" hangingPunct="1">
              <a:spcBef>
                <a:spcPts val="500"/>
              </a:spcBef>
            </a:pPr>
            <a:r>
              <a:rPr lang="en-IN" altLang="en-US" dirty="0">
                <a:latin typeface="Arial" charset="0"/>
                <a:cs typeface="Arial" charset="0"/>
              </a:rPr>
              <a:t>Restricts employers’ actions of wrongful termination</a:t>
            </a:r>
            <a:endParaRPr lang="en-US" altLang="en-US" dirty="0">
              <a:latin typeface="Arial" charset="0"/>
              <a:cs typeface="Arial" charset="0"/>
            </a:endParaRPr>
          </a:p>
          <a:p>
            <a:pPr eaLnBrk="1" hangingPunct="1">
              <a:spcBef>
                <a:spcPts val="500"/>
              </a:spcBef>
            </a:pPr>
            <a:r>
              <a:rPr lang="en-US" altLang="en-US" i="1" dirty="0" err="1">
                <a:latin typeface="Arial" charset="0"/>
                <a:cs typeface="Arial" charset="0"/>
              </a:rPr>
              <a:t>Paloni</a:t>
            </a:r>
            <a:r>
              <a:rPr lang="en-US" altLang="en-US" i="1" dirty="0">
                <a:latin typeface="Arial" charset="0"/>
                <a:cs typeface="Arial" charset="0"/>
              </a:rPr>
              <a:t> v. City of Albuquerque Police Department </a:t>
            </a:r>
            <a:r>
              <a:rPr lang="en-US" altLang="en-US" dirty="0">
                <a:latin typeface="Arial" charset="0"/>
                <a:cs typeface="Arial" charset="0"/>
              </a:rPr>
              <a:t>(no)</a:t>
            </a:r>
          </a:p>
          <a:p>
            <a:pPr eaLnBrk="1" hangingPunct="1">
              <a:spcBef>
                <a:spcPts val="500"/>
              </a:spcBef>
            </a:pPr>
            <a:r>
              <a:rPr lang="en-US" altLang="en-US" i="1" dirty="0" err="1">
                <a:latin typeface="Arial" charset="0"/>
                <a:cs typeface="Arial" charset="0"/>
              </a:rPr>
              <a:t>Nassar</a:t>
            </a:r>
            <a:r>
              <a:rPr lang="en-US" altLang="en-US" i="1" dirty="0">
                <a:latin typeface="Arial" charset="0"/>
                <a:cs typeface="Arial" charset="0"/>
              </a:rPr>
              <a:t> v. Univ. of Texas Southwestern Medical Center at Dallas </a:t>
            </a:r>
            <a:r>
              <a:rPr lang="en-US" altLang="en-US" dirty="0">
                <a:latin typeface="Arial" charset="0"/>
                <a:cs typeface="Arial" charset="0"/>
              </a:rPr>
              <a:t>(yes)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IN" sz="3600" dirty="0"/>
              <a:t>Other Exceptions to At-Will Doctrine</a:t>
            </a:r>
            <a:endParaRPr lang="en-US" sz="3600" dirty="0"/>
          </a:p>
        </p:txBody>
      </p:sp>
      <p:sp>
        <p:nvSpPr>
          <p:cNvPr id="26627" name="Content Placeholder 2"/>
          <p:cNvSpPr>
            <a:spLocks noGrp="1"/>
          </p:cNvSpPr>
          <p:nvPr>
            <p:ph idx="1"/>
          </p:nvPr>
        </p:nvSpPr>
        <p:spPr>
          <a:xfrm>
            <a:off x="457200" y="1600200"/>
            <a:ext cx="8229600" cy="4692316"/>
          </a:xfrm>
        </p:spPr>
        <p:txBody>
          <a:bodyPr/>
          <a:lstStyle/>
          <a:p>
            <a:pPr eaLnBrk="1" hangingPunct="1">
              <a:defRPr/>
            </a:pPr>
            <a:r>
              <a:rPr lang="en-US" altLang="en-US" sz="1400" dirty="0">
                <a:latin typeface="Arial" charset="0"/>
                <a:cs typeface="Arial" charset="0"/>
              </a:rPr>
              <a:t>The Worker Adjustment and Retraining Notification Act (WARN)</a:t>
            </a:r>
          </a:p>
          <a:p>
            <a:pPr lvl="1" eaLnBrk="1" hangingPunct="1">
              <a:defRPr/>
            </a:pPr>
            <a:r>
              <a:rPr lang="en-US" altLang="en-US" sz="1400" dirty="0">
                <a:latin typeface="Arial" charset="0"/>
                <a:cs typeface="Arial" charset="0"/>
              </a:rPr>
              <a:t>Requires that employers with over 100 employees must give 60 days’ advance notice of a plant closing or mass layoff to affected employees</a:t>
            </a:r>
          </a:p>
          <a:p>
            <a:pPr lvl="1" eaLnBrk="1" hangingPunct="1">
              <a:defRPr/>
            </a:pPr>
            <a:r>
              <a:rPr lang="en-US" altLang="en-US" sz="1400" dirty="0">
                <a:latin typeface="Arial" charset="0"/>
                <a:cs typeface="Arial" charset="0"/>
              </a:rPr>
              <a:t>Exceptions</a:t>
            </a:r>
          </a:p>
          <a:p>
            <a:pPr lvl="2" eaLnBrk="1" hangingPunct="1">
              <a:defRPr/>
            </a:pPr>
            <a:r>
              <a:rPr lang="en-US" altLang="en-US" sz="1400" dirty="0">
                <a:latin typeface="Arial" charset="0"/>
                <a:cs typeface="Arial" charset="0"/>
              </a:rPr>
              <a:t>Faltering company exception</a:t>
            </a:r>
          </a:p>
          <a:p>
            <a:pPr lvl="2" eaLnBrk="1" hangingPunct="1">
              <a:defRPr/>
            </a:pPr>
            <a:r>
              <a:rPr lang="en-US" altLang="en-US" sz="1400" dirty="0">
                <a:latin typeface="Arial" charset="0"/>
                <a:cs typeface="Arial" charset="0"/>
              </a:rPr>
              <a:t>Sudden, dramatic, unexpected business changes</a:t>
            </a:r>
          </a:p>
          <a:p>
            <a:pPr lvl="2" eaLnBrk="1" hangingPunct="1">
              <a:defRPr/>
            </a:pPr>
            <a:r>
              <a:rPr lang="en-US" altLang="en-US" sz="1400" dirty="0">
                <a:latin typeface="Arial" charset="0"/>
                <a:cs typeface="Arial" charset="0"/>
              </a:rPr>
              <a:t>Certain natural calamities</a:t>
            </a:r>
          </a:p>
          <a:p>
            <a:pPr eaLnBrk="1" hangingPunct="1"/>
            <a:r>
              <a:rPr lang="en-US" altLang="en-US" sz="1400" dirty="0">
                <a:latin typeface="Arial" charset="0"/>
                <a:cs typeface="Arial" charset="0"/>
              </a:rPr>
              <a:t>Wrongful Discharge Based on Other Tort Liability</a:t>
            </a:r>
          </a:p>
          <a:p>
            <a:pPr lvl="1" eaLnBrk="1" hangingPunct="1"/>
            <a:r>
              <a:rPr lang="en-US" altLang="en-US" sz="1400" dirty="0">
                <a:latin typeface="Arial" charset="0"/>
                <a:cs typeface="Arial" charset="0"/>
              </a:rPr>
              <a:t>Tort of intentional and outrageous conduct</a:t>
            </a:r>
          </a:p>
          <a:p>
            <a:pPr lvl="1" eaLnBrk="1" hangingPunct="1"/>
            <a:r>
              <a:rPr lang="en-US" altLang="en-US" sz="1400" dirty="0">
                <a:latin typeface="Arial" charset="0"/>
                <a:cs typeface="Arial" charset="0"/>
              </a:rPr>
              <a:t>Tort claim for emotional distress</a:t>
            </a:r>
          </a:p>
          <a:p>
            <a:pPr lvl="1" eaLnBrk="1" hangingPunct="1"/>
            <a:r>
              <a:rPr lang="en-US" altLang="en-US" sz="1400" dirty="0">
                <a:latin typeface="Arial" charset="0"/>
                <a:cs typeface="Arial" charset="0"/>
              </a:rPr>
              <a:t>Tort action of defamation</a:t>
            </a:r>
          </a:p>
          <a:p>
            <a:pPr lvl="2" eaLnBrk="1" hangingPunct="1"/>
            <a:r>
              <a:rPr lang="en-US" altLang="en-US" sz="1000" dirty="0">
                <a:solidFill>
                  <a:srgbClr val="FF0000"/>
                </a:solidFill>
                <a:latin typeface="Arial" charset="0"/>
                <a:cs typeface="Arial" charset="0"/>
              </a:rPr>
              <a:t>EE must show:</a:t>
            </a:r>
          </a:p>
          <a:p>
            <a:pPr marL="1371600" lvl="2" indent="-457200" eaLnBrk="1" hangingPunct="1">
              <a:buFont typeface="+mj-lt"/>
              <a:buAutoNum type="arabicPeriod"/>
            </a:pPr>
            <a:r>
              <a:rPr lang="en-US" altLang="en-US" sz="1000" dirty="0">
                <a:solidFill>
                  <a:srgbClr val="FF0000"/>
                </a:solidFill>
                <a:latin typeface="Arial" charset="0"/>
                <a:cs typeface="Arial" charset="0"/>
              </a:rPr>
              <a:t>ER made false and defamatory statements about the EE,</a:t>
            </a:r>
          </a:p>
          <a:p>
            <a:pPr marL="1371600" lvl="2" indent="-457200" eaLnBrk="1" hangingPunct="1">
              <a:buFont typeface="+mj-lt"/>
              <a:buAutoNum type="arabicPeriod"/>
            </a:pPr>
            <a:r>
              <a:rPr lang="en-US" altLang="en-US" sz="1000" dirty="0">
                <a:solidFill>
                  <a:srgbClr val="FF0000"/>
                </a:solidFill>
                <a:latin typeface="Arial" charset="0"/>
                <a:cs typeface="Arial" charset="0"/>
              </a:rPr>
              <a:t>The statement was communicated to a 3</a:t>
            </a:r>
            <a:r>
              <a:rPr lang="en-US" altLang="en-US" sz="1000" baseline="30000" dirty="0">
                <a:solidFill>
                  <a:srgbClr val="FF0000"/>
                </a:solidFill>
                <a:latin typeface="Arial" charset="0"/>
                <a:cs typeface="Arial" charset="0"/>
              </a:rPr>
              <a:t>rd</a:t>
            </a:r>
            <a:r>
              <a:rPr lang="en-US" altLang="en-US" sz="1000" dirty="0">
                <a:solidFill>
                  <a:srgbClr val="FF0000"/>
                </a:solidFill>
                <a:latin typeface="Arial" charset="0"/>
                <a:cs typeface="Arial" charset="0"/>
              </a:rPr>
              <a:t> party without the EE’s consent;</a:t>
            </a:r>
          </a:p>
          <a:p>
            <a:pPr marL="1371600" lvl="2" indent="-457200" eaLnBrk="1" hangingPunct="1">
              <a:buFont typeface="+mj-lt"/>
              <a:buAutoNum type="arabicPeriod"/>
            </a:pPr>
            <a:r>
              <a:rPr lang="en-US" altLang="en-US" sz="1000" dirty="0">
                <a:solidFill>
                  <a:srgbClr val="FF0000"/>
                </a:solidFill>
                <a:latin typeface="Arial" charset="0"/>
                <a:cs typeface="Arial" charset="0"/>
              </a:rPr>
              <a:t>The communication caused harm to the EE</a:t>
            </a:r>
          </a:p>
          <a:p>
            <a:pPr lvl="1" eaLnBrk="1" hangingPunct="1"/>
            <a:r>
              <a:rPr lang="en-US" altLang="en-US" sz="1400" dirty="0">
                <a:latin typeface="Arial" charset="0"/>
                <a:cs typeface="Arial" charset="0"/>
              </a:rPr>
              <a:t>Wrongful invasion of privacy</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347538"/>
            <a:ext cx="8229600" cy="4778626"/>
          </a:xfrm>
        </p:spPr>
        <p:txBody>
          <a:bodyPr/>
          <a:lstStyle/>
          <a:p>
            <a:r>
              <a:rPr lang="en-US" altLang="en-US" dirty="0">
                <a:latin typeface="Arial" charset="0"/>
                <a:cs typeface="Arial" charset="0"/>
              </a:rPr>
              <a:t>Federal law prohibits employment discrimination on the basis of race, color, gender, religion, national origin, age, disability, and genetic information</a:t>
            </a:r>
          </a:p>
          <a:p>
            <a:r>
              <a:rPr lang="en-US" altLang="en-US" dirty="0">
                <a:latin typeface="Arial" charset="0"/>
                <a:cs typeface="Arial" charset="0"/>
              </a:rPr>
              <a:t>Generally two types of discrimination claims:</a:t>
            </a:r>
          </a:p>
          <a:p>
            <a:pPr lvl="1"/>
            <a:r>
              <a:rPr lang="en-US" altLang="en-US" b="1" dirty="0">
                <a:latin typeface="Arial" charset="0"/>
                <a:cs typeface="Arial" charset="0"/>
              </a:rPr>
              <a:t>Disparate treatment</a:t>
            </a:r>
          </a:p>
          <a:p>
            <a:pPr lvl="1"/>
            <a:r>
              <a:rPr lang="en-US" altLang="en-US" b="1" dirty="0">
                <a:latin typeface="Arial" charset="0"/>
                <a:cs typeface="Arial" charset="0"/>
              </a:rPr>
              <a:t>Disparate impact</a:t>
            </a:r>
          </a:p>
        </p:txBody>
      </p:sp>
      <p:sp>
        <p:nvSpPr>
          <p:cNvPr id="4" name="Rectangle 2"/>
          <p:cNvSpPr>
            <a:spLocks noGrp="1" noChangeArrowheads="1"/>
          </p:cNvSpPr>
          <p:nvPr>
            <p:ph type="title"/>
          </p:nvPr>
        </p:nvSpPr>
        <p:spPr>
          <a:xfrm>
            <a:off x="457200" y="260350"/>
            <a:ext cx="8229600" cy="997946"/>
          </a:xfrm>
        </p:spPr>
        <p:txBody>
          <a:bodyPr/>
          <a:lstStyle/>
          <a:p>
            <a:pPr eaLnBrk="1" hangingPunct="1">
              <a:defRPr/>
            </a:pPr>
            <a:r>
              <a:rPr lang="en-US" sz="3600" dirty="0"/>
              <a:t>Employment Discrimination Concepts</a:t>
            </a:r>
            <a:endParaRPr lang="en-US" sz="2400" dirty="0"/>
          </a:p>
        </p:txBody>
      </p:sp>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r>
              <a:rPr lang="en-US" altLang="en-US" sz="2000" b="1" dirty="0">
                <a:solidFill>
                  <a:srgbClr val="FF0000"/>
                </a:solidFill>
                <a:latin typeface="Arial" charset="0"/>
                <a:cs typeface="Arial" charset="0"/>
              </a:rPr>
              <a:t>Disparate treatment</a:t>
            </a:r>
            <a:r>
              <a:rPr lang="en-US" altLang="en-US" sz="2000" dirty="0">
                <a:solidFill>
                  <a:srgbClr val="FF0000"/>
                </a:solidFill>
                <a:latin typeface="Arial" charset="0"/>
                <a:cs typeface="Arial" charset="0"/>
              </a:rPr>
              <a:t>: </a:t>
            </a:r>
            <a:r>
              <a:rPr lang="en-IN" altLang="en-US" sz="2000" dirty="0">
                <a:latin typeface="Arial" charset="0"/>
                <a:cs typeface="Arial" charset="0"/>
              </a:rPr>
              <a:t>Treating similarly situated employee differently because of a characteristic prohibited under Title VII of Civil Rights Acts or other employment discrimination law factors</a:t>
            </a:r>
            <a:endParaRPr lang="en-US" altLang="en-US" sz="2000" dirty="0">
              <a:latin typeface="Arial" charset="0"/>
              <a:cs typeface="Arial" charset="0"/>
            </a:endParaRPr>
          </a:p>
          <a:p>
            <a:pPr lvl="1">
              <a:buClr>
                <a:schemeClr val="tx1"/>
              </a:buClr>
            </a:pPr>
            <a:r>
              <a:rPr lang="en-US" altLang="en-US" sz="2000" i="1" dirty="0">
                <a:latin typeface="Arial" charset="0"/>
                <a:cs typeface="Arial" charset="0"/>
              </a:rPr>
              <a:t>Considered </a:t>
            </a:r>
            <a:r>
              <a:rPr lang="en-US" altLang="en-US" sz="2000" i="1" dirty="0">
                <a:solidFill>
                  <a:srgbClr val="FF0000"/>
                </a:solidFill>
                <a:latin typeface="Arial" charset="0"/>
                <a:cs typeface="Arial" charset="0"/>
              </a:rPr>
              <a:t>INTENTIONAL…Intentional Acts or Intentional Discrimination</a:t>
            </a:r>
            <a:r>
              <a:rPr lang="en-US" altLang="en-US" sz="2000" dirty="0">
                <a:latin typeface="Arial" charset="0"/>
                <a:cs typeface="Arial" charset="0"/>
              </a:rPr>
              <a:t>: e.g., “Mexicans need not apply”</a:t>
            </a:r>
          </a:p>
          <a:p>
            <a:pPr lvl="1">
              <a:buClr>
                <a:schemeClr val="tx1"/>
              </a:buClr>
            </a:pPr>
            <a:r>
              <a:rPr lang="en-US" altLang="en-US" sz="2000" i="1" dirty="0">
                <a:solidFill>
                  <a:srgbClr val="0083C4"/>
                </a:solidFill>
                <a:latin typeface="Arial" charset="0"/>
                <a:cs typeface="Arial" charset="0"/>
              </a:rPr>
              <a:t>Disparate treatment is considered intentional discrimination, but the plaintiff need not actually know that unlawful discrimination is the reason for the difference.</a:t>
            </a:r>
          </a:p>
          <a:p>
            <a:pPr lvl="1">
              <a:buClr>
                <a:schemeClr val="tx1"/>
              </a:buClr>
            </a:pPr>
            <a:r>
              <a:rPr lang="en-US" altLang="en-US" sz="2000" dirty="0">
                <a:latin typeface="Arial" charset="0"/>
                <a:cs typeface="Arial" charset="0"/>
              </a:rPr>
              <a:t>How to Prove Disparate Treatment?  SC gave us direction in  </a:t>
            </a:r>
            <a:r>
              <a:rPr lang="en-US" altLang="en-US" sz="2000" i="1" dirty="0">
                <a:solidFill>
                  <a:srgbClr val="FF0000"/>
                </a:solidFill>
                <a:latin typeface="Arial" charset="0"/>
                <a:cs typeface="Arial" charset="0"/>
              </a:rPr>
              <a:t>McDonnell Douglas Corp. v. Green </a:t>
            </a:r>
            <a:r>
              <a:rPr lang="en-US" altLang="en-US" sz="2000" dirty="0">
                <a:latin typeface="Arial" charset="0"/>
                <a:cs typeface="Arial" charset="0"/>
              </a:rPr>
              <a:t>ruling</a:t>
            </a:r>
            <a:endParaRPr lang="en-US" altLang="en-US" sz="2000" i="1" dirty="0">
              <a:latin typeface="Arial" charset="0"/>
              <a:cs typeface="Arial" charset="0"/>
            </a:endParaRPr>
          </a:p>
        </p:txBody>
      </p:sp>
      <p:sp>
        <p:nvSpPr>
          <p:cNvPr id="4" name="Rectangle 2"/>
          <p:cNvSpPr>
            <a:spLocks noGrp="1" noChangeArrowheads="1"/>
          </p:cNvSpPr>
          <p:nvPr>
            <p:ph type="title"/>
          </p:nvPr>
        </p:nvSpPr>
        <p:spPr/>
        <p:txBody>
          <a:bodyPr/>
          <a:lstStyle/>
          <a:p>
            <a:pPr eaLnBrk="1" hangingPunct="1">
              <a:defRPr/>
            </a:pPr>
            <a:r>
              <a:rPr lang="en-US" sz="3600" dirty="0"/>
              <a:t>Disparate Treatment</a:t>
            </a:r>
            <a:endParaRPr lang="en-US" sz="2400" dirty="0"/>
          </a:p>
        </p:txBody>
      </p:sp>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85512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3600" dirty="0"/>
              <a:t>Employment Discrimination Concepts, Disparate Treatment: </a:t>
            </a:r>
            <a:r>
              <a:rPr lang="en-US" sz="3600" i="1" dirty="0"/>
              <a:t>Prima Facie </a:t>
            </a:r>
            <a:r>
              <a:rPr lang="en-US" sz="3600" dirty="0"/>
              <a:t>Case</a:t>
            </a:r>
          </a:p>
        </p:txBody>
      </p:sp>
      <p:pic>
        <p:nvPicPr>
          <p:cNvPr id="3" name="Picture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 y="1618330"/>
            <a:ext cx="8238997" cy="4632568"/>
          </a:xfrm>
        </p:spPr>
      </p:pic>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dirty="0"/>
              <a:t>Learning Objectives</a:t>
            </a:r>
          </a:p>
        </p:txBody>
      </p:sp>
      <p:sp>
        <p:nvSpPr>
          <p:cNvPr id="8195" name="Rectangle 3"/>
          <p:cNvSpPr>
            <a:spLocks noGrp="1" noChangeArrowheads="1"/>
          </p:cNvSpPr>
          <p:nvPr>
            <p:ph idx="1"/>
          </p:nvPr>
        </p:nvSpPr>
        <p:spPr>
          <a:xfrm>
            <a:off x="457200" y="1600200"/>
            <a:ext cx="8229600" cy="4813300"/>
          </a:xfrm>
        </p:spPr>
        <p:txBody>
          <a:bodyPr/>
          <a:lstStyle/>
          <a:p>
            <a:pPr eaLnBrk="1" hangingPunct="1"/>
            <a:r>
              <a:rPr lang="en-US" altLang="en-US" sz="1600" b="1" dirty="0">
                <a:latin typeface="Arial" charset="0"/>
                <a:cs typeface="Arial" charset="0"/>
              </a:rPr>
              <a:t>Understand the structural setting </a:t>
            </a:r>
            <a:r>
              <a:rPr lang="en-US" altLang="en-US" sz="1600" dirty="0">
                <a:latin typeface="Arial" charset="0"/>
                <a:cs typeface="Arial" charset="0"/>
              </a:rPr>
              <a:t>of employment law: the court systems, the role of </a:t>
            </a:r>
            <a:r>
              <a:rPr lang="en-US" altLang="en-US" sz="1600" i="1" dirty="0">
                <a:latin typeface="Arial" charset="0"/>
                <a:cs typeface="Arial" charset="0"/>
              </a:rPr>
              <a:t>stare decisis </a:t>
            </a:r>
            <a:r>
              <a:rPr lang="en-US" altLang="en-US" sz="1600" dirty="0">
                <a:latin typeface="Arial" charset="0"/>
                <a:cs typeface="Arial" charset="0"/>
              </a:rPr>
              <a:t>(precedent) and the processes of the EEOC </a:t>
            </a:r>
          </a:p>
          <a:p>
            <a:pPr eaLnBrk="1" hangingPunct="1"/>
            <a:r>
              <a:rPr lang="en-US" altLang="en-US" sz="1600" dirty="0">
                <a:latin typeface="Arial" charset="0"/>
                <a:cs typeface="Arial" charset="0"/>
              </a:rPr>
              <a:t>Examine the nature and implications of </a:t>
            </a:r>
            <a:r>
              <a:rPr lang="en-US" altLang="en-US" sz="1600" b="1" dirty="0">
                <a:latin typeface="Arial" charset="0"/>
                <a:cs typeface="Arial" charset="0"/>
              </a:rPr>
              <a:t>employment-at-will</a:t>
            </a:r>
            <a:r>
              <a:rPr lang="en-US" altLang="en-US" sz="1600" dirty="0">
                <a:latin typeface="Arial" charset="0"/>
                <a:cs typeface="Arial" charset="0"/>
              </a:rPr>
              <a:t>, vs. other employment relationships (e.g., civil service, or per defined contract, collective bargaining agreement) </a:t>
            </a:r>
          </a:p>
          <a:p>
            <a:pPr eaLnBrk="1" hangingPunct="1"/>
            <a:r>
              <a:rPr lang="en-US" altLang="en-US" sz="1600" dirty="0">
                <a:latin typeface="Arial" charset="0"/>
                <a:cs typeface="Arial" charset="0"/>
              </a:rPr>
              <a:t>Understand the </a:t>
            </a:r>
            <a:r>
              <a:rPr lang="en-US" altLang="en-US" sz="1600" b="1" dirty="0">
                <a:latin typeface="Arial" charset="0"/>
                <a:cs typeface="Arial" charset="0"/>
              </a:rPr>
              <a:t>exceptions</a:t>
            </a:r>
            <a:r>
              <a:rPr lang="en-US" altLang="en-US" sz="1600" dirty="0">
                <a:latin typeface="Arial" charset="0"/>
                <a:cs typeface="Arial" charset="0"/>
              </a:rPr>
              <a:t> to employment-at-will </a:t>
            </a:r>
          </a:p>
          <a:p>
            <a:pPr eaLnBrk="1" hangingPunct="1"/>
            <a:r>
              <a:rPr lang="en-US" altLang="en-US" sz="1600" dirty="0">
                <a:latin typeface="Arial" charset="0"/>
                <a:cs typeface="Arial" charset="0"/>
              </a:rPr>
              <a:t>Understand</a:t>
            </a:r>
            <a:r>
              <a:rPr lang="en-US" altLang="en-US" sz="1600" b="1" dirty="0">
                <a:latin typeface="Arial" charset="0"/>
                <a:cs typeface="Arial" charset="0"/>
              </a:rPr>
              <a:t> </a:t>
            </a:r>
            <a:r>
              <a:rPr lang="en-US" altLang="en-US" sz="1600" dirty="0">
                <a:latin typeface="Arial" charset="0"/>
                <a:cs typeface="Arial" charset="0"/>
              </a:rPr>
              <a:t>concepts of </a:t>
            </a:r>
            <a:r>
              <a:rPr lang="en-US" altLang="en-US" sz="1600" b="1" dirty="0">
                <a:latin typeface="Arial" charset="0"/>
                <a:cs typeface="Arial" charset="0"/>
              </a:rPr>
              <a:t>retaliation </a:t>
            </a:r>
            <a:r>
              <a:rPr lang="en-US" altLang="en-US" sz="1600" dirty="0">
                <a:latin typeface="Arial" charset="0"/>
                <a:cs typeface="Arial" charset="0"/>
              </a:rPr>
              <a:t>and </a:t>
            </a:r>
            <a:r>
              <a:rPr lang="en-US" altLang="en-US" sz="1600" b="1" dirty="0">
                <a:latin typeface="Arial" charset="0"/>
                <a:cs typeface="Arial" charset="0"/>
              </a:rPr>
              <a:t>wrongful discharge</a:t>
            </a:r>
            <a:r>
              <a:rPr lang="en-US" altLang="en-US" sz="1600" dirty="0">
                <a:latin typeface="Arial" charset="0"/>
                <a:cs typeface="Arial" charset="0"/>
              </a:rPr>
              <a:t>.  </a:t>
            </a:r>
          </a:p>
          <a:p>
            <a:pPr eaLnBrk="1" hangingPunct="1"/>
            <a:r>
              <a:rPr lang="en-US" altLang="en-US" sz="1600" dirty="0">
                <a:latin typeface="Arial" charset="0"/>
                <a:cs typeface="Arial" charset="0"/>
              </a:rPr>
              <a:t>Recognize the background of Civil Rights Act, and the </a:t>
            </a:r>
            <a:r>
              <a:rPr lang="en-US" altLang="en-US" sz="1600" b="1" dirty="0">
                <a:latin typeface="Arial" charset="0"/>
                <a:cs typeface="Arial" charset="0"/>
              </a:rPr>
              <a:t>common features </a:t>
            </a:r>
            <a:r>
              <a:rPr lang="en-US" altLang="en-US" sz="1600" dirty="0">
                <a:latin typeface="Arial" charset="0"/>
                <a:cs typeface="Arial" charset="0"/>
              </a:rPr>
              <a:t>and</a:t>
            </a:r>
            <a:r>
              <a:rPr lang="en-US" altLang="en-US" sz="1600" b="1" dirty="0">
                <a:latin typeface="Arial" charset="0"/>
                <a:cs typeface="Arial" charset="0"/>
              </a:rPr>
              <a:t> distinctions </a:t>
            </a:r>
            <a:r>
              <a:rPr lang="en-US" altLang="en-US" sz="1600" dirty="0">
                <a:latin typeface="Arial" charset="0"/>
                <a:cs typeface="Arial" charset="0"/>
              </a:rPr>
              <a:t>among claims, depending on which protected characteristic(s) form the basis of the claim.</a:t>
            </a:r>
          </a:p>
          <a:p>
            <a:pPr eaLnBrk="1" hangingPunct="1"/>
            <a:r>
              <a:rPr lang="en-US" altLang="en-US" sz="1600" dirty="0">
                <a:latin typeface="Arial" charset="0"/>
                <a:cs typeface="Arial" charset="0"/>
              </a:rPr>
              <a:t>Distinguish between </a:t>
            </a:r>
            <a:r>
              <a:rPr lang="en-US" altLang="en-US" sz="1600" b="1" dirty="0">
                <a:latin typeface="Arial" charset="0"/>
                <a:cs typeface="Arial" charset="0"/>
              </a:rPr>
              <a:t>disparate treatment </a:t>
            </a:r>
            <a:r>
              <a:rPr lang="en-US" altLang="en-US" sz="1600" dirty="0">
                <a:latin typeface="Arial" charset="0"/>
                <a:cs typeface="Arial" charset="0"/>
              </a:rPr>
              <a:t>and </a:t>
            </a:r>
            <a:r>
              <a:rPr lang="en-US" altLang="en-US" sz="1600" b="1" dirty="0">
                <a:latin typeface="Arial" charset="0"/>
                <a:cs typeface="Arial" charset="0"/>
              </a:rPr>
              <a:t>disparate impact </a:t>
            </a:r>
            <a:r>
              <a:rPr lang="en-US" altLang="en-US" sz="1600" dirty="0">
                <a:latin typeface="Arial" charset="0"/>
                <a:cs typeface="Arial" charset="0"/>
              </a:rPr>
              <a:t>discrimination claims, and know the common employer defenses. </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2664" y="145644"/>
            <a:ext cx="8638672" cy="840946"/>
          </a:xfrm>
        </p:spPr>
        <p:txBody>
          <a:bodyPr/>
          <a:lstStyle/>
          <a:p>
            <a:pPr eaLnBrk="1" hangingPunct="1">
              <a:defRPr/>
            </a:pPr>
            <a:r>
              <a:rPr lang="en-US" sz="2500" dirty="0"/>
              <a:t>Employment Discrimination Concepts,  Disparate Treatment: Defenses</a:t>
            </a:r>
          </a:p>
        </p:txBody>
      </p:sp>
      <p:sp>
        <p:nvSpPr>
          <p:cNvPr id="29699" name="Rectangle 3"/>
          <p:cNvSpPr>
            <a:spLocks noGrp="1" noChangeArrowheads="1"/>
          </p:cNvSpPr>
          <p:nvPr>
            <p:ph idx="1"/>
          </p:nvPr>
        </p:nvSpPr>
        <p:spPr>
          <a:xfrm>
            <a:off x="240631" y="986590"/>
            <a:ext cx="8650705" cy="5481477"/>
          </a:xfrm>
        </p:spPr>
        <p:txBody>
          <a:bodyPr/>
          <a:lstStyle/>
          <a:p>
            <a:pPr eaLnBrk="1" hangingPunct="1">
              <a:spcBef>
                <a:spcPts val="900"/>
              </a:spcBef>
            </a:pPr>
            <a:r>
              <a:rPr lang="en-US" altLang="en-US" sz="1300" dirty="0">
                <a:latin typeface="Arial" charset="0"/>
                <a:cs typeface="Arial" charset="0"/>
              </a:rPr>
              <a:t>Employer’s defense</a:t>
            </a:r>
          </a:p>
          <a:p>
            <a:pPr lvl="1" eaLnBrk="1" hangingPunct="1">
              <a:spcBef>
                <a:spcPts val="900"/>
              </a:spcBef>
            </a:pPr>
            <a:r>
              <a:rPr lang="en-US" altLang="en-US" sz="1300" b="1" dirty="0">
                <a:solidFill>
                  <a:srgbClr val="FF0000"/>
                </a:solidFill>
                <a:latin typeface="Arial" charset="0"/>
                <a:cs typeface="Arial" charset="0"/>
              </a:rPr>
              <a:t>Legitimate, Nondiscriminatory Reason Defense (LNDR)</a:t>
            </a:r>
          </a:p>
          <a:p>
            <a:pPr lvl="1" eaLnBrk="1" hangingPunct="1">
              <a:spcBef>
                <a:spcPts val="900"/>
              </a:spcBef>
            </a:pPr>
            <a:r>
              <a:rPr lang="en-US" altLang="en-US" sz="1300" dirty="0">
                <a:solidFill>
                  <a:srgbClr val="0083C4"/>
                </a:solidFill>
                <a:latin typeface="Arial" charset="0"/>
                <a:cs typeface="Arial" charset="0"/>
              </a:rPr>
              <a:t>The LNDR is a </a:t>
            </a:r>
            <a:r>
              <a:rPr lang="en-US" altLang="en-US" sz="1300" u="sng" dirty="0">
                <a:solidFill>
                  <a:srgbClr val="0083C4"/>
                </a:solidFill>
                <a:latin typeface="Arial" charset="0"/>
                <a:cs typeface="Arial" charset="0"/>
              </a:rPr>
              <a:t>rebuttable presumption </a:t>
            </a:r>
            <a:r>
              <a:rPr lang="en-US" altLang="en-US" sz="1300" dirty="0">
                <a:solidFill>
                  <a:srgbClr val="0083C4"/>
                </a:solidFill>
                <a:latin typeface="Arial" charset="0"/>
                <a:cs typeface="Arial" charset="0"/>
              </a:rPr>
              <a:t>(i.e. a legal determination arising from proven evidence that can be refuted to the contrary) and may be virtually </a:t>
            </a:r>
            <a:r>
              <a:rPr lang="en-US" altLang="en-US" sz="1300" i="1" dirty="0">
                <a:solidFill>
                  <a:srgbClr val="0083C4"/>
                </a:solidFill>
                <a:latin typeface="Arial" charset="0"/>
                <a:cs typeface="Arial" charset="0"/>
              </a:rPr>
              <a:t>anything that makes sense </a:t>
            </a:r>
            <a:r>
              <a:rPr lang="en-US" altLang="en-US" sz="1300" dirty="0">
                <a:solidFill>
                  <a:srgbClr val="0083C4"/>
                </a:solidFill>
                <a:latin typeface="Arial" charset="0"/>
                <a:cs typeface="Arial" charset="0"/>
              </a:rPr>
              <a:t>and is </a:t>
            </a:r>
            <a:r>
              <a:rPr lang="en-US" altLang="en-US" sz="1300" i="1" dirty="0">
                <a:solidFill>
                  <a:srgbClr val="0083C4"/>
                </a:solidFill>
                <a:latin typeface="Arial" charset="0"/>
                <a:cs typeface="Arial" charset="0"/>
              </a:rPr>
              <a:t>not related to prohibited criteria</a:t>
            </a:r>
            <a:r>
              <a:rPr lang="en-US" altLang="en-US" sz="1300" dirty="0">
                <a:solidFill>
                  <a:srgbClr val="0083C4"/>
                </a:solidFill>
                <a:latin typeface="Arial" charset="0"/>
                <a:cs typeface="Arial" charset="0"/>
              </a:rPr>
              <a:t>. </a:t>
            </a:r>
          </a:p>
          <a:p>
            <a:pPr lvl="1" eaLnBrk="1" hangingPunct="1">
              <a:spcBef>
                <a:spcPts val="900"/>
              </a:spcBef>
            </a:pPr>
            <a:r>
              <a:rPr lang="en-US" altLang="en-US" sz="1300" dirty="0">
                <a:latin typeface="Arial" charset="0"/>
                <a:cs typeface="Arial" charset="0"/>
              </a:rPr>
              <a:t>Employee’s counter – </a:t>
            </a:r>
            <a:r>
              <a:rPr lang="en-IN" altLang="en-US" sz="1300" dirty="0">
                <a:latin typeface="Arial" charset="0"/>
                <a:cs typeface="Arial" charset="0"/>
              </a:rPr>
              <a:t>Employee can counter with evidence that the employer’s legitimate, non-discriminatory reason was a </a:t>
            </a:r>
            <a:r>
              <a:rPr lang="en-IN" altLang="en-US" sz="1300" b="1" dirty="0">
                <a:latin typeface="Arial" charset="0"/>
                <a:cs typeface="Arial" charset="0"/>
              </a:rPr>
              <a:t>mere pretext </a:t>
            </a:r>
            <a:r>
              <a:rPr lang="en-IN" altLang="en-US" sz="1300" dirty="0">
                <a:latin typeface="Arial" charset="0"/>
                <a:cs typeface="Arial" charset="0"/>
              </a:rPr>
              <a:t>(i.e. window dressing...other reason) for the employer to discriminate</a:t>
            </a:r>
          </a:p>
          <a:p>
            <a:pPr lvl="1" eaLnBrk="1" hangingPunct="1">
              <a:spcBef>
                <a:spcPts val="900"/>
              </a:spcBef>
            </a:pPr>
            <a:r>
              <a:rPr lang="en-US" altLang="en-US" sz="1300" b="1" dirty="0">
                <a:solidFill>
                  <a:srgbClr val="FF0000"/>
                </a:solidFill>
                <a:latin typeface="Arial" charset="0"/>
                <a:cs typeface="Arial" charset="0"/>
              </a:rPr>
              <a:t>The Bona Fide Occupational Qualification Defense (BFOQ)</a:t>
            </a:r>
            <a:r>
              <a:rPr lang="en-US" altLang="en-US" sz="1300" dirty="0">
                <a:solidFill>
                  <a:srgbClr val="FF0000"/>
                </a:solidFill>
                <a:latin typeface="Arial" charset="0"/>
                <a:cs typeface="Arial" charset="0"/>
              </a:rPr>
              <a:t>: </a:t>
            </a:r>
            <a:r>
              <a:rPr lang="en-US" altLang="en-US" sz="1300" dirty="0">
                <a:latin typeface="Arial" charset="0"/>
                <a:cs typeface="Arial" charset="0"/>
              </a:rPr>
              <a:t>Permissible discrimination if legally necessary for employer’s particular business</a:t>
            </a:r>
          </a:p>
          <a:p>
            <a:pPr lvl="2" eaLnBrk="1" hangingPunct="1">
              <a:spcBef>
                <a:spcPts val="900"/>
              </a:spcBef>
            </a:pPr>
            <a:r>
              <a:rPr lang="en-US" altLang="en-US" sz="1300" dirty="0">
                <a:solidFill>
                  <a:srgbClr val="0083C4"/>
                </a:solidFill>
                <a:latin typeface="Arial" charset="0"/>
                <a:cs typeface="Arial" charset="0"/>
              </a:rPr>
              <a:t>The evidence supporting the qualification must be </a:t>
            </a:r>
            <a:r>
              <a:rPr lang="en-US" altLang="en-US" sz="1300" u="sng" dirty="0">
                <a:solidFill>
                  <a:srgbClr val="0083C4"/>
                </a:solidFill>
                <a:latin typeface="Arial" charset="0"/>
                <a:cs typeface="Arial" charset="0"/>
              </a:rPr>
              <a:t>credible</a:t>
            </a:r>
            <a:r>
              <a:rPr lang="en-US" altLang="en-US" sz="1300" dirty="0">
                <a:solidFill>
                  <a:srgbClr val="0083C4"/>
                </a:solidFill>
                <a:latin typeface="Arial" charset="0"/>
                <a:cs typeface="Arial" charset="0"/>
              </a:rPr>
              <a:t>, and not just the employer’s opinion. </a:t>
            </a:r>
          </a:p>
          <a:p>
            <a:pPr lvl="2" eaLnBrk="1" hangingPunct="1">
              <a:spcBef>
                <a:spcPts val="900"/>
              </a:spcBef>
            </a:pPr>
            <a:r>
              <a:rPr lang="en-US" altLang="en-US" sz="1300" dirty="0">
                <a:latin typeface="Arial" charset="0"/>
                <a:cs typeface="Arial" charset="0"/>
              </a:rPr>
              <a:t>Legalized discrimination, </a:t>
            </a:r>
            <a:r>
              <a:rPr lang="en-IN" altLang="en-US" sz="1300" dirty="0">
                <a:latin typeface="Arial" charset="0"/>
                <a:cs typeface="Arial" charset="0"/>
              </a:rPr>
              <a:t>narrowly construed by the courts – VERY LIMITED </a:t>
            </a:r>
            <a:r>
              <a:rPr lang="en-IN" altLang="en-US" sz="1300" b="1" i="1" dirty="0">
                <a:latin typeface="Arial" charset="0"/>
                <a:cs typeface="Arial" charset="0"/>
              </a:rPr>
              <a:t>(Race can never serve as a valid BFOQ)</a:t>
            </a:r>
          </a:p>
          <a:p>
            <a:pPr lvl="2" eaLnBrk="1" hangingPunct="1">
              <a:spcBef>
                <a:spcPts val="900"/>
              </a:spcBef>
            </a:pPr>
            <a:r>
              <a:rPr lang="en-IN" altLang="en-US" sz="1300" dirty="0">
                <a:solidFill>
                  <a:srgbClr val="0083C4"/>
                </a:solidFill>
                <a:latin typeface="Arial" charset="0"/>
                <a:cs typeface="Arial" charset="0"/>
              </a:rPr>
              <a:t>With respect to SAFETY, the employer has the burden of proving that it had reasonable factual cause to believe that all or substantially all members of a particular group would be unable to perform safely and efficiently the duties of the job involved. </a:t>
            </a:r>
          </a:p>
          <a:p>
            <a:pPr lvl="2" eaLnBrk="1" hangingPunct="1">
              <a:spcBef>
                <a:spcPts val="900"/>
              </a:spcBef>
            </a:pPr>
            <a:r>
              <a:rPr lang="en-US" altLang="en-US" sz="1300" b="1" i="1" dirty="0">
                <a:solidFill>
                  <a:srgbClr val="0083C4"/>
                </a:solidFill>
                <a:latin typeface="Arial" charset="0"/>
                <a:cs typeface="Arial" charset="0"/>
              </a:rPr>
              <a:t>2 Part BFOQ Test:</a:t>
            </a:r>
          </a:p>
          <a:p>
            <a:pPr marL="1714500" lvl="3" indent="-342900" eaLnBrk="1" hangingPunct="1">
              <a:spcBef>
                <a:spcPts val="900"/>
              </a:spcBef>
              <a:buFont typeface="+mj-lt"/>
              <a:buAutoNum type="arabicPeriod"/>
            </a:pPr>
            <a:r>
              <a:rPr lang="en-US" altLang="en-US" sz="1300" i="1" dirty="0">
                <a:solidFill>
                  <a:srgbClr val="0083C4"/>
                </a:solidFill>
                <a:latin typeface="Arial" charset="0"/>
                <a:cs typeface="Arial" charset="0"/>
              </a:rPr>
              <a:t>Does the job require that the employee be of one gender (or prohibited category)? </a:t>
            </a:r>
          </a:p>
          <a:p>
            <a:pPr marL="1714500" lvl="3" indent="-342900" eaLnBrk="1" hangingPunct="1">
              <a:spcBef>
                <a:spcPts val="900"/>
              </a:spcBef>
              <a:buFont typeface="+mj-lt"/>
              <a:buAutoNum type="arabicPeriod"/>
            </a:pPr>
            <a:r>
              <a:rPr lang="en-US" altLang="en-US" sz="1300" i="1" dirty="0">
                <a:solidFill>
                  <a:srgbClr val="0083C4"/>
                </a:solidFill>
                <a:latin typeface="Arial" charset="0"/>
                <a:cs typeface="Arial" charset="0"/>
              </a:rPr>
              <a:t>If yes, is that reasonably necessary to the “essence” of the employer’s particular business?</a:t>
            </a:r>
          </a:p>
          <a:p>
            <a:pPr lvl="2" eaLnBrk="1" hangingPunct="1">
              <a:spcBef>
                <a:spcPts val="900"/>
              </a:spcBef>
            </a:pPr>
            <a:r>
              <a:rPr lang="en-US" altLang="en-US" sz="1300" i="1" dirty="0">
                <a:latin typeface="Arial" charset="0"/>
                <a:cs typeface="Arial" charset="0"/>
              </a:rPr>
              <a:t>Case: Wilson v. Southwest Airlines Company</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240631" y="6468067"/>
            <a:ext cx="8446169"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rPr>
              <a:t>Disparate Treatment Summary</a:t>
            </a:r>
          </a:p>
        </p:txBody>
      </p:sp>
      <p:sp>
        <p:nvSpPr>
          <p:cNvPr id="30723" name="Rectangle 3"/>
          <p:cNvSpPr>
            <a:spLocks noGrp="1" noChangeArrowheads="1"/>
          </p:cNvSpPr>
          <p:nvPr>
            <p:ph idx="1"/>
          </p:nvPr>
        </p:nvSpPr>
        <p:spPr/>
        <p:txBody>
          <a:bodyPr/>
          <a:lstStyle/>
          <a:p>
            <a:r>
              <a:rPr lang="en-US" sz="1400" dirty="0">
                <a:solidFill>
                  <a:srgbClr val="FF0000"/>
                </a:solidFill>
              </a:rPr>
              <a:t>How to Prove a Prima Facie case?</a:t>
            </a:r>
          </a:p>
          <a:p>
            <a:pPr marL="914400" lvl="1" indent="-457200">
              <a:buFont typeface="+mj-lt"/>
              <a:buAutoNum type="arabicPeriod"/>
            </a:pPr>
            <a:r>
              <a:rPr lang="en-US" sz="1400" dirty="0">
                <a:solidFill>
                  <a:srgbClr val="FF0000"/>
                </a:solidFill>
              </a:rPr>
              <a:t>You belong to a minority (or protected class under Title VII)</a:t>
            </a:r>
          </a:p>
          <a:p>
            <a:pPr marL="914400" lvl="1" indent="-457200">
              <a:buFont typeface="+mj-lt"/>
              <a:buAutoNum type="arabicPeriod"/>
            </a:pPr>
            <a:r>
              <a:rPr lang="en-US" sz="1400" dirty="0">
                <a:solidFill>
                  <a:srgbClr val="FF0000"/>
                </a:solidFill>
              </a:rPr>
              <a:t>You’re qualified and applied for the job</a:t>
            </a:r>
          </a:p>
          <a:p>
            <a:pPr marL="914400" lvl="1" indent="-457200">
              <a:buFont typeface="+mj-lt"/>
              <a:buAutoNum type="arabicPeriod"/>
            </a:pPr>
            <a:r>
              <a:rPr lang="en-US" sz="1400" dirty="0">
                <a:solidFill>
                  <a:srgbClr val="FF0000"/>
                </a:solidFill>
              </a:rPr>
              <a:t>Despite qualifications, you were rejected</a:t>
            </a:r>
          </a:p>
          <a:p>
            <a:pPr marL="914400" lvl="1" indent="-457200">
              <a:buFont typeface="+mj-lt"/>
              <a:buAutoNum type="arabicPeriod"/>
            </a:pPr>
            <a:r>
              <a:rPr lang="en-US" sz="1400" dirty="0">
                <a:solidFill>
                  <a:srgbClr val="FF0000"/>
                </a:solidFill>
              </a:rPr>
              <a:t>Position remained open or was given to someone else equally or less-qualified</a:t>
            </a:r>
          </a:p>
          <a:p>
            <a:r>
              <a:rPr lang="en-US" sz="1400" dirty="0">
                <a:solidFill>
                  <a:srgbClr val="FF0000"/>
                </a:solidFill>
              </a:rPr>
              <a:t>Conditions are modified for situation (i.e. hiring, termination, promotion, etc.)</a:t>
            </a:r>
          </a:p>
          <a:p>
            <a:r>
              <a:rPr lang="en-US" sz="1400" dirty="0">
                <a:solidFill>
                  <a:srgbClr val="FF0000"/>
                </a:solidFill>
              </a:rPr>
              <a:t>If EE proves Prima Facie case and ER does nothing, EE wins;</a:t>
            </a:r>
          </a:p>
          <a:p>
            <a:r>
              <a:rPr lang="en-US" sz="1400" dirty="0">
                <a:solidFill>
                  <a:srgbClr val="FF0000"/>
                </a:solidFill>
              </a:rPr>
              <a:t>If ER articulates a legitimate, non-discriminatory or BFOQ reason, then the ER wins unless the EE proves the alleged reason is a pretext or excuse.</a:t>
            </a:r>
          </a:p>
          <a:p>
            <a:r>
              <a:rPr lang="en-US" sz="1400" dirty="0">
                <a:solidFill>
                  <a:srgbClr val="FF0000"/>
                </a:solidFill>
              </a:rPr>
              <a:t>How to prove pretext?</a:t>
            </a:r>
          </a:p>
          <a:p>
            <a:pPr lvl="1"/>
            <a:r>
              <a:rPr lang="en-US" sz="1400" dirty="0">
                <a:solidFill>
                  <a:srgbClr val="FF0000"/>
                </a:solidFill>
              </a:rPr>
              <a:t>Is the decision reasonable? </a:t>
            </a:r>
          </a:p>
          <a:p>
            <a:pPr lvl="1"/>
            <a:r>
              <a:rPr lang="en-US" sz="1400" dirty="0">
                <a:solidFill>
                  <a:srgbClr val="FF0000"/>
                </a:solidFill>
              </a:rPr>
              <a:t>Balanced? </a:t>
            </a:r>
          </a:p>
          <a:p>
            <a:pPr lvl="1"/>
            <a:r>
              <a:rPr lang="en-US" sz="1400" dirty="0">
                <a:solidFill>
                  <a:srgbClr val="FF0000"/>
                </a:solidFill>
              </a:rPr>
              <a:t>Made consistently?</a:t>
            </a:r>
          </a:p>
          <a:p>
            <a:pPr lvl="1"/>
            <a:r>
              <a:rPr lang="en-US" sz="1400" dirty="0">
                <a:solidFill>
                  <a:srgbClr val="FF0000"/>
                </a:solidFill>
              </a:rPr>
              <a:t>Justification job related?</a:t>
            </a:r>
          </a:p>
          <a:p>
            <a:pPr marL="0" indent="0" eaLnBrk="1" hangingPunct="1">
              <a:buNone/>
            </a:pPr>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rPr>
              <a:t>Disparate Impact</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
        <p:nvSpPr>
          <p:cNvPr id="5" name="Rectangle 3">
            <a:extLst>
              <a:ext uri="{FF2B5EF4-FFF2-40B4-BE49-F238E27FC236}">
                <a16:creationId xmlns:a16="http://schemas.microsoft.com/office/drawing/2014/main" id="{51DCCD0D-3F8A-3143-A3B5-AC0DC010820A}"/>
              </a:ext>
            </a:extLst>
          </p:cNvPr>
          <p:cNvSpPr>
            <a:spLocks noGrp="1" noChangeArrowheads="1"/>
          </p:cNvSpPr>
          <p:nvPr>
            <p:ph idx="1"/>
          </p:nvPr>
        </p:nvSpPr>
        <p:spPr/>
        <p:txBody>
          <a:bodyPr/>
          <a:lstStyle/>
          <a:p>
            <a:pPr eaLnBrk="1" hangingPunct="1">
              <a:buClr>
                <a:schemeClr val="tx1"/>
              </a:buClr>
            </a:pPr>
            <a:r>
              <a:rPr lang="en-US" altLang="en-US" sz="1600" b="1" dirty="0">
                <a:solidFill>
                  <a:srgbClr val="FF0000"/>
                </a:solidFill>
                <a:latin typeface="Arial" charset="0"/>
                <a:cs typeface="Arial" charset="0"/>
              </a:rPr>
              <a:t>Disparate impact</a:t>
            </a:r>
            <a:r>
              <a:rPr lang="en-US" altLang="en-US" sz="1600" dirty="0">
                <a:latin typeface="Arial" charset="0"/>
                <a:cs typeface="Arial" charset="0"/>
              </a:rPr>
              <a:t>: Discriminatory effect of a </a:t>
            </a:r>
            <a:r>
              <a:rPr lang="en-US" altLang="en-US" sz="1600" b="1" dirty="0">
                <a:latin typeface="Arial" charset="0"/>
                <a:cs typeface="Arial" charset="0"/>
              </a:rPr>
              <a:t>facially neutral policy </a:t>
            </a:r>
            <a:r>
              <a:rPr lang="en-US" altLang="en-US" sz="1600" dirty="0">
                <a:latin typeface="Arial" charset="0"/>
                <a:cs typeface="Arial" charset="0"/>
              </a:rPr>
              <a:t>on a Title VII group</a:t>
            </a:r>
          </a:p>
          <a:p>
            <a:pPr eaLnBrk="1" hangingPunct="1"/>
            <a:r>
              <a:rPr lang="en-US" altLang="en-US" sz="1600" b="1" dirty="0">
                <a:latin typeface="Arial" charset="0"/>
                <a:cs typeface="Arial" charset="0"/>
              </a:rPr>
              <a:t>Facially neutral policy</a:t>
            </a:r>
            <a:r>
              <a:rPr lang="en-US" altLang="en-US" sz="1600" dirty="0">
                <a:latin typeface="Arial" charset="0"/>
                <a:cs typeface="Arial" charset="0"/>
              </a:rPr>
              <a:t>: specific workplace policy that applies equally to all employees</a:t>
            </a:r>
          </a:p>
          <a:p>
            <a:pPr eaLnBrk="1" hangingPunct="1"/>
            <a:r>
              <a:rPr lang="en-US" altLang="en-US" sz="1600" dirty="0">
                <a:latin typeface="Arial" charset="0"/>
                <a:cs typeface="Arial" charset="0"/>
              </a:rPr>
              <a:t>Unnecessary practice, </a:t>
            </a:r>
            <a:r>
              <a:rPr lang="en-US" altLang="en-US" sz="1600" dirty="0">
                <a:solidFill>
                  <a:srgbClr val="FF0000"/>
                </a:solidFill>
                <a:latin typeface="Arial" charset="0"/>
                <a:cs typeface="Arial" charset="0"/>
              </a:rPr>
              <a:t>perhaps unintentional</a:t>
            </a:r>
            <a:r>
              <a:rPr lang="en-US" altLang="en-US" sz="1600" dirty="0">
                <a:latin typeface="Arial" charset="0"/>
                <a:cs typeface="Arial" charset="0"/>
              </a:rPr>
              <a:t>, that results in workplace discrimination</a:t>
            </a:r>
          </a:p>
          <a:p>
            <a:pPr eaLnBrk="1" hangingPunct="1"/>
            <a:r>
              <a:rPr lang="en-US" altLang="en-US" sz="1600" dirty="0">
                <a:latin typeface="Arial" charset="0"/>
                <a:cs typeface="Arial" charset="0"/>
              </a:rPr>
              <a:t>Key distinction: </a:t>
            </a:r>
            <a:r>
              <a:rPr lang="en-US" altLang="en-US" sz="1600" b="1" dirty="0">
                <a:latin typeface="Arial" charset="0"/>
                <a:cs typeface="Arial" charset="0"/>
              </a:rPr>
              <a:t>needn’t prove Intent </a:t>
            </a:r>
            <a:r>
              <a:rPr lang="en-US" altLang="en-US" sz="1600" dirty="0">
                <a:latin typeface="Arial" charset="0"/>
                <a:cs typeface="Arial" charset="0"/>
              </a:rPr>
              <a:t>to discriminate; key consideration is differential effect on protected group </a:t>
            </a:r>
          </a:p>
          <a:p>
            <a:pPr lvl="1" eaLnBrk="1" hangingPunct="1"/>
            <a:r>
              <a:rPr lang="en-US" altLang="en-US" sz="1600" i="1" dirty="0">
                <a:latin typeface="Arial" charset="0"/>
                <a:cs typeface="Arial" charset="0"/>
              </a:rPr>
              <a:t>Case: </a:t>
            </a:r>
            <a:r>
              <a:rPr lang="en-US" altLang="en-US" sz="1600" i="1" dirty="0">
                <a:solidFill>
                  <a:srgbClr val="FF0000"/>
                </a:solidFill>
                <a:latin typeface="Arial" charset="0"/>
                <a:cs typeface="Arial" charset="0"/>
              </a:rPr>
              <a:t>Griggs v. Duke Power Co</a:t>
            </a:r>
            <a:r>
              <a:rPr lang="en-US" altLang="en-US" sz="1600" i="1" dirty="0">
                <a:latin typeface="Arial" charset="0"/>
                <a:cs typeface="Arial" charset="0"/>
              </a:rPr>
              <a:t>.: </a:t>
            </a:r>
            <a:r>
              <a:rPr lang="en-US" altLang="en-US" sz="1600" dirty="0">
                <a:latin typeface="Arial" charset="0"/>
                <a:cs typeface="Arial" charset="0"/>
              </a:rPr>
              <a:t>“built-in headwinds;” test results as servants, not masters</a:t>
            </a:r>
            <a:r>
              <a:rPr lang="is-IS" altLang="en-US" sz="1600" dirty="0">
                <a:latin typeface="Arial" charset="0"/>
                <a:cs typeface="Arial" charset="0"/>
              </a:rPr>
              <a:t>…codified into law as part of 1991 amendment to Civil Rights Act</a:t>
            </a:r>
            <a:endParaRPr lang="en-US" altLang="en-US" sz="1600" dirty="0">
              <a:latin typeface="Arial" charset="0"/>
              <a:cs typeface="Arial" charset="0"/>
            </a:endParaRPr>
          </a:p>
          <a:p>
            <a:pPr lvl="1" eaLnBrk="1" hangingPunct="1"/>
            <a:r>
              <a:rPr lang="en-US" altLang="en-US" sz="1600" dirty="0">
                <a:latin typeface="Arial" charset="0"/>
                <a:cs typeface="Arial" charset="0"/>
              </a:rPr>
              <a:t>2 part question:</a:t>
            </a:r>
          </a:p>
          <a:p>
            <a:pPr lvl="2" eaLnBrk="1" hangingPunct="1"/>
            <a:r>
              <a:rPr lang="en-US" altLang="en-US" sz="1600" dirty="0">
                <a:latin typeface="Arial" charset="0"/>
                <a:cs typeface="Arial" charset="0"/>
              </a:rPr>
              <a:t>Does “test” discriminate?</a:t>
            </a:r>
          </a:p>
          <a:p>
            <a:pPr lvl="2" eaLnBrk="1" hangingPunct="1"/>
            <a:r>
              <a:rPr lang="en-US" altLang="en-US" sz="1600" dirty="0">
                <a:latin typeface="Arial" charset="0"/>
                <a:cs typeface="Arial" charset="0"/>
              </a:rPr>
              <a:t>If so, does test relate to performance?  In other words, is the test warranted?  ER has to prove job relatedness or business necessity in this discrimination</a:t>
            </a:r>
          </a:p>
          <a:p>
            <a:pPr lvl="1" eaLnBrk="1" hangingPunct="1"/>
            <a:r>
              <a:rPr lang="en-US" altLang="en-US" sz="1600" dirty="0">
                <a:latin typeface="Arial" charset="0"/>
                <a:cs typeface="Arial" charset="0"/>
              </a:rPr>
              <a:t>ER need to have their tests “validated” to prove job relatedness and fairness</a:t>
            </a:r>
          </a:p>
        </p:txBody>
      </p:sp>
    </p:spTree>
    <p:extLst>
      <p:ext uri="{BB962C8B-B14F-4D97-AF65-F5344CB8AC3E}">
        <p14:creationId xmlns:p14="http://schemas.microsoft.com/office/powerpoint/2010/main" val="216613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rPr>
              <a:t>Disparate Impact (cont.)</a:t>
            </a:r>
          </a:p>
        </p:txBody>
      </p:sp>
      <p:sp>
        <p:nvSpPr>
          <p:cNvPr id="31747" name="Rectangle 3"/>
          <p:cNvSpPr>
            <a:spLocks noGrp="1" noChangeArrowheads="1"/>
          </p:cNvSpPr>
          <p:nvPr>
            <p:ph idx="1"/>
          </p:nvPr>
        </p:nvSpPr>
        <p:spPr/>
        <p:txBody>
          <a:bodyPr/>
          <a:lstStyle/>
          <a:p>
            <a:pPr eaLnBrk="1" hangingPunct="1"/>
            <a:r>
              <a:rPr lang="en-US" altLang="en-US" sz="2000" b="1" dirty="0">
                <a:latin typeface="Arial" charset="0"/>
                <a:cs typeface="Arial" charset="0"/>
              </a:rPr>
              <a:t>Screening device</a:t>
            </a:r>
            <a:r>
              <a:rPr lang="en-US" altLang="en-US" sz="2000" dirty="0">
                <a:latin typeface="Arial" charset="0"/>
                <a:cs typeface="Arial" charset="0"/>
              </a:rPr>
              <a:t>: Mechanism (</a:t>
            </a:r>
            <a:r>
              <a:rPr lang="en-US" altLang="en-US" sz="2000" u="sng" dirty="0">
                <a:latin typeface="Arial" charset="0"/>
                <a:cs typeface="Arial" charset="0"/>
              </a:rPr>
              <a:t>normally a test</a:t>
            </a:r>
            <a:r>
              <a:rPr lang="en-US" altLang="en-US" sz="2000" dirty="0">
                <a:latin typeface="Arial" charset="0"/>
                <a:cs typeface="Arial" charset="0"/>
              </a:rPr>
              <a:t>) used to separate  applicants from the general pool of candidates</a:t>
            </a:r>
          </a:p>
          <a:p>
            <a:pPr eaLnBrk="1" hangingPunct="1"/>
            <a:r>
              <a:rPr lang="en-US" altLang="en-US" sz="2000" b="1" dirty="0">
                <a:latin typeface="Arial" charset="0"/>
                <a:cs typeface="Arial" charset="0"/>
              </a:rPr>
              <a:t>Four-fifths rule</a:t>
            </a:r>
            <a:r>
              <a:rPr lang="en-US" altLang="en-US" sz="2000" dirty="0">
                <a:latin typeface="Arial" charset="0"/>
                <a:cs typeface="Arial" charset="0"/>
              </a:rPr>
              <a:t>: Minority must do at least 80 percent (four-fifths) as well as majority on screening device or presumption of disparate impact arises (see business necessity defense, next slide)</a:t>
            </a:r>
          </a:p>
          <a:p>
            <a:pPr eaLnBrk="1" hangingPunct="1"/>
            <a:r>
              <a:rPr lang="en-US" altLang="en-US" sz="2000" dirty="0">
                <a:latin typeface="Arial" charset="0"/>
                <a:cs typeface="Arial" charset="0"/>
              </a:rPr>
              <a:t>Subjective or objective criteria may qualify (see </a:t>
            </a:r>
            <a:r>
              <a:rPr lang="en-US" altLang="en-US" sz="2000" i="1" dirty="0">
                <a:solidFill>
                  <a:srgbClr val="FF0000"/>
                </a:solidFill>
                <a:latin typeface="Arial" charset="0"/>
                <a:cs typeface="Arial" charset="0"/>
              </a:rPr>
              <a:t>Watson v. Fort Worth Bank</a:t>
            </a:r>
            <a:r>
              <a:rPr lang="en-US" altLang="en-US" sz="2000" dirty="0">
                <a:latin typeface="Arial" charset="0"/>
                <a:cs typeface="Arial" charset="0"/>
              </a:rPr>
              <a:t>)</a:t>
            </a:r>
          </a:p>
          <a:p>
            <a:pPr eaLnBrk="1" hangingPunct="1"/>
            <a:r>
              <a:rPr lang="en-US" altLang="en-US" sz="2000" dirty="0">
                <a:latin typeface="Arial" charset="0"/>
                <a:cs typeface="Arial" charset="0"/>
              </a:rPr>
              <a:t>Pre-employment interviews</a:t>
            </a:r>
          </a:p>
          <a:p>
            <a:pPr eaLnBrk="1" hangingPunct="1"/>
            <a:r>
              <a:rPr lang="en-US" altLang="en-US" sz="2000" dirty="0">
                <a:latin typeface="Arial" charset="0"/>
                <a:cs typeface="Arial" charset="0"/>
              </a:rPr>
              <a:t>Employment applications</a:t>
            </a:r>
          </a:p>
          <a:p>
            <a:pPr eaLnBrk="1" hangingPunct="1">
              <a:spcBef>
                <a:spcPts val="1000"/>
              </a:spcBef>
            </a:pPr>
            <a:endParaRPr lang="en-US" altLang="en-US" sz="20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rPr>
              <a:t>ER Defenses to Disparate Impact</a:t>
            </a:r>
          </a:p>
        </p:txBody>
      </p:sp>
      <p:sp>
        <p:nvSpPr>
          <p:cNvPr id="32771" name="Rectangle 3"/>
          <p:cNvSpPr>
            <a:spLocks noGrp="1" noChangeArrowheads="1"/>
          </p:cNvSpPr>
          <p:nvPr>
            <p:ph idx="1"/>
          </p:nvPr>
        </p:nvSpPr>
        <p:spPr>
          <a:xfrm>
            <a:off x="457200" y="1600200"/>
            <a:ext cx="8229600" cy="4737100"/>
          </a:xfrm>
        </p:spPr>
        <p:txBody>
          <a:bodyPr/>
          <a:lstStyle/>
          <a:p>
            <a:pPr eaLnBrk="1" hangingPunct="1">
              <a:buClr>
                <a:schemeClr val="tx1"/>
              </a:buClr>
            </a:pPr>
            <a:r>
              <a:rPr lang="en-US" altLang="en-US" sz="2200" b="1" dirty="0">
                <a:solidFill>
                  <a:srgbClr val="FF0000"/>
                </a:solidFill>
                <a:latin typeface="Arial" charset="0"/>
                <a:cs typeface="Arial" charset="0"/>
              </a:rPr>
              <a:t>The business necessity defense</a:t>
            </a:r>
            <a:r>
              <a:rPr lang="en-US" altLang="en-US" sz="2200" dirty="0">
                <a:latin typeface="Arial" charset="0"/>
                <a:cs typeface="Arial" charset="0"/>
              </a:rPr>
              <a:t>: Defense to a disparate impact case based on the employer’s need for the policy/device as a legitimate requirement for the job</a:t>
            </a:r>
          </a:p>
          <a:p>
            <a:pPr lvl="1" eaLnBrk="1" hangingPunct="1"/>
            <a:r>
              <a:rPr lang="en-US" altLang="en-US" sz="2200" dirty="0">
                <a:latin typeface="Arial" charset="0"/>
                <a:cs typeface="Arial" charset="0"/>
              </a:rPr>
              <a:t>Test validation</a:t>
            </a:r>
          </a:p>
          <a:p>
            <a:pPr eaLnBrk="1" hangingPunct="1"/>
            <a:r>
              <a:rPr lang="en-US" altLang="en-US" sz="2200" dirty="0">
                <a:latin typeface="Arial" charset="0"/>
                <a:cs typeface="Arial" charset="0"/>
              </a:rPr>
              <a:t>The employee’s evidence is not true – Plaintiff burden of proof to establish &gt; 50% probability</a:t>
            </a:r>
          </a:p>
          <a:p>
            <a:pPr eaLnBrk="1" hangingPunct="1"/>
            <a:r>
              <a:rPr lang="en-US" altLang="en-US" sz="2200" dirty="0">
                <a:latin typeface="Arial" charset="0"/>
                <a:cs typeface="Arial" charset="0"/>
              </a:rPr>
              <a:t>(No) The employer’s “bottom line” comes out correctly</a:t>
            </a:r>
          </a:p>
          <a:p>
            <a:pPr lvl="1" eaLnBrk="1" hangingPunct="1">
              <a:buClr>
                <a:schemeClr val="tx1"/>
              </a:buClr>
            </a:pPr>
            <a:r>
              <a:rPr lang="en-US" altLang="en-US" sz="2200" dirty="0">
                <a:solidFill>
                  <a:srgbClr val="FF0000"/>
                </a:solidFill>
                <a:latin typeface="Arial" charset="0"/>
                <a:cs typeface="Arial" charset="0"/>
              </a:rPr>
              <a:t>Statute aimed at individuals, not groups </a:t>
            </a:r>
          </a:p>
          <a:p>
            <a:pPr lvl="1" eaLnBrk="1" hangingPunct="1">
              <a:buClr>
                <a:schemeClr val="tx1"/>
              </a:buClr>
            </a:pPr>
            <a:r>
              <a:rPr lang="en-US" altLang="en-US" sz="2200" dirty="0">
                <a:solidFill>
                  <a:srgbClr val="FF0000"/>
                </a:solidFill>
                <a:latin typeface="Arial" charset="0"/>
                <a:cs typeface="Arial" charset="0"/>
              </a:rPr>
              <a:t>ER cannot establish QUOTAS</a:t>
            </a:r>
          </a:p>
          <a:p>
            <a:pPr lvl="1" eaLnBrk="1" hangingPunct="1"/>
            <a:r>
              <a:rPr lang="en-US" altLang="en-US" sz="2200" i="1" dirty="0">
                <a:latin typeface="Arial" charset="0"/>
                <a:cs typeface="Arial" charset="0"/>
              </a:rPr>
              <a:t>Case: Connecticut v. Teal </a:t>
            </a:r>
          </a:p>
          <a:p>
            <a:pPr eaLnBrk="1" hangingPunct="1"/>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dirty="0"/>
              <a:t>Other Common Concepts</a:t>
            </a:r>
          </a:p>
        </p:txBody>
      </p:sp>
      <p:sp>
        <p:nvSpPr>
          <p:cNvPr id="34819" name="Rectangle 3"/>
          <p:cNvSpPr>
            <a:spLocks noGrp="1" noChangeArrowheads="1"/>
          </p:cNvSpPr>
          <p:nvPr>
            <p:ph idx="1"/>
          </p:nvPr>
        </p:nvSpPr>
        <p:spPr>
          <a:xfrm>
            <a:off x="457200" y="1600200"/>
            <a:ext cx="8229600" cy="4737100"/>
          </a:xfrm>
        </p:spPr>
        <p:txBody>
          <a:bodyPr/>
          <a:lstStyle/>
          <a:p>
            <a:pPr eaLnBrk="1" hangingPunct="1">
              <a:spcBef>
                <a:spcPts val="500"/>
              </a:spcBef>
            </a:pPr>
            <a:r>
              <a:rPr lang="en-US" altLang="en-US" sz="1600" b="1" dirty="0">
                <a:latin typeface="Arial" charset="0"/>
                <a:cs typeface="Arial" charset="0"/>
              </a:rPr>
              <a:t>Accommodation: </a:t>
            </a:r>
            <a:r>
              <a:rPr lang="en-US" altLang="en-US" sz="1600" dirty="0">
                <a:latin typeface="Arial" charset="0"/>
                <a:cs typeface="Arial" charset="0"/>
              </a:rPr>
              <a:t>Employer’s duty in Title VII religious discrimination claims and under Americans With Disabilities Act (ADA) to accommodate workplace conflicts</a:t>
            </a:r>
          </a:p>
          <a:p>
            <a:pPr lvl="1" eaLnBrk="1" hangingPunct="1">
              <a:spcBef>
                <a:spcPts val="500"/>
              </a:spcBef>
            </a:pPr>
            <a:r>
              <a:rPr lang="en-US" altLang="en-US" sz="1600" dirty="0">
                <a:latin typeface="Arial" charset="0"/>
                <a:cs typeface="Arial" charset="0"/>
              </a:rPr>
              <a:t>Should not cause undue hardship to the employer</a:t>
            </a:r>
          </a:p>
          <a:p>
            <a:pPr lvl="1" eaLnBrk="1" hangingPunct="1">
              <a:spcBef>
                <a:spcPts val="500"/>
              </a:spcBef>
            </a:pPr>
            <a:r>
              <a:rPr lang="en-US" altLang="en-US" sz="1600" dirty="0">
                <a:latin typeface="Arial" charset="0"/>
                <a:cs typeface="Arial" charset="0"/>
              </a:rPr>
              <a:t>Extent of duty varies between religious and disability accommodations</a:t>
            </a:r>
          </a:p>
          <a:p>
            <a:pPr eaLnBrk="1" hangingPunct="1">
              <a:spcBef>
                <a:spcPts val="500"/>
              </a:spcBef>
            </a:pPr>
            <a:r>
              <a:rPr lang="en-US" altLang="en-US" sz="1600" b="1" dirty="0">
                <a:latin typeface="Arial" charset="0"/>
                <a:cs typeface="Arial" charset="0"/>
              </a:rPr>
              <a:t>Retaliation</a:t>
            </a:r>
            <a:r>
              <a:rPr lang="en-US" altLang="en-US" sz="1600" dirty="0">
                <a:latin typeface="Arial" charset="0"/>
                <a:cs typeface="Arial" charset="0"/>
              </a:rPr>
              <a:t>: </a:t>
            </a:r>
            <a:r>
              <a:rPr lang="en-IN" altLang="en-US" sz="1600" dirty="0">
                <a:latin typeface="Arial" charset="0"/>
                <a:cs typeface="Arial" charset="0"/>
              </a:rPr>
              <a:t>Provisions allowing employees to file separate claims for negative consequences experienced from their employers for pursuing their lawful rights</a:t>
            </a:r>
          </a:p>
          <a:p>
            <a:pPr eaLnBrk="1" hangingPunct="1">
              <a:spcBef>
                <a:spcPts val="1200"/>
              </a:spcBef>
            </a:pPr>
            <a:r>
              <a:rPr lang="en-US" altLang="en-US" sz="1600" b="1" dirty="0">
                <a:latin typeface="Arial" charset="0"/>
                <a:cs typeface="Arial" charset="0"/>
              </a:rPr>
              <a:t>Exhaustion of Administrative Remedies</a:t>
            </a:r>
            <a:endParaRPr lang="en-US" altLang="en-US" sz="1600" dirty="0">
              <a:latin typeface="Arial" charset="0"/>
              <a:cs typeface="Arial" charset="0"/>
            </a:endParaRPr>
          </a:p>
          <a:p>
            <a:pPr lvl="1" eaLnBrk="1" hangingPunct="1">
              <a:spcBef>
                <a:spcPts val="1200"/>
              </a:spcBef>
            </a:pPr>
            <a:r>
              <a:rPr lang="en-IN" altLang="en-US" sz="1600" dirty="0">
                <a:latin typeface="Arial" charset="0"/>
                <a:cs typeface="Arial" charset="0"/>
              </a:rPr>
              <a:t>Going through the EEOC administrative procedure before being permitted to seek judicial review of an agency decision</a:t>
            </a:r>
            <a:endParaRPr lang="en-US"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lnSpc>
                <a:spcPct val="100000"/>
              </a:lnSpc>
              <a:defRPr/>
            </a:pPr>
            <a:r>
              <a:rPr lang="en-US" sz="3400" dirty="0"/>
              <a:t>Exhibit 2.9 - Employment Discrimination Remedies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16" y="1526402"/>
            <a:ext cx="5401429" cy="4734586"/>
          </a:xfrm>
          <a:prstGeom prst="rect">
            <a:avLst/>
          </a:prstGeom>
        </p:spPr>
      </p:pic>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644"/>
            <a:ext cx="8229600" cy="852978"/>
          </a:xfrm>
        </p:spPr>
        <p:txBody>
          <a:bodyPr/>
          <a:lstStyle/>
          <a:p>
            <a:pPr>
              <a:defRPr/>
            </a:pPr>
            <a:r>
              <a:rPr lang="en-US" sz="3200" dirty="0"/>
              <a:t>Employment Discrimination Remedies</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929312442"/>
              </p:ext>
            </p:extLst>
          </p:nvPr>
        </p:nvGraphicFramePr>
        <p:xfrm>
          <a:off x="457200" y="1423022"/>
          <a:ext cx="8229600" cy="4421030"/>
        </p:xfrm>
        <a:graphic>
          <a:graphicData uri="http://schemas.openxmlformats.org/drawingml/2006/table">
            <a:tbl>
              <a:tblPr firstRow="1" bandRow="1">
                <a:tableStyleId>{5C22544A-7EE6-4342-B048-85BDC9FD1C3A}</a:tableStyleId>
              </a:tblPr>
              <a:tblGrid>
                <a:gridCol w="1967426">
                  <a:extLst>
                    <a:ext uri="{9D8B030D-6E8A-4147-A177-3AD203B41FA5}">
                      <a16:colId xmlns:a16="http://schemas.microsoft.com/office/drawing/2014/main" val="20000"/>
                    </a:ext>
                  </a:extLst>
                </a:gridCol>
                <a:gridCol w="6262174">
                  <a:extLst>
                    <a:ext uri="{9D8B030D-6E8A-4147-A177-3AD203B41FA5}">
                      <a16:colId xmlns:a16="http://schemas.microsoft.com/office/drawing/2014/main" val="20001"/>
                    </a:ext>
                  </a:extLst>
                </a:gridCol>
              </a:tblGrid>
              <a:tr h="457172">
                <a:tc>
                  <a:txBody>
                    <a:bodyPr/>
                    <a:lstStyle/>
                    <a:p>
                      <a:pPr algn="ctr"/>
                      <a:r>
                        <a:rPr lang="en-US" sz="1400" dirty="0"/>
                        <a:t>Key Terms</a:t>
                      </a:r>
                    </a:p>
                  </a:txBody>
                  <a:tcPr marL="91443" marR="91443" marT="45706" marB="45706"/>
                </a:tc>
                <a:tc>
                  <a:txBody>
                    <a:bodyPr/>
                    <a:lstStyle/>
                    <a:p>
                      <a:pPr algn="ctr"/>
                      <a:r>
                        <a:rPr lang="en-US" sz="1400" dirty="0"/>
                        <a:t>Meaning</a:t>
                      </a:r>
                    </a:p>
                  </a:txBody>
                  <a:tcPr marL="91443" marR="91443" marT="45706" marB="45706"/>
                </a:tc>
                <a:extLst>
                  <a:ext uri="{0D108BD9-81ED-4DB2-BD59-A6C34878D82A}">
                    <a16:rowId xmlns:a16="http://schemas.microsoft.com/office/drawing/2014/main" val="10000"/>
                  </a:ext>
                </a:extLst>
              </a:tr>
              <a:tr h="544486">
                <a:tc>
                  <a:txBody>
                    <a:bodyPr/>
                    <a:lstStyle/>
                    <a:p>
                      <a:pPr algn="ctr"/>
                      <a:r>
                        <a:rPr lang="en-US" sz="1400" b="1" dirty="0"/>
                        <a:t>Back pay</a:t>
                      </a:r>
                    </a:p>
                  </a:txBody>
                  <a:tcPr marL="91443" marR="91443"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t>Money awarded for time employee was not working because of illegal discrimination</a:t>
                      </a:r>
                    </a:p>
                  </a:txBody>
                  <a:tcPr marL="91443" marR="91443" marT="45706" marB="45706"/>
                </a:tc>
                <a:extLst>
                  <a:ext uri="{0D108BD9-81ED-4DB2-BD59-A6C34878D82A}">
                    <a16:rowId xmlns:a16="http://schemas.microsoft.com/office/drawing/2014/main" val="10001"/>
                  </a:ext>
                </a:extLst>
              </a:tr>
              <a:tr h="649705">
                <a:tc>
                  <a:txBody>
                    <a:bodyPr/>
                    <a:lstStyle/>
                    <a:p>
                      <a:pPr algn="ctr"/>
                      <a:r>
                        <a:rPr lang="en-US" sz="1400" b="1" dirty="0"/>
                        <a:t>Front pay</a:t>
                      </a:r>
                    </a:p>
                  </a:txBody>
                  <a:tcPr marL="91443" marR="91443"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t>Equitable remedy of money awarded to claimant when reinstatement is not possible or feasible</a:t>
                      </a:r>
                    </a:p>
                  </a:txBody>
                  <a:tcPr marL="91443" marR="91443" marT="45706" marB="45706"/>
                </a:tc>
                <a:extLst>
                  <a:ext uri="{0D108BD9-81ED-4DB2-BD59-A6C34878D82A}">
                    <a16:rowId xmlns:a16="http://schemas.microsoft.com/office/drawing/2014/main" val="10002"/>
                  </a:ext>
                </a:extLst>
              </a:tr>
              <a:tr h="4932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Retroactive seniority</a:t>
                      </a:r>
                    </a:p>
                    <a:p>
                      <a:pPr algn="ctr"/>
                      <a:endParaRPr lang="en-US" sz="1400" b="1" dirty="0"/>
                    </a:p>
                  </a:txBody>
                  <a:tcPr marL="91443" marR="91443"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t>Seniority that dates back to the time the claimant was treated illegally</a:t>
                      </a: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91443" marR="91443" marT="45706" marB="45706"/>
                </a:tc>
                <a:extLst>
                  <a:ext uri="{0D108BD9-81ED-4DB2-BD59-A6C34878D82A}">
                    <a16:rowId xmlns:a16="http://schemas.microsoft.com/office/drawing/2014/main" val="2453956959"/>
                  </a:ext>
                </a:extLst>
              </a:tr>
              <a:tr h="1015853">
                <a:tc>
                  <a:txBody>
                    <a:bodyPr/>
                    <a:lstStyle/>
                    <a:p>
                      <a:pPr algn="ctr"/>
                      <a:r>
                        <a:rPr lang="en-US" sz="1400" b="1" dirty="0">
                          <a:solidFill>
                            <a:schemeClr val="tx1"/>
                          </a:solidFill>
                        </a:rPr>
                        <a:t>Make-whole relief</a:t>
                      </a:r>
                    </a:p>
                  </a:txBody>
                  <a:tcPr marL="91443" marR="91443" marT="45703" marB="45703"/>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Attempt to put the claimant in position he or she would have been </a:t>
                      </a:r>
                      <a:r>
                        <a:rPr lang="en-IN" sz="1400" dirty="0">
                          <a:solidFill>
                            <a:schemeClr val="tx1"/>
                          </a:solidFill>
                        </a:rPr>
                        <a:t>been</a:t>
                      </a:r>
                      <a:r>
                        <a:rPr lang="en-IN" sz="1400" baseline="0" dirty="0">
                          <a:solidFill>
                            <a:schemeClr val="tx1"/>
                          </a:solidFill>
                        </a:rPr>
                        <a:t> </a:t>
                      </a:r>
                      <a:r>
                        <a:rPr lang="en-IN" sz="1400" dirty="0">
                          <a:solidFill>
                            <a:schemeClr val="tx1"/>
                          </a:solidFill>
                        </a:rPr>
                        <a:t>in had there been no</a:t>
                      </a:r>
                      <a:r>
                        <a:rPr lang="en-IN" sz="1400" baseline="0" dirty="0">
                          <a:solidFill>
                            <a:schemeClr val="tx1"/>
                          </a:solidFill>
                        </a:rPr>
                        <a:t> </a:t>
                      </a:r>
                      <a:r>
                        <a:rPr lang="en-IN" sz="1400" dirty="0">
                          <a:solidFill>
                            <a:schemeClr val="tx1"/>
                          </a:solidFill>
                        </a:rPr>
                        <a:t>discrimination</a:t>
                      </a:r>
                      <a:endParaRPr lang="en-US" sz="1400" dirty="0">
                        <a:solidFill>
                          <a:schemeClr val="tx1"/>
                        </a:solidFill>
                      </a:endParaRPr>
                    </a:p>
                  </a:txBody>
                  <a:tcPr marL="91443" marR="91443" marT="45703" marB="45703"/>
                </a:tc>
                <a:extLst>
                  <a:ext uri="{0D108BD9-81ED-4DB2-BD59-A6C34878D82A}">
                    <a16:rowId xmlns:a16="http://schemas.microsoft.com/office/drawing/2014/main" val="10003"/>
                  </a:ext>
                </a:extLst>
              </a:tr>
              <a:tr h="596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Compensatory</a:t>
                      </a:r>
                      <a:r>
                        <a:rPr lang="en-US" sz="1400" b="1" baseline="0" dirty="0">
                          <a:solidFill>
                            <a:schemeClr val="tx1"/>
                          </a:solidFill>
                        </a:rPr>
                        <a:t> damages</a:t>
                      </a:r>
                      <a:endParaRPr lang="en-US" sz="1400" b="1" dirty="0">
                        <a:solidFill>
                          <a:schemeClr val="tx1"/>
                        </a:solidFill>
                      </a:endParaRPr>
                    </a:p>
                  </a:txBody>
                  <a:tcPr marL="91443" marR="91443" marT="45703" marB="45703"/>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IN" sz="1400" dirty="0">
                          <a:solidFill>
                            <a:schemeClr val="tx1"/>
                          </a:solidFill>
                        </a:rPr>
                        <a:t>Money damages given</a:t>
                      </a:r>
                      <a:r>
                        <a:rPr lang="en-IN" sz="1400" baseline="0" dirty="0">
                          <a:solidFill>
                            <a:schemeClr val="tx1"/>
                          </a:solidFill>
                        </a:rPr>
                        <a:t> </a:t>
                      </a:r>
                      <a:r>
                        <a:rPr lang="en-IN" sz="1400" dirty="0">
                          <a:solidFill>
                            <a:schemeClr val="tx1"/>
                          </a:solidFill>
                        </a:rPr>
                        <a:t>to a party to compensate</a:t>
                      </a:r>
                      <a:r>
                        <a:rPr lang="en-IN" sz="1400" baseline="0" dirty="0">
                          <a:solidFill>
                            <a:schemeClr val="tx1"/>
                          </a:solidFill>
                        </a:rPr>
                        <a:t> </a:t>
                      </a:r>
                      <a:r>
                        <a:rPr lang="en-IN" sz="1400" dirty="0">
                          <a:solidFill>
                            <a:schemeClr val="tx1"/>
                          </a:solidFill>
                        </a:rPr>
                        <a:t>for direct losses due to</a:t>
                      </a:r>
                      <a:r>
                        <a:rPr lang="en-IN" sz="1400" baseline="0" dirty="0">
                          <a:solidFill>
                            <a:schemeClr val="tx1"/>
                          </a:solidFill>
                        </a:rPr>
                        <a:t> </a:t>
                      </a:r>
                      <a:r>
                        <a:rPr lang="en-IN" sz="1400" dirty="0">
                          <a:solidFill>
                            <a:schemeClr val="tx1"/>
                          </a:solidFill>
                        </a:rPr>
                        <a:t>an injury suffered</a:t>
                      </a:r>
                      <a:endParaRPr lang="en-US" sz="1400" dirty="0">
                        <a:solidFill>
                          <a:schemeClr val="tx1"/>
                        </a:solidFill>
                      </a:endParaRPr>
                    </a:p>
                  </a:txBody>
                  <a:tcPr marL="91443" marR="91443" marT="45703" marB="45703"/>
                </a:tc>
                <a:extLst>
                  <a:ext uri="{0D108BD9-81ED-4DB2-BD59-A6C34878D82A}">
                    <a16:rowId xmlns:a16="http://schemas.microsoft.com/office/drawing/2014/main" val="3780448960"/>
                  </a:ext>
                </a:extLst>
              </a:tr>
              <a:tr h="639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Punitive damages</a:t>
                      </a:r>
                    </a:p>
                  </a:txBody>
                  <a:tcPr marL="91443" marR="91443" marT="45703" marB="45703"/>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Money over and above compensatory damages, </a:t>
                      </a:r>
                      <a:r>
                        <a:rPr lang="en-IN" sz="1400" dirty="0">
                          <a:solidFill>
                            <a:schemeClr val="tx1"/>
                          </a:solidFill>
                        </a:rPr>
                        <a:t>imposed by a court to </a:t>
                      </a:r>
                      <a:r>
                        <a:rPr lang="en-US" sz="1400" dirty="0">
                          <a:solidFill>
                            <a:schemeClr val="tx1"/>
                          </a:solidFill>
                        </a:rPr>
                        <a:t>punish employer or deter</a:t>
                      </a:r>
                      <a:r>
                        <a:rPr lang="en-US" sz="1400" baseline="0" dirty="0">
                          <a:solidFill>
                            <a:schemeClr val="tx1"/>
                          </a:solidFill>
                        </a:rPr>
                        <a:t> </a:t>
                      </a:r>
                      <a:r>
                        <a:rPr lang="en-US" sz="1400" dirty="0">
                          <a:solidFill>
                            <a:schemeClr val="tx1"/>
                          </a:solidFill>
                        </a:rPr>
                        <a:t>future acts</a:t>
                      </a:r>
                    </a:p>
                  </a:txBody>
                  <a:tcPr marL="91443" marR="91443" marT="45703" marB="45703"/>
                </a:tc>
                <a:extLst>
                  <a:ext uri="{0D108BD9-81ED-4DB2-BD59-A6C34878D82A}">
                    <a16:rowId xmlns:a16="http://schemas.microsoft.com/office/drawing/2014/main" val="195933578"/>
                  </a:ext>
                </a:extLst>
              </a:tr>
            </a:tbl>
          </a:graphicData>
        </a:graphic>
      </p:graphicFrame>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Additional Legal Resources</a:t>
            </a:r>
          </a:p>
        </p:txBody>
      </p:sp>
      <p:sp>
        <p:nvSpPr>
          <p:cNvPr id="6" name="Content Placeholder 5"/>
          <p:cNvSpPr>
            <a:spLocks noGrp="1"/>
          </p:cNvSpPr>
          <p:nvPr>
            <p:ph idx="1"/>
          </p:nvPr>
        </p:nvSpPr>
        <p:spPr/>
        <p:txBody>
          <a:bodyPr/>
          <a:lstStyle/>
          <a:p>
            <a:r>
              <a:rPr lang="en-IN" dirty="0"/>
              <a:t>Law Libraries</a:t>
            </a:r>
          </a:p>
          <a:p>
            <a:pPr lvl="1"/>
            <a:r>
              <a:rPr lang="en-IN" dirty="0"/>
              <a:t>Found everywhere from private law firms to public courthouses</a:t>
            </a:r>
          </a:p>
          <a:p>
            <a:pPr lvl="1"/>
            <a:r>
              <a:rPr lang="en-IN" dirty="0"/>
              <a:t>Can contain only a few necessary legal resources or vast ones</a:t>
            </a:r>
          </a:p>
          <a:p>
            <a:r>
              <a:rPr lang="en-IN" dirty="0"/>
              <a:t>The Internet</a:t>
            </a:r>
          </a:p>
          <a:p>
            <a:pPr lvl="1"/>
            <a:r>
              <a:rPr lang="en-IN" dirty="0"/>
              <a:t>Includes legal databases for public consumption</a:t>
            </a:r>
            <a:endParaRPr lang="en-US" dirty="0"/>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00502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dirty="0"/>
              <a:t>Management Tips</a:t>
            </a:r>
          </a:p>
        </p:txBody>
      </p:sp>
      <p:sp>
        <p:nvSpPr>
          <p:cNvPr id="38915" name="Rectangle 3"/>
          <p:cNvSpPr>
            <a:spLocks noGrp="1" noChangeArrowheads="1"/>
          </p:cNvSpPr>
          <p:nvPr>
            <p:ph idx="1"/>
          </p:nvPr>
        </p:nvSpPr>
        <p:spPr>
          <a:xfrm>
            <a:off x="457200" y="1600200"/>
            <a:ext cx="8229600" cy="4765766"/>
          </a:xfrm>
        </p:spPr>
        <p:txBody>
          <a:bodyPr/>
          <a:lstStyle/>
          <a:p>
            <a:pPr eaLnBrk="1" hangingPunct="1"/>
            <a:r>
              <a:rPr lang="en-IN" altLang="en-US" sz="2000" dirty="0">
                <a:latin typeface="Arial" charset="0"/>
                <a:cs typeface="Arial" charset="0"/>
              </a:rPr>
              <a:t>Employers are always allowed to hire the best person for a job</a:t>
            </a:r>
          </a:p>
          <a:p>
            <a:pPr lvl="1" eaLnBrk="1" hangingPunct="1"/>
            <a:r>
              <a:rPr lang="en-IN" altLang="en-US" sz="2000" dirty="0">
                <a:latin typeface="Arial" charset="0"/>
                <a:cs typeface="Arial" charset="0"/>
              </a:rPr>
              <a:t>Allowed to fire an employee for any reason as long as it is not for one of the specific reasons prohibited by law</a:t>
            </a:r>
          </a:p>
          <a:p>
            <a:pPr eaLnBrk="1" hangingPunct="1"/>
            <a:r>
              <a:rPr lang="en-IN" altLang="en-US" sz="2000" dirty="0">
                <a:latin typeface="Arial" charset="0"/>
                <a:cs typeface="Arial" charset="0"/>
              </a:rPr>
              <a:t>Company policies and procedures should create a space for employees to voice any concerns and complaints</a:t>
            </a:r>
          </a:p>
          <a:p>
            <a:pPr eaLnBrk="1" hangingPunct="1"/>
            <a:r>
              <a:rPr lang="en-US" altLang="en-US" sz="2000" dirty="0">
                <a:latin typeface="Arial" charset="0"/>
                <a:cs typeface="Arial" charset="0"/>
              </a:rPr>
              <a:t>Employers should </a:t>
            </a:r>
            <a:r>
              <a:rPr lang="en-IN" altLang="en-US" sz="2000" dirty="0">
                <a:latin typeface="Arial" charset="0"/>
                <a:cs typeface="Arial" charset="0"/>
              </a:rPr>
              <a:t>subject termination decisions to internal review</a:t>
            </a:r>
          </a:p>
          <a:p>
            <a:pPr eaLnBrk="1" hangingPunct="1"/>
            <a:r>
              <a:rPr lang="en-IN" altLang="en-US" sz="2000" dirty="0">
                <a:latin typeface="Arial" charset="0"/>
                <a:cs typeface="Arial" charset="0"/>
              </a:rPr>
              <a:t>Employees should be made aware of their rights under the law regarding any protected category to which they may belong</a:t>
            </a:r>
          </a:p>
          <a:p>
            <a:pPr eaLnBrk="1" hangingPunct="1"/>
            <a:r>
              <a:rPr lang="en-IN" altLang="en-US" sz="2000" dirty="0">
                <a:latin typeface="Arial" charset="0"/>
                <a:cs typeface="Arial" charset="0"/>
              </a:rPr>
              <a:t>Policies that discriminate on their face should be discarded</a:t>
            </a:r>
            <a:endParaRPr lang="en-US" altLang="en-US" sz="20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15309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i="1" dirty="0"/>
              <a:t>Stare Decisis </a:t>
            </a:r>
            <a:r>
              <a:rPr lang="en-US" dirty="0"/>
              <a:t>and Precedent</a:t>
            </a:r>
            <a:endParaRPr lang="en-US" sz="2400" dirty="0"/>
          </a:p>
        </p:txBody>
      </p:sp>
      <p:sp>
        <p:nvSpPr>
          <p:cNvPr id="11267" name="Rectangle 3"/>
          <p:cNvSpPr>
            <a:spLocks noGrp="1" noChangeArrowheads="1"/>
          </p:cNvSpPr>
          <p:nvPr>
            <p:ph idx="1"/>
          </p:nvPr>
        </p:nvSpPr>
        <p:spPr>
          <a:xfrm>
            <a:off x="457200" y="1600200"/>
            <a:ext cx="8229600" cy="4737100"/>
          </a:xfrm>
        </p:spPr>
        <p:txBody>
          <a:bodyPr/>
          <a:lstStyle/>
          <a:p>
            <a:pPr eaLnBrk="1" hangingPunct="1"/>
            <a:r>
              <a:rPr lang="en-US" altLang="en-US" sz="1800" i="1" dirty="0">
                <a:solidFill>
                  <a:srgbClr val="FF0000"/>
                </a:solidFill>
                <a:latin typeface="Arial" charset="0"/>
                <a:cs typeface="Arial" charset="0"/>
              </a:rPr>
              <a:t>Stare decisis </a:t>
            </a:r>
            <a:r>
              <a:rPr lang="en-US" altLang="en-US" sz="1800" dirty="0">
                <a:solidFill>
                  <a:srgbClr val="FF0000"/>
                </a:solidFill>
                <a:latin typeface="Arial" charset="0"/>
                <a:cs typeface="Arial" charset="0"/>
              </a:rPr>
              <a:t>(i.e. </a:t>
            </a:r>
            <a:r>
              <a:rPr lang="en-US" altLang="en-US" sz="1800" i="1" dirty="0">
                <a:solidFill>
                  <a:srgbClr val="FF0000"/>
                </a:solidFill>
                <a:latin typeface="Arial" charset="0"/>
                <a:cs typeface="Arial" charset="0"/>
              </a:rPr>
              <a:t>the thing decided…stand by previous decision</a:t>
            </a:r>
            <a:r>
              <a:rPr lang="en-US" altLang="en-US" sz="1800" dirty="0">
                <a:solidFill>
                  <a:srgbClr val="FF0000"/>
                </a:solidFill>
                <a:latin typeface="Arial" charset="0"/>
                <a:cs typeface="Arial" charset="0"/>
              </a:rPr>
              <a:t>)</a:t>
            </a:r>
          </a:p>
          <a:p>
            <a:pPr lvl="1" eaLnBrk="1" hangingPunct="1"/>
            <a:r>
              <a:rPr lang="en-IN" altLang="en-US" sz="1800" dirty="0">
                <a:latin typeface="Arial" charset="0"/>
                <a:cs typeface="Arial" charset="0"/>
              </a:rPr>
              <a:t>Process of a court using prior decisions to determine decision for case before it</a:t>
            </a:r>
            <a:endParaRPr lang="en-US" altLang="en-US" sz="1800" dirty="0">
              <a:latin typeface="Arial" charset="0"/>
              <a:cs typeface="Arial" charset="0"/>
            </a:endParaRPr>
          </a:p>
          <a:p>
            <a:pPr lvl="1" eaLnBrk="1" hangingPunct="1"/>
            <a:r>
              <a:rPr lang="en-US" altLang="en-US" sz="1800" dirty="0">
                <a:latin typeface="Arial" charset="0"/>
                <a:cs typeface="Arial" charset="0"/>
              </a:rPr>
              <a:t>Decision may be a concurring or a dissenting opinion</a:t>
            </a:r>
          </a:p>
          <a:p>
            <a:pPr lvl="0" eaLnBrk="1" hangingPunct="1"/>
            <a:r>
              <a:rPr lang="en-IN" altLang="en-US" sz="1800" dirty="0">
                <a:latin typeface="Arial" charset="0"/>
                <a:cs typeface="Arial" charset="0"/>
              </a:rPr>
              <a:t>States have court systems parallel to the federal court system</a:t>
            </a:r>
            <a:endParaRPr lang="en-US" altLang="en-US" sz="1800" dirty="0">
              <a:latin typeface="Arial" charset="0"/>
              <a:cs typeface="Arial" charset="0"/>
            </a:endParaRPr>
          </a:p>
          <a:p>
            <a:pPr lvl="1" eaLnBrk="1" hangingPunct="1"/>
            <a:r>
              <a:rPr lang="en-US" altLang="en-US" sz="1800" dirty="0">
                <a:latin typeface="Arial" charset="0"/>
                <a:cs typeface="Arial" charset="0"/>
              </a:rPr>
              <a:t>Trial court </a:t>
            </a:r>
            <a:r>
              <a:rPr lang="en-US" altLang="en-US" sz="1800" dirty="0">
                <a:latin typeface="Arial" charset="0"/>
                <a:cs typeface="Arial" charset="0"/>
                <a:sym typeface="Wingdings" pitchFamily="2" charset="2"/>
              </a:rPr>
              <a:t> intermediate court of appeals  state supreme court</a:t>
            </a:r>
          </a:p>
          <a:p>
            <a:pPr eaLnBrk="1" hangingPunct="1"/>
            <a:r>
              <a:rPr lang="en-US" altLang="en-US" sz="1800" dirty="0">
                <a:latin typeface="Arial" charset="0"/>
                <a:cs typeface="Arial" charset="0"/>
              </a:rPr>
              <a:t>Interplay between states and the federal court system</a:t>
            </a:r>
          </a:p>
          <a:p>
            <a:pPr lvl="1" eaLnBrk="1" hangingPunct="1"/>
            <a:r>
              <a:rPr lang="en-US" altLang="en-US" sz="1800" dirty="0">
                <a:latin typeface="Arial" charset="0"/>
                <a:cs typeface="Arial" charset="0"/>
              </a:rPr>
              <a:t>U.S. Supreme Court decisions are final</a:t>
            </a:r>
          </a:p>
          <a:p>
            <a:pPr lvl="1" eaLnBrk="1" hangingPunct="1"/>
            <a:r>
              <a:rPr lang="en-IN" altLang="en-US" sz="1800" dirty="0">
                <a:latin typeface="Arial" charset="0"/>
                <a:cs typeface="Arial" charset="0"/>
              </a:rPr>
              <a:t>Congress can pass a law to change a Court decision if it believes the Court’s interpretation is not in keeping with the law’s intended purpose</a:t>
            </a:r>
            <a:endParaRPr lang="en-US" altLang="en-US" sz="18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Understanding the Case Parties</a:t>
            </a:r>
          </a:p>
        </p:txBody>
      </p:sp>
      <p:graphicFrame>
        <p:nvGraphicFramePr>
          <p:cNvPr id="4" name="Table 3"/>
          <p:cNvGraphicFramePr>
            <a:graphicFrameLocks noGrp="1"/>
          </p:cNvGraphicFramePr>
          <p:nvPr>
            <p:extLst>
              <p:ext uri="{D42A27DB-BD31-4B8C-83A1-F6EECF244321}">
                <p14:modId xmlns:p14="http://schemas.microsoft.com/office/powerpoint/2010/main" val="1386953366"/>
              </p:ext>
            </p:extLst>
          </p:nvPr>
        </p:nvGraphicFramePr>
        <p:xfrm>
          <a:off x="565943" y="1626563"/>
          <a:ext cx="8012113" cy="4541475"/>
        </p:xfrm>
        <a:graphic>
          <a:graphicData uri="http://schemas.openxmlformats.org/drawingml/2006/table">
            <a:tbl>
              <a:tblPr firstRow="1" bandRow="1">
                <a:tableStyleId>{5940675A-B579-460E-94D1-54222C63F5DA}</a:tableStyleId>
              </a:tblPr>
              <a:tblGrid>
                <a:gridCol w="1843366">
                  <a:extLst>
                    <a:ext uri="{9D8B030D-6E8A-4147-A177-3AD203B41FA5}">
                      <a16:colId xmlns:a16="http://schemas.microsoft.com/office/drawing/2014/main" val="20000"/>
                    </a:ext>
                  </a:extLst>
                </a:gridCol>
                <a:gridCol w="6168747">
                  <a:extLst>
                    <a:ext uri="{9D8B030D-6E8A-4147-A177-3AD203B41FA5}">
                      <a16:colId xmlns:a16="http://schemas.microsoft.com/office/drawing/2014/main" val="20001"/>
                    </a:ext>
                  </a:extLst>
                </a:gridCol>
              </a:tblGrid>
              <a:tr h="457208">
                <a:tc>
                  <a:txBody>
                    <a:bodyPr/>
                    <a:lstStyle/>
                    <a:p>
                      <a:pPr algn="ctr"/>
                      <a:r>
                        <a:rPr lang="en-US" sz="2400" b="1" dirty="0"/>
                        <a:t>Key Terms</a:t>
                      </a:r>
                    </a:p>
                  </a:txBody>
                  <a:tcPr marL="91443" marR="91443" marT="45712" marB="45712"/>
                </a:tc>
                <a:tc>
                  <a:txBody>
                    <a:bodyPr/>
                    <a:lstStyle/>
                    <a:p>
                      <a:pPr algn="ctr"/>
                      <a:r>
                        <a:rPr lang="en-US" sz="2400" b="1" dirty="0"/>
                        <a:t>Meaning</a:t>
                      </a:r>
                    </a:p>
                  </a:txBody>
                  <a:tcPr marL="91443" marR="91443" marT="45712" marB="45712"/>
                </a:tc>
                <a:extLst>
                  <a:ext uri="{0D108BD9-81ED-4DB2-BD59-A6C34878D82A}">
                    <a16:rowId xmlns:a16="http://schemas.microsoft.com/office/drawing/2014/main" val="10000"/>
                  </a:ext>
                </a:extLst>
              </a:tr>
              <a:tr h="640066">
                <a:tc>
                  <a:txBody>
                    <a:bodyPr/>
                    <a:lstStyle/>
                    <a:p>
                      <a:pPr algn="ctr"/>
                      <a:r>
                        <a:rPr lang="en-US" sz="2000" b="1" dirty="0"/>
                        <a:t>Plaintiff</a:t>
                      </a: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One who brings a civil action in court (i.e. </a:t>
                      </a:r>
                      <a:r>
                        <a:rPr lang="en-US" sz="2000" i="1" dirty="0">
                          <a:solidFill>
                            <a:srgbClr val="FF0000"/>
                          </a:solidFill>
                        </a:rPr>
                        <a:t>the party suing</a:t>
                      </a:r>
                      <a:r>
                        <a:rPr lang="en-US" sz="2000" dirty="0"/>
                        <a:t>)</a:t>
                      </a:r>
                    </a:p>
                  </a:txBody>
                  <a:tcPr marL="91443" marR="91443" marT="45712" marB="45712"/>
                </a:tc>
                <a:extLst>
                  <a:ext uri="{0D108BD9-81ED-4DB2-BD59-A6C34878D82A}">
                    <a16:rowId xmlns:a16="http://schemas.microsoft.com/office/drawing/2014/main" val="10001"/>
                  </a:ext>
                </a:extLst>
              </a:tr>
              <a:tr h="640066">
                <a:tc>
                  <a:txBody>
                    <a:bodyPr/>
                    <a:lstStyle/>
                    <a:p>
                      <a:pPr algn="ctr"/>
                      <a:r>
                        <a:rPr lang="en-US" sz="2000" b="1" dirty="0"/>
                        <a:t>Defendant</a:t>
                      </a: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One against whom a case is brought (i.e. </a:t>
                      </a:r>
                      <a:r>
                        <a:rPr lang="en-US" sz="2000" i="1" dirty="0">
                          <a:solidFill>
                            <a:srgbClr val="FF0000"/>
                          </a:solidFill>
                        </a:rPr>
                        <a:t>the party who is being sued</a:t>
                      </a:r>
                      <a:r>
                        <a:rPr lang="en-US" sz="2000" dirty="0"/>
                        <a:t>)</a:t>
                      </a:r>
                    </a:p>
                  </a:txBody>
                  <a:tcPr marL="91443" marR="91443" marT="45712" marB="45712"/>
                </a:tc>
                <a:extLst>
                  <a:ext uri="{0D108BD9-81ED-4DB2-BD59-A6C34878D82A}">
                    <a16:rowId xmlns:a16="http://schemas.microsoft.com/office/drawing/2014/main" val="10002"/>
                  </a:ext>
                </a:extLst>
              </a:tr>
              <a:tr h="640066">
                <a:tc>
                  <a:txBody>
                    <a:bodyPr/>
                    <a:lstStyle/>
                    <a:p>
                      <a:pPr algn="ctr"/>
                      <a:r>
                        <a:rPr lang="en-US" sz="2000" b="1" dirty="0"/>
                        <a:t>Appellant</a:t>
                      </a: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One who brings an appeal </a:t>
                      </a:r>
                    </a:p>
                  </a:txBody>
                  <a:tcPr marL="91443" marR="91443" marT="45712" marB="45712"/>
                </a:tc>
                <a:extLst>
                  <a:ext uri="{0D108BD9-81ED-4DB2-BD59-A6C34878D82A}">
                    <a16:rowId xmlns:a16="http://schemas.microsoft.com/office/drawing/2014/main" val="10003"/>
                  </a:ext>
                </a:extLst>
              </a:tr>
              <a:tr h="640066">
                <a:tc>
                  <a:txBody>
                    <a:bodyPr/>
                    <a:lstStyle/>
                    <a:p>
                      <a:pPr algn="ctr"/>
                      <a:r>
                        <a:rPr lang="en-US" sz="2000" b="1" dirty="0"/>
                        <a:t>Appellee</a:t>
                      </a: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One against whom an appeal is brought</a:t>
                      </a:r>
                    </a:p>
                  </a:txBody>
                  <a:tcPr marL="91443" marR="91443" marT="45712" marB="45712"/>
                </a:tc>
                <a:extLst>
                  <a:ext uri="{0D108BD9-81ED-4DB2-BD59-A6C34878D82A}">
                    <a16:rowId xmlns:a16="http://schemas.microsoft.com/office/drawing/2014/main" val="10004"/>
                  </a:ext>
                </a:extLst>
              </a:tr>
              <a:tr h="701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Petitioner</a:t>
                      </a:r>
                    </a:p>
                    <a:p>
                      <a:pPr algn="ctr"/>
                      <a:endParaRPr lang="en-US" sz="2000" b="1" dirty="0"/>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One who appeals a case to the Supreme Court</a:t>
                      </a:r>
                    </a:p>
                  </a:txBody>
                  <a:tcPr marL="91443" marR="91443" marT="45712" marB="45712"/>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Respondent</a:t>
                      </a:r>
                    </a:p>
                    <a:p>
                      <a:pPr algn="ctr"/>
                      <a:endParaRPr lang="en-US" sz="2000" b="1" dirty="0"/>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One against whom a case is appealed at the Supreme Court</a:t>
                      </a:r>
                    </a:p>
                  </a:txBody>
                  <a:tcPr marL="91443" marR="91443" marT="45712" marB="45712"/>
                </a:tc>
                <a:extLst>
                  <a:ext uri="{0D108BD9-81ED-4DB2-BD59-A6C34878D82A}">
                    <a16:rowId xmlns:a16="http://schemas.microsoft.com/office/drawing/2014/main" val="10006"/>
                  </a:ext>
                </a:extLst>
              </a:tr>
            </a:tbl>
          </a:graphicData>
        </a:graphic>
      </p:graphicFrame>
      <p:sp>
        <p:nvSpPr>
          <p:cNvPr id="5"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Understanding the Case: Information</a:t>
            </a:r>
          </a:p>
        </p:txBody>
      </p:sp>
      <p:graphicFrame>
        <p:nvGraphicFramePr>
          <p:cNvPr id="13336" name="Group 24"/>
          <p:cNvGraphicFramePr>
            <a:graphicFrameLocks noGrp="1"/>
          </p:cNvGraphicFramePr>
          <p:nvPr>
            <p:extLst>
              <p:ext uri="{D42A27DB-BD31-4B8C-83A1-F6EECF244321}">
                <p14:modId xmlns:p14="http://schemas.microsoft.com/office/powerpoint/2010/main" val="2354820375"/>
              </p:ext>
            </p:extLst>
          </p:nvPr>
        </p:nvGraphicFramePr>
        <p:xfrm>
          <a:off x="457200" y="1594241"/>
          <a:ext cx="8229600" cy="4251921"/>
        </p:xfrm>
        <a:graphic>
          <a:graphicData uri="http://schemas.openxmlformats.org/drawingml/2006/table">
            <a:tbl>
              <a:tblPr>
                <a:tableStyleId>{616DA210-FB5B-4158-B5E0-FEB733F419BA}</a:tableStyleId>
              </a:tblPr>
              <a:tblGrid>
                <a:gridCol w="1893118">
                  <a:extLst>
                    <a:ext uri="{9D8B030D-6E8A-4147-A177-3AD203B41FA5}">
                      <a16:colId xmlns:a16="http://schemas.microsoft.com/office/drawing/2014/main" val="20000"/>
                    </a:ext>
                  </a:extLst>
                </a:gridCol>
                <a:gridCol w="6336482">
                  <a:extLst>
                    <a:ext uri="{9D8B030D-6E8A-4147-A177-3AD203B41FA5}">
                      <a16:colId xmlns:a16="http://schemas.microsoft.com/office/drawing/2014/main" val="20001"/>
                    </a:ext>
                  </a:extLst>
                </a:gridCol>
              </a:tblGrid>
              <a:tr h="4345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rPr>
                        <a:t>Key Terms</a:t>
                      </a:r>
                      <a:endParaRPr kumimoji="0" lang="en-US" sz="2000" b="1"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rPr>
                        <a:t>Meaning</a:t>
                      </a:r>
                      <a:endParaRPr kumimoji="0" lang="en-US" sz="2000" b="1"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extLst>
                  <a:ext uri="{0D108BD9-81ED-4DB2-BD59-A6C34878D82A}">
                    <a16:rowId xmlns:a16="http://schemas.microsoft.com/office/drawing/2014/main" val="10000"/>
                  </a:ext>
                </a:extLst>
              </a:tr>
              <a:tr h="6455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rPr>
                        <a:t>Law reporter</a:t>
                      </a:r>
                      <a:endParaRPr kumimoji="0" lang="en-US" sz="1900" b="1"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IN" sz="1900" u="none" strike="noStrike" cap="none" normalizeH="0" baseline="0" dirty="0">
                          <a:ln>
                            <a:noFill/>
                          </a:ln>
                          <a:solidFill>
                            <a:schemeClr val="tx1"/>
                          </a:solidFill>
                          <a:effectLst/>
                        </a:rPr>
                        <a:t>Book in which court opinions are placed</a:t>
                      </a:r>
                      <a:endParaRPr kumimoji="0" lang="en-US" sz="1900" b="0"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extLst>
                  <a:ext uri="{0D108BD9-81ED-4DB2-BD59-A6C34878D82A}">
                    <a16:rowId xmlns:a16="http://schemas.microsoft.com/office/drawing/2014/main" val="10005"/>
                  </a:ext>
                </a:extLst>
              </a:tr>
              <a:tr h="702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rPr>
                        <a:t>Case citation</a:t>
                      </a:r>
                      <a:endParaRPr kumimoji="0" lang="en-US" sz="1900" b="1"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IN" sz="1900" b="0" i="0" u="none" strike="noStrike" cap="none" normalizeH="0" baseline="0" dirty="0">
                          <a:ln>
                            <a:noFill/>
                          </a:ln>
                          <a:solidFill>
                            <a:schemeClr val="tx1"/>
                          </a:solidFill>
                          <a:effectLst/>
                          <a:latin typeface="Palatino Linotype" pitchFamily="18" charset="0"/>
                          <a:cs typeface="Arial" charset="0"/>
                        </a:rPr>
                        <a:t>The line after the case name in the </a:t>
                      </a:r>
                      <a:r>
                        <a:rPr kumimoji="0" lang="en-US" sz="1900" b="0" i="0" u="none" strike="noStrike" cap="none" normalizeH="0" baseline="0" dirty="0">
                          <a:ln>
                            <a:noFill/>
                          </a:ln>
                          <a:solidFill>
                            <a:schemeClr val="tx1"/>
                          </a:solidFill>
                          <a:effectLst/>
                          <a:latin typeface="+mn-lt"/>
                          <a:cs typeface="+mn-cs"/>
                        </a:rPr>
                        <a:t>l</a:t>
                      </a:r>
                      <a:r>
                        <a:rPr kumimoji="0" lang="en-US" sz="1900" u="none" strike="noStrike" cap="none" normalizeH="0" baseline="0" dirty="0">
                          <a:ln>
                            <a:noFill/>
                          </a:ln>
                          <a:solidFill>
                            <a:schemeClr val="tx1"/>
                          </a:solidFill>
                          <a:effectLst/>
                        </a:rPr>
                        <a:t>aw reporter</a:t>
                      </a:r>
                      <a:r>
                        <a:rPr kumimoji="0" lang="en-IN" sz="1900" b="0" i="0" u="none" strike="noStrike" cap="none" normalizeH="0" baseline="0" dirty="0">
                          <a:ln>
                            <a:noFill/>
                          </a:ln>
                          <a:solidFill>
                            <a:schemeClr val="tx1"/>
                          </a:solidFill>
                          <a:effectLst/>
                          <a:latin typeface="Palatino Linotype" pitchFamily="18" charset="0"/>
                          <a:cs typeface="Arial" charset="0"/>
                        </a:rPr>
                        <a:t> that has several numbers and a few letters</a:t>
                      </a:r>
                      <a:endParaRPr kumimoji="0" lang="en-US" sz="1900" b="0"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extLst>
                  <a:ext uri="{0D108BD9-81ED-4DB2-BD59-A6C34878D82A}">
                    <a16:rowId xmlns:a16="http://schemas.microsoft.com/office/drawing/2014/main" val="10001"/>
                  </a:ext>
                </a:extLst>
              </a:tr>
              <a:tr h="702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rPr>
                        <a:t>Motion to dismiss</a:t>
                      </a:r>
                      <a:endParaRPr kumimoji="0" lang="en-US" sz="1900" b="1"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IN" sz="1900" u="none" strike="noStrike" cap="none" normalizeH="0" baseline="0" dirty="0">
                          <a:ln>
                            <a:noFill/>
                          </a:ln>
                          <a:solidFill>
                            <a:schemeClr val="tx1"/>
                          </a:solidFill>
                          <a:effectLst/>
                        </a:rPr>
                        <a:t>Request by a defendant for the court to dismiss the plaintiff’s case</a:t>
                      </a:r>
                      <a:endParaRPr kumimoji="0" lang="en-US" sz="1900" b="0"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extLst>
                  <a:ext uri="{0D108BD9-81ED-4DB2-BD59-A6C34878D82A}">
                    <a16:rowId xmlns:a16="http://schemas.microsoft.com/office/drawing/2014/main" val="10002"/>
                  </a:ext>
                </a:extLst>
              </a:tr>
              <a:tr h="1065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rPr>
                        <a:t>Motion for summary judgment</a:t>
                      </a:r>
                      <a:endParaRPr kumimoji="0" lang="en-US" sz="1900" b="1"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IN" sz="1900" u="none" strike="noStrike" cap="none" normalizeH="0" baseline="0" dirty="0">
                          <a:ln>
                            <a:noFill/>
                          </a:ln>
                          <a:solidFill>
                            <a:schemeClr val="tx1"/>
                          </a:solidFill>
                          <a:effectLst/>
                        </a:rPr>
                        <a:t>Defendant’s request for the court to rule on the plaintiff’s case based on the documents submitted, alleging there are no triable issues of fact to be decided</a:t>
                      </a:r>
                      <a:endParaRPr kumimoji="0" lang="en-US" sz="1900" b="0"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extLst>
                  <a:ext uri="{0D108BD9-81ED-4DB2-BD59-A6C34878D82A}">
                    <a16:rowId xmlns:a16="http://schemas.microsoft.com/office/drawing/2014/main" val="10003"/>
                  </a:ext>
                </a:extLst>
              </a:tr>
              <a:tr h="702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a-Latn" sz="1900" u="none" strike="noStrike" cap="none" normalizeH="0" baseline="0" noProof="0" dirty="0">
                          <a:ln>
                            <a:noFill/>
                          </a:ln>
                          <a:solidFill>
                            <a:schemeClr val="tx1"/>
                          </a:solidFill>
                          <a:effectLst/>
                        </a:rPr>
                        <a:t>Per curiam</a:t>
                      </a:r>
                      <a:endParaRPr kumimoji="0" lang="la-Latn" sz="1900" b="1" i="1" u="none" strike="noStrike" cap="none" normalizeH="0" baseline="0" noProof="0" dirty="0">
                        <a:ln>
                          <a:noFill/>
                        </a:ln>
                        <a:solidFill>
                          <a:schemeClr val="tx1"/>
                        </a:solidFill>
                        <a:effectLst/>
                        <a:latin typeface="Palatino Linotype" pitchFamily="18"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rPr>
                        <a:t>Brief determination made by an appellate court, </a:t>
                      </a:r>
                      <a:r>
                        <a:rPr kumimoji="0" lang="en-IN" sz="1900" u="none" strike="noStrike" cap="none" normalizeH="0" baseline="0" dirty="0">
                          <a:ln>
                            <a:noFill/>
                          </a:ln>
                          <a:solidFill>
                            <a:schemeClr val="tx1"/>
                          </a:solidFill>
                          <a:effectLst/>
                        </a:rPr>
                        <a:t>not issued by a particular judge</a:t>
                      </a:r>
                      <a:endParaRPr kumimoji="0" lang="en-US" sz="1900" b="0" i="0" u="none" strike="noStrike" cap="none" normalizeH="0" baseline="0" dirty="0">
                        <a:ln>
                          <a:noFill/>
                        </a:ln>
                        <a:solidFill>
                          <a:schemeClr val="tx1"/>
                        </a:solidFill>
                        <a:effectLst/>
                        <a:latin typeface="Palatino Linotype" pitchFamily="18" charset="0"/>
                        <a:cs typeface="Arial" charset="0"/>
                      </a:endParaRPr>
                    </a:p>
                  </a:txBody>
                  <a:tcPr marL="91443" marR="91443" marT="45707" marB="45707" horzOverflow="overflow"/>
                </a:tc>
                <a:extLst>
                  <a:ext uri="{0D108BD9-81ED-4DB2-BD59-A6C34878D82A}">
                    <a16:rowId xmlns:a16="http://schemas.microsoft.com/office/drawing/2014/main" val="10004"/>
                  </a:ext>
                </a:extLst>
              </a:tr>
            </a:tbl>
          </a:graphicData>
        </a:graphic>
      </p:graphicFrame>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600" i="1" dirty="0"/>
              <a:t>Prima Facie </a:t>
            </a:r>
            <a:r>
              <a:rPr lang="en-US" sz="3600" dirty="0"/>
              <a:t>Case (“</a:t>
            </a:r>
            <a:r>
              <a:rPr lang="en-US" sz="3600" i="1" dirty="0">
                <a:solidFill>
                  <a:srgbClr val="FF0000"/>
                </a:solidFill>
              </a:rPr>
              <a:t>on the face of it</a:t>
            </a:r>
            <a:r>
              <a:rPr lang="en-US" sz="3600" dirty="0"/>
              <a:t>”)</a:t>
            </a:r>
          </a:p>
        </p:txBody>
      </p:sp>
      <p:sp>
        <p:nvSpPr>
          <p:cNvPr id="14339" name="Rectangle 3"/>
          <p:cNvSpPr>
            <a:spLocks noGrp="1" noChangeArrowheads="1"/>
          </p:cNvSpPr>
          <p:nvPr>
            <p:ph idx="1"/>
          </p:nvPr>
        </p:nvSpPr>
        <p:spPr/>
        <p:txBody>
          <a:bodyPr/>
          <a:lstStyle/>
          <a:p>
            <a:pPr eaLnBrk="1" hangingPunct="1"/>
            <a:r>
              <a:rPr lang="en-US" altLang="en-US" sz="1800" b="1" dirty="0">
                <a:solidFill>
                  <a:srgbClr val="FF0000"/>
                </a:solidFill>
                <a:latin typeface="Arial" charset="0"/>
                <a:cs typeface="Arial" charset="0"/>
              </a:rPr>
              <a:t>Cause of action</a:t>
            </a:r>
            <a:r>
              <a:rPr lang="en-US" altLang="en-US" sz="1800" dirty="0">
                <a:solidFill>
                  <a:srgbClr val="FF0000"/>
                </a:solidFill>
                <a:latin typeface="Arial" charset="0"/>
                <a:cs typeface="Arial" charset="0"/>
              </a:rPr>
              <a:t>: </a:t>
            </a:r>
            <a:r>
              <a:rPr lang="en-US" altLang="en-US" sz="1800" dirty="0">
                <a:latin typeface="Arial" charset="0"/>
                <a:cs typeface="Arial" charset="0"/>
              </a:rPr>
              <a:t>Right provided by law for a party to sue for remedies when </a:t>
            </a:r>
            <a:r>
              <a:rPr lang="en-IN" altLang="en-US" sz="1800" dirty="0">
                <a:latin typeface="Arial" charset="0"/>
                <a:cs typeface="Arial" charset="0"/>
              </a:rPr>
              <a:t>certain legal rights are violated</a:t>
            </a:r>
          </a:p>
          <a:p>
            <a:pPr lvl="1" eaLnBrk="1" hangingPunct="1"/>
            <a:r>
              <a:rPr lang="en-US" altLang="en-US" sz="1800" i="1" dirty="0">
                <a:latin typeface="Arial" charset="0"/>
                <a:cs typeface="Arial" charset="0"/>
              </a:rPr>
              <a:t>When an individual’s legal rights have been violated, the ability to file a case on that basis is known as having a </a:t>
            </a:r>
            <a:r>
              <a:rPr lang="en-US" altLang="en-US" sz="1800" b="1" i="1" dirty="0">
                <a:latin typeface="Arial" charset="0"/>
                <a:cs typeface="Arial" charset="0"/>
              </a:rPr>
              <a:t>cause of action</a:t>
            </a:r>
          </a:p>
          <a:p>
            <a:pPr eaLnBrk="1" hangingPunct="1"/>
            <a:r>
              <a:rPr lang="en-US" altLang="en-US" sz="1800" b="1" dirty="0">
                <a:solidFill>
                  <a:srgbClr val="FF0000"/>
                </a:solidFill>
                <a:latin typeface="Arial" charset="0"/>
                <a:cs typeface="Arial" charset="0"/>
              </a:rPr>
              <a:t>Prima facie case</a:t>
            </a:r>
            <a:r>
              <a:rPr lang="en-US" altLang="en-US" sz="1800" dirty="0">
                <a:solidFill>
                  <a:srgbClr val="FF0000"/>
                </a:solidFill>
                <a:latin typeface="Arial" charset="0"/>
                <a:cs typeface="Arial" charset="0"/>
              </a:rPr>
              <a:t>: </a:t>
            </a:r>
            <a:r>
              <a:rPr lang="en-US" altLang="en-US" sz="1800" dirty="0">
                <a:latin typeface="Arial" charset="0"/>
                <a:cs typeface="Arial" charset="0"/>
              </a:rPr>
              <a:t>Presentation of evidence that fits each requirement of a cause of action</a:t>
            </a:r>
          </a:p>
          <a:p>
            <a:pPr lvl="1" eaLnBrk="1" hangingPunct="1"/>
            <a:r>
              <a:rPr lang="en-US" altLang="en-US" sz="1800" dirty="0">
                <a:latin typeface="Arial" charset="0"/>
                <a:cs typeface="Arial" charset="0"/>
              </a:rPr>
              <a:t>Establishes plaintiff’s claim to a cause of action</a:t>
            </a:r>
          </a:p>
          <a:p>
            <a:pPr lvl="1" eaLnBrk="1" hangingPunct="1"/>
            <a:r>
              <a:rPr lang="en-US" altLang="en-US" sz="1800" dirty="0">
                <a:latin typeface="Arial" charset="0"/>
                <a:cs typeface="Arial" charset="0"/>
              </a:rPr>
              <a:t>Requires defendant to </a:t>
            </a:r>
            <a:r>
              <a:rPr lang="en-IN" altLang="en-US" sz="1800" dirty="0">
                <a:latin typeface="Arial" charset="0"/>
                <a:cs typeface="Arial" charset="0"/>
              </a:rPr>
              <a:t>establish all the elements of the claim</a:t>
            </a:r>
            <a:r>
              <a:rPr lang="en-US" altLang="en-US" sz="1800" dirty="0">
                <a:latin typeface="Arial" charset="0"/>
                <a:cs typeface="Arial" charset="0"/>
              </a:rPr>
              <a:t>(s)</a:t>
            </a:r>
          </a:p>
          <a:p>
            <a:pPr lvl="1" eaLnBrk="1" hangingPunct="1"/>
            <a:r>
              <a:rPr lang="en-US" altLang="en-US" sz="1800" dirty="0">
                <a:latin typeface="Arial" charset="0"/>
                <a:cs typeface="Arial" charset="0"/>
              </a:rPr>
              <a:t>Generally, if the claimant is not able to present evidence to establish a prima facie case for his or her claim, the claim will be dismissed by the court. If the claimant establishes a prima facie case, then the claim may advance to the next step in the proceedings.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60350"/>
            <a:ext cx="8229600" cy="978903"/>
          </a:xfrm>
        </p:spPr>
        <p:txBody>
          <a:bodyPr/>
          <a:lstStyle/>
          <a:p>
            <a:pPr eaLnBrk="1" hangingPunct="1">
              <a:defRPr/>
            </a:pPr>
            <a:r>
              <a:rPr lang="en-US" dirty="0"/>
              <a:t>At-Will Employment</a:t>
            </a:r>
          </a:p>
        </p:txBody>
      </p:sp>
      <p:sp>
        <p:nvSpPr>
          <p:cNvPr id="15363" name="Rectangle 3"/>
          <p:cNvSpPr>
            <a:spLocks noGrp="1" noChangeArrowheads="1"/>
          </p:cNvSpPr>
          <p:nvPr>
            <p:ph idx="1"/>
          </p:nvPr>
        </p:nvSpPr>
        <p:spPr>
          <a:xfrm>
            <a:off x="457200" y="1371600"/>
            <a:ext cx="8229600" cy="5044190"/>
          </a:xfrm>
        </p:spPr>
        <p:txBody>
          <a:bodyPr/>
          <a:lstStyle/>
          <a:p>
            <a:pPr eaLnBrk="1" hangingPunct="1"/>
            <a:r>
              <a:rPr lang="en-US" altLang="en-US" sz="1600" b="1" dirty="0">
                <a:solidFill>
                  <a:srgbClr val="FF0000"/>
                </a:solidFill>
                <a:latin typeface="Arial" charset="0"/>
                <a:cs typeface="Arial" charset="0"/>
              </a:rPr>
              <a:t>At-will employment</a:t>
            </a:r>
            <a:r>
              <a:rPr lang="en-US" altLang="en-US" sz="1600" dirty="0">
                <a:solidFill>
                  <a:srgbClr val="FF0000"/>
                </a:solidFill>
                <a:latin typeface="Arial" charset="0"/>
                <a:cs typeface="Arial" charset="0"/>
              </a:rPr>
              <a:t>: </a:t>
            </a:r>
            <a:r>
              <a:rPr lang="en-US" altLang="en-US" sz="1600" dirty="0">
                <a:latin typeface="Arial" charset="0"/>
                <a:cs typeface="Arial" charset="0"/>
              </a:rPr>
              <a:t>Employment relationship where there is no contractual obligation to continue for an agreed time.</a:t>
            </a:r>
          </a:p>
          <a:p>
            <a:pPr lvl="1" eaLnBrk="1" hangingPunct="1"/>
            <a:r>
              <a:rPr lang="en-US" altLang="en-US" sz="1600" dirty="0">
                <a:latin typeface="Arial" charset="0"/>
                <a:cs typeface="Arial" charset="0"/>
              </a:rPr>
              <a:t>Agreement renews itself every second, until it doesn’t</a:t>
            </a:r>
          </a:p>
          <a:p>
            <a:pPr lvl="1" eaLnBrk="1" hangingPunct="1"/>
            <a:r>
              <a:rPr lang="en-US" altLang="en-US" sz="1600" b="1" i="1" dirty="0">
                <a:latin typeface="Arial" charset="0"/>
                <a:cs typeface="Arial" charset="0"/>
              </a:rPr>
              <a:t>Either party may terminate, without liability to the other</a:t>
            </a:r>
          </a:p>
          <a:p>
            <a:pPr eaLnBrk="1" hangingPunct="1"/>
            <a:r>
              <a:rPr lang="en-US" altLang="en-US" sz="1600" dirty="0">
                <a:latin typeface="Arial" charset="0"/>
                <a:cs typeface="Arial" charset="0"/>
              </a:rPr>
              <a:t>Not at employment relationships are considered “Employment At-Will”</a:t>
            </a:r>
          </a:p>
          <a:p>
            <a:pPr eaLnBrk="1" hangingPunct="1"/>
            <a:r>
              <a:rPr lang="en-US" altLang="en-US" sz="1600" dirty="0">
                <a:latin typeface="Arial" charset="0"/>
                <a:cs typeface="Arial" charset="0"/>
              </a:rPr>
              <a:t>Exclusions from At-Will Employment:</a:t>
            </a:r>
          </a:p>
          <a:p>
            <a:pPr marL="800100" lvl="1" indent="-342900" eaLnBrk="1" hangingPunct="1">
              <a:buClr>
                <a:schemeClr val="tx1"/>
              </a:buClr>
              <a:buFont typeface="+mj-lt"/>
              <a:buAutoNum type="arabicPeriod"/>
            </a:pPr>
            <a:r>
              <a:rPr lang="en-US" altLang="en-US" sz="1600" dirty="0">
                <a:solidFill>
                  <a:srgbClr val="FF0000"/>
                </a:solidFill>
                <a:latin typeface="Arial" charset="0"/>
                <a:cs typeface="Arial" charset="0"/>
              </a:rPr>
              <a:t>Government employment</a:t>
            </a:r>
            <a:r>
              <a:rPr lang="en-US" altLang="en-US" sz="1600" dirty="0">
                <a:latin typeface="Arial" charset="0"/>
                <a:cs typeface="Arial" charset="0"/>
              </a:rPr>
              <a:t>, or</a:t>
            </a:r>
          </a:p>
          <a:p>
            <a:pPr marL="800100" lvl="1" indent="-342900" eaLnBrk="1" hangingPunct="1">
              <a:buFont typeface="+mj-lt"/>
              <a:buAutoNum type="arabicPeriod"/>
            </a:pPr>
            <a:r>
              <a:rPr lang="en-US" altLang="en-US" sz="1600" dirty="0">
                <a:latin typeface="Arial" charset="0"/>
                <a:cs typeface="Arial" charset="0"/>
              </a:rPr>
              <a:t>Employment governed by </a:t>
            </a:r>
            <a:r>
              <a:rPr lang="en-US" altLang="en-US" sz="1600" dirty="0">
                <a:solidFill>
                  <a:srgbClr val="FF0000"/>
                </a:solidFill>
                <a:latin typeface="Arial" charset="0"/>
                <a:cs typeface="Arial" charset="0"/>
              </a:rPr>
              <a:t>Contracts</a:t>
            </a:r>
            <a:r>
              <a:rPr lang="en-US" altLang="en-US" sz="1600" dirty="0">
                <a:latin typeface="Arial" charset="0"/>
                <a:cs typeface="Arial" charset="0"/>
              </a:rPr>
              <a:t> that define the terms and duration</a:t>
            </a:r>
          </a:p>
          <a:p>
            <a:pPr marL="1200150" lvl="2" indent="-342900" eaLnBrk="1" hangingPunct="1">
              <a:buFont typeface="+mj-lt"/>
              <a:buAutoNum type="arabicPeriod"/>
            </a:pPr>
            <a:r>
              <a:rPr lang="en-US" altLang="en-US" sz="1600" dirty="0">
                <a:latin typeface="Arial" charset="0"/>
                <a:cs typeface="Arial" charset="0"/>
              </a:rPr>
              <a:t>Collective Bargaining Agreement (group, i.e. labor union)</a:t>
            </a:r>
          </a:p>
          <a:p>
            <a:pPr marL="1200150" lvl="2" indent="-342900" eaLnBrk="1" hangingPunct="1">
              <a:buFont typeface="+mj-lt"/>
              <a:buAutoNum type="arabicPeriod"/>
            </a:pPr>
            <a:r>
              <a:rPr lang="en-US" altLang="en-US" sz="1600" dirty="0">
                <a:latin typeface="Arial" charset="0"/>
                <a:cs typeface="Arial" charset="0"/>
              </a:rPr>
              <a:t>Individual Contract</a:t>
            </a:r>
          </a:p>
          <a:p>
            <a:pPr eaLnBrk="1" hangingPunct="1">
              <a:buClr>
                <a:schemeClr val="tx1"/>
              </a:buClr>
            </a:pPr>
            <a:r>
              <a:rPr lang="en-US" altLang="en-US" sz="1600" b="1" dirty="0">
                <a:solidFill>
                  <a:srgbClr val="FF0000"/>
                </a:solidFill>
                <a:latin typeface="Arial" charset="0"/>
                <a:cs typeface="Arial" charset="0"/>
              </a:rPr>
              <a:t>Key concept and general rule</a:t>
            </a:r>
            <a:r>
              <a:rPr lang="en-US" altLang="en-US" sz="1600" dirty="0">
                <a:solidFill>
                  <a:srgbClr val="FF0000"/>
                </a:solidFill>
                <a:latin typeface="Arial" charset="0"/>
                <a:cs typeface="Arial" charset="0"/>
              </a:rPr>
              <a:t>: </a:t>
            </a:r>
            <a:r>
              <a:rPr lang="en-US" altLang="en-US" sz="1600" dirty="0">
                <a:latin typeface="Arial" charset="0"/>
                <a:cs typeface="Arial" charset="0"/>
              </a:rPr>
              <a:t>either Party may terminate the employment relationship, at any time, for a </a:t>
            </a:r>
            <a:r>
              <a:rPr lang="en-US" altLang="en-US" sz="1600" b="1" dirty="0">
                <a:latin typeface="Arial" charset="0"/>
                <a:cs typeface="Arial" charset="0"/>
              </a:rPr>
              <a:t>good reason </a:t>
            </a:r>
            <a:r>
              <a:rPr lang="en-US" altLang="en-US" sz="1600" dirty="0">
                <a:latin typeface="Arial" charset="0"/>
                <a:cs typeface="Arial" charset="0"/>
              </a:rPr>
              <a:t>(incompetence, better offer), or </a:t>
            </a:r>
            <a:r>
              <a:rPr lang="en-US" altLang="en-US" sz="1600" b="1" dirty="0">
                <a:latin typeface="Arial" charset="0"/>
                <a:cs typeface="Arial" charset="0"/>
              </a:rPr>
              <a:t>no-reason-at-all</a:t>
            </a:r>
            <a:r>
              <a:rPr lang="en-US" altLang="en-US" sz="1600" dirty="0">
                <a:latin typeface="Arial" charset="0"/>
                <a:cs typeface="Arial" charset="0"/>
              </a:rPr>
              <a:t> (including many stupid reasons) – just </a:t>
            </a:r>
            <a:r>
              <a:rPr lang="en-US" altLang="en-US" sz="1600" b="1" dirty="0">
                <a:latin typeface="Arial" charset="0"/>
                <a:cs typeface="Arial" charset="0"/>
              </a:rPr>
              <a:t>not a bad or illegal reason </a:t>
            </a:r>
            <a:r>
              <a:rPr lang="en-US" altLang="en-US" sz="1600" dirty="0">
                <a:latin typeface="Arial" charset="0"/>
                <a:cs typeface="Arial" charset="0"/>
              </a:rPr>
              <a:t>= one that falls within one of the few exceptions to the doctrine (next).</a:t>
            </a:r>
          </a:p>
          <a:p>
            <a:pPr eaLnBrk="1" hangingPunct="1"/>
            <a:r>
              <a:rPr lang="en-US" altLang="en-US" sz="1600" b="1" i="1" dirty="0">
                <a:latin typeface="Arial" charset="0"/>
                <a:cs typeface="Arial" charset="0"/>
              </a:rPr>
              <a:t>Most private-sector employment is at-will   </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56F4-2003-9745-9638-A0647B3AD00B}"/>
              </a:ext>
            </a:extLst>
          </p:cNvPr>
          <p:cNvSpPr>
            <a:spLocks noGrp="1"/>
          </p:cNvSpPr>
          <p:nvPr>
            <p:ph type="title"/>
          </p:nvPr>
        </p:nvSpPr>
        <p:spPr>
          <a:xfrm>
            <a:off x="457200" y="132347"/>
            <a:ext cx="8229600" cy="770021"/>
          </a:xfrm>
        </p:spPr>
        <p:txBody>
          <a:bodyPr/>
          <a:lstStyle/>
          <a:p>
            <a:r>
              <a:rPr lang="en-US" dirty="0"/>
              <a:t>Exceptions to Employment At-Will</a:t>
            </a:r>
          </a:p>
        </p:txBody>
      </p:sp>
      <p:sp>
        <p:nvSpPr>
          <p:cNvPr id="3" name="Content Placeholder 2">
            <a:extLst>
              <a:ext uri="{FF2B5EF4-FFF2-40B4-BE49-F238E27FC236}">
                <a16:creationId xmlns:a16="http://schemas.microsoft.com/office/drawing/2014/main" id="{AFAC1595-D1A7-D74A-A1FC-BC48377B1789}"/>
              </a:ext>
            </a:extLst>
          </p:cNvPr>
          <p:cNvSpPr>
            <a:spLocks noGrp="1"/>
          </p:cNvSpPr>
          <p:nvPr>
            <p:ph idx="1"/>
          </p:nvPr>
        </p:nvSpPr>
        <p:spPr>
          <a:xfrm>
            <a:off x="457200" y="998622"/>
            <a:ext cx="8229600" cy="5281862"/>
          </a:xfrm>
        </p:spPr>
        <p:txBody>
          <a:bodyPr/>
          <a:lstStyle/>
          <a:p>
            <a:pPr>
              <a:buFont typeface="+mj-lt"/>
              <a:buAutoNum type="arabicPeriod"/>
            </a:pPr>
            <a:r>
              <a:rPr lang="en-US" sz="1200" dirty="0"/>
              <a:t>Violation of </a:t>
            </a:r>
            <a:r>
              <a:rPr lang="en-US" sz="1200" b="1" dirty="0"/>
              <a:t>Employment Law Statute</a:t>
            </a:r>
            <a:r>
              <a:rPr lang="en-US" sz="1200" dirty="0"/>
              <a:t>: </a:t>
            </a:r>
          </a:p>
          <a:p>
            <a:pPr lvl="1"/>
            <a:r>
              <a:rPr lang="en-US" sz="1200" dirty="0"/>
              <a:t>Ex. Title VII of Civil Rights Act, Age Discrimination Act, OHSA, Fair Labor Standards Act, WARN, etc. (</a:t>
            </a:r>
            <a:r>
              <a:rPr lang="en-US" sz="1200" i="1" dirty="0"/>
              <a:t>these laws will be discussed in other chapters</a:t>
            </a:r>
            <a:r>
              <a:rPr lang="en-US" sz="1200" dirty="0"/>
              <a:t>)</a:t>
            </a:r>
          </a:p>
          <a:p>
            <a:pPr>
              <a:buFont typeface="+mj-lt"/>
              <a:buAutoNum type="arabicPeriod"/>
            </a:pPr>
            <a:r>
              <a:rPr lang="en-US" sz="1200" dirty="0"/>
              <a:t>Violation of </a:t>
            </a:r>
            <a:r>
              <a:rPr lang="en-US" sz="1200" b="1" dirty="0"/>
              <a:t>Public Policy </a:t>
            </a:r>
            <a:r>
              <a:rPr lang="en-US" sz="1200" dirty="0"/>
              <a:t>(other law, legal right, recognized in SC)</a:t>
            </a:r>
          </a:p>
          <a:p>
            <a:pPr>
              <a:buFont typeface="+mj-lt"/>
              <a:buAutoNum type="arabicPeriod"/>
            </a:pPr>
            <a:r>
              <a:rPr lang="en-US" sz="1200" dirty="0"/>
              <a:t>Breach of </a:t>
            </a:r>
            <a:r>
              <a:rPr lang="en-US" sz="1200" b="1" dirty="0"/>
              <a:t>Implied Contract </a:t>
            </a:r>
            <a:r>
              <a:rPr lang="en-US" sz="1200" dirty="0"/>
              <a:t>(i.e., handbook terms that limit employer discretion, recognized in SC) </a:t>
            </a:r>
          </a:p>
          <a:p>
            <a:pPr>
              <a:buFont typeface="+mj-lt"/>
              <a:buAutoNum type="arabicPeriod"/>
            </a:pPr>
            <a:r>
              <a:rPr lang="en-US" sz="1200" dirty="0"/>
              <a:t>Breach of the </a:t>
            </a:r>
            <a:r>
              <a:rPr lang="en-US" sz="1200" b="1" dirty="0"/>
              <a:t>Implied Covenant of Good Faith and Fair Dealing </a:t>
            </a:r>
            <a:r>
              <a:rPr lang="en-US" sz="1200" dirty="0"/>
              <a:t>(CA and a few other states, not in SC)</a:t>
            </a:r>
          </a:p>
          <a:p>
            <a:pPr>
              <a:buFont typeface="+mj-lt"/>
              <a:buAutoNum type="arabicPeriod"/>
            </a:pPr>
            <a:r>
              <a:rPr lang="en-US" sz="1200" dirty="0"/>
              <a:t>Other that work in conjunction with above:</a:t>
            </a:r>
          </a:p>
          <a:p>
            <a:pPr lvl="1"/>
            <a:r>
              <a:rPr lang="en-US" sz="1200" b="1" i="1" dirty="0"/>
              <a:t>Wrongful Discharge / Unjust Discharge </a:t>
            </a:r>
            <a:r>
              <a:rPr lang="en-US" sz="1200" dirty="0"/>
              <a:t>– Terminating an EE from job for an illegal reason (reason not supported by law)</a:t>
            </a:r>
          </a:p>
          <a:p>
            <a:pPr lvl="2"/>
            <a:r>
              <a:rPr lang="en-US" sz="1200" b="1" i="1" dirty="0"/>
              <a:t>Compensatory Damages </a:t>
            </a:r>
            <a:r>
              <a:rPr lang="en-US" sz="1200" dirty="0"/>
              <a:t>– Money that court orders to be paid by one who harmed another to compensate for the hard done</a:t>
            </a:r>
          </a:p>
          <a:p>
            <a:pPr lvl="2"/>
            <a:r>
              <a:rPr lang="en-US" sz="1200" b="1" i="1" dirty="0"/>
              <a:t>Punitive Damages </a:t>
            </a:r>
            <a:r>
              <a:rPr lang="en-US" sz="1200" dirty="0"/>
              <a:t>– Money ordered by a court to be paid by harming party to harmed party, above the actual loss suffered, for purposes of punishing the one doing the hard and to send a message to society that the activity is not to be done</a:t>
            </a:r>
          </a:p>
          <a:p>
            <a:pPr lvl="1"/>
            <a:r>
              <a:rPr lang="en-US" sz="1200" b="1" i="1" dirty="0"/>
              <a:t>Retaliatory Discharge </a:t>
            </a:r>
            <a:r>
              <a:rPr lang="en-US" sz="1200" dirty="0"/>
              <a:t>– Terminating an EE for exercising rights provided by law</a:t>
            </a:r>
          </a:p>
          <a:p>
            <a:pPr lvl="1"/>
            <a:r>
              <a:rPr lang="en-US" sz="1200" b="1" i="1" dirty="0"/>
              <a:t>Constructive Discharge </a:t>
            </a:r>
            <a:r>
              <a:rPr lang="en-US" sz="1200" dirty="0"/>
              <a:t>- </a:t>
            </a:r>
            <a:r>
              <a:rPr lang="en-US" altLang="en-US" sz="1200" dirty="0">
                <a:latin typeface="Arial" charset="0"/>
                <a:cs typeface="Arial" charset="0"/>
              </a:rPr>
              <a:t>Occurs when the EE is given no reasonable alternative but to end the employment relationship; considered an involuntary act on the part of the EE</a:t>
            </a:r>
          </a:p>
          <a:p>
            <a:pPr lvl="1"/>
            <a:endParaRPr lang="en-US" sz="1200" dirty="0"/>
          </a:p>
          <a:p>
            <a:pPr lvl="1">
              <a:buFont typeface="+mj-lt"/>
              <a:buAutoNum type="arabicPeriod"/>
            </a:pPr>
            <a:endParaRPr lang="en-US" sz="1200" dirty="0"/>
          </a:p>
        </p:txBody>
      </p:sp>
      <p:sp>
        <p:nvSpPr>
          <p:cNvPr id="4" name="TextBox 3">
            <a:extLst>
              <a:ext uri="{FF2B5EF4-FFF2-40B4-BE49-F238E27FC236}">
                <a16:creationId xmlns:a16="http://schemas.microsoft.com/office/drawing/2014/main" id="{FCF5F739-D6E8-FD47-8838-18B5AC1EE2B8}"/>
              </a:ext>
            </a:extLst>
          </p:cNvPr>
          <p:cNvSpPr txBox="1"/>
          <p:nvPr/>
        </p:nvSpPr>
        <p:spPr>
          <a:xfrm>
            <a:off x="615950" y="5162884"/>
            <a:ext cx="7912100" cy="1015663"/>
          </a:xfrm>
          <a:prstGeom prst="rect">
            <a:avLst/>
          </a:prstGeom>
          <a:solidFill>
            <a:srgbClr val="FFFF00"/>
          </a:solidFill>
          <a:ln>
            <a:solidFill>
              <a:schemeClr val="tx1"/>
            </a:solidFill>
          </a:ln>
        </p:spPr>
        <p:txBody>
          <a:bodyPr wrap="square" rtlCol="0">
            <a:spAutoFit/>
          </a:bodyPr>
          <a:lstStyle/>
          <a:p>
            <a:r>
              <a:rPr lang="en-US" sz="1200" dirty="0">
                <a:latin typeface="Arial"/>
                <a:cs typeface="Arial"/>
              </a:rPr>
              <a:t>IMPORTANT TO CONSIDER:</a:t>
            </a:r>
          </a:p>
          <a:p>
            <a:pPr marL="285750" indent="-285750">
              <a:buFont typeface="Arial"/>
              <a:buChar char="•"/>
            </a:pPr>
            <a:r>
              <a:rPr lang="en-US" sz="1200" dirty="0">
                <a:latin typeface="Arial"/>
                <a:cs typeface="Arial"/>
              </a:rPr>
              <a:t>Aside from Violation of Employment Law Statutes, exceptions to Employment At-Will are dealt by individual states’ statutes and common law and not by the federal government (for most part)</a:t>
            </a:r>
          </a:p>
          <a:p>
            <a:pPr marL="285750" indent="-285750">
              <a:buFont typeface="Arial"/>
              <a:buChar char="•"/>
            </a:pPr>
            <a:r>
              <a:rPr lang="en-US" sz="1200" dirty="0">
                <a:latin typeface="Arial"/>
                <a:cs typeface="Arial"/>
              </a:rPr>
              <a:t>Not all states recognize these exceptions</a:t>
            </a:r>
          </a:p>
          <a:p>
            <a:pPr marL="285750" indent="-285750">
              <a:buFont typeface="Arial"/>
              <a:buChar char="•"/>
            </a:pPr>
            <a:endParaRPr lang="en-US" sz="1200" dirty="0">
              <a:latin typeface="Arial"/>
              <a:cs typeface="Arial"/>
            </a:endParaRPr>
          </a:p>
        </p:txBody>
      </p:sp>
    </p:spTree>
    <p:extLst>
      <p:ext uri="{BB962C8B-B14F-4D97-AF65-F5344CB8AC3E}">
        <p14:creationId xmlns:p14="http://schemas.microsoft.com/office/powerpoint/2010/main" val="388027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145644"/>
            <a:ext cx="8229600" cy="612346"/>
          </a:xfrm>
        </p:spPr>
        <p:txBody>
          <a:bodyPr/>
          <a:lstStyle/>
          <a:p>
            <a:pPr eaLnBrk="1" hangingPunct="1">
              <a:defRPr/>
            </a:pPr>
            <a:r>
              <a:rPr lang="en-US" dirty="0"/>
              <a:t>Violation of Public Policy</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68067"/>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
        <p:nvSpPr>
          <p:cNvPr id="8" name="Rectangle 3">
            <a:extLst>
              <a:ext uri="{FF2B5EF4-FFF2-40B4-BE49-F238E27FC236}">
                <a16:creationId xmlns:a16="http://schemas.microsoft.com/office/drawing/2014/main" id="{333CB9CC-175B-BB40-9E3F-E1DF12F0A92E}"/>
              </a:ext>
            </a:extLst>
          </p:cNvPr>
          <p:cNvSpPr>
            <a:spLocks noGrp="1" noChangeArrowheads="1"/>
          </p:cNvSpPr>
          <p:nvPr>
            <p:ph idx="1"/>
          </p:nvPr>
        </p:nvSpPr>
        <p:spPr>
          <a:xfrm>
            <a:off x="457200" y="866274"/>
            <a:ext cx="8229600" cy="5450306"/>
          </a:xfrm>
        </p:spPr>
        <p:txBody>
          <a:bodyPr/>
          <a:lstStyle/>
          <a:p>
            <a:pPr eaLnBrk="1" hangingPunct="1">
              <a:buClr>
                <a:schemeClr val="tx1"/>
              </a:buClr>
            </a:pPr>
            <a:r>
              <a:rPr lang="en-US" altLang="en-US" sz="1300" b="1" dirty="0">
                <a:solidFill>
                  <a:srgbClr val="FF0000"/>
                </a:solidFill>
                <a:latin typeface="Arial" charset="0"/>
                <a:cs typeface="Arial" charset="0"/>
              </a:rPr>
              <a:t>Public policy</a:t>
            </a:r>
            <a:r>
              <a:rPr lang="en-US" altLang="en-US" sz="1300" dirty="0">
                <a:latin typeface="Arial" charset="0"/>
                <a:cs typeface="Arial" charset="0"/>
              </a:rPr>
              <a:t>: Legal concept intended to ensure that no ‘person’ lawfully do that which may injure the public or damage the public good</a:t>
            </a:r>
          </a:p>
          <a:p>
            <a:pPr eaLnBrk="1" hangingPunct="1">
              <a:buClr>
                <a:schemeClr val="tx1"/>
              </a:buClr>
            </a:pPr>
            <a:r>
              <a:rPr lang="en-US" altLang="en-US" sz="1300" i="1" dirty="0">
                <a:latin typeface="Arial" charset="0"/>
                <a:cs typeface="Arial" charset="0"/>
              </a:rPr>
              <a:t>Most common exception…at least 44 states recognize this exception</a:t>
            </a:r>
          </a:p>
          <a:p>
            <a:pPr eaLnBrk="1" hangingPunct="1">
              <a:buClr>
                <a:schemeClr val="tx1"/>
              </a:buClr>
            </a:pPr>
            <a:r>
              <a:rPr lang="en-US" altLang="en-US" sz="1300" i="1" dirty="0">
                <a:latin typeface="Arial" charset="0"/>
                <a:cs typeface="Arial" charset="0"/>
              </a:rPr>
              <a:t>Violations of public policy usually arise when the employee is terminated for acts such as refusing to violate a criminal statute on behalf of the employer, exercising a statutory right, fulfilling a statutory duty, or reporting violations of statutes by an employer. </a:t>
            </a:r>
          </a:p>
          <a:p>
            <a:pPr eaLnBrk="1" hangingPunct="1">
              <a:buClr>
                <a:schemeClr val="tx1"/>
              </a:buClr>
            </a:pPr>
            <a:r>
              <a:rPr lang="en-US" altLang="en-US" sz="1300" i="1" dirty="0">
                <a:latin typeface="Arial" charset="0"/>
                <a:cs typeface="Arial" charset="0"/>
              </a:rPr>
              <a:t>While the courts that have adopted the public policy exception agree that the competing interests of employers and society require that the exception be recognized, there is considerable disagreement in connection with what the public policy is and what constitutes a violation of the policy (for example not being their for one’s family or refusing to work overtime does NOT constitute violation of public policy).</a:t>
            </a:r>
          </a:p>
          <a:p>
            <a:pPr eaLnBrk="1" hangingPunct="1">
              <a:buClr>
                <a:schemeClr val="tx1"/>
              </a:buClr>
            </a:pPr>
            <a:r>
              <a:rPr lang="en-US" altLang="en-US" sz="1300" i="1" dirty="0">
                <a:solidFill>
                  <a:srgbClr val="FF0000"/>
                </a:solidFill>
                <a:latin typeface="Arial" charset="0"/>
                <a:cs typeface="Arial" charset="0"/>
              </a:rPr>
              <a:t>Green v. </a:t>
            </a:r>
            <a:r>
              <a:rPr lang="en-US" altLang="en-US" sz="1300" i="1" dirty="0" err="1">
                <a:solidFill>
                  <a:srgbClr val="FF0000"/>
                </a:solidFill>
                <a:latin typeface="Arial" charset="0"/>
                <a:cs typeface="Arial" charset="0"/>
              </a:rPr>
              <a:t>Ralee</a:t>
            </a:r>
            <a:r>
              <a:rPr lang="en-US" altLang="en-US" sz="1300" i="1" dirty="0">
                <a:solidFill>
                  <a:srgbClr val="FF0000"/>
                </a:solidFill>
                <a:latin typeface="Arial" charset="0"/>
                <a:cs typeface="Arial" charset="0"/>
              </a:rPr>
              <a:t> Engineering Co.</a:t>
            </a:r>
          </a:p>
          <a:p>
            <a:pPr lvl="1" eaLnBrk="1" hangingPunct="1"/>
            <a:r>
              <a:rPr lang="en-US" altLang="en-US" sz="1300" dirty="0">
                <a:latin typeface="Arial" charset="0"/>
                <a:cs typeface="Arial" charset="0"/>
              </a:rPr>
              <a:t>EE, an inspector of airplane parts, was terminated after complaining to supervisor about ER manufacturing defective airline parts</a:t>
            </a:r>
          </a:p>
          <a:p>
            <a:pPr lvl="1" eaLnBrk="1" hangingPunct="1"/>
            <a:r>
              <a:rPr lang="en-US" altLang="en-US" sz="1300" dirty="0">
                <a:latin typeface="Arial" charset="0"/>
                <a:cs typeface="Arial" charset="0"/>
              </a:rPr>
              <a:t>ER hired less experienced EE; EE sued for wrongful termination (retaliation and violation of public policy)</a:t>
            </a:r>
          </a:p>
          <a:p>
            <a:pPr lvl="1" eaLnBrk="1" hangingPunct="1"/>
            <a:r>
              <a:rPr lang="en-US" altLang="en-US" sz="1300" dirty="0">
                <a:latin typeface="Arial" charset="0"/>
                <a:cs typeface="Arial" charset="0"/>
              </a:rPr>
              <a:t>Holding:  Yes, ER violated public policy; public safety regulations governing commercial airline safety serves as basis for public policy claim  </a:t>
            </a:r>
          </a:p>
          <a:p>
            <a:pPr eaLnBrk="1" hangingPunct="1"/>
            <a:r>
              <a:rPr lang="en-US" altLang="en-US" sz="1300" b="1" i="1" dirty="0">
                <a:latin typeface="Arial" charset="0"/>
                <a:cs typeface="Arial" charset="0"/>
              </a:rPr>
              <a:t>Whistle-blowing </a:t>
            </a:r>
            <a:r>
              <a:rPr lang="en-US" altLang="en-US" sz="1300" b="1" dirty="0">
                <a:latin typeface="Arial" charset="0"/>
                <a:cs typeface="Arial" charset="0"/>
              </a:rPr>
              <a:t>(EE reports an ER’s wrong doing to public, press or ER supervisors)</a:t>
            </a:r>
          </a:p>
          <a:p>
            <a:pPr lvl="1" eaLnBrk="1" hangingPunct="1"/>
            <a:r>
              <a:rPr lang="en-US" altLang="en-US" sz="1300" dirty="0">
                <a:latin typeface="Arial" charset="0"/>
                <a:cs typeface="Arial" charset="0"/>
              </a:rPr>
              <a:t>Federal Whistleblower Statute</a:t>
            </a:r>
          </a:p>
          <a:p>
            <a:pPr lvl="1" eaLnBrk="1" hangingPunct="1"/>
            <a:r>
              <a:rPr lang="en-US" altLang="en-US" sz="1300" dirty="0">
                <a:latin typeface="Arial" charset="0"/>
                <a:cs typeface="Arial" charset="0"/>
              </a:rPr>
              <a:t>Whistleblowers Protection Act</a:t>
            </a:r>
          </a:p>
          <a:p>
            <a:pPr lvl="1" eaLnBrk="1" hangingPunct="1"/>
            <a:r>
              <a:rPr lang="en-US" altLang="en-US" sz="1300" dirty="0">
                <a:latin typeface="Arial" charset="0"/>
                <a:cs typeface="Arial" charset="0"/>
              </a:rPr>
              <a:t>State protection (SC included)</a:t>
            </a:r>
          </a:p>
          <a:p>
            <a:pPr lvl="1" eaLnBrk="1" hangingPunct="1"/>
            <a:endParaRPr lang="en-US" altLang="en-US" sz="1300" dirty="0">
              <a:latin typeface="Arial" charset="0"/>
              <a:cs typeface="Arial"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109&quot;&gt;&lt;object type=&quot;3&quot; unique_id=&quot;10110&quot;&gt;&lt;property id=&quot;20148&quot; value=&quot;5&quot;/&gt;&lt;property id=&quot;20300&quot; value=&quot;Slide 1 - &amp;quot;Chapter 2&amp;#x0D;&amp;#x0A;The Employment Law Toolkit: Resources for Understanding the Law and Recurring Legal Concepts&amp;quot;&quot;/&gt;&lt;property id=&quot;20307&quot; value=&quot;326&quot;/&gt;&lt;/object&gt;&lt;object type=&quot;3&quot; unique_id=&quot;10111&quot;&gt;&lt;property id=&quot;20148&quot; value=&quot;5&quot;/&gt;&lt;property id=&quot;20300&quot; value=&quot;Slide 2 - &amp;quot;Learning Objectives&amp;quot;&quot;/&gt;&lt;property id=&quot;20307&quot; value=&quot;292&quot;/&gt;&lt;/object&gt;&lt;object type=&quot;3&quot; unique_id=&quot;10112&quot;&gt;&lt;property id=&quot;20148&quot; value=&quot;5&quot;/&gt;&lt;property id=&quot;20300&quot; value=&quot;Slide 3 - &amp;quot;Learning Objectives&amp;quot;&quot;/&gt;&lt;property id=&quot;20307&quot; value=&quot;325&quot;/&gt;&lt;/object&gt;&lt;object type=&quot;3&quot; unique_id=&quot;10113&quot;&gt;&lt;property id=&quot;20148&quot; value=&quot;5&quot;/&gt;&lt;property id=&quot;20300&quot; value=&quot;Slide 4 - &amp;quot;Learning Objectives&amp;quot;&quot;/&gt;&lt;property id=&quot;20307&quot; value=&quot;324&quot;/&gt;&lt;/object&gt;&lt;object type=&quot;3&quot; unique_id=&quot;10114&quot;&gt;&lt;property id=&quot;20148&quot; value=&quot;5&quot;/&gt;&lt;property id=&quot;20300&quot; value=&quot;Slide 5 - &amp;quot;Stare Decisis and Precedent&amp;quot;&quot;/&gt;&lt;property id=&quot;20307&quot; value=&quot;293&quot;/&gt;&lt;/object&gt;&lt;object type=&quot;3&quot; unique_id=&quot;10115&quot;&gt;&lt;property id=&quot;20148&quot; value=&quot;5&quot;/&gt;&lt;property id=&quot;20300&quot; value=&quot;Slide 6 - &amp;quot;Stare Decisis and Precedent&amp;quot;&quot;/&gt;&lt;property id=&quot;20307&quot; value=&quot;294&quot;/&gt;&lt;/object&gt;&lt;object type=&quot;3&quot; unique_id=&quot;10116&quot;&gt;&lt;property id=&quot;20148&quot; value=&quot;5&quot;/&gt;&lt;property id=&quot;20300&quot; value=&quot;Slide 7 - &amp;quot;Understanding the Case Information&amp;quot;&quot;/&gt;&lt;property id=&quot;20307&quot; value=&quot;327&quot;/&gt;&lt;/object&gt;&lt;object type=&quot;3&quot; unique_id=&quot;10117&quot;&gt;&lt;property id=&quot;20148&quot; value=&quot;5&quot;/&gt;&lt;property id=&quot;20300&quot; value=&quot;Slide 8 - &amp;quot;Understanding the Case Information&amp;quot;&quot;/&gt;&lt;property id=&quot;20307&quot; value=&quot;329&quot;/&gt;&lt;/object&gt;&lt;object type=&quot;3&quot; unique_id=&quot;10118&quot;&gt;&lt;property id=&quot;20148&quot; value=&quot;5&quot;/&gt;&lt;property id=&quot;20300&quot; value=&quot;Slide 9 - &amp;quot;Prima Facie Case&amp;quot;&quot;/&gt;&lt;property id=&quot;20307&quot; value=&quot;297&quot;/&gt;&lt;/object&gt;&lt;object type=&quot;3&quot; unique_id=&quot;10119&quot;&gt;&lt;property id=&quot;20148&quot; value=&quot;5&quot;/&gt;&lt;property id=&quot;20300&quot; value=&quot;Slide 10 - &amp;quot;Employment-at-Will Concepts&amp;quot;&quot;/&gt;&lt;property id=&quot;20307&quot; value=&quot;298&quot;/&gt;&lt;/object&gt;&lt;object type=&quot;3&quot; unique_id=&quot;10120&quot;&gt;&lt;property id=&quot;20148&quot; value=&quot;5&quot;/&gt;&lt;property id=&quot;20300&quot; value=&quot;Slide 11 - &amp;quot;Employment-at-Will Concepts&amp;quot;&quot;/&gt;&lt;property id=&quot;20307&quot; value=&quot;299&quot;/&gt;&lt;/object&gt;&lt;object type=&quot;3&quot; unique_id=&quot;10121&quot;&gt;&lt;property id=&quot;20148&quot; value=&quot;5&quot;/&gt;&lt;property id=&quot;20300&quot; value=&quot;Slide 12 - &amp;quot;Exceptions to the At-Will Doctrine&amp;quot;&quot;/&gt;&lt;property id=&quot;20307&quot; value=&quot;300&quot;/&gt;&lt;/object&gt;&lt;object type=&quot;3&quot; unique_id=&quot;10122&quot;&gt;&lt;property id=&quot;20148&quot; value=&quot;5&quot;/&gt;&lt;property id=&quot;20300&quot; value=&quot;Slide 13 - &amp;quot;Violation of Public Policy&amp;quot;&quot;/&gt;&lt;property id=&quot;20307&quot; value=&quot;301&quot;/&gt;&lt;/object&gt;&lt;object type=&quot;3&quot; unique_id=&quot;10123&quot;&gt;&lt;property id=&quot;20148&quot; value=&quot;5&quot;/&gt;&lt;property id=&quot;20300&quot; value=&quot;Slide 14 - &amp;quot;Retaliatory Discharge&amp;quot;&quot;/&gt;&lt;property id=&quot;20307&quot; value=&quot;302&quot;/&gt;&lt;/object&gt;&lt;object type=&quot;3&quot; unique_id=&quot;10124&quot;&gt;&lt;property id=&quot;20148&quot; value=&quot;5&quot;/&gt;&lt;property id=&quot;20300&quot; value=&quot;Slide 15 - &amp;quot;Retaliatory Discharge: Prima Facie Case&amp;quot;&quot;/&gt;&lt;property id=&quot;20307&quot; value=&quot;305&quot;/&gt;&lt;/object&gt;&lt;object type=&quot;3&quot; unique_id=&quot;10125&quot;&gt;&lt;property id=&quot;20148&quot; value=&quot;5&quot;/&gt;&lt;property id=&quot;20300&quot; value=&quot;Slide 16 - &amp;quot;Breach of Implied Covenant of Good Faith and Fair Dealing&amp;quot;&quot;/&gt;&lt;property id=&quot;20307&quot; value=&quot;303&quot;/&gt;&lt;/object&gt;&lt;object type=&quot;3&quot; unique_id=&quot;10126&quot;&gt;&lt;property id=&quot;20148&quot; value=&quot;5&quot;/&gt;&lt;property id=&quot;20300&quot; value=&quot;Slide 17 - &amp;quot;Breach of Implied Contract&amp;quot;&quot;/&gt;&lt;property id=&quot;20307&quot; value=&quot;304&quot;/&gt;&lt;/object&gt;&lt;object type=&quot;3&quot; unique_id=&quot;10127&quot;&gt;&lt;property id=&quot;20148&quot; value=&quot;5&quot;/&gt;&lt;property id=&quot;20300&quot; value=&quot;Slide 18 - &amp;quot;Promissory Estoppel: Prima Facie Case&amp;quot;&quot;/&gt;&lt;property id=&quot;20307&quot; value=&quot;306&quot;/&gt;&lt;/object&gt;&lt;object type=&quot;3&quot; unique_id=&quot;10128&quot;&gt;&lt;property id=&quot;20148&quot; value=&quot;5&quot;/&gt;&lt;property id=&quot;20300&quot; value=&quot;Slide 19 - &amp;quot;Constructive Discharge&amp;quot;&quot;/&gt;&lt;property id=&quot;20307&quot; value=&quot;307&quot;/&gt;&lt;/object&gt;&lt;object type=&quot;3&quot; unique_id=&quot;10129&quot;&gt;&lt;property id=&quot;20148&quot; value=&quot;5&quot;/&gt;&lt;property id=&quot;20300&quot; value=&quot;Slide 20 - &amp;quot;Other Exceptions to At-Will Doctrine&amp;quot;&quot;/&gt;&lt;property id=&quot;20307&quot; value=&quot;308&quot;/&gt;&lt;/object&gt;&lt;object type=&quot;3&quot; unique_id=&quot;10130&quot;&gt;&lt;property id=&quot;20148&quot; value=&quot;5&quot;/&gt;&lt;property id=&quot;20300&quot; value=&quot;Slide 21 - &amp;quot;Other Exceptions to At-Will Doctrine&amp;quot;&quot;/&gt;&lt;property id=&quot;20307&quot; value=&quot;323&quot;/&gt;&lt;/object&gt;&lt;object type=&quot;3&quot; unique_id=&quot;10131&quot;&gt;&lt;property id=&quot;20148&quot; value=&quot;5&quot;/&gt;&lt;property id=&quot;20300&quot; value=&quot;Slide 22 - &amp;quot;Disparate Treatment Discrimination: Prima Facie Case&amp;quot;&quot;/&gt;&lt;property id=&quot;20307&quot; value=&quot;309&quot;/&gt;&lt;/object&gt;&lt;object type=&quot;3&quot; unique_id=&quot;10132&quot;&gt;&lt;property id=&quot;20148&quot; value=&quot;5&quot;/&gt;&lt;property id=&quot;20300&quot; value=&quot;Slide 23 - &amp;quot;Employment Discrimination Concepts: Disparate Treatment&amp;quot;&quot;/&gt;&lt;property id=&quot;20307&quot; value=&quot;330&quot;/&gt;&lt;/object&gt;&lt;object type=&quot;3&quot; unique_id=&quot;10133&quot;&gt;&lt;property id=&quot;20148&quot; value=&quot;5&quot;/&gt;&lt;property id=&quot;20300&quot; value=&quot;Slide 24 - &amp;quot;Employment Discrimination Concepts: Disparate Treatment&amp;quot;&quot;/&gt;&lt;property id=&quot;20307&quot; value=&quot;310&quot;/&gt;&lt;/object&gt;&lt;object type=&quot;3&quot; unique_id=&quot;10134&quot;&gt;&lt;property id=&quot;20148&quot; value=&quot;5&quot;/&gt;&lt;property id=&quot;20300&quot; value=&quot;Slide 25 - &amp;quot;Employment Discrimination Concepts: Disparate Impact&amp;quot;&quot;/&gt;&lt;property id=&quot;20307&quot; value=&quot;311&quot;/&gt;&lt;/object&gt;&lt;object type=&quot;3&quot; unique_id=&quot;10135&quot;&gt;&lt;property id=&quot;20148&quot; value=&quot;5&quot;/&gt;&lt;property id=&quot;20300&quot; value=&quot;Slide 26 - &amp;quot;Employment Discrimination Concepts: Disparate Impact&amp;quot;&quot;/&gt;&lt;property id=&quot;20307&quot; value=&quot;312&quot;/&gt;&lt;/object&gt;&lt;object type=&quot;3&quot; unique_id=&quot;10136&quot;&gt;&lt;property id=&quot;20148&quot; value=&quot;5&quot;/&gt;&lt;property id=&quot;20300&quot; value=&quot;Slide 27 - &amp;quot;Employment Discrimination Concepts:&amp;#x0D;&amp;#x0A;Disparate Impact&amp;quot;&quot;/&gt;&lt;property id=&quot;20307&quot; value=&quot;313&quot;/&gt;&lt;/object&gt;&lt;object type=&quot;3&quot; unique_id=&quot;10137&quot;&gt;&lt;property id=&quot;20148&quot; value=&quot;5&quot;/&gt;&lt;property id=&quot;20300&quot; value=&quot;Slide 28 - &amp;quot;Other Defenses to Employment Discrimination Claims&amp;quot;&quot;/&gt;&lt;property id=&quot;20307&quot; value=&quot;314&quot;/&gt;&lt;/object&gt;&lt;object type=&quot;3&quot; unique_id=&quot;10138&quot;&gt;&lt;property id=&quot;20148&quot; value=&quot;5&quot;/&gt;&lt;property id=&quot;20300&quot; value=&quot;Slide 29 - &amp;quot;Accommodation&amp;quot;&quot;/&gt;&lt;property id=&quot;20307&quot; value=&quot;315&quot;/&gt;&lt;/object&gt;&lt;object type=&quot;3&quot; unique_id=&quot;10139&quot;&gt;&lt;property id=&quot;20148&quot; value=&quot;5&quot;/&gt;&lt;property id=&quot;20300&quot; value=&quot;Slide 30 - &amp;quot;Exhibit 2.9 - Employment Discrimination Remedies&amp;quot;&quot;/&gt;&lt;property id=&quot;20307&quot; value=&quot;317&quot;/&gt;&lt;/object&gt;&lt;object type=&quot;3&quot; unique_id=&quot;10140&quot;&gt;&lt;property id=&quot;20148&quot; value=&quot;5&quot;/&gt;&lt;property id=&quot;20300&quot; value=&quot;Slide 31 - &amp;quot;Employment Discrimination Remedies&amp;quot;&quot;/&gt;&lt;property id=&quot;20307&quot; value=&quot;331&quot;/&gt;&lt;/object&gt;&lt;object type=&quot;3&quot; unique_id=&quot;10141&quot;&gt;&lt;property id=&quot;20148&quot; value=&quot;5&quot;/&gt;&lt;property id=&quot;20300&quot; value=&quot;Slide 32 - &amp;quot;Employment Discrimination Remedies&amp;quot;&quot;/&gt;&lt;property id=&quot;20307&quot; value=&quot;332&quot;/&gt;&lt;/object&gt;&lt;object type=&quot;3&quot; unique_id=&quot;10142&quot;&gt;&lt;property id=&quot;20148&quot; value=&quot;5&quot;/&gt;&lt;property id=&quot;20300&quot; value=&quot;Slide 33 - &amp;quot;Legal Resources&amp;quot;&quot;/&gt;&lt;property id=&quot;20307&quot; value=&quot;319&quot;/&gt;&lt;/object&gt;&lt;object type=&quot;3&quot; unique_id=&quot;10143&quot;&gt;&lt;property id=&quot;20148&quot; value=&quot;5&quot;/&gt;&lt;property id=&quot;20300&quot; value=&quot;Slide 34 - &amp;quot;Management Tips&amp;quot;&quot;/&gt;&lt;property id=&quot;20307&quot; value=&quot;320&quot;/&gt;&lt;/object&gt;&lt;object type=&quot;3&quot; unique_id=&quot;10144&quot;&gt;&lt;property id=&quot;20148&quot; value=&quot;5&quot;/&gt;&lt;property id=&quot;20300&quot; value=&quot;Slide 35 - &amp;quot;Management Tips&amp;quot;&quot;/&gt;&lt;property id=&quot;20307&quot; value=&quot;321&quot;/&gt;&lt;/object&gt;&lt;/object&gt;&lt;object type=&quot;8&quot; unique_id=&quot;10181&quot;&gt;&lt;/object&gt;&lt;/object&gt;&lt;/database&gt;"/>
  <p:tag name="MMPROD_NEXTUNIQUEID" val="10010"/>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66B2CC-DBAF-4778-97FA-E2A7475F5755}">
  <ds:schemaRefs>
    <ds:schemaRef ds:uri="http://schemas.microsoft.com/sharepoint/v3/contenttype/forms"/>
  </ds:schemaRefs>
</ds:datastoreItem>
</file>

<file path=customXml/itemProps2.xml><?xml version="1.0" encoding="utf-8"?>
<ds:datastoreItem xmlns:ds="http://schemas.openxmlformats.org/officeDocument/2006/customXml" ds:itemID="{13AF39A3-5830-42ED-AB78-00C4B4CA027A}">
  <ds:schemaRefs>
    <ds:schemaRef ds:uri="http://schemas.microsoft.com/office/2006/metadata/properties"/>
    <ds:schemaRef ds:uri="http://schemas.microsoft.com/office/infopath/2007/PartnerControls"/>
    <ds:schemaRef ds:uri="aa4f5ada-9d1d-46d6-b705-f2cf90d05a91"/>
  </ds:schemaRefs>
</ds:datastoreItem>
</file>

<file path=customXml/itemProps3.xml><?xml version="1.0" encoding="utf-8"?>
<ds:datastoreItem xmlns:ds="http://schemas.openxmlformats.org/officeDocument/2006/customXml" ds:itemID="{3F990067-9F73-4203-95F7-4DD1ACEDC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Chapter Number</Template>
  <TotalTime>12711</TotalTime>
  <Words>3826</Words>
  <Application>Microsoft Macintosh PowerPoint</Application>
  <PresentationFormat>On-screen Show (4:3)</PresentationFormat>
  <Paragraphs>303</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Courier New</vt:lpstr>
      <vt:lpstr>Century Gothic</vt:lpstr>
      <vt:lpstr>Times New Roman</vt:lpstr>
      <vt:lpstr>Calibri</vt:lpstr>
      <vt:lpstr>Palatino Linotype</vt:lpstr>
      <vt:lpstr>Arial</vt:lpstr>
      <vt:lpstr>Wingdings</vt:lpstr>
      <vt:lpstr>Chapter Number</vt:lpstr>
      <vt:lpstr>Chapter 2 The Employment Law Toolkit: Resources for Understanding the Law and Recurring Legal Concepts</vt:lpstr>
      <vt:lpstr>Learning Objectives</vt:lpstr>
      <vt:lpstr>Stare Decisis and Precedent</vt:lpstr>
      <vt:lpstr>Understanding the Case Parties</vt:lpstr>
      <vt:lpstr>Understanding the Case: Information</vt:lpstr>
      <vt:lpstr>Prima Facie Case (“on the face of it”)</vt:lpstr>
      <vt:lpstr>At-Will Employment</vt:lpstr>
      <vt:lpstr>Exceptions to Employment At-Will</vt:lpstr>
      <vt:lpstr>Violation of Public Policy</vt:lpstr>
      <vt:lpstr>Retaliatory Discharge &amp; Constitutional Protections</vt:lpstr>
      <vt:lpstr>Retaliatory Discharge: Prima Facie Case</vt:lpstr>
      <vt:lpstr>Breach of Implied Contract</vt:lpstr>
      <vt:lpstr>Promissory Estoppel Exception: Prima Facie Case; other statutes of note</vt:lpstr>
      <vt:lpstr>Implied Covenant of Good Faith and Fair Dealing Exception</vt:lpstr>
      <vt:lpstr>Constructive Discharge</vt:lpstr>
      <vt:lpstr>Other Exceptions to At-Will Doctrine</vt:lpstr>
      <vt:lpstr>Employment Discrimination Concepts</vt:lpstr>
      <vt:lpstr>Disparate Treatment</vt:lpstr>
      <vt:lpstr>Employment Discrimination Concepts, Disparate Treatment: Prima Facie Case</vt:lpstr>
      <vt:lpstr>Employment Discrimination Concepts,  Disparate Treatment: Defenses</vt:lpstr>
      <vt:lpstr>Disparate Treatment Summary</vt:lpstr>
      <vt:lpstr>Disparate Impact</vt:lpstr>
      <vt:lpstr>Disparate Impact (cont.)</vt:lpstr>
      <vt:lpstr>ER Defenses to Disparate Impact</vt:lpstr>
      <vt:lpstr>Other Common Concepts</vt:lpstr>
      <vt:lpstr>Exhibit 2.9 - Employment Discrimination Remedies</vt:lpstr>
      <vt:lpstr>Employment Discrimination Remedies</vt:lpstr>
      <vt:lpstr>Additional Legal Resources</vt:lpstr>
      <vt:lpstr>Management Tips</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343</cp:revision>
  <dcterms:created xsi:type="dcterms:W3CDTF">2005-08-04T17:31:30Z</dcterms:created>
  <dcterms:modified xsi:type="dcterms:W3CDTF">2020-09-17T16:18:11Z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