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2" r:id="rId4"/>
  </p:sldMasterIdLst>
  <p:notesMasterIdLst>
    <p:notesMasterId r:id="rId35"/>
  </p:notesMasterIdLst>
  <p:sldIdLst>
    <p:sldId id="332" r:id="rId5"/>
    <p:sldId id="330" r:id="rId6"/>
    <p:sldId id="295" r:id="rId7"/>
    <p:sldId id="296" r:id="rId8"/>
    <p:sldId id="322" r:id="rId9"/>
    <p:sldId id="298" r:id="rId10"/>
    <p:sldId id="300" r:id="rId11"/>
    <p:sldId id="364" r:id="rId12"/>
    <p:sldId id="357" r:id="rId13"/>
    <p:sldId id="301" r:id="rId14"/>
    <p:sldId id="334" r:id="rId15"/>
    <p:sldId id="366" r:id="rId16"/>
    <p:sldId id="333" r:id="rId17"/>
    <p:sldId id="337" r:id="rId18"/>
    <p:sldId id="338" r:id="rId19"/>
    <p:sldId id="340" r:id="rId20"/>
    <p:sldId id="341" r:id="rId21"/>
    <p:sldId id="342" r:id="rId22"/>
    <p:sldId id="365" r:id="rId23"/>
    <p:sldId id="335" r:id="rId24"/>
    <p:sldId id="344" r:id="rId25"/>
    <p:sldId id="345" r:id="rId26"/>
    <p:sldId id="346" r:id="rId27"/>
    <p:sldId id="347" r:id="rId28"/>
    <p:sldId id="358" r:id="rId29"/>
    <p:sldId id="359" r:id="rId30"/>
    <p:sldId id="351" r:id="rId31"/>
    <p:sldId id="361" r:id="rId32"/>
    <p:sldId id="352" r:id="rId33"/>
    <p:sldId id="363"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Palatino Linotype" panose="02040502050505030304" pitchFamily="18" charset="0"/>
      <p:regular r:id="rId44"/>
      <p:bold r:id="rId45"/>
      <p:italic r:id="rId46"/>
      <p:boldItalic r:id="rId47"/>
    </p:embeddedFont>
  </p:embeddedFontLst>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itra Krishna" initials="SK" lastIdx="15" clrIdx="0"/>
  <p:cmAuthor id="2" name="Anisha Fernandes" initials="AMF"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83C4"/>
    <a:srgbClr val="FF9966"/>
    <a:srgbClr val="D3D3D3"/>
    <a:srgbClr val="006699"/>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55" autoAdjust="0"/>
    <p:restoredTop sz="94420" autoAdjust="0"/>
  </p:normalViewPr>
  <p:slideViewPr>
    <p:cSldViewPr>
      <p:cViewPr varScale="1">
        <p:scale>
          <a:sx n="110" d="100"/>
          <a:sy n="110" d="100"/>
        </p:scale>
        <p:origin x="2064" y="144"/>
      </p:cViewPr>
      <p:guideLst>
        <p:guide orient="horz" pos="2160"/>
        <p:guide pos="2880"/>
      </p:guideLst>
    </p:cSldViewPr>
  </p:slideViewPr>
  <p:outlineViewPr>
    <p:cViewPr>
      <p:scale>
        <a:sx n="33" d="100"/>
        <a:sy n="33" d="100"/>
      </p:scale>
      <p:origin x="0" y="45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AB367-95F6-4AA5-87B4-AE657F9418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2BE84F9-EB14-4EA9-A0A2-B95698E54D19}">
      <dgm:prSet phldrT="[Text]"/>
      <dgm:spPr/>
      <dgm:t>
        <a:bodyPr/>
        <a:lstStyle/>
        <a:p>
          <a:r>
            <a:rPr lang="en-IN" dirty="0"/>
            <a:t>Fiduciary requirements</a:t>
          </a:r>
          <a:endParaRPr lang="en-US" dirty="0"/>
        </a:p>
      </dgm:t>
    </dgm:pt>
    <dgm:pt modelId="{248FC1C2-C07A-494F-A8A4-D80E9880893C}" type="parTrans" cxnId="{355ADFA7-1AAC-4DA4-A4C4-D9C30CCCDBDE}">
      <dgm:prSet/>
      <dgm:spPr/>
      <dgm:t>
        <a:bodyPr/>
        <a:lstStyle/>
        <a:p>
          <a:endParaRPr lang="en-US"/>
        </a:p>
      </dgm:t>
    </dgm:pt>
    <dgm:pt modelId="{CEC8DB94-BED2-4A97-8D32-E4E24C167541}" type="sibTrans" cxnId="{355ADFA7-1AAC-4DA4-A4C4-D9C30CCCDBDE}">
      <dgm:prSet/>
      <dgm:spPr/>
      <dgm:t>
        <a:bodyPr/>
        <a:lstStyle/>
        <a:p>
          <a:endParaRPr lang="en-US"/>
        </a:p>
      </dgm:t>
    </dgm:pt>
    <dgm:pt modelId="{06FC9CA7-9544-4848-8BAC-C59BC1F0546C}">
      <dgm:prSet phldrT="[Text]"/>
      <dgm:spPr/>
      <dgm:t>
        <a:bodyPr/>
        <a:lstStyle/>
        <a:p>
          <a:r>
            <a:rPr lang="en-US"/>
            <a:t>Loyalty</a:t>
          </a:r>
        </a:p>
      </dgm:t>
    </dgm:pt>
    <dgm:pt modelId="{6FB44595-1038-4377-AAFB-63B573D3D79D}" type="parTrans" cxnId="{808551B7-7EBF-49C5-8427-E0474A1409BE}">
      <dgm:prSet/>
      <dgm:spPr/>
      <dgm:t>
        <a:bodyPr/>
        <a:lstStyle/>
        <a:p>
          <a:endParaRPr lang="en-US"/>
        </a:p>
      </dgm:t>
    </dgm:pt>
    <dgm:pt modelId="{E1B9C317-8842-4A82-9E66-5FA08435ECC0}" type="sibTrans" cxnId="{808551B7-7EBF-49C5-8427-E0474A1409BE}">
      <dgm:prSet/>
      <dgm:spPr/>
      <dgm:t>
        <a:bodyPr/>
        <a:lstStyle/>
        <a:p>
          <a:endParaRPr lang="en-US"/>
        </a:p>
      </dgm:t>
    </dgm:pt>
    <dgm:pt modelId="{5D344820-4802-4680-943F-1E4F84C7DF93}">
      <dgm:prSet phldrT="[Text]"/>
      <dgm:spPr/>
      <dgm:t>
        <a:bodyPr/>
        <a:lstStyle/>
        <a:p>
          <a:r>
            <a:rPr lang="en-US" dirty="0"/>
            <a:t>Exclusive purpose</a:t>
          </a:r>
        </a:p>
      </dgm:t>
    </dgm:pt>
    <dgm:pt modelId="{17319BAE-4A7A-43FE-A48E-4AE0B6AAA595}" type="parTrans" cxnId="{F7CA3EDB-0BDB-4412-9941-57A690868B05}">
      <dgm:prSet/>
      <dgm:spPr/>
      <dgm:t>
        <a:bodyPr/>
        <a:lstStyle/>
        <a:p>
          <a:endParaRPr lang="en-US"/>
        </a:p>
      </dgm:t>
    </dgm:pt>
    <dgm:pt modelId="{BCC21FB7-DDED-483F-964E-2FF432E7EF20}" type="sibTrans" cxnId="{F7CA3EDB-0BDB-4412-9941-57A690868B05}">
      <dgm:prSet/>
      <dgm:spPr/>
      <dgm:t>
        <a:bodyPr/>
        <a:lstStyle/>
        <a:p>
          <a:endParaRPr lang="en-US"/>
        </a:p>
      </dgm:t>
    </dgm:pt>
    <dgm:pt modelId="{DC13C0F7-0FEE-4D7D-9664-982A63ABB1EB}">
      <dgm:prSet phldrT="[Text]"/>
      <dgm:spPr/>
      <dgm:t>
        <a:bodyPr/>
        <a:lstStyle/>
        <a:p>
          <a:r>
            <a:rPr lang="en-US" dirty="0"/>
            <a:t>Prudence</a:t>
          </a:r>
        </a:p>
      </dgm:t>
    </dgm:pt>
    <dgm:pt modelId="{45E5B679-AC94-47FA-BB9D-7FED704A120E}" type="parTrans" cxnId="{7CDB5EB6-278F-4773-898C-FE57F3ECF12C}">
      <dgm:prSet/>
      <dgm:spPr/>
      <dgm:t>
        <a:bodyPr/>
        <a:lstStyle/>
        <a:p>
          <a:endParaRPr lang="en-US"/>
        </a:p>
      </dgm:t>
    </dgm:pt>
    <dgm:pt modelId="{DF9B33AC-8F98-4A95-BF9D-2951A8D03271}" type="sibTrans" cxnId="{7CDB5EB6-278F-4773-898C-FE57F3ECF12C}">
      <dgm:prSet/>
      <dgm:spPr/>
      <dgm:t>
        <a:bodyPr/>
        <a:lstStyle/>
        <a:p>
          <a:endParaRPr lang="en-US"/>
        </a:p>
      </dgm:t>
    </dgm:pt>
    <dgm:pt modelId="{627B02B7-BEF8-4F5A-A2E6-43709A9BEFEC}">
      <dgm:prSet phldrT="[Text]"/>
      <dgm:spPr/>
      <dgm:t>
        <a:bodyPr/>
        <a:lstStyle/>
        <a:p>
          <a:r>
            <a:rPr lang="en-US" dirty="0"/>
            <a:t>Diversification</a:t>
          </a:r>
        </a:p>
      </dgm:t>
    </dgm:pt>
    <dgm:pt modelId="{2B76D5DC-1723-4FC9-9AB3-4703222F1F7B}" type="parTrans" cxnId="{8AA07832-36B0-418D-B800-2277E9EC8A3B}">
      <dgm:prSet/>
      <dgm:spPr/>
      <dgm:t>
        <a:bodyPr/>
        <a:lstStyle/>
        <a:p>
          <a:endParaRPr lang="en-US"/>
        </a:p>
      </dgm:t>
    </dgm:pt>
    <dgm:pt modelId="{6DA90BB0-865F-49D7-9EFE-B7718B97B6DF}" type="sibTrans" cxnId="{8AA07832-36B0-418D-B800-2277E9EC8A3B}">
      <dgm:prSet/>
      <dgm:spPr/>
      <dgm:t>
        <a:bodyPr/>
        <a:lstStyle/>
        <a:p>
          <a:endParaRPr lang="en-US"/>
        </a:p>
      </dgm:t>
    </dgm:pt>
    <dgm:pt modelId="{719B30F5-1292-4D3B-A548-3E3375471F1C}">
      <dgm:prSet phldrT="[Text]"/>
      <dgm:spPr/>
      <dgm:t>
        <a:bodyPr/>
        <a:lstStyle/>
        <a:p>
          <a:r>
            <a:rPr lang="en-US" dirty="0"/>
            <a:t>Compliance with plan documents</a:t>
          </a:r>
        </a:p>
      </dgm:t>
    </dgm:pt>
    <dgm:pt modelId="{472C4072-1399-415E-9023-F98DFD21AB83}" type="parTrans" cxnId="{F7976C38-9A89-4578-A07C-8D07A5196B91}">
      <dgm:prSet/>
      <dgm:spPr/>
      <dgm:t>
        <a:bodyPr/>
        <a:lstStyle/>
        <a:p>
          <a:endParaRPr lang="en-US"/>
        </a:p>
      </dgm:t>
    </dgm:pt>
    <dgm:pt modelId="{51593AD2-716F-45E7-A9BA-A9B1FB87F939}" type="sibTrans" cxnId="{F7976C38-9A89-4578-A07C-8D07A5196B91}">
      <dgm:prSet/>
      <dgm:spPr/>
      <dgm:t>
        <a:bodyPr/>
        <a:lstStyle/>
        <a:p>
          <a:endParaRPr lang="en-US"/>
        </a:p>
      </dgm:t>
    </dgm:pt>
    <dgm:pt modelId="{E4D64190-4557-46BB-B8FA-AAEC4D31A46B}" type="pres">
      <dgm:prSet presAssocID="{A27AB367-95F6-4AA5-87B4-AE657F9418AF}" presName="vert0" presStyleCnt="0">
        <dgm:presLayoutVars>
          <dgm:dir/>
          <dgm:animOne val="branch"/>
          <dgm:animLvl val="lvl"/>
        </dgm:presLayoutVars>
      </dgm:prSet>
      <dgm:spPr/>
    </dgm:pt>
    <dgm:pt modelId="{37A45C0C-FFBF-4247-BDFB-EAB2ED87BF73}" type="pres">
      <dgm:prSet presAssocID="{E2BE84F9-EB14-4EA9-A0A2-B95698E54D19}" presName="thickLine" presStyleLbl="alignNode1" presStyleIdx="0" presStyleCnt="1" custLinFactNeighborX="-82927" custLinFactNeighborY="-16364"/>
      <dgm:spPr/>
    </dgm:pt>
    <dgm:pt modelId="{A232C53E-85E2-48C6-AE23-C96AA04DA4D0}" type="pres">
      <dgm:prSet presAssocID="{E2BE84F9-EB14-4EA9-A0A2-B95698E54D19}" presName="horz1" presStyleCnt="0"/>
      <dgm:spPr/>
    </dgm:pt>
    <dgm:pt modelId="{AA8C0DC5-E88E-4F92-A13D-FDDD8590DB7F}" type="pres">
      <dgm:prSet presAssocID="{E2BE84F9-EB14-4EA9-A0A2-B95698E54D19}" presName="tx1" presStyleLbl="revTx" presStyleIdx="0" presStyleCnt="6" custScaleX="270370"/>
      <dgm:spPr/>
    </dgm:pt>
    <dgm:pt modelId="{BB64EF20-0C76-43E2-BD56-4E7AAC57F880}" type="pres">
      <dgm:prSet presAssocID="{E2BE84F9-EB14-4EA9-A0A2-B95698E54D19}" presName="vert1" presStyleCnt="0"/>
      <dgm:spPr/>
    </dgm:pt>
    <dgm:pt modelId="{B3C76997-8005-4E7A-9DBB-E94410FEA6A9}" type="pres">
      <dgm:prSet presAssocID="{06FC9CA7-9544-4848-8BAC-C59BC1F0546C}" presName="vertSpace2a" presStyleCnt="0"/>
      <dgm:spPr/>
    </dgm:pt>
    <dgm:pt modelId="{5ECC5484-19D6-4F7B-B086-C457F57747F0}" type="pres">
      <dgm:prSet presAssocID="{06FC9CA7-9544-4848-8BAC-C59BC1F0546C}" presName="horz2" presStyleCnt="0"/>
      <dgm:spPr/>
    </dgm:pt>
    <dgm:pt modelId="{82FE8DC8-B951-4923-ADF3-EEB8341AB20D}" type="pres">
      <dgm:prSet presAssocID="{06FC9CA7-9544-4848-8BAC-C59BC1F0546C}" presName="horzSpace2" presStyleCnt="0"/>
      <dgm:spPr/>
    </dgm:pt>
    <dgm:pt modelId="{7F9D6CDE-1FFB-474A-AD76-06792E011DFC}" type="pres">
      <dgm:prSet presAssocID="{06FC9CA7-9544-4848-8BAC-C59BC1F0546C}" presName="tx2" presStyleLbl="revTx" presStyleIdx="1" presStyleCnt="6"/>
      <dgm:spPr/>
    </dgm:pt>
    <dgm:pt modelId="{298731C8-9169-4C91-B082-26C2E8B8E859}" type="pres">
      <dgm:prSet presAssocID="{06FC9CA7-9544-4848-8BAC-C59BC1F0546C}" presName="vert2" presStyleCnt="0"/>
      <dgm:spPr/>
    </dgm:pt>
    <dgm:pt modelId="{A00F99A5-2BAC-470B-A8B0-B306D4718C80}" type="pres">
      <dgm:prSet presAssocID="{06FC9CA7-9544-4848-8BAC-C59BC1F0546C}" presName="thinLine2b" presStyleLbl="callout" presStyleIdx="0" presStyleCnt="5"/>
      <dgm:spPr/>
    </dgm:pt>
    <dgm:pt modelId="{994ED994-1AD1-457B-89ED-6CC36B248C60}" type="pres">
      <dgm:prSet presAssocID="{06FC9CA7-9544-4848-8BAC-C59BC1F0546C}" presName="vertSpace2b" presStyleCnt="0"/>
      <dgm:spPr/>
    </dgm:pt>
    <dgm:pt modelId="{A834E027-F105-46FD-9794-9E995CB73CCE}" type="pres">
      <dgm:prSet presAssocID="{5D344820-4802-4680-943F-1E4F84C7DF93}" presName="horz2" presStyleCnt="0"/>
      <dgm:spPr/>
    </dgm:pt>
    <dgm:pt modelId="{30EEDA1D-B872-4289-A71F-CD7054AE3942}" type="pres">
      <dgm:prSet presAssocID="{5D344820-4802-4680-943F-1E4F84C7DF93}" presName="horzSpace2" presStyleCnt="0"/>
      <dgm:spPr/>
    </dgm:pt>
    <dgm:pt modelId="{F22AC002-A7DB-4BDE-AFBB-B38FBD2DC0A1}" type="pres">
      <dgm:prSet presAssocID="{5D344820-4802-4680-943F-1E4F84C7DF93}" presName="tx2" presStyleLbl="revTx" presStyleIdx="2" presStyleCnt="6"/>
      <dgm:spPr/>
    </dgm:pt>
    <dgm:pt modelId="{B892C4FA-1CE5-4E58-AB15-06E3C85803C7}" type="pres">
      <dgm:prSet presAssocID="{5D344820-4802-4680-943F-1E4F84C7DF93}" presName="vert2" presStyleCnt="0"/>
      <dgm:spPr/>
    </dgm:pt>
    <dgm:pt modelId="{BFC33264-F81E-4B74-8C7C-01400D6678A5}" type="pres">
      <dgm:prSet presAssocID="{5D344820-4802-4680-943F-1E4F84C7DF93}" presName="thinLine2b" presStyleLbl="callout" presStyleIdx="1" presStyleCnt="5"/>
      <dgm:spPr/>
    </dgm:pt>
    <dgm:pt modelId="{5779D495-83D6-47CD-8CA1-F6C249385691}" type="pres">
      <dgm:prSet presAssocID="{5D344820-4802-4680-943F-1E4F84C7DF93}" presName="vertSpace2b" presStyleCnt="0"/>
      <dgm:spPr/>
    </dgm:pt>
    <dgm:pt modelId="{1CA33B53-B7A6-4A3A-B4F4-3A887A481701}" type="pres">
      <dgm:prSet presAssocID="{DC13C0F7-0FEE-4D7D-9664-982A63ABB1EB}" presName="horz2" presStyleCnt="0"/>
      <dgm:spPr/>
    </dgm:pt>
    <dgm:pt modelId="{FF54BD62-EBFF-4AB4-8E80-6A434DCFFF63}" type="pres">
      <dgm:prSet presAssocID="{DC13C0F7-0FEE-4D7D-9664-982A63ABB1EB}" presName="horzSpace2" presStyleCnt="0"/>
      <dgm:spPr/>
    </dgm:pt>
    <dgm:pt modelId="{9839A021-4FC4-4116-ABE8-D077DA595BDA}" type="pres">
      <dgm:prSet presAssocID="{DC13C0F7-0FEE-4D7D-9664-982A63ABB1EB}" presName="tx2" presStyleLbl="revTx" presStyleIdx="3" presStyleCnt="6"/>
      <dgm:spPr/>
    </dgm:pt>
    <dgm:pt modelId="{2E30D244-6142-4073-BED1-770B6137E929}" type="pres">
      <dgm:prSet presAssocID="{DC13C0F7-0FEE-4D7D-9664-982A63ABB1EB}" presName="vert2" presStyleCnt="0"/>
      <dgm:spPr/>
    </dgm:pt>
    <dgm:pt modelId="{053BDF87-5BF6-408F-98D2-270EEDC655CB}" type="pres">
      <dgm:prSet presAssocID="{DC13C0F7-0FEE-4D7D-9664-982A63ABB1EB}" presName="thinLine2b" presStyleLbl="callout" presStyleIdx="2" presStyleCnt="5"/>
      <dgm:spPr/>
    </dgm:pt>
    <dgm:pt modelId="{FFD89AAB-BC75-413F-B5E1-F691D6E05898}" type="pres">
      <dgm:prSet presAssocID="{DC13C0F7-0FEE-4D7D-9664-982A63ABB1EB}" presName="vertSpace2b" presStyleCnt="0"/>
      <dgm:spPr/>
    </dgm:pt>
    <dgm:pt modelId="{D46C67FE-570F-4F7C-929F-5AF9AFB83513}" type="pres">
      <dgm:prSet presAssocID="{627B02B7-BEF8-4F5A-A2E6-43709A9BEFEC}" presName="horz2" presStyleCnt="0"/>
      <dgm:spPr/>
    </dgm:pt>
    <dgm:pt modelId="{17DC4ED2-D7B9-4489-86C5-23A0947DFA5A}" type="pres">
      <dgm:prSet presAssocID="{627B02B7-BEF8-4F5A-A2E6-43709A9BEFEC}" presName="horzSpace2" presStyleCnt="0"/>
      <dgm:spPr/>
    </dgm:pt>
    <dgm:pt modelId="{665364D3-E620-48F0-A51E-F02EC7FDE5EF}" type="pres">
      <dgm:prSet presAssocID="{627B02B7-BEF8-4F5A-A2E6-43709A9BEFEC}" presName="tx2" presStyleLbl="revTx" presStyleIdx="4" presStyleCnt="6"/>
      <dgm:spPr/>
    </dgm:pt>
    <dgm:pt modelId="{B0DEB447-732E-4D60-983A-5CB1864431A3}" type="pres">
      <dgm:prSet presAssocID="{627B02B7-BEF8-4F5A-A2E6-43709A9BEFEC}" presName="vert2" presStyleCnt="0"/>
      <dgm:spPr/>
    </dgm:pt>
    <dgm:pt modelId="{27454B99-FF20-4C21-BF54-93048E98AEC2}" type="pres">
      <dgm:prSet presAssocID="{627B02B7-BEF8-4F5A-A2E6-43709A9BEFEC}" presName="thinLine2b" presStyleLbl="callout" presStyleIdx="3" presStyleCnt="5"/>
      <dgm:spPr/>
    </dgm:pt>
    <dgm:pt modelId="{A4943141-D3F7-4D98-9133-D6A4E80FF8A9}" type="pres">
      <dgm:prSet presAssocID="{627B02B7-BEF8-4F5A-A2E6-43709A9BEFEC}" presName="vertSpace2b" presStyleCnt="0"/>
      <dgm:spPr/>
    </dgm:pt>
    <dgm:pt modelId="{613B22CB-5A98-4127-AE07-A5C20334AE6C}" type="pres">
      <dgm:prSet presAssocID="{719B30F5-1292-4D3B-A548-3E3375471F1C}" presName="horz2" presStyleCnt="0"/>
      <dgm:spPr/>
    </dgm:pt>
    <dgm:pt modelId="{6DE5E950-0A3E-4FCF-83AC-3142E8971C7C}" type="pres">
      <dgm:prSet presAssocID="{719B30F5-1292-4D3B-A548-3E3375471F1C}" presName="horzSpace2" presStyleCnt="0"/>
      <dgm:spPr/>
    </dgm:pt>
    <dgm:pt modelId="{6AD2C3EF-7B11-44D6-93DE-B4F7586E49D2}" type="pres">
      <dgm:prSet presAssocID="{719B30F5-1292-4D3B-A548-3E3375471F1C}" presName="tx2" presStyleLbl="revTx" presStyleIdx="5" presStyleCnt="6"/>
      <dgm:spPr/>
    </dgm:pt>
    <dgm:pt modelId="{B37887C9-4CB1-413F-BE36-3FDE8096BB75}" type="pres">
      <dgm:prSet presAssocID="{719B30F5-1292-4D3B-A548-3E3375471F1C}" presName="vert2" presStyleCnt="0"/>
      <dgm:spPr/>
    </dgm:pt>
    <dgm:pt modelId="{946535C4-2117-4127-B059-FCC3BA962F59}" type="pres">
      <dgm:prSet presAssocID="{719B30F5-1292-4D3B-A548-3E3375471F1C}" presName="thinLine2b" presStyleLbl="callout" presStyleIdx="4" presStyleCnt="5"/>
      <dgm:spPr/>
    </dgm:pt>
    <dgm:pt modelId="{9893747C-DA4A-4D50-B42D-ADEFFB1B50F8}" type="pres">
      <dgm:prSet presAssocID="{719B30F5-1292-4D3B-A548-3E3375471F1C}" presName="vertSpace2b" presStyleCnt="0"/>
      <dgm:spPr/>
    </dgm:pt>
  </dgm:ptLst>
  <dgm:cxnLst>
    <dgm:cxn modelId="{8AA07832-36B0-418D-B800-2277E9EC8A3B}" srcId="{E2BE84F9-EB14-4EA9-A0A2-B95698E54D19}" destId="{627B02B7-BEF8-4F5A-A2E6-43709A9BEFEC}" srcOrd="3" destOrd="0" parTransId="{2B76D5DC-1723-4FC9-9AB3-4703222F1F7B}" sibTransId="{6DA90BB0-865F-49D7-9EFE-B7718B97B6DF}"/>
    <dgm:cxn modelId="{F7976C38-9A89-4578-A07C-8D07A5196B91}" srcId="{E2BE84F9-EB14-4EA9-A0A2-B95698E54D19}" destId="{719B30F5-1292-4D3B-A548-3E3375471F1C}" srcOrd="4" destOrd="0" parTransId="{472C4072-1399-415E-9023-F98DFD21AB83}" sibTransId="{51593AD2-716F-45E7-A9BA-A9B1FB87F939}"/>
    <dgm:cxn modelId="{F882893E-B9E1-46DB-A380-D74E0F2D0C03}" type="presOf" srcId="{627B02B7-BEF8-4F5A-A2E6-43709A9BEFEC}" destId="{665364D3-E620-48F0-A51E-F02EC7FDE5EF}" srcOrd="0" destOrd="0" presId="urn:microsoft.com/office/officeart/2008/layout/LinedList"/>
    <dgm:cxn modelId="{E615E265-7EE4-4B60-A49F-FBDDF9D90CCF}" type="presOf" srcId="{719B30F5-1292-4D3B-A548-3E3375471F1C}" destId="{6AD2C3EF-7B11-44D6-93DE-B4F7586E49D2}" srcOrd="0" destOrd="0" presId="urn:microsoft.com/office/officeart/2008/layout/LinedList"/>
    <dgm:cxn modelId="{9CBAAF6F-309E-48FC-8AA2-5B8A619304E5}" type="presOf" srcId="{06FC9CA7-9544-4848-8BAC-C59BC1F0546C}" destId="{7F9D6CDE-1FFB-474A-AD76-06792E011DFC}" srcOrd="0" destOrd="0" presId="urn:microsoft.com/office/officeart/2008/layout/LinedList"/>
    <dgm:cxn modelId="{3C985E92-469A-4C88-A479-238101C0A465}" type="presOf" srcId="{A27AB367-95F6-4AA5-87B4-AE657F9418AF}" destId="{E4D64190-4557-46BB-B8FA-AAEC4D31A46B}" srcOrd="0" destOrd="0" presId="urn:microsoft.com/office/officeart/2008/layout/LinedList"/>
    <dgm:cxn modelId="{C7E4D598-9260-47CB-9CAD-CC23E36B11A5}" type="presOf" srcId="{5D344820-4802-4680-943F-1E4F84C7DF93}" destId="{F22AC002-A7DB-4BDE-AFBB-B38FBD2DC0A1}" srcOrd="0" destOrd="0" presId="urn:microsoft.com/office/officeart/2008/layout/LinedList"/>
    <dgm:cxn modelId="{965E719F-4899-4A23-BF39-5FC89352A5D3}" type="presOf" srcId="{DC13C0F7-0FEE-4D7D-9664-982A63ABB1EB}" destId="{9839A021-4FC4-4116-ABE8-D077DA595BDA}" srcOrd="0" destOrd="0" presId="urn:microsoft.com/office/officeart/2008/layout/LinedList"/>
    <dgm:cxn modelId="{355ADFA7-1AAC-4DA4-A4C4-D9C30CCCDBDE}" srcId="{A27AB367-95F6-4AA5-87B4-AE657F9418AF}" destId="{E2BE84F9-EB14-4EA9-A0A2-B95698E54D19}" srcOrd="0" destOrd="0" parTransId="{248FC1C2-C07A-494F-A8A4-D80E9880893C}" sibTransId="{CEC8DB94-BED2-4A97-8D32-E4E24C167541}"/>
    <dgm:cxn modelId="{7CDB5EB6-278F-4773-898C-FE57F3ECF12C}" srcId="{E2BE84F9-EB14-4EA9-A0A2-B95698E54D19}" destId="{DC13C0F7-0FEE-4D7D-9664-982A63ABB1EB}" srcOrd="2" destOrd="0" parTransId="{45E5B679-AC94-47FA-BB9D-7FED704A120E}" sibTransId="{DF9B33AC-8F98-4A95-BF9D-2951A8D03271}"/>
    <dgm:cxn modelId="{808551B7-7EBF-49C5-8427-E0474A1409BE}" srcId="{E2BE84F9-EB14-4EA9-A0A2-B95698E54D19}" destId="{06FC9CA7-9544-4848-8BAC-C59BC1F0546C}" srcOrd="0" destOrd="0" parTransId="{6FB44595-1038-4377-AAFB-63B573D3D79D}" sibTransId="{E1B9C317-8842-4A82-9E66-5FA08435ECC0}"/>
    <dgm:cxn modelId="{F7CA3EDB-0BDB-4412-9941-57A690868B05}" srcId="{E2BE84F9-EB14-4EA9-A0A2-B95698E54D19}" destId="{5D344820-4802-4680-943F-1E4F84C7DF93}" srcOrd="1" destOrd="0" parTransId="{17319BAE-4A7A-43FE-A48E-4AE0B6AAA595}" sibTransId="{BCC21FB7-DDED-483F-964E-2FF432E7EF20}"/>
    <dgm:cxn modelId="{E25A55E8-7E70-45E4-922A-7B613A22B33F}" type="presOf" srcId="{E2BE84F9-EB14-4EA9-A0A2-B95698E54D19}" destId="{AA8C0DC5-E88E-4F92-A13D-FDDD8590DB7F}" srcOrd="0" destOrd="0" presId="urn:microsoft.com/office/officeart/2008/layout/LinedList"/>
    <dgm:cxn modelId="{DB175CE6-2E17-473D-A872-ED01F79F983C}" type="presParOf" srcId="{E4D64190-4557-46BB-B8FA-AAEC4D31A46B}" destId="{37A45C0C-FFBF-4247-BDFB-EAB2ED87BF73}" srcOrd="0" destOrd="0" presId="urn:microsoft.com/office/officeart/2008/layout/LinedList"/>
    <dgm:cxn modelId="{7347EC5C-A55C-4B03-AC44-42C2D535AD2F}" type="presParOf" srcId="{E4D64190-4557-46BB-B8FA-AAEC4D31A46B}" destId="{A232C53E-85E2-48C6-AE23-C96AA04DA4D0}" srcOrd="1" destOrd="0" presId="urn:microsoft.com/office/officeart/2008/layout/LinedList"/>
    <dgm:cxn modelId="{80684B03-BE6F-406C-8421-967293F66F85}" type="presParOf" srcId="{A232C53E-85E2-48C6-AE23-C96AA04DA4D0}" destId="{AA8C0DC5-E88E-4F92-A13D-FDDD8590DB7F}" srcOrd="0" destOrd="0" presId="urn:microsoft.com/office/officeart/2008/layout/LinedList"/>
    <dgm:cxn modelId="{3C003CE6-F9D1-41CB-915D-A8C1B5616BF0}" type="presParOf" srcId="{A232C53E-85E2-48C6-AE23-C96AA04DA4D0}" destId="{BB64EF20-0C76-43E2-BD56-4E7AAC57F880}" srcOrd="1" destOrd="0" presId="urn:microsoft.com/office/officeart/2008/layout/LinedList"/>
    <dgm:cxn modelId="{A67EA095-98C2-4FE2-BC07-F4BD6327C401}" type="presParOf" srcId="{BB64EF20-0C76-43E2-BD56-4E7AAC57F880}" destId="{B3C76997-8005-4E7A-9DBB-E94410FEA6A9}" srcOrd="0" destOrd="0" presId="urn:microsoft.com/office/officeart/2008/layout/LinedList"/>
    <dgm:cxn modelId="{3FAD83EF-269E-4B87-A58B-EDF4FD177833}" type="presParOf" srcId="{BB64EF20-0C76-43E2-BD56-4E7AAC57F880}" destId="{5ECC5484-19D6-4F7B-B086-C457F57747F0}" srcOrd="1" destOrd="0" presId="urn:microsoft.com/office/officeart/2008/layout/LinedList"/>
    <dgm:cxn modelId="{75580359-1230-456F-A630-38D36940BFF2}" type="presParOf" srcId="{5ECC5484-19D6-4F7B-B086-C457F57747F0}" destId="{82FE8DC8-B951-4923-ADF3-EEB8341AB20D}" srcOrd="0" destOrd="0" presId="urn:microsoft.com/office/officeart/2008/layout/LinedList"/>
    <dgm:cxn modelId="{203524F5-2BC0-49CF-895D-0C53F2ED348A}" type="presParOf" srcId="{5ECC5484-19D6-4F7B-B086-C457F57747F0}" destId="{7F9D6CDE-1FFB-474A-AD76-06792E011DFC}" srcOrd="1" destOrd="0" presId="urn:microsoft.com/office/officeart/2008/layout/LinedList"/>
    <dgm:cxn modelId="{123CA82D-F035-49B7-A03E-2CC5A34F09A5}" type="presParOf" srcId="{5ECC5484-19D6-4F7B-B086-C457F57747F0}" destId="{298731C8-9169-4C91-B082-26C2E8B8E859}" srcOrd="2" destOrd="0" presId="urn:microsoft.com/office/officeart/2008/layout/LinedList"/>
    <dgm:cxn modelId="{EE10F7F4-7751-42C4-BBFE-EDA7A06E7B60}" type="presParOf" srcId="{BB64EF20-0C76-43E2-BD56-4E7AAC57F880}" destId="{A00F99A5-2BAC-470B-A8B0-B306D4718C80}" srcOrd="2" destOrd="0" presId="urn:microsoft.com/office/officeart/2008/layout/LinedList"/>
    <dgm:cxn modelId="{B5CCDD10-F2B4-43E3-B1D8-A4B8ACA396FF}" type="presParOf" srcId="{BB64EF20-0C76-43E2-BD56-4E7AAC57F880}" destId="{994ED994-1AD1-457B-89ED-6CC36B248C60}" srcOrd="3" destOrd="0" presId="urn:microsoft.com/office/officeart/2008/layout/LinedList"/>
    <dgm:cxn modelId="{E1485C1E-B04D-472F-B04E-605D4CE52D28}" type="presParOf" srcId="{BB64EF20-0C76-43E2-BD56-4E7AAC57F880}" destId="{A834E027-F105-46FD-9794-9E995CB73CCE}" srcOrd="4" destOrd="0" presId="urn:microsoft.com/office/officeart/2008/layout/LinedList"/>
    <dgm:cxn modelId="{F8424241-1976-4C85-8AC1-76043BC0B462}" type="presParOf" srcId="{A834E027-F105-46FD-9794-9E995CB73CCE}" destId="{30EEDA1D-B872-4289-A71F-CD7054AE3942}" srcOrd="0" destOrd="0" presId="urn:microsoft.com/office/officeart/2008/layout/LinedList"/>
    <dgm:cxn modelId="{06954240-DDA6-48E6-B996-E7BD7E485BD2}" type="presParOf" srcId="{A834E027-F105-46FD-9794-9E995CB73CCE}" destId="{F22AC002-A7DB-4BDE-AFBB-B38FBD2DC0A1}" srcOrd="1" destOrd="0" presId="urn:microsoft.com/office/officeart/2008/layout/LinedList"/>
    <dgm:cxn modelId="{FE7DF3A1-12AA-418F-ABBB-87E4A2A2820C}" type="presParOf" srcId="{A834E027-F105-46FD-9794-9E995CB73CCE}" destId="{B892C4FA-1CE5-4E58-AB15-06E3C85803C7}" srcOrd="2" destOrd="0" presId="urn:microsoft.com/office/officeart/2008/layout/LinedList"/>
    <dgm:cxn modelId="{5C93C08C-A542-4883-9787-238F2D2427D8}" type="presParOf" srcId="{BB64EF20-0C76-43E2-BD56-4E7AAC57F880}" destId="{BFC33264-F81E-4B74-8C7C-01400D6678A5}" srcOrd="5" destOrd="0" presId="urn:microsoft.com/office/officeart/2008/layout/LinedList"/>
    <dgm:cxn modelId="{37FFD13A-DB3E-4E0A-A9B0-BBCDC113A537}" type="presParOf" srcId="{BB64EF20-0C76-43E2-BD56-4E7AAC57F880}" destId="{5779D495-83D6-47CD-8CA1-F6C249385691}" srcOrd="6" destOrd="0" presId="urn:microsoft.com/office/officeart/2008/layout/LinedList"/>
    <dgm:cxn modelId="{D02AB6D3-0100-4049-AE30-55A33E21DAB8}" type="presParOf" srcId="{BB64EF20-0C76-43E2-BD56-4E7AAC57F880}" destId="{1CA33B53-B7A6-4A3A-B4F4-3A887A481701}" srcOrd="7" destOrd="0" presId="urn:microsoft.com/office/officeart/2008/layout/LinedList"/>
    <dgm:cxn modelId="{47160C1A-D2F3-447C-9564-3164372F0A73}" type="presParOf" srcId="{1CA33B53-B7A6-4A3A-B4F4-3A887A481701}" destId="{FF54BD62-EBFF-4AB4-8E80-6A434DCFFF63}" srcOrd="0" destOrd="0" presId="urn:microsoft.com/office/officeart/2008/layout/LinedList"/>
    <dgm:cxn modelId="{9F4DA49D-B369-4DBB-8806-0FA8A17339F0}" type="presParOf" srcId="{1CA33B53-B7A6-4A3A-B4F4-3A887A481701}" destId="{9839A021-4FC4-4116-ABE8-D077DA595BDA}" srcOrd="1" destOrd="0" presId="urn:microsoft.com/office/officeart/2008/layout/LinedList"/>
    <dgm:cxn modelId="{C2E77ABF-80F4-4A64-AEFE-85637AF67269}" type="presParOf" srcId="{1CA33B53-B7A6-4A3A-B4F4-3A887A481701}" destId="{2E30D244-6142-4073-BED1-770B6137E929}" srcOrd="2" destOrd="0" presId="urn:microsoft.com/office/officeart/2008/layout/LinedList"/>
    <dgm:cxn modelId="{67EF074A-45E2-4B61-8834-1F3E5CB07DEA}" type="presParOf" srcId="{BB64EF20-0C76-43E2-BD56-4E7AAC57F880}" destId="{053BDF87-5BF6-408F-98D2-270EEDC655CB}" srcOrd="8" destOrd="0" presId="urn:microsoft.com/office/officeart/2008/layout/LinedList"/>
    <dgm:cxn modelId="{E8FB1CD5-DD51-43B7-BEA0-D53F597EF986}" type="presParOf" srcId="{BB64EF20-0C76-43E2-BD56-4E7AAC57F880}" destId="{FFD89AAB-BC75-413F-B5E1-F691D6E05898}" srcOrd="9" destOrd="0" presId="urn:microsoft.com/office/officeart/2008/layout/LinedList"/>
    <dgm:cxn modelId="{4F7309FB-D711-4D13-92BF-DCB86BA4753E}" type="presParOf" srcId="{BB64EF20-0C76-43E2-BD56-4E7AAC57F880}" destId="{D46C67FE-570F-4F7C-929F-5AF9AFB83513}" srcOrd="10" destOrd="0" presId="urn:microsoft.com/office/officeart/2008/layout/LinedList"/>
    <dgm:cxn modelId="{B5568E57-9FE0-4273-A58D-B20887714C69}" type="presParOf" srcId="{D46C67FE-570F-4F7C-929F-5AF9AFB83513}" destId="{17DC4ED2-D7B9-4489-86C5-23A0947DFA5A}" srcOrd="0" destOrd="0" presId="urn:microsoft.com/office/officeart/2008/layout/LinedList"/>
    <dgm:cxn modelId="{27963971-B111-4020-8994-D7F53FCD4B5E}" type="presParOf" srcId="{D46C67FE-570F-4F7C-929F-5AF9AFB83513}" destId="{665364D3-E620-48F0-A51E-F02EC7FDE5EF}" srcOrd="1" destOrd="0" presId="urn:microsoft.com/office/officeart/2008/layout/LinedList"/>
    <dgm:cxn modelId="{A2EA9B5B-41D1-4EE4-8CF0-983DB1790679}" type="presParOf" srcId="{D46C67FE-570F-4F7C-929F-5AF9AFB83513}" destId="{B0DEB447-732E-4D60-983A-5CB1864431A3}" srcOrd="2" destOrd="0" presId="urn:microsoft.com/office/officeart/2008/layout/LinedList"/>
    <dgm:cxn modelId="{3E6160CB-F75A-4A52-BE76-A1020BA4105C}" type="presParOf" srcId="{BB64EF20-0C76-43E2-BD56-4E7AAC57F880}" destId="{27454B99-FF20-4C21-BF54-93048E98AEC2}" srcOrd="11" destOrd="0" presId="urn:microsoft.com/office/officeart/2008/layout/LinedList"/>
    <dgm:cxn modelId="{10AA4D3B-8728-4094-8AEB-DC497008ABBE}" type="presParOf" srcId="{BB64EF20-0C76-43E2-BD56-4E7AAC57F880}" destId="{A4943141-D3F7-4D98-9133-D6A4E80FF8A9}" srcOrd="12" destOrd="0" presId="urn:microsoft.com/office/officeart/2008/layout/LinedList"/>
    <dgm:cxn modelId="{B8A9F909-52B8-4377-9E54-7AE8EA8C79B5}" type="presParOf" srcId="{BB64EF20-0C76-43E2-BD56-4E7AAC57F880}" destId="{613B22CB-5A98-4127-AE07-A5C20334AE6C}" srcOrd="13" destOrd="0" presId="urn:microsoft.com/office/officeart/2008/layout/LinedList"/>
    <dgm:cxn modelId="{9CB9BE26-EAE1-4603-BC62-C215300D4C56}" type="presParOf" srcId="{613B22CB-5A98-4127-AE07-A5C20334AE6C}" destId="{6DE5E950-0A3E-4FCF-83AC-3142E8971C7C}" srcOrd="0" destOrd="0" presId="urn:microsoft.com/office/officeart/2008/layout/LinedList"/>
    <dgm:cxn modelId="{5015B598-AF64-452D-AFFD-B8F3C68F9D61}" type="presParOf" srcId="{613B22CB-5A98-4127-AE07-A5C20334AE6C}" destId="{6AD2C3EF-7B11-44D6-93DE-B4F7586E49D2}" srcOrd="1" destOrd="0" presId="urn:microsoft.com/office/officeart/2008/layout/LinedList"/>
    <dgm:cxn modelId="{B5DEE829-D2A9-47C2-93B6-1E3EE16648BA}" type="presParOf" srcId="{613B22CB-5A98-4127-AE07-A5C20334AE6C}" destId="{B37887C9-4CB1-413F-BE36-3FDE8096BB75}" srcOrd="2" destOrd="0" presId="urn:microsoft.com/office/officeart/2008/layout/LinedList"/>
    <dgm:cxn modelId="{2FA80CAB-52AF-4D20-9AB0-EDA494683759}" type="presParOf" srcId="{BB64EF20-0C76-43E2-BD56-4E7AAC57F880}" destId="{946535C4-2117-4127-B059-FCC3BA962F59}" srcOrd="14" destOrd="0" presId="urn:microsoft.com/office/officeart/2008/layout/LinedList"/>
    <dgm:cxn modelId="{3CF5FCB7-69D0-48F3-A45F-B4BEAD15C51D}" type="presParOf" srcId="{BB64EF20-0C76-43E2-BD56-4E7AAC57F880}" destId="{9893747C-DA4A-4D50-B42D-ADEFFB1B50F8}"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45C0C-FFBF-4247-BDFB-EAB2ED87BF73}">
      <dsp:nvSpPr>
        <dsp:cNvPr id="0" name=""/>
        <dsp:cNvSpPr/>
      </dsp:nvSpPr>
      <dsp:spPr>
        <a:xfrm>
          <a:off x="0" y="0"/>
          <a:ext cx="79248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8C0DC5-E88E-4F92-A13D-FDDD8590DB7F}">
      <dsp:nvSpPr>
        <dsp:cNvPr id="0" name=""/>
        <dsp:cNvSpPr/>
      </dsp:nvSpPr>
      <dsp:spPr>
        <a:xfrm>
          <a:off x="0" y="0"/>
          <a:ext cx="3193018" cy="27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IN" sz="3800" kern="1200" dirty="0"/>
            <a:t>Fiduciary requirements</a:t>
          </a:r>
          <a:endParaRPr lang="en-US" sz="3800" kern="1200" dirty="0"/>
        </a:p>
      </dsp:txBody>
      <dsp:txXfrm>
        <a:off x="0" y="0"/>
        <a:ext cx="3193018" cy="2794000"/>
      </dsp:txXfrm>
    </dsp:sp>
    <dsp:sp modelId="{7F9D6CDE-1FFB-474A-AD76-06792E011DFC}">
      <dsp:nvSpPr>
        <dsp:cNvPr id="0" name=""/>
        <dsp:cNvSpPr/>
      </dsp:nvSpPr>
      <dsp:spPr>
        <a:xfrm>
          <a:off x="3281591" y="26330"/>
          <a:ext cx="4635350" cy="52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Loyalty</a:t>
          </a:r>
        </a:p>
      </dsp:txBody>
      <dsp:txXfrm>
        <a:off x="3281591" y="26330"/>
        <a:ext cx="4635350" cy="526603"/>
      </dsp:txXfrm>
    </dsp:sp>
    <dsp:sp modelId="{A00F99A5-2BAC-470B-A8B0-B306D4718C80}">
      <dsp:nvSpPr>
        <dsp:cNvPr id="0" name=""/>
        <dsp:cNvSpPr/>
      </dsp:nvSpPr>
      <dsp:spPr>
        <a:xfrm>
          <a:off x="3193018" y="552933"/>
          <a:ext cx="4723923"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2AC002-A7DB-4BDE-AFBB-B38FBD2DC0A1}">
      <dsp:nvSpPr>
        <dsp:cNvPr id="0" name=""/>
        <dsp:cNvSpPr/>
      </dsp:nvSpPr>
      <dsp:spPr>
        <a:xfrm>
          <a:off x="3281591" y="579263"/>
          <a:ext cx="4635350" cy="52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Exclusive purpose</a:t>
          </a:r>
        </a:p>
      </dsp:txBody>
      <dsp:txXfrm>
        <a:off x="3281591" y="579263"/>
        <a:ext cx="4635350" cy="526603"/>
      </dsp:txXfrm>
    </dsp:sp>
    <dsp:sp modelId="{BFC33264-F81E-4B74-8C7C-01400D6678A5}">
      <dsp:nvSpPr>
        <dsp:cNvPr id="0" name=""/>
        <dsp:cNvSpPr/>
      </dsp:nvSpPr>
      <dsp:spPr>
        <a:xfrm>
          <a:off x="3193018" y="1105867"/>
          <a:ext cx="4723923"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39A021-4FC4-4116-ABE8-D077DA595BDA}">
      <dsp:nvSpPr>
        <dsp:cNvPr id="0" name=""/>
        <dsp:cNvSpPr/>
      </dsp:nvSpPr>
      <dsp:spPr>
        <a:xfrm>
          <a:off x="3281591" y="1132197"/>
          <a:ext cx="4635350" cy="52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Prudence</a:t>
          </a:r>
        </a:p>
      </dsp:txBody>
      <dsp:txXfrm>
        <a:off x="3281591" y="1132197"/>
        <a:ext cx="4635350" cy="526603"/>
      </dsp:txXfrm>
    </dsp:sp>
    <dsp:sp modelId="{053BDF87-5BF6-408F-98D2-270EEDC655CB}">
      <dsp:nvSpPr>
        <dsp:cNvPr id="0" name=""/>
        <dsp:cNvSpPr/>
      </dsp:nvSpPr>
      <dsp:spPr>
        <a:xfrm>
          <a:off x="3193018" y="1658801"/>
          <a:ext cx="4723923"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5364D3-E620-48F0-A51E-F02EC7FDE5EF}">
      <dsp:nvSpPr>
        <dsp:cNvPr id="0" name=""/>
        <dsp:cNvSpPr/>
      </dsp:nvSpPr>
      <dsp:spPr>
        <a:xfrm>
          <a:off x="3281591" y="1685131"/>
          <a:ext cx="4635350" cy="52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Diversification</a:t>
          </a:r>
        </a:p>
      </dsp:txBody>
      <dsp:txXfrm>
        <a:off x="3281591" y="1685131"/>
        <a:ext cx="4635350" cy="526603"/>
      </dsp:txXfrm>
    </dsp:sp>
    <dsp:sp modelId="{27454B99-FF20-4C21-BF54-93048E98AEC2}">
      <dsp:nvSpPr>
        <dsp:cNvPr id="0" name=""/>
        <dsp:cNvSpPr/>
      </dsp:nvSpPr>
      <dsp:spPr>
        <a:xfrm>
          <a:off x="3193018" y="2211734"/>
          <a:ext cx="4723923"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D2C3EF-7B11-44D6-93DE-B4F7586E49D2}">
      <dsp:nvSpPr>
        <dsp:cNvPr id="0" name=""/>
        <dsp:cNvSpPr/>
      </dsp:nvSpPr>
      <dsp:spPr>
        <a:xfrm>
          <a:off x="3281591" y="2238064"/>
          <a:ext cx="4635350" cy="52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Compliance with plan documents</a:t>
          </a:r>
        </a:p>
      </dsp:txBody>
      <dsp:txXfrm>
        <a:off x="3281591" y="2238064"/>
        <a:ext cx="4635350" cy="526603"/>
      </dsp:txXfrm>
    </dsp:sp>
    <dsp:sp modelId="{946535C4-2117-4127-B059-FCC3BA962F59}">
      <dsp:nvSpPr>
        <dsp:cNvPr id="0" name=""/>
        <dsp:cNvSpPr/>
      </dsp:nvSpPr>
      <dsp:spPr>
        <a:xfrm>
          <a:off x="3193018" y="2764668"/>
          <a:ext cx="4723923"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EDD7C6B-74CB-4E77-ABD9-A26AF8A5B8E4}" type="slidenum">
              <a:rPr lang="en-US"/>
              <a:pPr>
                <a:defRPr/>
              </a:pPr>
              <a:t>‹#›</a:t>
            </a:fld>
            <a:endParaRPr lang="en-US"/>
          </a:p>
        </p:txBody>
      </p:sp>
    </p:spTree>
    <p:extLst>
      <p:ext uri="{BB962C8B-B14F-4D97-AF65-F5344CB8AC3E}">
        <p14:creationId xmlns:p14="http://schemas.microsoft.com/office/powerpoint/2010/main" val="438989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B3CF4C-D949-4453-AB89-620352D19152}" type="slidenum">
              <a:rPr lang="en-US" smtClean="0"/>
              <a:pPr>
                <a:defRPr/>
              </a:pPr>
              <a:t>1</a:t>
            </a:fld>
            <a:endParaRPr lang="en-US"/>
          </a:p>
        </p:txBody>
      </p:sp>
    </p:spTree>
    <p:extLst>
      <p:ext uri="{BB962C8B-B14F-4D97-AF65-F5344CB8AC3E}">
        <p14:creationId xmlns:p14="http://schemas.microsoft.com/office/powerpoint/2010/main" val="240914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DDF2DD-C76C-425B-B4F0-E7AA3D3E2903}" type="slidenum">
              <a:rPr lang="en-US" altLang="en-US" smtClean="0"/>
              <a:pPr eaLnBrk="1" hangingPunct="1"/>
              <a:t>11</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5377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DDF2DD-C76C-425B-B4F0-E7AA3D3E2903}" type="slidenum">
              <a:rPr lang="en-US" altLang="en-US" smtClean="0"/>
              <a:pPr eaLnBrk="1" hangingPunct="1"/>
              <a:t>12</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250637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809B1D-1C50-48B9-AB56-BC7E7C5A3D3B}" type="slidenum">
              <a:rPr lang="en-US" altLang="en-US" smtClean="0"/>
              <a:pPr eaLnBrk="1" hangingPunct="1"/>
              <a:t>13</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7554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dirty="0"/>
          </a:p>
        </p:txBody>
      </p:sp>
      <p:sp>
        <p:nvSpPr>
          <p:cNvPr id="522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8A6049-7076-4000-8E93-F891EAD44591}" type="slidenum">
              <a:rPr lang="en-US" altLang="en-US" smtClean="0"/>
              <a:pPr eaLnBrk="1" hangingPunct="1"/>
              <a:t>14</a:t>
            </a:fld>
            <a:endParaRPr lang="en-US" altLang="en-US"/>
          </a:p>
        </p:txBody>
      </p:sp>
    </p:spTree>
    <p:extLst>
      <p:ext uri="{BB962C8B-B14F-4D97-AF65-F5344CB8AC3E}">
        <p14:creationId xmlns:p14="http://schemas.microsoft.com/office/powerpoint/2010/main" val="51326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C3480F-7540-4370-818B-2BF70C0E2C58}" type="slidenum">
              <a:rPr lang="en-US" altLang="en-US" smtClean="0"/>
              <a:pPr eaLnBrk="1" hangingPunct="1"/>
              <a:t>15</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099774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7660F7-FD59-43A6-AE9A-78D8362CDB52}" type="slidenum">
              <a:rPr lang="en-US" altLang="en-US" smtClean="0"/>
              <a:pPr eaLnBrk="1" hangingPunct="1"/>
              <a:t>16</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13625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dirty="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8928E7-A8AC-4D68-9CA8-FCDFB92BC14C}" type="slidenum">
              <a:rPr lang="en-US" altLang="en-US" smtClean="0"/>
              <a:pPr eaLnBrk="1" hangingPunct="1"/>
              <a:t>17</a:t>
            </a:fld>
            <a:endParaRPr lang="en-US" altLang="en-US"/>
          </a:p>
        </p:txBody>
      </p:sp>
    </p:spTree>
    <p:extLst>
      <p:ext uri="{BB962C8B-B14F-4D97-AF65-F5344CB8AC3E}">
        <p14:creationId xmlns:p14="http://schemas.microsoft.com/office/powerpoint/2010/main" val="3558227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dirty="0"/>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ADBE01-2AF9-450D-9421-13E4D19C2C63}" type="slidenum">
              <a:rPr lang="en-US" altLang="en-US" smtClean="0"/>
              <a:pPr eaLnBrk="1" hangingPunct="1"/>
              <a:t>18</a:t>
            </a:fld>
            <a:endParaRPr lang="en-US" altLang="en-US"/>
          </a:p>
        </p:txBody>
      </p:sp>
    </p:spTree>
    <p:extLst>
      <p:ext uri="{BB962C8B-B14F-4D97-AF65-F5344CB8AC3E}">
        <p14:creationId xmlns:p14="http://schemas.microsoft.com/office/powerpoint/2010/main" val="3789599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dirty="0"/>
          </a:p>
        </p:txBody>
      </p:sp>
      <p:sp>
        <p:nvSpPr>
          <p:cNvPr id="5018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B1C635-D1AF-47D5-93C5-7C74D1132FE3}" type="slidenum">
              <a:rPr lang="en-US" altLang="en-US" smtClean="0"/>
              <a:pPr eaLnBrk="1" hangingPunct="1"/>
              <a:t>20</a:t>
            </a:fld>
            <a:endParaRPr lang="en-US" altLang="en-US"/>
          </a:p>
        </p:txBody>
      </p:sp>
    </p:spTree>
    <p:extLst>
      <p:ext uri="{BB962C8B-B14F-4D97-AF65-F5344CB8AC3E}">
        <p14:creationId xmlns:p14="http://schemas.microsoft.com/office/powerpoint/2010/main" val="1336886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5B593B-2ADE-4A29-A203-38C7112AAE51}" type="slidenum">
              <a:rPr lang="en-US" altLang="en-US" smtClean="0"/>
              <a:pPr eaLnBrk="1" hangingPunct="1"/>
              <a:t>21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99969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dirty="0"/>
          </a:p>
        </p:txBody>
      </p:sp>
      <p:sp>
        <p:nvSpPr>
          <p:cNvPr id="378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A6393C-4041-47B7-88CE-BD1A167ACFBC}" type="slidenum">
              <a:rPr lang="en-US" altLang="en-US" smtClean="0"/>
              <a:pPr eaLnBrk="1" hangingPunct="1"/>
              <a:t>2</a:t>
            </a:fld>
            <a:endParaRPr lang="en-US" altLang="en-US"/>
          </a:p>
        </p:txBody>
      </p:sp>
    </p:spTree>
    <p:extLst>
      <p:ext uri="{BB962C8B-B14F-4D97-AF65-F5344CB8AC3E}">
        <p14:creationId xmlns:p14="http://schemas.microsoft.com/office/powerpoint/2010/main" val="1692258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a:p>
        </p:txBody>
      </p:sp>
      <p:sp>
        <p:nvSpPr>
          <p:cNvPr id="6042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D72195-E88A-47FB-8DE0-A64FE75EBF7E}" type="slidenum">
              <a:rPr lang="en-US" altLang="en-US" smtClean="0"/>
              <a:pPr eaLnBrk="1" hangingPunct="1"/>
              <a:t>22</a:t>
            </a:fld>
            <a:endParaRPr lang="en-US" altLang="en-US"/>
          </a:p>
        </p:txBody>
      </p:sp>
    </p:spTree>
    <p:extLst>
      <p:ext uri="{BB962C8B-B14F-4D97-AF65-F5344CB8AC3E}">
        <p14:creationId xmlns:p14="http://schemas.microsoft.com/office/powerpoint/2010/main" val="3836673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22B410-904E-411C-B464-D737C58F8B4E}" type="slidenum">
              <a:rPr lang="en-US" altLang="en-US" smtClean="0"/>
              <a:pPr eaLnBrk="1" hangingPunct="1"/>
              <a:t>23</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588308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B03B83-ADB2-4C45-B27C-D20934D7D8F4}" type="slidenum">
              <a:rPr lang="en-US" altLang="en-US" smtClean="0"/>
              <a:pPr eaLnBrk="1" hangingPunct="1"/>
              <a:t>24</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990362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dirty="0"/>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81562C-9B5C-47B8-AD51-D24B2A07A5E0}" type="slidenum">
              <a:rPr lang="en-US" altLang="en-US" smtClean="0"/>
              <a:pPr eaLnBrk="1" hangingPunct="1"/>
              <a:t>25</a:t>
            </a:fld>
            <a:endParaRPr lang="en-US" altLang="en-US"/>
          </a:p>
        </p:txBody>
      </p:sp>
    </p:spTree>
    <p:extLst>
      <p:ext uri="{BB962C8B-B14F-4D97-AF65-F5344CB8AC3E}">
        <p14:creationId xmlns:p14="http://schemas.microsoft.com/office/powerpoint/2010/main" val="1751733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dirty="0"/>
          </a:p>
        </p:txBody>
      </p:sp>
      <p:sp>
        <p:nvSpPr>
          <p:cNvPr id="6554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D7F4FA-CF01-41C2-91E5-1D54AB62C4F0}" type="slidenum">
              <a:rPr lang="en-US" altLang="en-US" smtClean="0"/>
              <a:pPr eaLnBrk="1" hangingPunct="1"/>
              <a:t>26</a:t>
            </a:fld>
            <a:endParaRPr lang="en-US" altLang="en-US"/>
          </a:p>
        </p:txBody>
      </p:sp>
    </p:spTree>
    <p:extLst>
      <p:ext uri="{BB962C8B-B14F-4D97-AF65-F5344CB8AC3E}">
        <p14:creationId xmlns:p14="http://schemas.microsoft.com/office/powerpoint/2010/main" val="3246641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8FBBB5-0D9F-4B35-9B6E-8013C17CAD27}" type="slidenum">
              <a:rPr lang="en-US" altLang="en-US" smtClean="0"/>
              <a:pPr eaLnBrk="1" hangingPunct="1"/>
              <a:t>27</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37220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8FBBB5-0D9F-4B35-9B6E-8013C17CAD27}" type="slidenum">
              <a:rPr lang="en-US" altLang="en-US" smtClean="0"/>
              <a:pPr eaLnBrk="1" hangingPunct="1"/>
              <a:t>28</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52515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dirty="0"/>
          </a:p>
        </p:txBody>
      </p:sp>
      <p:sp>
        <p:nvSpPr>
          <p:cNvPr id="6758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DAA696-359F-4E61-912E-45755F5219D7}" type="slidenum">
              <a:rPr lang="en-US" altLang="en-US" smtClean="0"/>
              <a:pPr eaLnBrk="1" hangingPunct="1"/>
              <a:t>29</a:t>
            </a:fld>
            <a:endParaRPr lang="en-US" altLang="en-US"/>
          </a:p>
        </p:txBody>
      </p:sp>
    </p:spTree>
    <p:extLst>
      <p:ext uri="{BB962C8B-B14F-4D97-AF65-F5344CB8AC3E}">
        <p14:creationId xmlns:p14="http://schemas.microsoft.com/office/powerpoint/2010/main" val="70520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B9ADC3-63E6-44A3-811D-8D73750CB16F}" type="slidenum">
              <a:rPr lang="en-US" altLang="en-US" smtClean="0"/>
              <a:pPr eaLnBrk="1" hangingPunct="1">
                <a:spcBef>
                  <a:spcPct val="0"/>
                </a:spcBef>
              </a:pPr>
              <a:t>3</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5484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431CB0-F924-4FC0-9F5E-532CA523BE4D}" type="slidenum">
              <a:rPr lang="en-US" altLang="en-US" smtClean="0"/>
              <a:pPr eaLnBrk="1" hangingPunct="1">
                <a:spcBef>
                  <a:spcPct val="0"/>
                </a:spcBef>
              </a:pPr>
              <a:t>4</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4089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dirty="0"/>
          </a:p>
        </p:txBody>
      </p:sp>
      <p:sp>
        <p:nvSpPr>
          <p:cNvPr id="163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D46F2F-4C22-4B34-8DBC-E20B5C44380F}" type="slidenum">
              <a:rPr lang="en-US" altLang="en-US" smtClean="0"/>
              <a:pPr eaLnBrk="1" hangingPunct="1">
                <a:spcBef>
                  <a:spcPct val="0"/>
                </a:spcBef>
              </a:pPr>
              <a:t>5</a:t>
            </a:fld>
            <a:endParaRPr lang="en-US" altLang="en-US"/>
          </a:p>
        </p:txBody>
      </p:sp>
    </p:spTree>
    <p:extLst>
      <p:ext uri="{BB962C8B-B14F-4D97-AF65-F5344CB8AC3E}">
        <p14:creationId xmlns:p14="http://schemas.microsoft.com/office/powerpoint/2010/main" val="371829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A4706A-5535-4116-AC77-1D94B862F8F2}" type="slidenum">
              <a:rPr lang="en-US" altLang="en-US" smtClean="0"/>
              <a:pPr eaLnBrk="1" hangingPunct="1">
                <a:spcBef>
                  <a:spcPct val="0"/>
                </a:spcBef>
              </a:pPr>
              <a:t>6</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7274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544BE1-C3B7-44BC-887A-5CBD99061530}" type="slidenum">
              <a:rPr lang="en-US" altLang="en-US" smtClean="0"/>
              <a:pPr eaLnBrk="1" hangingPunct="1">
                <a:spcBef>
                  <a:spcPct val="0"/>
                </a:spcBef>
              </a:pPr>
              <a:t>7</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70985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544BE1-C3B7-44BC-887A-5CBD99061530}" type="slidenum">
              <a:rPr lang="en-US" altLang="en-US" smtClean="0"/>
              <a:pPr eaLnBrk="1" hangingPunct="1">
                <a:spcBef>
                  <a:spcPct val="0"/>
                </a:spcBef>
              </a:pPr>
              <a:t>8</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7125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FE4924-10C2-4964-81D3-70012AEDFEDA}" type="slidenum">
              <a:rPr lang="en-US" altLang="en-US" smtClean="0"/>
              <a:pPr eaLnBrk="1" hangingPunct="1">
                <a:spcBef>
                  <a:spcPct val="0"/>
                </a:spcBef>
              </a:pPr>
              <a:t>10</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8042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3C9C88-9EBA-4C68-93B0-F98F03EB3AE8}" type="slidenum">
              <a:rPr lang="en-US"/>
              <a:pPr>
                <a:defRPr/>
              </a:pPr>
              <a:t>‹#›</a:t>
            </a:fld>
            <a:endParaRPr lang="en-US"/>
          </a:p>
        </p:txBody>
      </p:sp>
    </p:spTree>
    <p:extLst>
      <p:ext uri="{BB962C8B-B14F-4D97-AF65-F5344CB8AC3E}">
        <p14:creationId xmlns:p14="http://schemas.microsoft.com/office/powerpoint/2010/main" val="407576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854768-5B60-4D15-BE71-FD6D5EA9FA29}" type="slidenum">
              <a:rPr lang="en-US"/>
              <a:pPr>
                <a:defRPr/>
              </a:pPr>
              <a:t>‹#›</a:t>
            </a:fld>
            <a:endParaRPr lang="en-US"/>
          </a:p>
        </p:txBody>
      </p:sp>
    </p:spTree>
    <p:extLst>
      <p:ext uri="{BB962C8B-B14F-4D97-AF65-F5344CB8AC3E}">
        <p14:creationId xmlns:p14="http://schemas.microsoft.com/office/powerpoint/2010/main" val="345993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43957F-01CC-4242-B50A-3FADE0D38D26}" type="slidenum">
              <a:rPr lang="en-US"/>
              <a:pPr>
                <a:defRPr/>
              </a:pPr>
              <a:t>‹#›</a:t>
            </a:fld>
            <a:endParaRPr lang="en-US"/>
          </a:p>
        </p:txBody>
      </p:sp>
    </p:spTree>
    <p:extLst>
      <p:ext uri="{BB962C8B-B14F-4D97-AF65-F5344CB8AC3E}">
        <p14:creationId xmlns:p14="http://schemas.microsoft.com/office/powerpoint/2010/main" val="287538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EE1595-745E-49E6-9004-622B2B2A6451}" type="slidenum">
              <a:rPr lang="en-US"/>
              <a:pPr>
                <a:defRPr/>
              </a:pPr>
              <a:t>‹#›</a:t>
            </a:fld>
            <a:endParaRPr lang="en-US"/>
          </a:p>
        </p:txBody>
      </p:sp>
    </p:spTree>
    <p:extLst>
      <p:ext uri="{BB962C8B-B14F-4D97-AF65-F5344CB8AC3E}">
        <p14:creationId xmlns:p14="http://schemas.microsoft.com/office/powerpoint/2010/main" val="24978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1E9D6303-22F8-4313-9A55-A8E163D906D5}" type="slidenum">
              <a:rPr lang="en-US"/>
              <a:pPr>
                <a:defRPr/>
              </a:pPr>
              <a:t>‹#›</a:t>
            </a:fld>
            <a:endParaRPr lang="en-US"/>
          </a:p>
        </p:txBody>
      </p:sp>
    </p:spTree>
    <p:extLst>
      <p:ext uri="{BB962C8B-B14F-4D97-AF65-F5344CB8AC3E}">
        <p14:creationId xmlns:p14="http://schemas.microsoft.com/office/powerpoint/2010/main" val="121510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D9A718C-DD39-45F7-8543-2E741B543F8A}" type="slidenum">
              <a:rPr lang="en-US"/>
              <a:pPr>
                <a:defRPr/>
              </a:pPr>
              <a:t>‹#›</a:t>
            </a:fld>
            <a:endParaRPr lang="en-US"/>
          </a:p>
        </p:txBody>
      </p:sp>
    </p:spTree>
    <p:extLst>
      <p:ext uri="{BB962C8B-B14F-4D97-AF65-F5344CB8AC3E}">
        <p14:creationId xmlns:p14="http://schemas.microsoft.com/office/powerpoint/2010/main" val="176872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6A543E6D-60E8-42EA-9A4F-50637CD0A4D2}" type="slidenum">
              <a:rPr lang="en-US"/>
              <a:pPr>
                <a:defRPr/>
              </a:pPr>
              <a:t>‹#›</a:t>
            </a:fld>
            <a:endParaRPr lang="en-US"/>
          </a:p>
        </p:txBody>
      </p:sp>
    </p:spTree>
    <p:extLst>
      <p:ext uri="{BB962C8B-B14F-4D97-AF65-F5344CB8AC3E}">
        <p14:creationId xmlns:p14="http://schemas.microsoft.com/office/powerpoint/2010/main" val="203729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76B58B-9439-44D5-93CB-D957E243996D}" type="slidenum">
              <a:rPr lang="en-US"/>
              <a:pPr>
                <a:defRPr/>
              </a:pPr>
              <a:t>‹#›</a:t>
            </a:fld>
            <a:endParaRPr lang="en-US"/>
          </a:p>
        </p:txBody>
      </p:sp>
    </p:spTree>
    <p:extLst>
      <p:ext uri="{BB962C8B-B14F-4D97-AF65-F5344CB8AC3E}">
        <p14:creationId xmlns:p14="http://schemas.microsoft.com/office/powerpoint/2010/main" val="284759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D4505D-1DDC-4270-B331-6FA9695B6968}" type="slidenum">
              <a:rPr lang="en-US"/>
              <a:pPr>
                <a:defRPr/>
              </a:pPr>
              <a:t>‹#›</a:t>
            </a:fld>
            <a:endParaRPr lang="en-US"/>
          </a:p>
        </p:txBody>
      </p:sp>
    </p:spTree>
    <p:extLst>
      <p:ext uri="{BB962C8B-B14F-4D97-AF65-F5344CB8AC3E}">
        <p14:creationId xmlns:p14="http://schemas.microsoft.com/office/powerpoint/2010/main" val="69982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98237A-CDF3-4DF1-80F1-7993C31C9710}" type="slidenum">
              <a:rPr lang="en-US"/>
              <a:pPr>
                <a:defRPr/>
              </a:pPr>
              <a:t>‹#›</a:t>
            </a:fld>
            <a:endParaRPr lang="en-US"/>
          </a:p>
        </p:txBody>
      </p:sp>
    </p:spTree>
    <p:extLst>
      <p:ext uri="{BB962C8B-B14F-4D97-AF65-F5344CB8AC3E}">
        <p14:creationId xmlns:p14="http://schemas.microsoft.com/office/powerpoint/2010/main" val="217745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62A55C-178F-466B-AB7B-AB2309BCE6D5}" type="slidenum">
              <a:rPr lang="en-US"/>
              <a:pPr>
                <a:defRPr/>
              </a:pPr>
              <a:t>‹#›</a:t>
            </a:fld>
            <a:endParaRPr lang="en-US"/>
          </a:p>
        </p:txBody>
      </p:sp>
    </p:spTree>
    <p:extLst>
      <p:ext uri="{BB962C8B-B14F-4D97-AF65-F5344CB8AC3E}">
        <p14:creationId xmlns:p14="http://schemas.microsoft.com/office/powerpoint/2010/main" val="324212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AC872710-594B-4238-B516-39411FFBF3E8}"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a:defRPr/>
            </a:pPr>
            <a:r>
              <a:rPr lang="en-US" sz="1000">
                <a:effectLst>
                  <a:outerShdw blurRad="38100" dist="38100" dir="2700000" algn="tl">
                    <a:srgbClr val="C0C0C0"/>
                  </a:outerShdw>
                </a:effectLst>
                <a:latin typeface="Times New Roman" pitchFamily="18" charset="0"/>
              </a:rPr>
              <a:t>16-</a:t>
            </a:r>
            <a:fld id="{885BAE5F-ABB2-4E71-BABC-6B106C3DF055}" type="slidenum">
              <a:rPr lang="en-US" sz="1000">
                <a:effectLst>
                  <a:outerShdw blurRad="38100" dist="38100" dir="2700000" algn="tl">
                    <a:srgbClr val="C0C0C0"/>
                  </a:outerShdw>
                </a:effectLst>
                <a:latin typeface="Times New Roman" pitchFamily="18" charset="0"/>
              </a:rPr>
              <a:pPr algn="r">
                <a:defRPr/>
              </a:pPr>
              <a:t>‹#›</a:t>
            </a:fld>
            <a:endParaRPr lang="en-US" sz="1000">
              <a:effectLst>
                <a:outerShdw blurRad="38100" dist="38100" dir="2700000" algn="tl">
                  <a:srgbClr val="C0C0C0"/>
                </a:outerShdw>
              </a:effectLst>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805"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lnSpc>
          <a:spcPts val="5800"/>
        </a:lnSpc>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lnSpc>
          <a:spcPts val="5800"/>
        </a:lnSpc>
        <a:spcBef>
          <a:spcPct val="0"/>
        </a:spcBef>
        <a:spcAft>
          <a:spcPct val="0"/>
        </a:spcAft>
        <a:defRPr sz="4200">
          <a:solidFill>
            <a:schemeClr val="tx1"/>
          </a:solidFill>
          <a:latin typeface="Arial" charset="0"/>
          <a:cs typeface="Arial" charset="0"/>
        </a:defRPr>
      </a:lvl2pPr>
      <a:lvl3pPr algn="ctr" rtl="0" eaLnBrk="0" fontAlgn="base" hangingPunct="0">
        <a:lnSpc>
          <a:spcPts val="5800"/>
        </a:lnSpc>
        <a:spcBef>
          <a:spcPct val="0"/>
        </a:spcBef>
        <a:spcAft>
          <a:spcPct val="0"/>
        </a:spcAft>
        <a:defRPr sz="4200">
          <a:solidFill>
            <a:schemeClr val="tx1"/>
          </a:solidFill>
          <a:latin typeface="Arial" charset="0"/>
          <a:cs typeface="Arial" charset="0"/>
        </a:defRPr>
      </a:lvl3pPr>
      <a:lvl4pPr algn="ctr" rtl="0" eaLnBrk="0" fontAlgn="base" hangingPunct="0">
        <a:lnSpc>
          <a:spcPts val="5800"/>
        </a:lnSpc>
        <a:spcBef>
          <a:spcPct val="0"/>
        </a:spcBef>
        <a:spcAft>
          <a:spcPct val="0"/>
        </a:spcAft>
        <a:defRPr sz="4200">
          <a:solidFill>
            <a:schemeClr val="tx1"/>
          </a:solidFill>
          <a:latin typeface="Arial" charset="0"/>
          <a:cs typeface="Arial" charset="0"/>
        </a:defRPr>
      </a:lvl4pPr>
      <a:lvl5pPr algn="ctr" rtl="0" eaLnBrk="0" fontAlgn="base" hangingPunct="0">
        <a:lnSpc>
          <a:spcPts val="5800"/>
        </a:lnSpc>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3950" y="2854325"/>
            <a:ext cx="4103687" cy="1692275"/>
          </a:xfrm>
          <a:ln>
            <a:noFill/>
          </a:ln>
        </p:spPr>
        <p:txBody>
          <a:bodyPr>
            <a:noAutofit/>
          </a:bodyPr>
          <a:lstStyle/>
          <a:p>
            <a:r>
              <a:rPr lang="en-US" sz="3000" dirty="0">
                <a:effectLst>
                  <a:outerShdw blurRad="38100" dist="38100" dir="2700000" algn="tl">
                    <a:srgbClr val="C0C0C0"/>
                  </a:outerShdw>
                </a:effectLst>
                <a:latin typeface="Arial" charset="0"/>
                <a:cs typeface="Arial" charset="0"/>
              </a:rPr>
              <a:t>Chapter 16 </a:t>
            </a:r>
            <a:br>
              <a:rPr lang="en-US" sz="3000" dirty="0">
                <a:effectLst>
                  <a:outerShdw blurRad="38100" dist="38100" dir="2700000" algn="tl">
                    <a:srgbClr val="C0C0C0"/>
                  </a:outerShdw>
                </a:effectLst>
                <a:latin typeface="Arial" charset="0"/>
                <a:cs typeface="Arial" charset="0"/>
              </a:rPr>
            </a:br>
            <a:r>
              <a:rPr lang="en-US" sz="3000" dirty="0">
                <a:effectLst>
                  <a:outerShdw blurRad="38100" dist="38100" dir="2700000" algn="tl">
                    <a:srgbClr val="C0C0C0"/>
                  </a:outerShdw>
                </a:effectLst>
                <a:latin typeface="Arial" charset="0"/>
                <a:cs typeface="Arial" charset="0"/>
              </a:rPr>
              <a:t>Selected Employment Benefits and Protections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6" name="Content Placeholder 2">
            <a:extLst>
              <a:ext uri="{FF2B5EF4-FFF2-40B4-BE49-F238E27FC236}">
                <a16:creationId xmlns:a16="http://schemas.microsoft.com/office/drawing/2014/main" id="{515EB055-06F6-40F4-9EA5-7DAC695341FD}"/>
              </a:ext>
            </a:extLst>
          </p:cNvPr>
          <p:cNvSpPr txBox="1">
            <a:spLocks/>
          </p:cNvSpPr>
          <p:nvPr/>
        </p:nvSpPr>
        <p:spPr bwMode="auto">
          <a:xfrm>
            <a:off x="5105400" y="5638800"/>
            <a:ext cx="3787775" cy="66037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5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Arial" pitchFamily="34" charset="0"/>
              </a:defRPr>
            </a:lvl1pPr>
            <a:lvl2pPr marL="457200" indent="0" algn="l" rtl="0" eaLnBrk="0" fontAlgn="base" hangingPunct="0">
              <a:spcBef>
                <a:spcPct val="50000"/>
              </a:spcBef>
              <a:spcAft>
                <a:spcPct val="0"/>
              </a:spcAft>
              <a:buFont typeface="Arial" panose="020B0604020202020204" pitchFamily="34" charset="0"/>
              <a:buNone/>
              <a:defRPr sz="1800" kern="1200">
                <a:solidFill>
                  <a:schemeClr val="tx1">
                    <a:tint val="75000"/>
                  </a:schemeClr>
                </a:solidFill>
                <a:latin typeface="Calibri" panose="020F0502020204030204" pitchFamily="34" charset="0"/>
                <a:ea typeface="+mn-ea"/>
                <a:cs typeface="Arial" pitchFamily="34" charset="0"/>
              </a:defRPr>
            </a:lvl2pPr>
            <a:lvl3pPr marL="914400" indent="0" algn="l" rtl="0" eaLnBrk="0" fontAlgn="base" hangingPunct="0">
              <a:spcBef>
                <a:spcPct val="50000"/>
              </a:spcBef>
              <a:spcAft>
                <a:spcPct val="0"/>
              </a:spcAft>
              <a:buFont typeface="Arial" panose="020B0604020202020204" pitchFamily="34" charset="0"/>
              <a:buNone/>
              <a:defRPr sz="1600" kern="1200">
                <a:solidFill>
                  <a:schemeClr val="tx1">
                    <a:tint val="75000"/>
                  </a:schemeClr>
                </a:solidFill>
                <a:latin typeface="Calibri" panose="020F0502020204030204" pitchFamily="34" charset="0"/>
                <a:ea typeface="+mn-ea"/>
                <a:cs typeface="Arial" pitchFamily="34" charset="0"/>
              </a:defRPr>
            </a:lvl3pPr>
            <a:lvl4pPr marL="1371600" indent="0" algn="l" rtl="0" eaLnBrk="0" fontAlgn="base" hangingPunct="0">
              <a:spcBef>
                <a:spcPct val="20000"/>
              </a:spcBef>
              <a:spcAft>
                <a:spcPct val="0"/>
              </a:spcAft>
              <a:buFont typeface="Courier New" pitchFamily="49" charset="0"/>
              <a:buNone/>
              <a:defRPr sz="1400" kern="1200">
                <a:solidFill>
                  <a:schemeClr val="tx1">
                    <a:tint val="75000"/>
                  </a:schemeClr>
                </a:solidFill>
                <a:latin typeface="Arial" pitchFamily="34" charset="0"/>
                <a:ea typeface="+mn-ea"/>
                <a:cs typeface="Arial" pitchFamily="34" charset="0"/>
              </a:defRPr>
            </a:lvl4pPr>
            <a:lvl5pPr marL="1828800" indent="0" algn="l" rtl="0" eaLnBrk="0" fontAlgn="base" hangingPunct="0">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859787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defRPr/>
            </a:pPr>
            <a:r>
              <a:rPr lang="en-US" dirty="0"/>
              <a:t>Child Labor Laws</a:t>
            </a:r>
          </a:p>
        </p:txBody>
      </p:sp>
      <p:sp>
        <p:nvSpPr>
          <p:cNvPr id="12291" name="Rectangle 5"/>
          <p:cNvSpPr>
            <a:spLocks noGrp="1" noChangeArrowheads="1"/>
          </p:cNvSpPr>
          <p:nvPr>
            <p:ph idx="1"/>
          </p:nvPr>
        </p:nvSpPr>
        <p:spPr>
          <a:xfrm>
            <a:off x="457200" y="1524000"/>
            <a:ext cx="8229600" cy="4648200"/>
          </a:xfrm>
        </p:spPr>
        <p:txBody>
          <a:bodyPr/>
          <a:lstStyle/>
          <a:p>
            <a:pPr eaLnBrk="1" hangingPunct="1"/>
            <a:r>
              <a:rPr lang="en-US" altLang="en-US" dirty="0">
                <a:solidFill>
                  <a:srgbClr val="0432FF"/>
                </a:solidFill>
                <a:latin typeface="Arial" charset="0"/>
                <a:cs typeface="Arial" charset="0"/>
              </a:rPr>
              <a:t>FLSA sets minimum age standards for allowing children to work</a:t>
            </a:r>
          </a:p>
          <a:p>
            <a:pPr lvl="1" eaLnBrk="1" hangingPunct="1"/>
            <a:r>
              <a:rPr lang="en-US" altLang="en-US" i="1" dirty="0">
                <a:solidFill>
                  <a:srgbClr val="FF0000"/>
                </a:solidFill>
                <a:latin typeface="Arial" charset="0"/>
                <a:cs typeface="Arial" charset="0"/>
              </a:rPr>
              <a:t>Most cannot work before age 16</a:t>
            </a:r>
          </a:p>
          <a:p>
            <a:pPr lvl="1" eaLnBrk="1" hangingPunct="1"/>
            <a:r>
              <a:rPr lang="en-US" altLang="en-US" dirty="0">
                <a:latin typeface="Arial" charset="0"/>
                <a:cs typeface="Arial" charset="0"/>
              </a:rPr>
              <a:t>Age 18 is the minimum age for hazardous jobs</a:t>
            </a:r>
          </a:p>
          <a:p>
            <a:pPr lvl="1" eaLnBrk="1" hangingPunct="1"/>
            <a:r>
              <a:rPr lang="en-IN" altLang="en-US" dirty="0">
                <a:latin typeface="Arial" charset="0"/>
                <a:cs typeface="Arial" charset="0"/>
              </a:rPr>
              <a:t>Children between the ages of 14 and 16 may work at certain types of jobs that do not interfere with their health, education, or well-being</a:t>
            </a:r>
            <a:endParaRPr lang="en-US" altLang="en-US" dirty="0">
              <a:latin typeface="Arial" charset="0"/>
              <a:cs typeface="Arial" charset="0"/>
            </a:endParaRPr>
          </a:p>
          <a:p>
            <a:pPr eaLnBrk="1" hangingPunct="1"/>
            <a:r>
              <a:rPr lang="en-US" altLang="en-US" dirty="0">
                <a:latin typeface="Arial" charset="0"/>
                <a:cs typeface="Arial" charset="0"/>
              </a:rPr>
              <a:t>State child labor laws override federal law</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260350"/>
            <a:ext cx="8229600" cy="806450"/>
          </a:xfrm>
        </p:spPr>
        <p:txBody>
          <a:bodyPr/>
          <a:lstStyle/>
          <a:p>
            <a:pPr eaLnBrk="1" hangingPunct="1">
              <a:defRPr/>
            </a:pPr>
            <a:r>
              <a:rPr lang="en-US" sz="3600" dirty="0"/>
              <a:t>Family and Medical Leave Act (FMLA)</a:t>
            </a:r>
          </a:p>
        </p:txBody>
      </p:sp>
      <p:sp>
        <p:nvSpPr>
          <p:cNvPr id="15363" name="Rectangle 5"/>
          <p:cNvSpPr>
            <a:spLocks noGrp="1" noChangeArrowheads="1"/>
          </p:cNvSpPr>
          <p:nvPr>
            <p:ph idx="1"/>
          </p:nvPr>
        </p:nvSpPr>
        <p:spPr>
          <a:xfrm>
            <a:off x="457200" y="1143000"/>
            <a:ext cx="8229600" cy="5181600"/>
          </a:xfrm>
        </p:spPr>
        <p:txBody>
          <a:bodyPr/>
          <a:lstStyle/>
          <a:p>
            <a:pPr eaLnBrk="1" hangingPunct="1"/>
            <a:r>
              <a:rPr lang="en-US" altLang="en-US" sz="1500" b="1" dirty="0">
                <a:latin typeface="Arial" charset="0"/>
                <a:cs typeface="Arial" charset="0"/>
              </a:rPr>
              <a:t>FMLA: Enacted primarily in response to job retention after having a child</a:t>
            </a:r>
          </a:p>
          <a:p>
            <a:pPr lvl="1" eaLnBrk="1" hangingPunct="1"/>
            <a:r>
              <a:rPr lang="en-US" altLang="en-US" sz="1500" dirty="0">
                <a:latin typeface="Arial" charset="0"/>
                <a:cs typeface="Arial" charset="0"/>
              </a:rPr>
              <a:t>General provisions</a:t>
            </a:r>
          </a:p>
          <a:p>
            <a:pPr lvl="2" eaLnBrk="1" hangingPunct="1"/>
            <a:r>
              <a:rPr lang="en-US" altLang="en-US" sz="1500" dirty="0">
                <a:solidFill>
                  <a:srgbClr val="FF0000"/>
                </a:solidFill>
                <a:latin typeface="Arial" charset="0"/>
                <a:cs typeface="Arial" charset="0"/>
              </a:rPr>
              <a:t>Guarantee job after leave for a </a:t>
            </a:r>
            <a:r>
              <a:rPr lang="en-US" altLang="en-US" sz="1500" u="sng" dirty="0">
                <a:solidFill>
                  <a:srgbClr val="FF0000"/>
                </a:solidFill>
                <a:latin typeface="Arial" charset="0"/>
                <a:cs typeface="Arial" charset="0"/>
              </a:rPr>
              <a:t>birth</a:t>
            </a:r>
            <a:r>
              <a:rPr lang="en-US" altLang="en-US" sz="1500" dirty="0">
                <a:solidFill>
                  <a:srgbClr val="FF0000"/>
                </a:solidFill>
                <a:latin typeface="Arial" charset="0"/>
                <a:cs typeface="Arial" charset="0"/>
              </a:rPr>
              <a:t>, an </a:t>
            </a:r>
            <a:r>
              <a:rPr lang="en-US" altLang="en-US" sz="1500" u="sng" dirty="0">
                <a:solidFill>
                  <a:srgbClr val="FF0000"/>
                </a:solidFill>
                <a:latin typeface="Arial" charset="0"/>
                <a:cs typeface="Arial" charset="0"/>
              </a:rPr>
              <a:t>adoption</a:t>
            </a:r>
            <a:r>
              <a:rPr lang="en-US" altLang="en-US" sz="1500" dirty="0">
                <a:solidFill>
                  <a:srgbClr val="FF0000"/>
                </a:solidFill>
                <a:latin typeface="Arial" charset="0"/>
                <a:cs typeface="Arial" charset="0"/>
              </a:rPr>
              <a:t>, or </a:t>
            </a:r>
            <a:r>
              <a:rPr lang="en-US" altLang="en-US" sz="1500" u="sng" dirty="0">
                <a:solidFill>
                  <a:srgbClr val="FF0000"/>
                </a:solidFill>
                <a:latin typeface="Arial" charset="0"/>
                <a:cs typeface="Arial" charset="0"/>
              </a:rPr>
              <a:t>care of sick children</a:t>
            </a:r>
            <a:r>
              <a:rPr lang="en-US" altLang="en-US" sz="1500" dirty="0">
                <a:solidFill>
                  <a:srgbClr val="FF0000"/>
                </a:solidFill>
                <a:latin typeface="Arial" charset="0"/>
                <a:cs typeface="Arial" charset="0"/>
              </a:rPr>
              <a:t>, </a:t>
            </a:r>
            <a:r>
              <a:rPr lang="en-US" altLang="en-US" sz="1500" u="sng" dirty="0">
                <a:solidFill>
                  <a:srgbClr val="FF0000"/>
                </a:solidFill>
                <a:latin typeface="Arial" charset="0"/>
                <a:cs typeface="Arial" charset="0"/>
              </a:rPr>
              <a:t>spouses</a:t>
            </a:r>
            <a:r>
              <a:rPr lang="en-US" altLang="en-US" sz="1500" dirty="0">
                <a:solidFill>
                  <a:srgbClr val="FF0000"/>
                </a:solidFill>
                <a:latin typeface="Arial" charset="0"/>
                <a:cs typeface="Arial" charset="0"/>
              </a:rPr>
              <a:t>, or </a:t>
            </a:r>
            <a:r>
              <a:rPr lang="en-US" altLang="en-US" sz="1500" u="sng" dirty="0">
                <a:solidFill>
                  <a:srgbClr val="FF0000"/>
                </a:solidFill>
                <a:latin typeface="Arial" charset="0"/>
                <a:cs typeface="Arial" charset="0"/>
              </a:rPr>
              <a:t>parents</a:t>
            </a:r>
            <a:r>
              <a:rPr lang="en-US" altLang="en-US" sz="1500" dirty="0">
                <a:solidFill>
                  <a:srgbClr val="FF0000"/>
                </a:solidFill>
                <a:latin typeface="Arial" charset="0"/>
                <a:cs typeface="Arial" charset="0"/>
              </a:rPr>
              <a:t> (or if </a:t>
            </a:r>
            <a:r>
              <a:rPr lang="en-US" altLang="en-US" sz="1500" u="sng" dirty="0">
                <a:solidFill>
                  <a:srgbClr val="FF0000"/>
                </a:solidFill>
                <a:latin typeface="Arial" charset="0"/>
                <a:cs typeface="Arial" charset="0"/>
              </a:rPr>
              <a:t>EE needs to deal with a serious medical or health condition</a:t>
            </a:r>
            <a:r>
              <a:rPr lang="en-US" altLang="en-US" sz="1500" dirty="0">
                <a:solidFill>
                  <a:srgbClr val="FF0000"/>
                </a:solidFill>
                <a:latin typeface="Arial" charset="0"/>
                <a:cs typeface="Arial" charset="0"/>
              </a:rPr>
              <a:t>)</a:t>
            </a:r>
            <a:endParaRPr lang="en-US" altLang="en-US" sz="1500" u="sng" dirty="0">
              <a:solidFill>
                <a:srgbClr val="FF0000"/>
              </a:solidFill>
              <a:latin typeface="Arial" charset="0"/>
              <a:cs typeface="Arial" charset="0"/>
            </a:endParaRPr>
          </a:p>
          <a:p>
            <a:pPr lvl="2" eaLnBrk="1" hangingPunct="1"/>
            <a:r>
              <a:rPr lang="en-US" altLang="en-US" sz="1500" dirty="0">
                <a:solidFill>
                  <a:srgbClr val="FF0000"/>
                </a:solidFill>
                <a:latin typeface="Arial" charset="0"/>
                <a:cs typeface="Arial" charset="0"/>
              </a:rPr>
              <a:t>Applies to both men and women (also known as paternity or maternity leave)</a:t>
            </a:r>
          </a:p>
          <a:p>
            <a:pPr lvl="2" eaLnBrk="1" hangingPunct="1"/>
            <a:r>
              <a:rPr lang="en-US" altLang="en-US" sz="1500" dirty="0">
                <a:solidFill>
                  <a:srgbClr val="FF0000"/>
                </a:solidFill>
                <a:latin typeface="Arial" charset="0"/>
                <a:cs typeface="Arial" charset="0"/>
              </a:rPr>
              <a:t>Up to 12 weeks, job protected leave</a:t>
            </a:r>
          </a:p>
          <a:p>
            <a:pPr lvl="2" eaLnBrk="1" hangingPunct="1"/>
            <a:r>
              <a:rPr lang="en-US" altLang="en-US" sz="1500" dirty="0">
                <a:solidFill>
                  <a:srgbClr val="FF0000"/>
                </a:solidFill>
                <a:latin typeface="Arial" charset="0"/>
                <a:cs typeface="Arial" charset="0"/>
              </a:rPr>
              <a:t>Leave is UNPAID (although EE can use with their paid time off benefit)</a:t>
            </a:r>
          </a:p>
          <a:p>
            <a:pPr lvl="2" eaLnBrk="1" hangingPunct="1"/>
            <a:r>
              <a:rPr lang="en-US" altLang="en-US" sz="1500" dirty="0">
                <a:solidFill>
                  <a:srgbClr val="0000FF"/>
                </a:solidFill>
                <a:latin typeface="Arial" charset="0"/>
                <a:cs typeface="Arial" charset="0"/>
              </a:rPr>
              <a:t>Applies to employers with 50 or more employees within a 75-mile radius (note: if an ER has less than 50 EE, it does NOT have to comply with FMLA</a:t>
            </a:r>
            <a:r>
              <a:rPr lang="mr-IN" altLang="en-US" sz="1500" dirty="0">
                <a:solidFill>
                  <a:srgbClr val="0000FF"/>
                </a:solidFill>
                <a:latin typeface="Arial" charset="0"/>
                <a:cs typeface="Arial" charset="0"/>
              </a:rPr>
              <a:t>…</a:t>
            </a:r>
            <a:r>
              <a:rPr lang="en-US" altLang="en-US" sz="1500" dirty="0">
                <a:solidFill>
                  <a:srgbClr val="0000FF"/>
                </a:solidFill>
                <a:latin typeface="Arial" charset="0"/>
                <a:cs typeface="Arial" charset="0"/>
              </a:rPr>
              <a:t>a myth is that all businesses have to comply)</a:t>
            </a:r>
          </a:p>
          <a:p>
            <a:pPr lvl="2" eaLnBrk="1" hangingPunct="1"/>
            <a:r>
              <a:rPr lang="en-US" altLang="en-US" sz="1500" dirty="0">
                <a:solidFill>
                  <a:srgbClr val="FF0000"/>
                </a:solidFill>
                <a:latin typeface="Arial" charset="0"/>
                <a:cs typeface="Arial" charset="0"/>
              </a:rPr>
              <a:t>Employers can require medical confirmation of an illness</a:t>
            </a:r>
          </a:p>
          <a:p>
            <a:pPr lvl="2" eaLnBrk="1" hangingPunct="1"/>
            <a:r>
              <a:rPr lang="en-US" sz="1500" dirty="0">
                <a:solidFill>
                  <a:srgbClr val="FF0000"/>
                </a:solidFill>
              </a:rPr>
              <a:t>Employees are eligible for leave if they have worked for their employer at least 12 months, at least 1,250 hours over the past 12 months, and work at a location where the company employs 50 or more employees within 75 miles. </a:t>
            </a:r>
          </a:p>
          <a:p>
            <a:pPr lvl="2" eaLnBrk="1" hangingPunct="1"/>
            <a:r>
              <a:rPr lang="en-US" sz="1500" dirty="0">
                <a:solidFill>
                  <a:srgbClr val="0000FF"/>
                </a:solidFill>
              </a:rPr>
              <a:t>EE must give NOTICE to ER when using FMLA (30-days if possible for birth)</a:t>
            </a:r>
          </a:p>
          <a:p>
            <a:pPr lvl="2" eaLnBrk="1" hangingPunct="1"/>
            <a:r>
              <a:rPr lang="en-US" altLang="en-US" sz="1500" dirty="0">
                <a:latin typeface="Arial" charset="0"/>
                <a:cs typeface="Arial" charset="0"/>
              </a:rPr>
              <a:t>May need to be rationalized with similar state law coverage</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81332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260350"/>
            <a:ext cx="8229600" cy="806450"/>
          </a:xfrm>
        </p:spPr>
        <p:txBody>
          <a:bodyPr/>
          <a:lstStyle/>
          <a:p>
            <a:pPr eaLnBrk="1" hangingPunct="1">
              <a:defRPr/>
            </a:pPr>
            <a:r>
              <a:rPr lang="en-US" sz="2400" dirty="0"/>
              <a:t>Family and Medical Leave Act (FMLA) and American’s with Disabilities Act (ADA)</a:t>
            </a:r>
          </a:p>
        </p:txBody>
      </p:sp>
      <p:sp>
        <p:nvSpPr>
          <p:cNvPr id="15363" name="Rectangle 5"/>
          <p:cNvSpPr>
            <a:spLocks noGrp="1" noChangeArrowheads="1"/>
          </p:cNvSpPr>
          <p:nvPr>
            <p:ph idx="1"/>
          </p:nvPr>
        </p:nvSpPr>
        <p:spPr>
          <a:xfrm>
            <a:off x="457200" y="1143000"/>
            <a:ext cx="8229600" cy="5181600"/>
          </a:xfrm>
        </p:spPr>
        <p:txBody>
          <a:bodyPr/>
          <a:lstStyle/>
          <a:p>
            <a:pPr>
              <a:spcBef>
                <a:spcPts val="800"/>
              </a:spcBef>
            </a:pPr>
            <a:r>
              <a:rPr lang="en-IN" dirty="0"/>
              <a:t>Distinctions:</a:t>
            </a:r>
          </a:p>
          <a:p>
            <a:pPr lvl="1">
              <a:spcBef>
                <a:spcPts val="800"/>
              </a:spcBef>
            </a:pPr>
            <a:r>
              <a:rPr lang="en-IN" dirty="0">
                <a:solidFill>
                  <a:srgbClr val="FF0000"/>
                </a:solidFill>
              </a:rPr>
              <a:t>Both acts require a covered employer to grant leave based on medical reasons</a:t>
            </a:r>
          </a:p>
          <a:p>
            <a:pPr lvl="2">
              <a:spcBef>
                <a:spcPts val="800"/>
              </a:spcBef>
            </a:pPr>
            <a:r>
              <a:rPr lang="en-IN" dirty="0">
                <a:solidFill>
                  <a:srgbClr val="0432FF"/>
                </a:solidFill>
              </a:rPr>
              <a:t>ADA applies to private employers of 15 or more employees while the FMLA covers private employers with 50 or more employees</a:t>
            </a:r>
          </a:p>
          <a:p>
            <a:pPr lvl="1">
              <a:spcBef>
                <a:spcPts val="800"/>
              </a:spcBef>
            </a:pPr>
            <a:r>
              <a:rPr lang="en-US" dirty="0"/>
              <a:t>Extent of the leave</a:t>
            </a:r>
          </a:p>
          <a:p>
            <a:pPr lvl="2">
              <a:spcBef>
                <a:spcPts val="800"/>
              </a:spcBef>
            </a:pPr>
            <a:r>
              <a:rPr lang="en-IN" dirty="0">
                <a:solidFill>
                  <a:srgbClr val="0432FF"/>
                </a:solidFill>
              </a:rPr>
              <a:t>FMLA provides for up to 12 weeks of leave per year for covered conditions</a:t>
            </a:r>
          </a:p>
          <a:p>
            <a:pPr lvl="2">
              <a:spcBef>
                <a:spcPts val="800"/>
              </a:spcBef>
            </a:pPr>
            <a:r>
              <a:rPr lang="en-IN" dirty="0">
                <a:solidFill>
                  <a:srgbClr val="0432FF"/>
                </a:solidFill>
              </a:rPr>
              <a:t>ADA does not identify a specific duration for leaves due to disabilities</a:t>
            </a:r>
            <a:endParaRPr lang="en-US" dirty="0">
              <a:solidFill>
                <a:srgbClr val="0432FF"/>
              </a:solidFill>
            </a:endParaRPr>
          </a:p>
          <a:p>
            <a:pPr eaLnBrk="1" hangingPunct="1"/>
            <a:endParaRPr lang="en-US" altLang="en-US" sz="15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08283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p:txBody>
          <a:bodyPr/>
          <a:lstStyle/>
          <a:p>
            <a:pPr eaLnBrk="1" hangingPunct="1">
              <a:defRPr/>
            </a:pPr>
            <a:r>
              <a:rPr lang="en-IN" sz="3200" dirty="0"/>
              <a:t>Occupational Safety and Health Act (OSHA): </a:t>
            </a:r>
            <a:r>
              <a:rPr lang="en-US" sz="3200" dirty="0"/>
              <a:t>Safety at Work</a:t>
            </a:r>
          </a:p>
        </p:txBody>
      </p:sp>
      <p:sp>
        <p:nvSpPr>
          <p:cNvPr id="16387" name="Rectangle 4"/>
          <p:cNvSpPr>
            <a:spLocks noGrp="1" noChangeArrowheads="1"/>
          </p:cNvSpPr>
          <p:nvPr>
            <p:ph idx="1"/>
          </p:nvPr>
        </p:nvSpPr>
        <p:spPr>
          <a:xfrm>
            <a:off x="457200" y="1385888"/>
            <a:ext cx="8229600" cy="4938712"/>
          </a:xfrm>
        </p:spPr>
        <p:txBody>
          <a:bodyPr/>
          <a:lstStyle/>
          <a:p>
            <a:pPr>
              <a:lnSpc>
                <a:spcPts val="3360"/>
              </a:lnSpc>
              <a:spcBef>
                <a:spcPts val="600"/>
              </a:spcBef>
            </a:pPr>
            <a:r>
              <a:rPr lang="en-US" sz="1500" b="1" dirty="0">
                <a:solidFill>
                  <a:srgbClr val="FF0000"/>
                </a:solidFill>
              </a:rPr>
              <a:t>Occupational Safety and Health Act, OSHA (1970)</a:t>
            </a:r>
          </a:p>
          <a:p>
            <a:pPr lvl="1">
              <a:lnSpc>
                <a:spcPts val="3360"/>
              </a:lnSpc>
              <a:spcBef>
                <a:spcPts val="600"/>
              </a:spcBef>
            </a:pPr>
            <a:r>
              <a:rPr lang="en-US" sz="1500" dirty="0"/>
              <a:t>Regulates the degree to which employees can be exposed to hazardous substances and specifies the safety equipment that the employer must provide</a:t>
            </a:r>
          </a:p>
          <a:p>
            <a:pPr lvl="1">
              <a:lnSpc>
                <a:spcPts val="3360"/>
              </a:lnSpc>
              <a:spcBef>
                <a:spcPts val="600"/>
              </a:spcBef>
            </a:pPr>
            <a:r>
              <a:rPr lang="en-US" sz="1500" dirty="0">
                <a:solidFill>
                  <a:srgbClr val="0000FF"/>
                </a:solidFill>
              </a:rPr>
              <a:t>OSHA addresses Workplace Safety</a:t>
            </a:r>
          </a:p>
          <a:p>
            <a:pPr eaLnBrk="1" hangingPunct="1"/>
            <a:r>
              <a:rPr lang="en-US" altLang="en-US" sz="1500" dirty="0">
                <a:latin typeface="Arial" charset="0"/>
                <a:cs typeface="Arial" charset="0"/>
              </a:rPr>
              <a:t>Statistics</a:t>
            </a:r>
          </a:p>
          <a:p>
            <a:pPr lvl="1" eaLnBrk="1" hangingPunct="1"/>
            <a:r>
              <a:rPr lang="en-US" altLang="en-US" sz="1500" dirty="0">
                <a:latin typeface="Arial" charset="0"/>
                <a:cs typeface="Arial" charset="0"/>
              </a:rPr>
              <a:t>4,383 Americans died from workplace injuries in 2012</a:t>
            </a:r>
          </a:p>
          <a:p>
            <a:pPr lvl="1" eaLnBrk="1" hangingPunct="1"/>
            <a:r>
              <a:rPr lang="en-US" altLang="en-US" sz="1500" dirty="0">
                <a:latin typeface="Arial" charset="0"/>
                <a:cs typeface="Arial" charset="0"/>
              </a:rPr>
              <a:t>3 million suffered nonfatal workplace injuries</a:t>
            </a:r>
          </a:p>
          <a:p>
            <a:pPr lvl="1" eaLnBrk="1" hangingPunct="1"/>
            <a:r>
              <a:rPr lang="en-US" altLang="en-US" sz="1500" dirty="0">
                <a:latin typeface="Arial" charset="0"/>
                <a:cs typeface="Arial" charset="0"/>
              </a:rPr>
              <a:t>Workers Comp payments: $1 Billion/</a:t>
            </a:r>
            <a:r>
              <a:rPr lang="en-US" altLang="en-US" sz="1500" i="1" dirty="0">
                <a:latin typeface="Arial" charset="0"/>
                <a:cs typeface="Arial" charset="0"/>
              </a:rPr>
              <a:t>Week</a:t>
            </a:r>
          </a:p>
          <a:p>
            <a:pPr eaLnBrk="1" hangingPunct="1"/>
            <a:r>
              <a:rPr lang="en-US" altLang="en-US" sz="1500" dirty="0">
                <a:latin typeface="Arial" charset="0"/>
                <a:cs typeface="Arial" charset="0"/>
              </a:rPr>
              <a:t>According to OSHA: </a:t>
            </a:r>
          </a:p>
          <a:p>
            <a:pPr lvl="1" eaLnBrk="1" hangingPunct="1"/>
            <a:r>
              <a:rPr lang="en-US" altLang="en-US" sz="1500" dirty="0">
                <a:latin typeface="Arial" charset="0"/>
                <a:cs typeface="Arial" charset="0"/>
              </a:rPr>
              <a:t>OSHA has helped cut workplace fatalities and injury/illnesses by roughly 2/3 in much larger (but different) American economy</a:t>
            </a:r>
          </a:p>
          <a:p>
            <a:pPr lvl="1" eaLnBrk="1" hangingPunct="1"/>
            <a:r>
              <a:rPr lang="en-US" altLang="en-US" sz="1500" b="1" dirty="0">
                <a:solidFill>
                  <a:srgbClr val="FF0000"/>
                </a:solidFill>
                <a:latin typeface="Arial" charset="0"/>
                <a:cs typeface="Arial" charset="0"/>
              </a:rPr>
              <a:t>GENERALLY, OSHA applies to ER with 10 or more EE</a:t>
            </a:r>
          </a:p>
          <a:p>
            <a:pPr lvl="1" eaLnBrk="1" hangingPunct="1"/>
            <a:r>
              <a:rPr lang="en-US" altLang="en-US" sz="1500" dirty="0">
                <a:latin typeface="Arial" charset="0"/>
                <a:cs typeface="Arial" charset="0"/>
              </a:rPr>
              <a:t>Note: </a:t>
            </a:r>
            <a:r>
              <a:rPr lang="en-US" altLang="en-US" sz="1500" b="1" dirty="0">
                <a:solidFill>
                  <a:srgbClr val="0000FF"/>
                </a:solidFill>
                <a:latin typeface="Arial" charset="0"/>
                <a:cs typeface="Arial" charset="0"/>
              </a:rPr>
              <a:t>Multi-employer worksite coverage</a:t>
            </a:r>
            <a:r>
              <a:rPr lang="en-US" altLang="en-US" sz="1500" dirty="0">
                <a:latin typeface="Arial" charset="0"/>
                <a:cs typeface="Arial" charset="0"/>
              </a:rPr>
              <a:t>:</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98047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82650"/>
          </a:xfrm>
        </p:spPr>
        <p:txBody>
          <a:bodyPr/>
          <a:lstStyle/>
          <a:p>
            <a:pPr eaLnBrk="1" hangingPunct="1">
              <a:defRPr/>
            </a:pPr>
            <a:r>
              <a:rPr lang="en-US" dirty="0"/>
              <a:t>OSHA General Provisions</a:t>
            </a:r>
          </a:p>
        </p:txBody>
      </p:sp>
      <p:sp>
        <p:nvSpPr>
          <p:cNvPr id="19459" name="Content Placeholder 4"/>
          <p:cNvSpPr>
            <a:spLocks noGrp="1"/>
          </p:cNvSpPr>
          <p:nvPr>
            <p:ph idx="1"/>
          </p:nvPr>
        </p:nvSpPr>
        <p:spPr>
          <a:xfrm>
            <a:off x="457200" y="1219200"/>
            <a:ext cx="8229600" cy="5029200"/>
          </a:xfrm>
        </p:spPr>
        <p:txBody>
          <a:bodyPr/>
          <a:lstStyle/>
          <a:p>
            <a:pPr eaLnBrk="1" hangingPunct="1"/>
            <a:r>
              <a:rPr lang="en-US" altLang="en-US" sz="1300" b="1" dirty="0">
                <a:latin typeface="Arial" charset="0"/>
                <a:cs typeface="Arial" charset="0"/>
              </a:rPr>
              <a:t>Section 5(a) of OSHA imposes 2 duties on ER:</a:t>
            </a:r>
          </a:p>
          <a:p>
            <a:pPr lvl="1" eaLnBrk="1" hangingPunct="1"/>
            <a:r>
              <a:rPr lang="en-US" altLang="en-US" sz="1300" b="1" dirty="0">
                <a:solidFill>
                  <a:srgbClr val="FF0000"/>
                </a:solidFill>
                <a:latin typeface="Arial" charset="0"/>
                <a:cs typeface="Arial" charset="0"/>
              </a:rPr>
              <a:t>General Duty:  </a:t>
            </a:r>
            <a:r>
              <a:rPr lang="en-US" altLang="en-US" sz="1300" dirty="0">
                <a:solidFill>
                  <a:srgbClr val="0000FF"/>
                </a:solidFill>
                <a:latin typeface="Arial" charset="0"/>
                <a:cs typeface="Arial" charset="0"/>
              </a:rPr>
              <a:t>The employer must furnish a workplace free of hazards.</a:t>
            </a:r>
          </a:p>
          <a:p>
            <a:pPr lvl="2" eaLnBrk="1" hangingPunct="1"/>
            <a:r>
              <a:rPr lang="en-US" altLang="en-US" sz="1300" i="1" dirty="0">
                <a:solidFill>
                  <a:srgbClr val="008000"/>
                </a:solidFill>
                <a:latin typeface="Arial" charset="0"/>
                <a:cs typeface="Arial" charset="0"/>
              </a:rPr>
              <a:t>Each ER “shall furnish to each of his EE employment and a place of employment which are free from recognized hazards that are causing or are likely to cause death or serious physical harm to his EE.”</a:t>
            </a:r>
          </a:p>
          <a:p>
            <a:pPr lvl="1" eaLnBrk="1" hangingPunct="1"/>
            <a:r>
              <a:rPr lang="en-US" altLang="en-US" sz="1300" b="1" dirty="0">
                <a:solidFill>
                  <a:srgbClr val="FF0000"/>
                </a:solidFill>
                <a:latin typeface="Arial" charset="0"/>
                <a:cs typeface="Arial" charset="0"/>
              </a:rPr>
              <a:t>Compliance Duty: </a:t>
            </a:r>
            <a:r>
              <a:rPr lang="en-US" altLang="en-US" sz="1300" dirty="0">
                <a:solidFill>
                  <a:srgbClr val="0000FF"/>
                </a:solidFill>
                <a:latin typeface="Arial" charset="0"/>
                <a:cs typeface="Arial" charset="0"/>
              </a:rPr>
              <a:t>The employer must comply with all the safety and health standards dictated by the Department of Labor.</a:t>
            </a:r>
          </a:p>
          <a:p>
            <a:pPr lvl="2" eaLnBrk="1" hangingPunct="1"/>
            <a:r>
              <a:rPr lang="en-US" altLang="en-US" sz="1300" i="1" dirty="0">
                <a:solidFill>
                  <a:srgbClr val="008000"/>
                </a:solidFill>
                <a:latin typeface="Arial" charset="0"/>
                <a:cs typeface="Arial" charset="0"/>
              </a:rPr>
              <a:t>Each ER “shall comply with occupational safety and health standards promulgated under this Act.”</a:t>
            </a:r>
          </a:p>
          <a:p>
            <a:pPr eaLnBrk="1" hangingPunct="1"/>
            <a:r>
              <a:rPr lang="en-US" altLang="en-US" sz="1300" b="1" dirty="0">
                <a:solidFill>
                  <a:srgbClr val="0000FF"/>
                </a:solidFill>
                <a:latin typeface="Arial" charset="0"/>
                <a:cs typeface="Arial" charset="0"/>
              </a:rPr>
              <a:t>Compliance with one duty does NOT mean the ER isn’t liable under the other</a:t>
            </a:r>
          </a:p>
          <a:p>
            <a:pPr eaLnBrk="1" hangingPunct="1"/>
            <a:r>
              <a:rPr lang="en-US" altLang="en-US" sz="1300" b="1" dirty="0">
                <a:latin typeface="Arial" charset="0"/>
                <a:cs typeface="Arial" charset="0"/>
              </a:rPr>
              <a:t>OSHA creates specific regulatory standards of safety for thousands of workplace conditions</a:t>
            </a:r>
          </a:p>
          <a:p>
            <a:pPr eaLnBrk="1" hangingPunct="1"/>
            <a:r>
              <a:rPr lang="en-US" altLang="en-US" sz="1300" b="1" dirty="0">
                <a:solidFill>
                  <a:srgbClr val="FF0000"/>
                </a:solidFill>
                <a:latin typeface="Arial" charset="0"/>
                <a:cs typeface="Arial" charset="0"/>
              </a:rPr>
              <a:t>“No Fault” </a:t>
            </a:r>
            <a:r>
              <a:rPr lang="mr-IN" altLang="en-US" sz="1300" b="1" dirty="0">
                <a:latin typeface="Arial" charset="0"/>
                <a:cs typeface="Arial" charset="0"/>
              </a:rPr>
              <a:t>–</a:t>
            </a:r>
            <a:r>
              <a:rPr lang="en-US" altLang="en-US" sz="1300" b="1" dirty="0">
                <a:latin typeface="Arial" charset="0"/>
                <a:cs typeface="Arial" charset="0"/>
              </a:rPr>
              <a:t> EE injured  on the job are entitled to recover for their injuries without having to prove who was at fault </a:t>
            </a:r>
          </a:p>
          <a:p>
            <a:pPr eaLnBrk="1" hangingPunct="1"/>
            <a:r>
              <a:rPr lang="en-US" altLang="en-US" sz="1300" b="1" dirty="0">
                <a:latin typeface="Arial" charset="0"/>
                <a:cs typeface="Arial" charset="0"/>
              </a:rPr>
              <a:t>General Duty Clause fills-in the gaps between specific standards</a:t>
            </a:r>
          </a:p>
          <a:p>
            <a:pPr eaLnBrk="1" hangingPunct="1"/>
            <a:r>
              <a:rPr lang="en-US" altLang="en-US" sz="1300" b="1" dirty="0">
                <a:latin typeface="Arial" charset="0"/>
                <a:cs typeface="Arial" charset="0"/>
              </a:rPr>
              <a:t>Section 5(b) of OSHA imposes 1 duty on EE:</a:t>
            </a:r>
          </a:p>
          <a:p>
            <a:pPr lvl="1" eaLnBrk="1" hangingPunct="1"/>
            <a:r>
              <a:rPr lang="en-US" altLang="en-US" sz="1300" b="1" dirty="0">
                <a:solidFill>
                  <a:srgbClr val="FF0000"/>
                </a:solidFill>
                <a:latin typeface="Arial" charset="0"/>
                <a:cs typeface="Arial" charset="0"/>
              </a:rPr>
              <a:t>EE Compliance Duty</a:t>
            </a:r>
            <a:r>
              <a:rPr lang="en-US" altLang="en-US" sz="1300" dirty="0">
                <a:solidFill>
                  <a:srgbClr val="FF0000"/>
                </a:solidFill>
                <a:latin typeface="Arial" charset="0"/>
                <a:cs typeface="Arial" charset="0"/>
              </a:rPr>
              <a:t>:</a:t>
            </a:r>
            <a:r>
              <a:rPr lang="en-US" altLang="en-US" sz="1300" dirty="0">
                <a:latin typeface="Arial" charset="0"/>
                <a:cs typeface="Arial" charset="0"/>
              </a:rPr>
              <a:t> </a:t>
            </a:r>
            <a:r>
              <a:rPr lang="en-US" altLang="en-US" sz="1300" dirty="0">
                <a:solidFill>
                  <a:srgbClr val="0000FF"/>
                </a:solidFill>
                <a:latin typeface="Arial" charset="0"/>
                <a:cs typeface="Arial" charset="0"/>
              </a:rPr>
              <a:t>The employee must comply with all the safety and health standards as well</a:t>
            </a:r>
          </a:p>
          <a:p>
            <a:pPr lvl="2" eaLnBrk="1" hangingPunct="1"/>
            <a:r>
              <a:rPr lang="en-US" altLang="en-US" sz="1300" i="1" dirty="0">
                <a:solidFill>
                  <a:srgbClr val="008000"/>
                </a:solidFill>
                <a:latin typeface="Arial" charset="0"/>
                <a:cs typeface="Arial" charset="0"/>
              </a:rPr>
              <a:t>“Each EE shall comply with the occupational safety and health standards and all rules, regulations and orders issues pursuant to this Act which are applicable to his own actions and conduct.”</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45627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57200" y="260350"/>
            <a:ext cx="8229600" cy="806450"/>
          </a:xfrm>
        </p:spPr>
        <p:txBody>
          <a:bodyPr/>
          <a:lstStyle/>
          <a:p>
            <a:pPr eaLnBrk="1" hangingPunct="1">
              <a:defRPr/>
            </a:pPr>
            <a:r>
              <a:rPr lang="en-US" dirty="0"/>
              <a:t>Enforcement Procedures</a:t>
            </a:r>
          </a:p>
        </p:txBody>
      </p:sp>
      <p:sp>
        <p:nvSpPr>
          <p:cNvPr id="20483" name="Rectangle 5"/>
          <p:cNvSpPr>
            <a:spLocks noGrp="1" noChangeArrowheads="1"/>
          </p:cNvSpPr>
          <p:nvPr>
            <p:ph idx="1"/>
          </p:nvPr>
        </p:nvSpPr>
        <p:spPr>
          <a:xfrm>
            <a:off x="457200" y="1066800"/>
            <a:ext cx="8229600" cy="5181600"/>
          </a:xfrm>
        </p:spPr>
        <p:txBody>
          <a:bodyPr/>
          <a:lstStyle/>
          <a:p>
            <a:pPr eaLnBrk="1" hangingPunct="1"/>
            <a:r>
              <a:rPr lang="en-US" altLang="en-US" sz="1600" dirty="0">
                <a:latin typeface="Arial" charset="0"/>
                <a:cs typeface="Arial" charset="0"/>
              </a:rPr>
              <a:t>Responsibility for enforcing the acts rests with OSHA under the auspices of the Department of Labor</a:t>
            </a:r>
          </a:p>
          <a:p>
            <a:pPr eaLnBrk="1" hangingPunct="1"/>
            <a:r>
              <a:rPr lang="en-US" altLang="en-US" sz="1600" dirty="0">
                <a:solidFill>
                  <a:srgbClr val="FF0000"/>
                </a:solidFill>
                <a:latin typeface="Arial" charset="0"/>
                <a:cs typeface="Arial" charset="0"/>
              </a:rPr>
              <a:t>OSHA conducts routine inspections in certain high-risk industries, based on reporting stats</a:t>
            </a:r>
          </a:p>
          <a:p>
            <a:pPr eaLnBrk="1" hangingPunct="1"/>
            <a:r>
              <a:rPr lang="en-US" altLang="en-US" sz="1600" dirty="0">
                <a:latin typeface="Arial" charset="0"/>
                <a:cs typeface="Arial" charset="0"/>
              </a:rPr>
              <a:t>Penalties and “abatement orders” are assessed in connection with an inspection officer’s report</a:t>
            </a:r>
          </a:p>
          <a:p>
            <a:pPr eaLnBrk="1" hangingPunct="1"/>
            <a:r>
              <a:rPr lang="en-US" altLang="en-US" sz="1600" dirty="0">
                <a:latin typeface="Arial" charset="0"/>
                <a:cs typeface="Arial" charset="0"/>
              </a:rPr>
              <a:t>Employers covered by the Act must </a:t>
            </a:r>
            <a:r>
              <a:rPr lang="en-US" altLang="en-US" sz="1600" dirty="0">
                <a:solidFill>
                  <a:srgbClr val="FF0000"/>
                </a:solidFill>
                <a:latin typeface="Arial" charset="0"/>
                <a:cs typeface="Arial" charset="0"/>
              </a:rPr>
              <a:t>maintain records </a:t>
            </a:r>
            <a:r>
              <a:rPr lang="en-US" altLang="en-US" sz="1600" dirty="0">
                <a:latin typeface="Arial" charset="0"/>
                <a:cs typeface="Arial" charset="0"/>
              </a:rPr>
              <a:t>for OSHA compliance</a:t>
            </a:r>
          </a:p>
          <a:p>
            <a:pPr eaLnBrk="1" hangingPunct="1"/>
            <a:r>
              <a:rPr lang="en-US" altLang="en-US" sz="1600" dirty="0">
                <a:solidFill>
                  <a:srgbClr val="FF0000"/>
                </a:solidFill>
                <a:latin typeface="Arial" charset="0"/>
                <a:cs typeface="Arial" charset="0"/>
              </a:rPr>
              <a:t>Employees must be informed of their OSHA rights by their employer</a:t>
            </a:r>
          </a:p>
          <a:p>
            <a:pPr eaLnBrk="1" hangingPunct="1">
              <a:spcBef>
                <a:spcPts val="1000"/>
              </a:spcBef>
            </a:pPr>
            <a:r>
              <a:rPr lang="en-IN" altLang="en-US" sz="1600" dirty="0">
                <a:latin typeface="Arial" charset="0"/>
                <a:cs typeface="Arial" charset="0"/>
              </a:rPr>
              <a:t>Responsibility for enforcing the acts rests with OSHA under the auspices of the Department of </a:t>
            </a:r>
            <a:r>
              <a:rPr lang="en-US" altLang="en-US" sz="1600" dirty="0">
                <a:latin typeface="Arial" charset="0"/>
                <a:cs typeface="Arial" charset="0"/>
              </a:rPr>
              <a:t>Labor</a:t>
            </a:r>
          </a:p>
          <a:p>
            <a:pPr lvl="1" eaLnBrk="1" hangingPunct="1">
              <a:spcBef>
                <a:spcPts val="1000"/>
              </a:spcBef>
            </a:pPr>
            <a:r>
              <a:rPr lang="en-IN" altLang="en-US" sz="1600" dirty="0">
                <a:latin typeface="Arial" charset="0"/>
                <a:cs typeface="Arial" charset="0"/>
              </a:rPr>
              <a:t>If an employer seeks to challenge a citation or penalty imposed, </a:t>
            </a:r>
            <a:r>
              <a:rPr lang="en-IN" sz="1600" dirty="0"/>
              <a:t>it may submit an appeal to the </a:t>
            </a:r>
            <a:r>
              <a:rPr lang="en-US" altLang="en-US" sz="1600" dirty="0">
                <a:latin typeface="Arial" charset="0"/>
                <a:cs typeface="Arial" charset="0"/>
              </a:rPr>
              <a:t>Occupational Safety and Health Review Commission (OSHRC)</a:t>
            </a:r>
          </a:p>
          <a:p>
            <a:pPr eaLnBrk="1" hangingPunct="1">
              <a:spcBef>
                <a:spcPts val="1000"/>
              </a:spcBef>
            </a:pPr>
            <a:r>
              <a:rPr lang="en-US" altLang="en-US" sz="1600" dirty="0">
                <a:latin typeface="Arial" charset="0"/>
                <a:cs typeface="Arial" charset="0"/>
              </a:rPr>
              <a:t>Willful violation</a:t>
            </a:r>
          </a:p>
          <a:p>
            <a:pPr lvl="1" eaLnBrk="1" hangingPunct="1">
              <a:spcBef>
                <a:spcPts val="1000"/>
              </a:spcBef>
            </a:pPr>
            <a:r>
              <a:rPr lang="en-US" sz="1600" dirty="0"/>
              <a:t>Violation that the employer intentionally and knowingly commits or a violation that the employer commits with plain indifference to the law</a:t>
            </a:r>
          </a:p>
          <a:p>
            <a:pPr lvl="1" eaLnBrk="1" hangingPunct="1">
              <a:spcBef>
                <a:spcPts val="1000"/>
              </a:spcBef>
            </a:pPr>
            <a:r>
              <a:rPr lang="en-IN" altLang="en-US" sz="1600" dirty="0">
                <a:latin typeface="Arial" charset="0"/>
                <a:cs typeface="Arial" charset="0"/>
              </a:rPr>
              <a:t>Results in increase in fines</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53070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lstStyle/>
          <a:p>
            <a:pPr eaLnBrk="1" hangingPunct="1">
              <a:defRPr/>
            </a:pPr>
            <a:r>
              <a:rPr lang="en-US" dirty="0"/>
              <a:t>Specific Regulations</a:t>
            </a:r>
          </a:p>
        </p:txBody>
      </p:sp>
      <p:sp>
        <p:nvSpPr>
          <p:cNvPr id="22531" name="Rectangle 4"/>
          <p:cNvSpPr>
            <a:spLocks noGrp="1" noChangeArrowheads="1"/>
          </p:cNvSpPr>
          <p:nvPr>
            <p:ph idx="1"/>
          </p:nvPr>
        </p:nvSpPr>
        <p:spPr/>
        <p:txBody>
          <a:bodyPr/>
          <a:lstStyle/>
          <a:p>
            <a:pPr eaLnBrk="1" hangingPunct="1">
              <a:spcBef>
                <a:spcPts val="1100"/>
              </a:spcBef>
            </a:pPr>
            <a:r>
              <a:rPr lang="en-US" altLang="en-US" dirty="0">
                <a:latin typeface="Arial" charset="0"/>
                <a:cs typeface="Arial" charset="0"/>
              </a:rPr>
              <a:t>Physical layout of the worksite</a:t>
            </a:r>
          </a:p>
          <a:p>
            <a:pPr eaLnBrk="1" hangingPunct="1">
              <a:spcBef>
                <a:spcPts val="1100"/>
              </a:spcBef>
            </a:pPr>
            <a:r>
              <a:rPr lang="en-IN" altLang="en-US" dirty="0">
                <a:latin typeface="Arial" charset="0"/>
                <a:cs typeface="Arial" charset="0"/>
              </a:rPr>
              <a:t>Training and information regarding protective measures</a:t>
            </a:r>
            <a:endParaRPr lang="en-US" altLang="en-US" dirty="0">
              <a:latin typeface="Arial" charset="0"/>
              <a:cs typeface="Arial" charset="0"/>
            </a:endParaRPr>
          </a:p>
          <a:p>
            <a:pPr eaLnBrk="1" hangingPunct="1">
              <a:spcBef>
                <a:spcPts val="1100"/>
              </a:spcBef>
            </a:pPr>
            <a:r>
              <a:rPr lang="en-US" altLang="en-US" dirty="0">
                <a:latin typeface="Arial" charset="0"/>
                <a:cs typeface="Arial" charset="0"/>
              </a:rPr>
              <a:t>Medical examinations</a:t>
            </a:r>
          </a:p>
          <a:p>
            <a:pPr eaLnBrk="1" hangingPunct="1">
              <a:spcBef>
                <a:spcPts val="1100"/>
              </a:spcBef>
            </a:pPr>
            <a:r>
              <a:rPr lang="en-US" altLang="en-US" dirty="0">
                <a:latin typeface="Arial" charset="0"/>
                <a:cs typeface="Arial" charset="0"/>
              </a:rPr>
              <a:t>Set standards</a:t>
            </a:r>
          </a:p>
          <a:p>
            <a:pPr eaLnBrk="1" hangingPunct="1">
              <a:spcBef>
                <a:spcPts val="1100"/>
              </a:spcBef>
            </a:pPr>
            <a:r>
              <a:rPr lang="en-US" altLang="en-US" b="1" dirty="0">
                <a:latin typeface="Arial" charset="0"/>
                <a:cs typeface="Arial" charset="0"/>
              </a:rPr>
              <a:t>Emergency temporary standards</a:t>
            </a:r>
          </a:p>
          <a:p>
            <a:pPr eaLnBrk="1" hangingPunct="1">
              <a:spcBef>
                <a:spcPts val="1100"/>
              </a:spcBef>
            </a:pPr>
            <a:r>
              <a:rPr lang="en-US" altLang="en-US" b="1" dirty="0">
                <a:latin typeface="Arial" charset="0"/>
                <a:cs typeface="Arial" charset="0"/>
              </a:rPr>
              <a:t>Continual-training requirement</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14931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n-US" dirty="0"/>
              <a:t>General Duty Clause, Defenses</a:t>
            </a:r>
          </a:p>
        </p:txBody>
      </p:sp>
      <p:sp>
        <p:nvSpPr>
          <p:cNvPr id="23555" name="Content Placeholder 2"/>
          <p:cNvSpPr>
            <a:spLocks noGrp="1"/>
          </p:cNvSpPr>
          <p:nvPr>
            <p:ph idx="1"/>
          </p:nvPr>
        </p:nvSpPr>
        <p:spPr/>
        <p:txBody>
          <a:bodyPr/>
          <a:lstStyle/>
          <a:p>
            <a:pPr eaLnBrk="1" hangingPunct="1">
              <a:spcBef>
                <a:spcPts val="900"/>
              </a:spcBef>
            </a:pPr>
            <a:r>
              <a:rPr lang="en-IN" altLang="en-US" dirty="0">
                <a:latin typeface="Arial" charset="0"/>
                <a:cs typeface="Arial" charset="0"/>
              </a:rPr>
              <a:t>Employer requirement</a:t>
            </a:r>
          </a:p>
          <a:p>
            <a:pPr lvl="1" eaLnBrk="1" hangingPunct="1">
              <a:spcBef>
                <a:spcPts val="900"/>
              </a:spcBef>
            </a:pPr>
            <a:r>
              <a:rPr lang="en-IN" altLang="en-US" dirty="0">
                <a:latin typeface="Arial" charset="0"/>
                <a:cs typeface="Arial" charset="0"/>
              </a:rPr>
              <a:t>Place of employment free from recognized hazards that cause or are likely to cause death or serious physical harm to the employee</a:t>
            </a:r>
          </a:p>
          <a:p>
            <a:pPr eaLnBrk="1" hangingPunct="1">
              <a:spcBef>
                <a:spcPts val="900"/>
              </a:spcBef>
            </a:pPr>
            <a:r>
              <a:rPr lang="en-IN" altLang="en-US" dirty="0">
                <a:latin typeface="Arial" charset="0"/>
                <a:cs typeface="Arial" charset="0"/>
              </a:rPr>
              <a:t>Instances when employer is </a:t>
            </a:r>
            <a:r>
              <a:rPr lang="en-IN" altLang="en-US" u="sng" dirty="0">
                <a:latin typeface="Arial" charset="0"/>
                <a:cs typeface="Arial" charset="0"/>
              </a:rPr>
              <a:t>not</a:t>
            </a:r>
            <a:r>
              <a:rPr lang="en-IN" altLang="en-US" dirty="0">
                <a:latin typeface="Arial" charset="0"/>
                <a:cs typeface="Arial" charset="0"/>
              </a:rPr>
              <a:t> held responsible</a:t>
            </a:r>
          </a:p>
          <a:p>
            <a:pPr marL="914400" lvl="1" indent="-457200" eaLnBrk="1" hangingPunct="1">
              <a:spcBef>
                <a:spcPts val="900"/>
              </a:spcBef>
              <a:buFont typeface="+mj-lt"/>
              <a:buAutoNum type="arabicPeriod"/>
            </a:pPr>
            <a:r>
              <a:rPr lang="en-IN" altLang="en-US" dirty="0">
                <a:solidFill>
                  <a:srgbClr val="FF0000"/>
                </a:solidFill>
                <a:latin typeface="Arial" charset="0"/>
                <a:cs typeface="Arial" charset="0"/>
              </a:rPr>
              <a:t>Harm as a result of </a:t>
            </a:r>
            <a:r>
              <a:rPr lang="en-IN" altLang="en-US" b="1" dirty="0">
                <a:solidFill>
                  <a:srgbClr val="FF0000"/>
                </a:solidFill>
                <a:latin typeface="Arial" charset="0"/>
                <a:cs typeface="Arial" charset="0"/>
              </a:rPr>
              <a:t>reckless</a:t>
            </a:r>
            <a:r>
              <a:rPr lang="en-IN" altLang="en-US" dirty="0">
                <a:solidFill>
                  <a:srgbClr val="FF0000"/>
                </a:solidFill>
                <a:latin typeface="Arial" charset="0"/>
                <a:cs typeface="Arial" charset="0"/>
              </a:rPr>
              <a:t> </a:t>
            </a:r>
            <a:r>
              <a:rPr lang="en-US" altLang="en-US" dirty="0">
                <a:solidFill>
                  <a:srgbClr val="FF0000"/>
                </a:solidFill>
                <a:latin typeface="Arial" charset="0"/>
                <a:cs typeface="Arial" charset="0"/>
              </a:rPr>
              <a:t>behavior</a:t>
            </a:r>
            <a:r>
              <a:rPr lang="en-IN" altLang="en-US" dirty="0">
                <a:solidFill>
                  <a:srgbClr val="FF0000"/>
                </a:solidFill>
                <a:latin typeface="Arial" charset="0"/>
                <a:cs typeface="Arial" charset="0"/>
              </a:rPr>
              <a:t> by an employee (EE is required to comply with standards)</a:t>
            </a:r>
          </a:p>
          <a:p>
            <a:pPr marL="914400" lvl="1" indent="-457200" eaLnBrk="1" hangingPunct="1">
              <a:spcBef>
                <a:spcPts val="900"/>
              </a:spcBef>
              <a:buFont typeface="+mj-lt"/>
              <a:buAutoNum type="arabicPeriod"/>
            </a:pPr>
            <a:r>
              <a:rPr lang="en-IN" altLang="en-US" dirty="0">
                <a:solidFill>
                  <a:srgbClr val="FF0000"/>
                </a:solidFill>
                <a:latin typeface="Arial" charset="0"/>
                <a:cs typeface="Arial" charset="0"/>
              </a:rPr>
              <a:t>Compliance with safety requirements is physically or economically impossible</a:t>
            </a:r>
          </a:p>
          <a:p>
            <a:pPr marL="914400" lvl="1" indent="-457200" eaLnBrk="1" hangingPunct="1">
              <a:spcBef>
                <a:spcPts val="900"/>
              </a:spcBef>
              <a:buFont typeface="+mj-lt"/>
              <a:buAutoNum type="arabicPeriod"/>
            </a:pPr>
            <a:r>
              <a:rPr lang="en-IN" altLang="en-US" b="1" dirty="0">
                <a:solidFill>
                  <a:srgbClr val="FF0000"/>
                </a:solidFill>
                <a:latin typeface="Arial" charset="0"/>
                <a:cs typeface="Arial" charset="0"/>
              </a:rPr>
              <a:t>Greater hazard defense</a:t>
            </a:r>
            <a:endParaRPr lang="en-US" altLang="en-US" b="1" dirty="0">
              <a:solidFill>
                <a:srgbClr val="FF0000"/>
              </a:solidFill>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40010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Other Provisions</a:t>
            </a:r>
          </a:p>
        </p:txBody>
      </p:sp>
      <p:sp>
        <p:nvSpPr>
          <p:cNvPr id="24579" name="Content Placeholder 2"/>
          <p:cNvSpPr>
            <a:spLocks noGrp="1"/>
          </p:cNvSpPr>
          <p:nvPr>
            <p:ph idx="1"/>
          </p:nvPr>
        </p:nvSpPr>
        <p:spPr/>
        <p:txBody>
          <a:bodyPr/>
          <a:lstStyle/>
          <a:p>
            <a:pPr eaLnBrk="1" hangingPunct="1">
              <a:spcBef>
                <a:spcPts val="1000"/>
              </a:spcBef>
            </a:pPr>
            <a:r>
              <a:rPr lang="en-US" altLang="en-US" dirty="0">
                <a:solidFill>
                  <a:srgbClr val="FF0000"/>
                </a:solidFill>
                <a:latin typeface="Arial" charset="0"/>
                <a:cs typeface="Arial" charset="0"/>
              </a:rPr>
              <a:t>Intentional acts</a:t>
            </a:r>
          </a:p>
          <a:p>
            <a:pPr lvl="1" eaLnBrk="1" hangingPunct="1">
              <a:spcBef>
                <a:spcPts val="1000"/>
              </a:spcBef>
            </a:pPr>
            <a:r>
              <a:rPr lang="en-US" altLang="en-US" dirty="0">
                <a:latin typeface="Arial" charset="0"/>
                <a:cs typeface="Arial" charset="0"/>
              </a:rPr>
              <a:t>Employee can sue for compensatory and punitive damages</a:t>
            </a:r>
          </a:p>
          <a:p>
            <a:pPr eaLnBrk="1" hangingPunct="1">
              <a:spcBef>
                <a:spcPts val="1000"/>
              </a:spcBef>
            </a:pPr>
            <a:r>
              <a:rPr lang="en-US" altLang="en-US" dirty="0">
                <a:solidFill>
                  <a:srgbClr val="FF0000"/>
                </a:solidFill>
                <a:latin typeface="Arial" charset="0"/>
                <a:cs typeface="Arial" charset="0"/>
              </a:rPr>
              <a:t>Workplace violence: </a:t>
            </a:r>
            <a:r>
              <a:rPr lang="en-US" altLang="en-US" dirty="0">
                <a:latin typeface="Arial" charset="0"/>
                <a:cs typeface="Arial" charset="0"/>
              </a:rPr>
              <a:t>“Zero tolerance” policy</a:t>
            </a:r>
          </a:p>
          <a:p>
            <a:pPr eaLnBrk="1" hangingPunct="1">
              <a:spcBef>
                <a:spcPts val="1000"/>
              </a:spcBef>
            </a:pPr>
            <a:r>
              <a:rPr lang="en-US" altLang="en-US" dirty="0">
                <a:solidFill>
                  <a:srgbClr val="FF0000"/>
                </a:solidFill>
                <a:latin typeface="Arial" charset="0"/>
                <a:cs typeface="Arial" charset="0"/>
              </a:rPr>
              <a:t>Bullying</a:t>
            </a:r>
          </a:p>
          <a:p>
            <a:pPr lvl="1" eaLnBrk="1" hangingPunct="1">
              <a:spcBef>
                <a:spcPts val="1000"/>
              </a:spcBef>
            </a:pPr>
            <a:r>
              <a:rPr lang="en-US" altLang="en-US" dirty="0">
                <a:latin typeface="Arial" charset="0"/>
                <a:cs typeface="Arial" charset="0"/>
              </a:rPr>
              <a:t>Leads to legal liability and higher workers' compensation costs if left uncontrolled</a:t>
            </a:r>
          </a:p>
          <a:p>
            <a:pPr eaLnBrk="1" hangingPunct="1">
              <a:spcBef>
                <a:spcPts val="1000"/>
              </a:spcBef>
            </a:pPr>
            <a:r>
              <a:rPr lang="en-US" altLang="en-US" dirty="0">
                <a:solidFill>
                  <a:srgbClr val="FF0000"/>
                </a:solidFill>
                <a:latin typeface="Arial" charset="0"/>
                <a:cs typeface="Arial" charset="0"/>
              </a:rPr>
              <a:t>Retaliation</a:t>
            </a:r>
          </a:p>
          <a:p>
            <a:pPr lvl="1" eaLnBrk="1" hangingPunct="1">
              <a:spcBef>
                <a:spcPts val="1000"/>
              </a:spcBef>
            </a:pPr>
            <a:r>
              <a:rPr lang="en-US" altLang="en-US" dirty="0">
                <a:latin typeface="Arial" charset="0"/>
                <a:cs typeface="Arial" charset="0"/>
              </a:rPr>
              <a:t>OSH Act prohibits retaliation against whistle-blowers</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28300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585F-1ECA-CC45-8FF1-DCB91E471E51}"/>
              </a:ext>
            </a:extLst>
          </p:cNvPr>
          <p:cNvSpPr>
            <a:spLocks noGrp="1"/>
          </p:cNvSpPr>
          <p:nvPr>
            <p:ph type="title"/>
          </p:nvPr>
        </p:nvSpPr>
        <p:spPr>
          <a:xfrm>
            <a:off x="457200" y="260350"/>
            <a:ext cx="8229600" cy="958850"/>
          </a:xfrm>
        </p:spPr>
        <p:txBody>
          <a:bodyPr/>
          <a:lstStyle/>
          <a:p>
            <a:r>
              <a:rPr lang="en-US" dirty="0"/>
              <a:t>Worker’s Compensation</a:t>
            </a:r>
          </a:p>
        </p:txBody>
      </p:sp>
      <p:sp>
        <p:nvSpPr>
          <p:cNvPr id="3" name="Content Placeholder 2">
            <a:extLst>
              <a:ext uri="{FF2B5EF4-FFF2-40B4-BE49-F238E27FC236}">
                <a16:creationId xmlns:a16="http://schemas.microsoft.com/office/drawing/2014/main" id="{2CD718C4-1829-EC4C-9519-08E5808D449F}"/>
              </a:ext>
            </a:extLst>
          </p:cNvPr>
          <p:cNvSpPr>
            <a:spLocks noGrp="1"/>
          </p:cNvSpPr>
          <p:nvPr>
            <p:ph idx="1"/>
          </p:nvPr>
        </p:nvSpPr>
        <p:spPr>
          <a:xfrm>
            <a:off x="457200" y="1219200"/>
            <a:ext cx="8229600" cy="4906963"/>
          </a:xfrm>
        </p:spPr>
        <p:txBody>
          <a:bodyPr/>
          <a:lstStyle/>
          <a:p>
            <a:pPr eaLnBrk="1" hangingPunct="1">
              <a:spcBef>
                <a:spcPts val="1000"/>
              </a:spcBef>
            </a:pPr>
            <a:r>
              <a:rPr lang="en-US" altLang="en-US" dirty="0">
                <a:solidFill>
                  <a:srgbClr val="FF0000"/>
                </a:solidFill>
                <a:latin typeface="Arial" charset="0"/>
                <a:cs typeface="Arial" charset="0"/>
              </a:rPr>
              <a:t>“No fault” liability</a:t>
            </a:r>
          </a:p>
          <a:p>
            <a:pPr lvl="1" eaLnBrk="1" hangingPunct="1">
              <a:spcBef>
                <a:spcPts val="1000"/>
              </a:spcBef>
            </a:pPr>
            <a:r>
              <a:rPr lang="en-US" altLang="en-US" dirty="0">
                <a:latin typeface="Arial" charset="0"/>
                <a:cs typeface="Arial" charset="0"/>
              </a:rPr>
              <a:t>Remedial history: purpose of workers’ compensation</a:t>
            </a:r>
          </a:p>
          <a:p>
            <a:pPr lvl="2" eaLnBrk="1" hangingPunct="1">
              <a:spcBef>
                <a:spcPts val="1000"/>
              </a:spcBef>
            </a:pPr>
            <a:r>
              <a:rPr lang="en-IN" altLang="en-US" dirty="0">
                <a:solidFill>
                  <a:srgbClr val="0432FF"/>
                </a:solidFill>
                <a:latin typeface="Arial" charset="0"/>
                <a:cs typeface="Arial" charset="0"/>
              </a:rPr>
              <a:t>Employee’s benefits are certain if the workers’ compensation requirements are met</a:t>
            </a:r>
          </a:p>
          <a:p>
            <a:pPr lvl="2" eaLnBrk="1" hangingPunct="1">
              <a:spcBef>
                <a:spcPts val="1000"/>
              </a:spcBef>
            </a:pPr>
            <a:r>
              <a:rPr lang="en-IN" altLang="en-US" dirty="0">
                <a:solidFill>
                  <a:srgbClr val="0432FF"/>
                </a:solidFill>
                <a:latin typeface="Arial" charset="0"/>
                <a:cs typeface="Arial" charset="0"/>
              </a:rPr>
              <a:t>Employer gains freedom from lawsuits for workplace injuries and the certainty of how much such injuries will cost</a:t>
            </a:r>
            <a:endParaRPr lang="en-US" altLang="en-US" dirty="0">
              <a:solidFill>
                <a:srgbClr val="0432FF"/>
              </a:solidFill>
              <a:latin typeface="Arial" charset="0"/>
              <a:cs typeface="Arial" charset="0"/>
            </a:endParaRPr>
          </a:p>
          <a:p>
            <a:pPr lvl="1" eaLnBrk="1" hangingPunct="1">
              <a:spcBef>
                <a:spcPts val="1000"/>
              </a:spcBef>
            </a:pPr>
            <a:r>
              <a:rPr lang="en-US" altLang="en-US" dirty="0">
                <a:latin typeface="Arial" charset="0"/>
                <a:cs typeface="Arial" charset="0"/>
              </a:rPr>
              <a:t>General statutory scheme</a:t>
            </a:r>
          </a:p>
          <a:p>
            <a:pPr lvl="2" eaLnBrk="1" hangingPunct="1">
              <a:spcBef>
                <a:spcPts val="1000"/>
              </a:spcBef>
            </a:pPr>
            <a:r>
              <a:rPr lang="en-US" altLang="en-US" i="1" dirty="0">
                <a:latin typeface="Arial" charset="0"/>
                <a:cs typeface="Arial" charset="0"/>
              </a:rPr>
              <a:t>Schedule of benefits </a:t>
            </a:r>
            <a:r>
              <a:rPr lang="en-IN" altLang="en-US" dirty="0">
                <a:latin typeface="Arial" charset="0"/>
                <a:cs typeface="Arial" charset="0"/>
              </a:rPr>
              <a:t>tells how long an employee is to receive benefits</a:t>
            </a:r>
            <a:endParaRPr lang="en-US" altLang="en-US" dirty="0">
              <a:latin typeface="Arial" charset="0"/>
              <a:cs typeface="Arial" charset="0"/>
            </a:endParaRPr>
          </a:p>
          <a:p>
            <a:pPr lvl="2" eaLnBrk="1" hangingPunct="1">
              <a:spcBef>
                <a:spcPts val="1000"/>
              </a:spcBef>
            </a:pPr>
            <a:r>
              <a:rPr lang="en-US" altLang="en-US" dirty="0">
                <a:latin typeface="Arial" charset="0"/>
                <a:cs typeface="Arial" charset="0"/>
              </a:rPr>
              <a:t>Injured </a:t>
            </a:r>
            <a:r>
              <a:rPr lang="en-IN" altLang="en-US" dirty="0">
                <a:latin typeface="Arial" charset="0"/>
                <a:cs typeface="Arial" charset="0"/>
              </a:rPr>
              <a:t>employee does not sue the employer</a:t>
            </a:r>
            <a:endParaRPr lang="en-US" altLang="en-US" dirty="0">
              <a:latin typeface="Arial" charset="0"/>
              <a:cs typeface="Arial" charset="0"/>
            </a:endParaRPr>
          </a:p>
          <a:p>
            <a:pPr lvl="1" eaLnBrk="1" hangingPunct="1">
              <a:spcBef>
                <a:spcPts val="1000"/>
              </a:spcBef>
            </a:pPr>
            <a:r>
              <a:rPr lang="en-US" altLang="en-US" dirty="0">
                <a:latin typeface="Arial" charset="0"/>
                <a:cs typeface="Arial" charset="0"/>
              </a:rPr>
              <a:t>Injury arising </a:t>
            </a:r>
            <a:r>
              <a:rPr lang="en-US" altLang="en-US" dirty="0">
                <a:solidFill>
                  <a:srgbClr val="0432FF"/>
                </a:solidFill>
                <a:latin typeface="Arial" charset="0"/>
                <a:cs typeface="Arial" charset="0"/>
              </a:rPr>
              <a:t>“out of or in the course of” </a:t>
            </a:r>
            <a:r>
              <a:rPr lang="en-US" altLang="en-US" dirty="0">
                <a:latin typeface="Arial" charset="0"/>
                <a:cs typeface="Arial" charset="0"/>
              </a:rPr>
              <a:t>employment</a:t>
            </a:r>
          </a:p>
          <a:p>
            <a:endParaRPr lang="en-US" dirty="0"/>
          </a:p>
        </p:txBody>
      </p:sp>
    </p:spTree>
    <p:extLst>
      <p:ext uri="{BB962C8B-B14F-4D97-AF65-F5344CB8AC3E}">
        <p14:creationId xmlns:p14="http://schemas.microsoft.com/office/powerpoint/2010/main" val="100357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a:t>Learning Objectives</a:t>
            </a:r>
          </a:p>
        </p:txBody>
      </p:sp>
      <p:sp>
        <p:nvSpPr>
          <p:cNvPr id="5123" name="Content Placeholder 2"/>
          <p:cNvSpPr>
            <a:spLocks noGrp="1"/>
          </p:cNvSpPr>
          <p:nvPr>
            <p:ph idx="1"/>
          </p:nvPr>
        </p:nvSpPr>
        <p:spPr>
          <a:xfrm>
            <a:off x="457200" y="1524000"/>
            <a:ext cx="8229600" cy="4800600"/>
          </a:xfrm>
        </p:spPr>
        <p:txBody>
          <a:bodyPr/>
          <a:lstStyle/>
          <a:p>
            <a:pPr eaLnBrk="1" hangingPunct="1">
              <a:spcBef>
                <a:spcPts val="1700"/>
              </a:spcBef>
            </a:pPr>
            <a:r>
              <a:rPr lang="en-IN" altLang="en-US" sz="1600" dirty="0">
                <a:latin typeface="Arial" charset="0"/>
                <a:cs typeface="Arial" charset="0"/>
              </a:rPr>
              <a:t>List the matters regulated by the Fair </a:t>
            </a:r>
            <a:r>
              <a:rPr lang="en-IN" altLang="en-US" sz="1600" dirty="0" err="1">
                <a:latin typeface="Arial" charset="0"/>
                <a:cs typeface="Arial" charset="0"/>
              </a:rPr>
              <a:t>Labor</a:t>
            </a:r>
            <a:r>
              <a:rPr lang="en-IN" altLang="en-US" sz="1600" dirty="0">
                <a:latin typeface="Arial" charset="0"/>
                <a:cs typeface="Arial" charset="0"/>
              </a:rPr>
              <a:t> Standards Act</a:t>
            </a:r>
          </a:p>
          <a:p>
            <a:pPr eaLnBrk="1" hangingPunct="1">
              <a:spcBef>
                <a:spcPts val="1700"/>
              </a:spcBef>
            </a:pPr>
            <a:r>
              <a:rPr lang="en-IN" altLang="en-US" sz="1600" dirty="0">
                <a:latin typeface="Arial" charset="0"/>
                <a:cs typeface="Arial" charset="0"/>
              </a:rPr>
              <a:t>Discuss the requirements of the minimum wage laws and to whom they apply</a:t>
            </a:r>
          </a:p>
          <a:p>
            <a:pPr eaLnBrk="1" hangingPunct="1">
              <a:spcBef>
                <a:spcPts val="1700"/>
              </a:spcBef>
            </a:pPr>
            <a:r>
              <a:rPr lang="en-IN" altLang="en-US" sz="1600" dirty="0">
                <a:latin typeface="Arial" charset="0"/>
                <a:cs typeface="Arial" charset="0"/>
              </a:rPr>
              <a:t>Explain the Family Medical Leave Act, including to whom it applies and under what circumstances</a:t>
            </a:r>
          </a:p>
          <a:p>
            <a:pPr eaLnBrk="1" hangingPunct="1">
              <a:spcBef>
                <a:spcPts val="1700"/>
              </a:spcBef>
            </a:pPr>
            <a:r>
              <a:rPr lang="en-IN" altLang="en-US" sz="1600" dirty="0">
                <a:latin typeface="Arial" charset="0"/>
                <a:cs typeface="Arial" charset="0"/>
              </a:rPr>
              <a:t>Explain contributory negligence, assumption of risk, and the fellow servant rule, and their roles in the regulation of safety in the workplace, and determine how OSHA impacted this regulatory environment</a:t>
            </a:r>
          </a:p>
          <a:p>
            <a:pPr eaLnBrk="1" hangingPunct="1">
              <a:spcBef>
                <a:spcPts val="1700"/>
              </a:spcBef>
            </a:pPr>
            <a:r>
              <a:rPr lang="en-IN" altLang="en-US" sz="1600" dirty="0">
                <a:latin typeface="Arial" charset="0"/>
                <a:cs typeface="Arial" charset="0"/>
              </a:rPr>
              <a:t>Set forth what OSHA requires of employers to create a safer workplace and how it is enforced</a:t>
            </a:r>
          </a:p>
          <a:p>
            <a:pPr eaLnBrk="1" hangingPunct="1">
              <a:spcBef>
                <a:spcPts val="1700"/>
              </a:spcBef>
            </a:pPr>
            <a:r>
              <a:rPr lang="en-IN" altLang="en-US" sz="1600" dirty="0">
                <a:latin typeface="Arial" charset="0"/>
                <a:cs typeface="Arial" charset="0"/>
              </a:rPr>
              <a:t>Describe the reporting responsibilities of employers under the OSHA Act</a:t>
            </a:r>
          </a:p>
          <a:p>
            <a:pPr eaLnBrk="1" hangingPunct="1"/>
            <a:r>
              <a:rPr lang="en-IN" altLang="en-US" sz="1600" dirty="0">
                <a:latin typeface="Arial" charset="0"/>
                <a:cs typeface="Arial" charset="0"/>
              </a:rPr>
              <a:t>Explain the purposes of ERISA and identify who and what type of entities are covered</a:t>
            </a:r>
          </a:p>
          <a:p>
            <a:pPr eaLnBrk="1" hangingPunct="1"/>
            <a:r>
              <a:rPr lang="en-IN" altLang="en-US" sz="1600" dirty="0">
                <a:latin typeface="Arial" charset="0"/>
                <a:cs typeface="Arial" charset="0"/>
              </a:rPr>
              <a:t>Describe the minimum ERISA standards for employee benefit plans</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32455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sz="3200" dirty="0"/>
              <a:t>OSHA and Worker’s Compensation General Provisions</a:t>
            </a:r>
          </a:p>
        </p:txBody>
      </p:sp>
      <p:sp>
        <p:nvSpPr>
          <p:cNvPr id="17411" name="Content Placeholder 2"/>
          <p:cNvSpPr>
            <a:spLocks noGrp="1"/>
          </p:cNvSpPr>
          <p:nvPr>
            <p:ph idx="1"/>
          </p:nvPr>
        </p:nvSpPr>
        <p:spPr>
          <a:xfrm>
            <a:off x="457200" y="1600200"/>
            <a:ext cx="8229600" cy="4724400"/>
          </a:xfrm>
        </p:spPr>
        <p:txBody>
          <a:bodyPr/>
          <a:lstStyle/>
          <a:p>
            <a:pPr eaLnBrk="1" hangingPunct="1">
              <a:spcBef>
                <a:spcPts val="800"/>
              </a:spcBef>
            </a:pPr>
            <a:r>
              <a:rPr lang="en-US" altLang="en-US" dirty="0">
                <a:solidFill>
                  <a:srgbClr val="0432FF"/>
                </a:solidFill>
                <a:latin typeface="Arial" charset="0"/>
                <a:cs typeface="Arial" charset="0"/>
              </a:rPr>
              <a:t>Former </a:t>
            </a:r>
            <a:r>
              <a:rPr lang="en-US" altLang="en-US" dirty="0">
                <a:latin typeface="Arial" charset="0"/>
                <a:cs typeface="Arial" charset="0"/>
              </a:rPr>
              <a:t>defenses made recovery difficult</a:t>
            </a:r>
          </a:p>
          <a:p>
            <a:pPr lvl="1" eaLnBrk="1" hangingPunct="1">
              <a:spcBef>
                <a:spcPts val="800"/>
              </a:spcBef>
            </a:pPr>
            <a:r>
              <a:rPr lang="en-US" altLang="en-US" dirty="0">
                <a:solidFill>
                  <a:srgbClr val="FF0000"/>
                </a:solidFill>
                <a:latin typeface="Arial" charset="0"/>
                <a:cs typeface="Arial" charset="0"/>
              </a:rPr>
              <a:t>Led to creation of workers' compensation laws at state level</a:t>
            </a:r>
          </a:p>
        </p:txBody>
      </p:sp>
      <p:graphicFrame>
        <p:nvGraphicFramePr>
          <p:cNvPr id="5" name="Table 4"/>
          <p:cNvGraphicFramePr>
            <a:graphicFrameLocks noGrp="1"/>
          </p:cNvGraphicFramePr>
          <p:nvPr>
            <p:extLst>
              <p:ext uri="{D42A27DB-BD31-4B8C-83A1-F6EECF244321}">
                <p14:modId xmlns:p14="http://schemas.microsoft.com/office/powerpoint/2010/main" val="4149557161"/>
              </p:ext>
            </p:extLst>
          </p:nvPr>
        </p:nvGraphicFramePr>
        <p:xfrm>
          <a:off x="504824" y="3048001"/>
          <a:ext cx="8153400" cy="3276600"/>
        </p:xfrm>
        <a:graphic>
          <a:graphicData uri="http://schemas.openxmlformats.org/drawingml/2006/table">
            <a:tbl>
              <a:tblPr firstRow="1" bandRow="1">
                <a:tableStyleId>{5C22544A-7EE6-4342-B048-85BDC9FD1C3A}</a:tableStyleId>
              </a:tblPr>
              <a:tblGrid>
                <a:gridCol w="3047231">
                  <a:extLst>
                    <a:ext uri="{9D8B030D-6E8A-4147-A177-3AD203B41FA5}">
                      <a16:colId xmlns:a16="http://schemas.microsoft.com/office/drawing/2014/main" val="20000"/>
                    </a:ext>
                  </a:extLst>
                </a:gridCol>
                <a:gridCol w="5106169">
                  <a:extLst>
                    <a:ext uri="{9D8B030D-6E8A-4147-A177-3AD203B41FA5}">
                      <a16:colId xmlns:a16="http://schemas.microsoft.com/office/drawing/2014/main" val="20001"/>
                    </a:ext>
                  </a:extLst>
                </a:gridCol>
              </a:tblGrid>
              <a:tr h="661721">
                <a:tc>
                  <a:txBody>
                    <a:bodyPr/>
                    <a:lstStyle/>
                    <a:p>
                      <a:pPr algn="ctr"/>
                      <a:r>
                        <a:rPr lang="en-US" sz="2400" dirty="0"/>
                        <a:t>Employer’s defense</a:t>
                      </a:r>
                    </a:p>
                  </a:txBody>
                  <a:tcPr/>
                </a:tc>
                <a:tc>
                  <a:txBody>
                    <a:bodyPr/>
                    <a:lstStyle/>
                    <a:p>
                      <a:pPr algn="ctr"/>
                      <a:r>
                        <a:rPr lang="en-US" sz="2400" b="1" dirty="0"/>
                        <a:t>Explanation</a:t>
                      </a:r>
                    </a:p>
                  </a:txBody>
                  <a:tcPr/>
                </a:tc>
                <a:extLst>
                  <a:ext uri="{0D108BD9-81ED-4DB2-BD59-A6C34878D82A}">
                    <a16:rowId xmlns:a16="http://schemas.microsoft.com/office/drawing/2014/main" val="10000"/>
                  </a:ext>
                </a:extLst>
              </a:tr>
              <a:tr h="968474">
                <a:tc>
                  <a:txBody>
                    <a:bodyPr/>
                    <a:lstStyle/>
                    <a:p>
                      <a:pPr algn="ctr"/>
                      <a:r>
                        <a:rPr lang="en-US" sz="1800" b="1" dirty="0"/>
                        <a:t>Contributory negligence</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IN" sz="1800" dirty="0">
                          <a:latin typeface="+mn-lt"/>
                        </a:rPr>
                        <a:t>Negligence defense based on the injured party’s failure to exercise reasonable care for her or his own safety</a:t>
                      </a:r>
                      <a:endParaRPr lang="en-US" sz="1800" dirty="0">
                        <a:latin typeface="+mn-lt"/>
                      </a:endParaRPr>
                    </a:p>
                  </a:txBody>
                  <a:tcPr/>
                </a:tc>
                <a:extLst>
                  <a:ext uri="{0D108BD9-81ED-4DB2-BD59-A6C34878D82A}">
                    <a16:rowId xmlns:a16="http://schemas.microsoft.com/office/drawing/2014/main" val="10001"/>
                  </a:ext>
                </a:extLst>
              </a:tr>
              <a:tr h="968474">
                <a:tc>
                  <a:txBody>
                    <a:bodyPr/>
                    <a:lstStyle/>
                    <a:p>
                      <a:pPr algn="ctr"/>
                      <a:r>
                        <a:rPr lang="en-US" sz="1800" b="1" dirty="0"/>
                        <a:t>Assumption of risk</a:t>
                      </a:r>
                    </a:p>
                  </a:txBody>
                  <a:tcPr/>
                </a:tc>
                <a:tc>
                  <a:txBody>
                    <a:bodyPr/>
                    <a:lstStyle/>
                    <a:p>
                      <a:pPr algn="ctr"/>
                      <a:r>
                        <a:rPr lang="en-IN" sz="1800" dirty="0"/>
                        <a:t>Injured party voluntarily exposed herself or himself to a known danger created by the other party’s negligence</a:t>
                      </a:r>
                    </a:p>
                  </a:txBody>
                  <a:tcPr/>
                </a:tc>
                <a:extLst>
                  <a:ext uri="{0D108BD9-81ED-4DB2-BD59-A6C34878D82A}">
                    <a16:rowId xmlns:a16="http://schemas.microsoft.com/office/drawing/2014/main" val="10002"/>
                  </a:ext>
                </a:extLst>
              </a:tr>
              <a:tr h="677931">
                <a:tc>
                  <a:txBody>
                    <a:bodyPr/>
                    <a:lstStyle/>
                    <a:p>
                      <a:pPr algn="ctr"/>
                      <a:r>
                        <a:rPr lang="en-US" sz="1800" b="1" dirty="0"/>
                        <a:t>Fellow servant rule</a:t>
                      </a:r>
                    </a:p>
                  </a:txBody>
                  <a:tcPr/>
                </a:tc>
                <a:tc>
                  <a:txBody>
                    <a:bodyPr/>
                    <a:lstStyle/>
                    <a:p>
                      <a:pPr algn="ctr"/>
                      <a:r>
                        <a:rPr lang="en-US" sz="1800" b="0" i="0" u="none" strike="noStrike" kern="1200" baseline="0" dirty="0">
                          <a:solidFill>
                            <a:schemeClr val="dk1"/>
                          </a:solidFill>
                          <a:latin typeface="+mn-lt"/>
                          <a:ea typeface="+mn-ea"/>
                          <a:cs typeface="+mn-cs"/>
                        </a:rPr>
                        <a:t>Injury occurred on </a:t>
                      </a:r>
                      <a:r>
                        <a:rPr lang="en-IN" sz="1800" b="0" i="0" u="none" strike="noStrike" kern="1200" baseline="0" dirty="0">
                          <a:solidFill>
                            <a:schemeClr val="dk1"/>
                          </a:solidFill>
                          <a:latin typeface="+mn-lt"/>
                          <a:ea typeface="+mn-ea"/>
                          <a:cs typeface="+mn-cs"/>
                        </a:rPr>
                        <a:t>the job and was caused </a:t>
                      </a:r>
                      <a:r>
                        <a:rPr lang="en-US" sz="1800" b="0" i="0" u="none" strike="noStrike" kern="1200" baseline="0" dirty="0">
                          <a:solidFill>
                            <a:schemeClr val="dk1"/>
                          </a:solidFill>
                          <a:latin typeface="+mn-lt"/>
                          <a:ea typeface="+mn-ea"/>
                          <a:cs typeface="+mn-cs"/>
                        </a:rPr>
                        <a:t>by the negligence of another employee</a:t>
                      </a:r>
                      <a:endParaRPr lang="en-US" sz="1800" dirty="0"/>
                    </a:p>
                  </a:txBody>
                  <a:tcPr/>
                </a:tc>
                <a:extLst>
                  <a:ext uri="{0D108BD9-81ED-4DB2-BD59-A6C34878D82A}">
                    <a16:rowId xmlns:a16="http://schemas.microsoft.com/office/drawing/2014/main" val="10003"/>
                  </a:ext>
                </a:extLst>
              </a:tr>
            </a:tbl>
          </a:graphicData>
        </a:graphic>
      </p:graphicFrame>
      <p:sp>
        <p:nvSpPr>
          <p:cNvPr id="6"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492492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defRPr/>
            </a:pPr>
            <a:r>
              <a:rPr lang="en-US" sz="3600" dirty="0"/>
              <a:t>ERISA: Will It Be There When I Retire?</a:t>
            </a:r>
          </a:p>
        </p:txBody>
      </p:sp>
      <p:sp>
        <p:nvSpPr>
          <p:cNvPr id="26627" name="Rectangle 5"/>
          <p:cNvSpPr>
            <a:spLocks noGrp="1" noChangeArrowheads="1"/>
          </p:cNvSpPr>
          <p:nvPr>
            <p:ph idx="1"/>
          </p:nvPr>
        </p:nvSpPr>
        <p:spPr/>
        <p:txBody>
          <a:bodyPr/>
          <a:lstStyle/>
          <a:p>
            <a:pPr eaLnBrk="1" hangingPunct="1"/>
            <a:r>
              <a:rPr lang="en-US" altLang="en-US" dirty="0">
                <a:latin typeface="Arial" charset="0"/>
                <a:cs typeface="Arial" charset="0"/>
              </a:rPr>
              <a:t>Many firms offer employees retirement plans, health care, and other employee benefits</a:t>
            </a:r>
          </a:p>
          <a:p>
            <a:pPr eaLnBrk="1" hangingPunct="1"/>
            <a:r>
              <a:rPr lang="en-US" altLang="en-US" dirty="0">
                <a:solidFill>
                  <a:srgbClr val="FF0000"/>
                </a:solidFill>
                <a:latin typeface="Arial" charset="0"/>
                <a:cs typeface="Arial" charset="0"/>
              </a:rPr>
              <a:t>Employee Retirement Income Security Act (ERISA), 1974</a:t>
            </a:r>
          </a:p>
          <a:p>
            <a:pPr lvl="1" eaLnBrk="1" hangingPunct="1"/>
            <a:r>
              <a:rPr lang="en-IN" altLang="en-US" dirty="0">
                <a:solidFill>
                  <a:srgbClr val="0432FF"/>
                </a:solidFill>
                <a:latin typeface="Arial" charset="0"/>
                <a:cs typeface="Arial" charset="0"/>
              </a:rPr>
              <a:t>Covers most private-sector employee benefit plans</a:t>
            </a:r>
            <a:endParaRPr lang="en-US" altLang="en-US" dirty="0">
              <a:solidFill>
                <a:srgbClr val="0432FF"/>
              </a:solidFill>
              <a:latin typeface="Arial" charset="0"/>
              <a:cs typeface="Arial" charset="0"/>
            </a:endParaRPr>
          </a:p>
          <a:p>
            <a:pPr lvl="1" eaLnBrk="1" hangingPunct="1"/>
            <a:r>
              <a:rPr lang="en-US" altLang="en-US" dirty="0">
                <a:solidFill>
                  <a:srgbClr val="0432FF"/>
                </a:solidFill>
                <a:latin typeface="Arial" charset="0"/>
                <a:cs typeface="Arial" charset="0"/>
              </a:rPr>
              <a:t>Government entities, churches, non U.S. residents, or nonemployees such as directors and independent contractors are not covered</a:t>
            </a:r>
          </a:p>
          <a:p>
            <a:pPr lvl="1" eaLnBrk="1" hangingPunct="1"/>
            <a:r>
              <a:rPr lang="en-IN" altLang="en-US" dirty="0">
                <a:solidFill>
                  <a:srgbClr val="0432FF"/>
                </a:solidFill>
                <a:latin typeface="Arial" charset="0"/>
                <a:cs typeface="Arial" charset="0"/>
              </a:rPr>
              <a:t>Applies to </a:t>
            </a:r>
            <a:r>
              <a:rPr lang="en-IN" altLang="en-US" b="1" dirty="0">
                <a:solidFill>
                  <a:srgbClr val="0432FF"/>
                </a:solidFill>
                <a:latin typeface="Arial" charset="0"/>
                <a:cs typeface="Arial" charset="0"/>
              </a:rPr>
              <a:t>employee benefit plans</a:t>
            </a:r>
            <a:endParaRPr lang="en-US" altLang="en-US" b="1" dirty="0">
              <a:solidFill>
                <a:srgbClr val="0432FF"/>
              </a:solidFill>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02938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ERISA</a:t>
            </a:r>
            <a:endParaRPr lang="en-US" dirty="0"/>
          </a:p>
        </p:txBody>
      </p:sp>
      <p:sp>
        <p:nvSpPr>
          <p:cNvPr id="27651" name="Content Placeholder 2"/>
          <p:cNvSpPr>
            <a:spLocks noGrp="1"/>
          </p:cNvSpPr>
          <p:nvPr>
            <p:ph idx="1"/>
          </p:nvPr>
        </p:nvSpPr>
        <p:spPr>
          <a:xfrm>
            <a:off x="457200" y="1524000"/>
            <a:ext cx="8229600" cy="4800600"/>
          </a:xfrm>
        </p:spPr>
        <p:txBody>
          <a:bodyPr/>
          <a:lstStyle/>
          <a:p>
            <a:pPr eaLnBrk="1" hangingPunct="1">
              <a:spcBef>
                <a:spcPts val="1200"/>
              </a:spcBef>
            </a:pPr>
            <a:r>
              <a:rPr lang="en-IN" altLang="en-US" dirty="0">
                <a:solidFill>
                  <a:srgbClr val="FF0000"/>
                </a:solidFill>
                <a:latin typeface="Arial" charset="0"/>
                <a:cs typeface="Arial" charset="0"/>
              </a:rPr>
              <a:t>Covers employee benefits (welfare) plans and </a:t>
            </a:r>
            <a:r>
              <a:rPr lang="en-IN" altLang="en-US" b="1" dirty="0">
                <a:solidFill>
                  <a:srgbClr val="FF0000"/>
                </a:solidFill>
                <a:latin typeface="Arial" charset="0"/>
                <a:cs typeface="Arial" charset="0"/>
              </a:rPr>
              <a:t>retirement</a:t>
            </a:r>
            <a:r>
              <a:rPr lang="en-IN" altLang="en-US" dirty="0">
                <a:solidFill>
                  <a:srgbClr val="FF0000"/>
                </a:solidFill>
                <a:latin typeface="Arial" charset="0"/>
                <a:cs typeface="Arial" charset="0"/>
              </a:rPr>
              <a:t> or </a:t>
            </a:r>
            <a:r>
              <a:rPr lang="en-IN" altLang="en-US" b="1" dirty="0">
                <a:solidFill>
                  <a:srgbClr val="FF0000"/>
                </a:solidFill>
                <a:latin typeface="Arial" charset="0"/>
                <a:cs typeface="Arial" charset="0"/>
              </a:rPr>
              <a:t>pension plans</a:t>
            </a:r>
          </a:p>
          <a:p>
            <a:pPr lvl="1" eaLnBrk="1" hangingPunct="1">
              <a:spcBef>
                <a:spcPts val="1200"/>
              </a:spcBef>
            </a:pPr>
            <a:r>
              <a:rPr lang="en-IN" altLang="en-US" dirty="0">
                <a:latin typeface="Arial" charset="0"/>
                <a:cs typeface="Arial" charset="0"/>
              </a:rPr>
              <a:t>Eligibility requirements for employee benefit plans</a:t>
            </a:r>
          </a:p>
          <a:p>
            <a:pPr lvl="2" eaLnBrk="1" hangingPunct="1">
              <a:spcBef>
                <a:spcPts val="1200"/>
              </a:spcBef>
            </a:pPr>
            <a:r>
              <a:rPr lang="en-IN" altLang="en-US" dirty="0">
                <a:solidFill>
                  <a:srgbClr val="0432FF"/>
                </a:solidFill>
                <a:latin typeface="Arial" charset="0"/>
                <a:cs typeface="Arial" charset="0"/>
              </a:rPr>
              <a:t>Plan must be in writing and communicated to all employees, and assets of a plan must be held in trust</a:t>
            </a:r>
          </a:p>
          <a:p>
            <a:pPr lvl="2" eaLnBrk="1" hangingPunct="1">
              <a:spcBef>
                <a:spcPts val="1200"/>
              </a:spcBef>
            </a:pPr>
            <a:r>
              <a:rPr lang="en-IN" altLang="en-US" dirty="0">
                <a:solidFill>
                  <a:srgbClr val="0432FF"/>
                </a:solidFill>
                <a:latin typeface="Arial" charset="0"/>
                <a:cs typeface="Arial" charset="0"/>
              </a:rPr>
              <a:t>Plan must be for the exclusive benefit of the employees and their beneficiaries and must satisfy certain requirements</a:t>
            </a:r>
          </a:p>
          <a:p>
            <a:pPr lvl="2" eaLnBrk="1" hangingPunct="1">
              <a:spcBef>
                <a:spcPts val="1200"/>
              </a:spcBef>
            </a:pPr>
            <a:r>
              <a:rPr lang="en-IN" altLang="en-US" dirty="0">
                <a:solidFill>
                  <a:srgbClr val="0432FF"/>
                </a:solidFill>
                <a:latin typeface="Arial" charset="0"/>
                <a:cs typeface="Arial" charset="0"/>
              </a:rPr>
              <a:t>Plan may only be established and maintained by an employer</a:t>
            </a:r>
          </a:p>
          <a:p>
            <a:pPr eaLnBrk="1" hangingPunct="1">
              <a:spcBef>
                <a:spcPts val="1200"/>
              </a:spcBef>
            </a:pPr>
            <a:r>
              <a:rPr lang="en-IN" altLang="en-US" dirty="0">
                <a:solidFill>
                  <a:srgbClr val="FF0000"/>
                </a:solidFill>
                <a:latin typeface="Arial" charset="0"/>
                <a:cs typeface="Arial" charset="0"/>
              </a:rPr>
              <a:t>Establishes requirements for managing and administering pension and welfare plans</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781262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en-US" dirty="0"/>
              <a:t>ERISA Terminology</a:t>
            </a:r>
          </a:p>
        </p:txBody>
      </p:sp>
      <p:sp>
        <p:nvSpPr>
          <p:cNvPr id="28675" name="Content Placeholder 3"/>
          <p:cNvSpPr>
            <a:spLocks noGrp="1"/>
          </p:cNvSpPr>
          <p:nvPr>
            <p:ph idx="1"/>
          </p:nvPr>
        </p:nvSpPr>
        <p:spPr>
          <a:ln>
            <a:solidFill>
              <a:schemeClr val="bg1"/>
            </a:solidFill>
          </a:ln>
        </p:spPr>
        <p:txBody>
          <a:bodyPr/>
          <a:lstStyle/>
          <a:p>
            <a:pPr eaLnBrk="1" hangingPunct="1"/>
            <a:endParaRPr lang="en-US" altLang="en-US">
              <a:latin typeface="Arial" charset="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99384443"/>
              </p:ext>
            </p:extLst>
          </p:nvPr>
        </p:nvGraphicFramePr>
        <p:xfrm>
          <a:off x="452438" y="1600200"/>
          <a:ext cx="8234362" cy="4508501"/>
        </p:xfrm>
        <a:graphic>
          <a:graphicData uri="http://schemas.openxmlformats.org/drawingml/2006/table">
            <a:tbl>
              <a:tblPr firstRow="1" bandRow="1">
                <a:tableStyleId>{5C22544A-7EE6-4342-B048-85BDC9FD1C3A}</a:tableStyleId>
              </a:tblPr>
              <a:tblGrid>
                <a:gridCol w="1852732">
                  <a:extLst>
                    <a:ext uri="{9D8B030D-6E8A-4147-A177-3AD203B41FA5}">
                      <a16:colId xmlns:a16="http://schemas.microsoft.com/office/drawing/2014/main" val="20000"/>
                    </a:ext>
                  </a:extLst>
                </a:gridCol>
                <a:gridCol w="6381630">
                  <a:extLst>
                    <a:ext uri="{9D8B030D-6E8A-4147-A177-3AD203B41FA5}">
                      <a16:colId xmlns:a16="http://schemas.microsoft.com/office/drawing/2014/main" val="20001"/>
                    </a:ext>
                  </a:extLst>
                </a:gridCol>
              </a:tblGrid>
              <a:tr h="492712">
                <a:tc>
                  <a:txBody>
                    <a:bodyPr/>
                    <a:lstStyle/>
                    <a:p>
                      <a:pPr algn="ctr"/>
                      <a:r>
                        <a:rPr lang="en-US" sz="2400" dirty="0"/>
                        <a:t>Key Terms</a:t>
                      </a:r>
                    </a:p>
                  </a:txBody>
                  <a:tcPr marT="45726" marB="45726"/>
                </a:tc>
                <a:tc>
                  <a:txBody>
                    <a:bodyPr/>
                    <a:lstStyle/>
                    <a:p>
                      <a:pPr algn="ctr"/>
                      <a:r>
                        <a:rPr lang="en-US" sz="2400" dirty="0"/>
                        <a:t>Explanation</a:t>
                      </a:r>
                    </a:p>
                  </a:txBody>
                  <a:tcPr marT="45726" marB="45726"/>
                </a:tc>
                <a:extLst>
                  <a:ext uri="{0D108BD9-81ED-4DB2-BD59-A6C34878D82A}">
                    <a16:rowId xmlns:a16="http://schemas.microsoft.com/office/drawing/2014/main" val="10000"/>
                  </a:ext>
                </a:extLst>
              </a:tr>
              <a:tr h="1336321">
                <a:tc>
                  <a:txBody>
                    <a:bodyPr/>
                    <a:lstStyle/>
                    <a:p>
                      <a:pPr algn="ctr"/>
                      <a:r>
                        <a:rPr lang="en-US" sz="1800" b="1" dirty="0"/>
                        <a:t>Employee benefit</a:t>
                      </a:r>
                      <a:r>
                        <a:rPr lang="en-US" sz="1800" b="1" baseline="0" dirty="0"/>
                        <a:t> </a:t>
                      </a:r>
                      <a:r>
                        <a:rPr lang="en-US" sz="1800" b="1" dirty="0"/>
                        <a:t>plan</a:t>
                      </a:r>
                    </a:p>
                  </a:txBody>
                  <a:tcPr marT="45726" marB="45726"/>
                </a:tc>
                <a:tc>
                  <a:txBody>
                    <a:bodyPr/>
                    <a:lstStyle/>
                    <a:p>
                      <a:pPr algn="ctr"/>
                      <a:r>
                        <a:rPr lang="en-IN" sz="1800" dirty="0"/>
                        <a:t>Contractual obligation</a:t>
                      </a:r>
                      <a:r>
                        <a:rPr lang="en-IN" sz="1800" baseline="0" dirty="0"/>
                        <a:t> </a:t>
                      </a:r>
                      <a:r>
                        <a:rPr lang="en-IN" sz="1800" dirty="0"/>
                        <a:t>by which an</a:t>
                      </a:r>
                      <a:r>
                        <a:rPr lang="en-IN" sz="1800" baseline="0" dirty="0"/>
                        <a:t> </a:t>
                      </a:r>
                      <a:r>
                        <a:rPr lang="en-IN" sz="1800" dirty="0"/>
                        <a:t>employer or an employee</a:t>
                      </a:r>
                      <a:r>
                        <a:rPr lang="en-IN" sz="1800" baseline="0" dirty="0"/>
                        <a:t> </a:t>
                      </a:r>
                      <a:r>
                        <a:rPr lang="en-IN" sz="1800" dirty="0"/>
                        <a:t>organization agrees to provide</a:t>
                      </a:r>
                      <a:r>
                        <a:rPr lang="en-IN" sz="1800" baseline="0" dirty="0"/>
                        <a:t> </a:t>
                      </a:r>
                      <a:r>
                        <a:rPr lang="en-IN" sz="1800" dirty="0"/>
                        <a:t>retirement benefits or</a:t>
                      </a:r>
                      <a:r>
                        <a:rPr lang="en-IN" sz="1800" baseline="0" dirty="0"/>
                        <a:t> </a:t>
                      </a:r>
                      <a:r>
                        <a:rPr lang="en-IN" sz="1800" dirty="0"/>
                        <a:t>welfare benefits to</a:t>
                      </a:r>
                      <a:r>
                        <a:rPr lang="en-IN" sz="1800" baseline="0" dirty="0"/>
                        <a:t> </a:t>
                      </a:r>
                      <a:r>
                        <a:rPr lang="en-IN" sz="1800" dirty="0"/>
                        <a:t>employees and their</a:t>
                      </a:r>
                      <a:r>
                        <a:rPr lang="en-IN" sz="1800" baseline="0" dirty="0"/>
                        <a:t> </a:t>
                      </a:r>
                      <a:r>
                        <a:rPr lang="en-IN" sz="1800" dirty="0"/>
                        <a:t>dependents and</a:t>
                      </a:r>
                      <a:r>
                        <a:rPr lang="en-IN" sz="1800" baseline="0" dirty="0"/>
                        <a:t> </a:t>
                      </a:r>
                      <a:r>
                        <a:rPr lang="en-IN" sz="1800" dirty="0"/>
                        <a:t>beneficiaries</a:t>
                      </a:r>
                    </a:p>
                  </a:txBody>
                  <a:tcPr marT="45726" marB="45726"/>
                </a:tc>
                <a:extLst>
                  <a:ext uri="{0D108BD9-81ED-4DB2-BD59-A6C34878D82A}">
                    <a16:rowId xmlns:a16="http://schemas.microsoft.com/office/drawing/2014/main" val="10001"/>
                  </a:ext>
                </a:extLst>
              </a:tr>
              <a:tr h="850434">
                <a:tc>
                  <a:txBody>
                    <a:bodyPr/>
                    <a:lstStyle/>
                    <a:p>
                      <a:pPr algn="ctr"/>
                      <a:r>
                        <a:rPr lang="en-US" sz="1800" b="1" dirty="0"/>
                        <a:t>Retiremen</a:t>
                      </a:r>
                      <a:r>
                        <a:rPr lang="en-US" sz="1800" b="1" baseline="0" dirty="0"/>
                        <a:t>t</a:t>
                      </a:r>
                      <a:r>
                        <a:rPr lang="en-US" sz="1800" b="1" dirty="0"/>
                        <a:t> or</a:t>
                      </a:r>
                      <a:r>
                        <a:rPr lang="en-US" sz="1800" b="1" baseline="0" dirty="0"/>
                        <a:t> </a:t>
                      </a:r>
                      <a:r>
                        <a:rPr lang="en-US" sz="1800" b="1" dirty="0"/>
                        <a:t>pension plan</a:t>
                      </a:r>
                    </a:p>
                  </a:txBody>
                  <a:tcPr marT="45726" marB="45726"/>
                </a:tc>
                <a:tc>
                  <a:txBody>
                    <a:bodyPr/>
                    <a:lstStyle/>
                    <a:p>
                      <a:pPr algn="ctr"/>
                      <a:r>
                        <a:rPr lang="en-IN" sz="1800" dirty="0"/>
                        <a:t>Provides for</a:t>
                      </a:r>
                      <a:r>
                        <a:rPr lang="en-IN" sz="1800" baseline="0" dirty="0"/>
                        <a:t> </a:t>
                      </a:r>
                      <a:r>
                        <a:rPr lang="en-IN" sz="1800" dirty="0"/>
                        <a:t>compensation at retirement</a:t>
                      </a:r>
                      <a:r>
                        <a:rPr lang="en-IN" sz="1800" baseline="0" dirty="0"/>
                        <a:t> </a:t>
                      </a:r>
                      <a:r>
                        <a:rPr lang="en-IN" sz="1800" dirty="0"/>
                        <a:t>or deferral of</a:t>
                      </a:r>
                      <a:r>
                        <a:rPr lang="en-IN" sz="1800" baseline="0" dirty="0"/>
                        <a:t> </a:t>
                      </a:r>
                      <a:r>
                        <a:rPr lang="en-IN" sz="1800" dirty="0"/>
                        <a:t>income to periods</a:t>
                      </a:r>
                      <a:r>
                        <a:rPr lang="en-IN" sz="1800" baseline="0" dirty="0"/>
                        <a:t> </a:t>
                      </a:r>
                      <a:r>
                        <a:rPr lang="en-IN" sz="1800" dirty="0"/>
                        <a:t>beyond termination of</a:t>
                      </a:r>
                      <a:r>
                        <a:rPr lang="en-IN" sz="1800" baseline="0" dirty="0"/>
                        <a:t> </a:t>
                      </a:r>
                      <a:r>
                        <a:rPr lang="en-IN" sz="1800" dirty="0"/>
                        <a:t>employment</a:t>
                      </a:r>
                      <a:endParaRPr lang="en-US" sz="1800" dirty="0"/>
                    </a:p>
                  </a:txBody>
                  <a:tcPr marT="45726" marB="45726"/>
                </a:tc>
                <a:extLst>
                  <a:ext uri="{0D108BD9-81ED-4DB2-BD59-A6C34878D82A}">
                    <a16:rowId xmlns:a16="http://schemas.microsoft.com/office/drawing/2014/main" val="10002"/>
                  </a:ext>
                </a:extLst>
              </a:tr>
              <a:tr h="914517">
                <a:tc>
                  <a:txBody>
                    <a:bodyPr/>
                    <a:lstStyle/>
                    <a:p>
                      <a:pPr algn="ctr"/>
                      <a:r>
                        <a:rPr lang="en-US" sz="1800" b="1" dirty="0"/>
                        <a:t>Defined</a:t>
                      </a:r>
                      <a:r>
                        <a:rPr lang="en-US" sz="1800" b="1" baseline="0" dirty="0"/>
                        <a:t> </a:t>
                      </a:r>
                      <a:r>
                        <a:rPr lang="en-US" sz="1800" b="1" dirty="0"/>
                        <a:t>contribution</a:t>
                      </a:r>
                    </a:p>
                  </a:txBody>
                  <a:tcPr marT="45726" marB="45726"/>
                </a:tc>
                <a:tc>
                  <a:txBody>
                    <a:bodyPr/>
                    <a:lstStyle/>
                    <a:p>
                      <a:pPr algn="ctr"/>
                      <a:r>
                        <a:rPr lang="en-US" sz="1800" b="0" i="0" u="none" strike="noStrike" kern="1200" baseline="0" dirty="0">
                          <a:solidFill>
                            <a:schemeClr val="dk1"/>
                          </a:solidFill>
                          <a:latin typeface="+mn-lt"/>
                          <a:ea typeface="+mn-ea"/>
                          <a:cs typeface="+mn-cs"/>
                        </a:rPr>
                        <a:t>Retirement plan where the </a:t>
                      </a:r>
                      <a:r>
                        <a:rPr lang="en-IN" sz="1800" b="0" i="0" u="none" strike="noStrike" kern="1200" baseline="0" dirty="0">
                          <a:solidFill>
                            <a:schemeClr val="dk1"/>
                          </a:solidFill>
                          <a:latin typeface="+mn-lt"/>
                          <a:ea typeface="+mn-ea"/>
                          <a:cs typeface="+mn-cs"/>
                        </a:rPr>
                        <a:t>benefits payable to a </a:t>
                      </a:r>
                      <a:r>
                        <a:rPr lang="en-US" sz="1800" b="0" i="0" u="none" strike="noStrike" kern="1200" baseline="0" dirty="0">
                          <a:solidFill>
                            <a:schemeClr val="dk1"/>
                          </a:solidFill>
                          <a:latin typeface="+mn-lt"/>
                          <a:ea typeface="+mn-ea"/>
                          <a:cs typeface="+mn-cs"/>
                        </a:rPr>
                        <a:t>participant are based on the amount of contributions and earnings on such contributions</a:t>
                      </a:r>
                      <a:endParaRPr lang="en-US" sz="1800" dirty="0"/>
                    </a:p>
                  </a:txBody>
                  <a:tcPr marT="45726" marB="45726"/>
                </a:tc>
                <a:extLst>
                  <a:ext uri="{0D108BD9-81ED-4DB2-BD59-A6C34878D82A}">
                    <a16:rowId xmlns:a16="http://schemas.microsoft.com/office/drawing/2014/main" val="10003"/>
                  </a:ext>
                </a:extLst>
              </a:tr>
              <a:tr h="914517">
                <a:tc>
                  <a:txBody>
                    <a:bodyPr/>
                    <a:lstStyle/>
                    <a:p>
                      <a:pPr algn="ctr"/>
                      <a:r>
                        <a:rPr lang="en-US" sz="1800" b="1" dirty="0"/>
                        <a:t>Defined benefit</a:t>
                      </a:r>
                    </a:p>
                  </a:txBody>
                  <a:tcPr marT="45726" marB="45726"/>
                </a:tc>
                <a:tc>
                  <a:txBody>
                    <a:bodyPr/>
                    <a:lstStyle/>
                    <a:p>
                      <a:pPr algn="ctr"/>
                      <a:r>
                        <a:rPr lang="en-IN" sz="1800" dirty="0"/>
                        <a:t>Retirement</a:t>
                      </a:r>
                      <a:r>
                        <a:rPr lang="en-IN" sz="1800" baseline="0" dirty="0"/>
                        <a:t> plan where the b</a:t>
                      </a:r>
                      <a:r>
                        <a:rPr lang="en-IN" sz="1800" dirty="0"/>
                        <a:t>enefit payable to a</a:t>
                      </a:r>
                      <a:r>
                        <a:rPr lang="en-IN" sz="1800" baseline="0" dirty="0"/>
                        <a:t> </a:t>
                      </a:r>
                      <a:r>
                        <a:rPr lang="en-IN" sz="1800" dirty="0"/>
                        <a:t>participant is defined up</a:t>
                      </a:r>
                      <a:r>
                        <a:rPr lang="en-IN" sz="1800" baseline="0" dirty="0"/>
                        <a:t> </a:t>
                      </a:r>
                      <a:r>
                        <a:rPr lang="en-IN" sz="1800" dirty="0"/>
                        <a:t>front by a formula, the</a:t>
                      </a:r>
                      <a:r>
                        <a:rPr lang="en-IN" sz="1800" baseline="0" dirty="0"/>
                        <a:t> </a:t>
                      </a:r>
                      <a:r>
                        <a:rPr lang="en-IN" sz="1800" dirty="0"/>
                        <a:t>funding of which is</a:t>
                      </a:r>
                      <a:r>
                        <a:rPr lang="en-IN" sz="1800" baseline="0" dirty="0"/>
                        <a:t> </a:t>
                      </a:r>
                      <a:r>
                        <a:rPr lang="en-IN" sz="1800" dirty="0"/>
                        <a:t>determined actuarially</a:t>
                      </a:r>
                      <a:endParaRPr lang="en-US" sz="1800" dirty="0"/>
                    </a:p>
                  </a:txBody>
                  <a:tcPr marT="45726" marB="45726"/>
                </a:tc>
                <a:extLst>
                  <a:ext uri="{0D108BD9-81ED-4DB2-BD59-A6C34878D82A}">
                    <a16:rowId xmlns:a16="http://schemas.microsoft.com/office/drawing/2014/main" val="10004"/>
                  </a:ext>
                </a:extLst>
              </a:tr>
            </a:tbl>
          </a:graphicData>
        </a:graphic>
      </p:graphicFrame>
      <p:sp>
        <p:nvSpPr>
          <p:cNvPr id="5"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71161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eaLnBrk="1" hangingPunct="1">
              <a:defRPr/>
            </a:pPr>
            <a:r>
              <a:rPr lang="en-US" dirty="0"/>
              <a:t>Fiduciary Duty of Administrators</a:t>
            </a:r>
          </a:p>
        </p:txBody>
      </p:sp>
      <p:sp>
        <p:nvSpPr>
          <p:cNvPr id="29699" name="Rectangle 5"/>
          <p:cNvSpPr>
            <a:spLocks noGrp="1" noChangeArrowheads="1"/>
          </p:cNvSpPr>
          <p:nvPr>
            <p:ph idx="1"/>
          </p:nvPr>
        </p:nvSpPr>
        <p:spPr>
          <a:xfrm>
            <a:off x="457200" y="1600200"/>
            <a:ext cx="8229600" cy="1447800"/>
          </a:xfrm>
          <a:ln>
            <a:solidFill>
              <a:schemeClr val="bg1"/>
            </a:solidFill>
          </a:ln>
        </p:spPr>
        <p:txBody>
          <a:bodyPr/>
          <a:lstStyle/>
          <a:p>
            <a:pPr eaLnBrk="1" hangingPunct="1"/>
            <a:r>
              <a:rPr lang="en-US" altLang="en-US" b="1" dirty="0">
                <a:solidFill>
                  <a:srgbClr val="FF0000"/>
                </a:solidFill>
                <a:latin typeface="Arial" charset="0"/>
                <a:cs typeface="Arial" charset="0"/>
              </a:rPr>
              <a:t>Fiduciary</a:t>
            </a:r>
            <a:r>
              <a:rPr lang="en-US" altLang="en-US" dirty="0">
                <a:solidFill>
                  <a:srgbClr val="FF0000"/>
                </a:solidFill>
                <a:latin typeface="Arial" charset="0"/>
                <a:cs typeface="Arial" charset="0"/>
              </a:rPr>
              <a:t>: </a:t>
            </a:r>
            <a:r>
              <a:rPr lang="en-IN" altLang="en-US" dirty="0">
                <a:latin typeface="Arial" charset="0"/>
                <a:cs typeface="Arial" charset="0"/>
              </a:rPr>
              <a:t>Someone who has discretionary authority over the investment or management of plan assets of others</a:t>
            </a:r>
          </a:p>
        </p:txBody>
      </p:sp>
      <p:graphicFrame>
        <p:nvGraphicFramePr>
          <p:cNvPr id="4" name="Diagram 3"/>
          <p:cNvGraphicFramePr/>
          <p:nvPr>
            <p:extLst>
              <p:ext uri="{D42A27DB-BD31-4B8C-83A1-F6EECF244321}">
                <p14:modId xmlns:p14="http://schemas.microsoft.com/office/powerpoint/2010/main" val="2375548105"/>
              </p:ext>
            </p:extLst>
          </p:nvPr>
        </p:nvGraphicFramePr>
        <p:xfrm>
          <a:off x="457200" y="3124200"/>
          <a:ext cx="79248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651181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Reporting and Disclosure</a:t>
            </a:r>
          </a:p>
        </p:txBody>
      </p:sp>
      <p:sp>
        <p:nvSpPr>
          <p:cNvPr id="31747" name="Content Placeholder 2"/>
          <p:cNvSpPr>
            <a:spLocks noGrp="1"/>
          </p:cNvSpPr>
          <p:nvPr>
            <p:ph idx="1"/>
          </p:nvPr>
        </p:nvSpPr>
        <p:spPr/>
        <p:txBody>
          <a:bodyPr/>
          <a:lstStyle/>
          <a:p>
            <a:pPr eaLnBrk="1" hangingPunct="1"/>
            <a:r>
              <a:rPr lang="en-US" altLang="en-US" sz="1600" dirty="0">
                <a:latin typeface="Arial" charset="0"/>
                <a:cs typeface="Arial" charset="0"/>
              </a:rPr>
              <a:t>Required information</a:t>
            </a:r>
          </a:p>
          <a:p>
            <a:pPr lvl="1" eaLnBrk="1" hangingPunct="1"/>
            <a:r>
              <a:rPr lang="en-US" altLang="en-US" sz="1600" dirty="0">
                <a:latin typeface="Arial" charset="0"/>
                <a:cs typeface="Arial" charset="0"/>
              </a:rPr>
              <a:t>Summary plan description (SPD)</a:t>
            </a:r>
          </a:p>
          <a:p>
            <a:pPr lvl="1" eaLnBrk="1" hangingPunct="1"/>
            <a:r>
              <a:rPr lang="en-US" altLang="en-US" sz="1600" dirty="0">
                <a:latin typeface="Arial" charset="0"/>
                <a:cs typeface="Arial" charset="0"/>
              </a:rPr>
              <a:t>Identifying </a:t>
            </a:r>
            <a:r>
              <a:rPr lang="en-IN" altLang="en-US" sz="1600" dirty="0">
                <a:latin typeface="Arial" charset="0"/>
                <a:cs typeface="Arial" charset="0"/>
              </a:rPr>
              <a:t>the plan participants’ eligibility for participation</a:t>
            </a:r>
          </a:p>
          <a:p>
            <a:pPr lvl="1" eaLnBrk="1" hangingPunct="1"/>
            <a:r>
              <a:rPr lang="en-US" sz="1600" dirty="0">
                <a:latin typeface="Arial" charset="0"/>
                <a:cs typeface="Arial" charset="0"/>
              </a:rPr>
              <a:t>Benefits under the plan</a:t>
            </a:r>
            <a:endParaRPr lang="en-US" altLang="en-US" sz="1600" dirty="0">
              <a:latin typeface="Arial" charset="0"/>
              <a:cs typeface="Arial" charset="0"/>
            </a:endParaRPr>
          </a:p>
          <a:p>
            <a:pPr lvl="1" eaLnBrk="1" hangingPunct="1"/>
            <a:r>
              <a:rPr lang="en-US" altLang="en-US" sz="1600" dirty="0">
                <a:latin typeface="Arial" charset="0"/>
                <a:cs typeface="Arial" charset="0"/>
              </a:rPr>
              <a:t>Annual report with the DOL</a:t>
            </a:r>
          </a:p>
          <a:p>
            <a:pPr eaLnBrk="1" hangingPunct="1"/>
            <a:r>
              <a:rPr lang="en-IN" altLang="en-US" sz="1600" dirty="0">
                <a:latin typeface="Arial" charset="0"/>
                <a:cs typeface="Arial" charset="0"/>
              </a:rPr>
              <a:t>ERISA was amended by the Pension Protection Act (PPA) of 2006</a:t>
            </a:r>
          </a:p>
          <a:p>
            <a:pPr eaLnBrk="1" hangingPunct="1"/>
            <a:r>
              <a:rPr lang="en-US" altLang="en-US" sz="1600" dirty="0">
                <a:latin typeface="Arial" charset="0"/>
                <a:cs typeface="Arial" charset="0"/>
              </a:rPr>
              <a:t>Eligibility and vesting rules</a:t>
            </a:r>
          </a:p>
          <a:p>
            <a:pPr lvl="1" eaLnBrk="1" hangingPunct="1"/>
            <a:r>
              <a:rPr lang="en-IN" altLang="en-US" sz="1600" b="1" dirty="0">
                <a:solidFill>
                  <a:srgbClr val="FF0000"/>
                </a:solidFill>
                <a:latin typeface="Arial" charset="0"/>
                <a:cs typeface="Arial" charset="0"/>
              </a:rPr>
              <a:t>Vesting</a:t>
            </a:r>
            <a:r>
              <a:rPr lang="en-IN" altLang="en-US" sz="1600" dirty="0">
                <a:solidFill>
                  <a:srgbClr val="FF0000"/>
                </a:solidFill>
                <a:latin typeface="Arial" charset="0"/>
                <a:cs typeface="Arial" charset="0"/>
              </a:rPr>
              <a:t>: </a:t>
            </a:r>
            <a:r>
              <a:rPr lang="en-IN" altLang="en-US" sz="1600" dirty="0">
                <a:latin typeface="Arial" charset="0"/>
                <a:cs typeface="Arial" charset="0"/>
              </a:rPr>
              <a:t>Becoming legally entitled to receive a benefit where the benefit cannot be forfeited if employment is terminated</a:t>
            </a:r>
          </a:p>
          <a:p>
            <a:pPr lvl="1" eaLnBrk="1" hangingPunct="1"/>
            <a:r>
              <a:rPr lang="en-IN" altLang="en-US" sz="1600" dirty="0">
                <a:latin typeface="Arial" charset="0"/>
                <a:cs typeface="Arial" charset="0"/>
              </a:rPr>
              <a:t>Benefit plans – 100 percent </a:t>
            </a:r>
            <a:r>
              <a:rPr lang="en-IN" altLang="en-US" sz="1600" dirty="0" err="1">
                <a:latin typeface="Arial" charset="0"/>
                <a:cs typeface="Arial" charset="0"/>
              </a:rPr>
              <a:t>nonforfeitable</a:t>
            </a:r>
            <a:r>
              <a:rPr lang="en-IN" altLang="en-US" sz="1600" dirty="0">
                <a:latin typeface="Arial" charset="0"/>
                <a:cs typeface="Arial" charset="0"/>
              </a:rPr>
              <a:t> after three years of employment</a:t>
            </a:r>
            <a:endParaRPr lang="en-US" altLang="en-US" sz="16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454071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IN" sz="3600" dirty="0"/>
              <a:t>Funding Requirements for Defined Benefit Plans</a:t>
            </a:r>
            <a:endParaRPr lang="en-US" sz="3600" dirty="0"/>
          </a:p>
        </p:txBody>
      </p:sp>
      <p:sp>
        <p:nvSpPr>
          <p:cNvPr id="32771" name="Content Placeholder 2"/>
          <p:cNvSpPr>
            <a:spLocks noGrp="1"/>
          </p:cNvSpPr>
          <p:nvPr>
            <p:ph idx="1"/>
          </p:nvPr>
        </p:nvSpPr>
        <p:spPr>
          <a:xfrm>
            <a:off x="457200" y="1600200"/>
            <a:ext cx="8229600" cy="4861110"/>
          </a:xfrm>
        </p:spPr>
        <p:txBody>
          <a:bodyPr/>
          <a:lstStyle/>
          <a:p>
            <a:pPr eaLnBrk="1" hangingPunct="1"/>
            <a:r>
              <a:rPr lang="en-US" altLang="en-US" sz="1400" dirty="0">
                <a:latin typeface="Arial" charset="0"/>
                <a:cs typeface="Arial" charset="0"/>
              </a:rPr>
              <a:t>Minimum standards</a:t>
            </a:r>
          </a:p>
          <a:p>
            <a:pPr lvl="1" eaLnBrk="1" hangingPunct="1"/>
            <a:r>
              <a:rPr lang="en-IN" altLang="en-US" sz="1400" dirty="0">
                <a:latin typeface="Arial" charset="0"/>
                <a:cs typeface="Arial" charset="0"/>
              </a:rPr>
              <a:t>Accruals of benefits based on service in each year</a:t>
            </a:r>
          </a:p>
          <a:p>
            <a:pPr lvl="1" eaLnBrk="1" hangingPunct="1"/>
            <a:r>
              <a:rPr lang="en-IN" altLang="en-US" sz="1400" dirty="0">
                <a:latin typeface="Arial" charset="0"/>
                <a:cs typeface="Arial" charset="0"/>
              </a:rPr>
              <a:t>Amortization of any prior service or actuarial gains or losses on investment over a set period of years</a:t>
            </a:r>
          </a:p>
          <a:p>
            <a:pPr eaLnBrk="1" hangingPunct="1"/>
            <a:r>
              <a:rPr lang="en-IN" altLang="en-US" sz="1400" dirty="0">
                <a:latin typeface="Arial" charset="0"/>
                <a:cs typeface="Arial" charset="0"/>
              </a:rPr>
              <a:t>Pension Benefit Guarantee Corporation (PBGC)</a:t>
            </a:r>
          </a:p>
          <a:p>
            <a:pPr lvl="1" eaLnBrk="1" hangingPunct="1"/>
            <a:r>
              <a:rPr lang="en-IN" altLang="en-US" sz="1400" dirty="0">
                <a:latin typeface="Arial" charset="0"/>
                <a:cs typeface="Arial" charset="0"/>
              </a:rPr>
              <a:t>Provides insurance that covers potential losses of benefits if the plan is terminated without sufficient funds to pay all promised benefits</a:t>
            </a:r>
          </a:p>
          <a:p>
            <a:pPr eaLnBrk="1" hangingPunct="1">
              <a:spcBef>
                <a:spcPts val="1000"/>
              </a:spcBef>
            </a:pPr>
            <a:r>
              <a:rPr lang="en-IN" altLang="en-US" sz="1400" dirty="0">
                <a:latin typeface="Arial" charset="0"/>
                <a:cs typeface="Arial" charset="0"/>
              </a:rPr>
              <a:t>ERISA litigation</a:t>
            </a:r>
          </a:p>
          <a:p>
            <a:pPr lvl="1" eaLnBrk="1" hangingPunct="1">
              <a:spcBef>
                <a:spcPts val="1000"/>
              </a:spcBef>
            </a:pPr>
            <a:r>
              <a:rPr lang="en-IN" altLang="en-US" sz="1400" dirty="0">
                <a:latin typeface="Arial" charset="0"/>
                <a:cs typeface="Arial" charset="0"/>
              </a:rPr>
              <a:t>Collapse of Enron</a:t>
            </a:r>
          </a:p>
          <a:p>
            <a:pPr lvl="2" eaLnBrk="1" hangingPunct="1">
              <a:spcBef>
                <a:spcPts val="1000"/>
              </a:spcBef>
            </a:pPr>
            <a:r>
              <a:rPr lang="en-IN" altLang="en-US" sz="1400" dirty="0">
                <a:latin typeface="Arial" charset="0"/>
                <a:cs typeface="Arial" charset="0"/>
              </a:rPr>
              <a:t>Contributed to substantial litigation involving complex ERISA issues regarding fiduciary liability</a:t>
            </a:r>
          </a:p>
          <a:p>
            <a:pPr lvl="1" eaLnBrk="1" hangingPunct="1">
              <a:spcBef>
                <a:spcPts val="1000"/>
              </a:spcBef>
            </a:pPr>
            <a:r>
              <a:rPr lang="en-IN" altLang="en-US" sz="1400" dirty="0">
                <a:latin typeface="Arial" charset="0"/>
                <a:cs typeface="Arial" charset="0"/>
              </a:rPr>
              <a:t>Department of </a:t>
            </a:r>
            <a:r>
              <a:rPr lang="en-US" altLang="en-US" sz="1400" dirty="0">
                <a:latin typeface="Arial" charset="0"/>
                <a:cs typeface="Arial" charset="0"/>
              </a:rPr>
              <a:t>Labor</a:t>
            </a:r>
            <a:r>
              <a:rPr lang="en-IN" altLang="en-US" sz="1400" dirty="0">
                <a:latin typeface="Arial" charset="0"/>
                <a:cs typeface="Arial" charset="0"/>
              </a:rPr>
              <a:t> has sought to broaden the definition of a fiduciary under ERISA</a:t>
            </a:r>
          </a:p>
          <a:p>
            <a:pPr lvl="1" eaLnBrk="1" hangingPunct="1">
              <a:spcBef>
                <a:spcPts val="1000"/>
              </a:spcBef>
            </a:pPr>
            <a:r>
              <a:rPr lang="en-IN" altLang="en-US" sz="1400" dirty="0">
                <a:latin typeface="Arial" charset="0"/>
                <a:cs typeface="Arial" charset="0"/>
              </a:rPr>
              <a:t>Worker, Retiree, and Employer Recovery Act</a:t>
            </a:r>
          </a:p>
          <a:p>
            <a:pPr lvl="2" eaLnBrk="1" hangingPunct="1">
              <a:spcBef>
                <a:spcPts val="1000"/>
              </a:spcBef>
            </a:pPr>
            <a:r>
              <a:rPr lang="en-IN" altLang="en-US" sz="1400" dirty="0">
                <a:latin typeface="Arial" charset="0"/>
                <a:cs typeface="Arial" charset="0"/>
              </a:rPr>
              <a:t>Amended several features of ERISA and the PPA</a:t>
            </a:r>
          </a:p>
          <a:p>
            <a:pPr lvl="2" eaLnBrk="1" hangingPunct="1">
              <a:spcBef>
                <a:spcPts val="1000"/>
              </a:spcBef>
            </a:pPr>
            <a:r>
              <a:rPr lang="en-IN" altLang="en-US" sz="1400" dirty="0">
                <a:latin typeface="Arial" charset="0"/>
                <a:cs typeface="Arial" charset="0"/>
              </a:rPr>
              <a:t>Employers are required to allow non-spouse rollovers and provide direct rollover notices as a condition of plan qualification</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926901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pPr eaLnBrk="1" hangingPunct="1">
              <a:defRPr/>
            </a:pPr>
            <a:r>
              <a:rPr lang="en-IN" sz="3600" dirty="0"/>
              <a:t>Consolidated Omnibus Budget Reconciliation Act of 1985 (COBRA)</a:t>
            </a:r>
            <a:endParaRPr lang="en-US" sz="3600" dirty="0"/>
          </a:p>
        </p:txBody>
      </p:sp>
      <p:sp>
        <p:nvSpPr>
          <p:cNvPr id="33795" name="Rectangle 5"/>
          <p:cNvSpPr>
            <a:spLocks noGrp="1" noChangeArrowheads="1"/>
          </p:cNvSpPr>
          <p:nvPr>
            <p:ph idx="1"/>
          </p:nvPr>
        </p:nvSpPr>
        <p:spPr>
          <a:xfrm>
            <a:off x="457200" y="1600200"/>
            <a:ext cx="8382000" cy="4800600"/>
          </a:xfrm>
        </p:spPr>
        <p:txBody>
          <a:bodyPr/>
          <a:lstStyle/>
          <a:p>
            <a:pPr eaLnBrk="1" hangingPunct="1">
              <a:spcBef>
                <a:spcPts val="1000"/>
              </a:spcBef>
            </a:pPr>
            <a:r>
              <a:rPr lang="en-IN" altLang="en-US" dirty="0">
                <a:latin typeface="Arial" charset="0"/>
                <a:cs typeface="Arial" charset="0"/>
              </a:rPr>
              <a:t>Applies to group health plans</a:t>
            </a:r>
            <a:endParaRPr lang="en-US" altLang="en-US" dirty="0">
              <a:latin typeface="Arial" charset="0"/>
              <a:cs typeface="Arial" charset="0"/>
            </a:endParaRPr>
          </a:p>
          <a:p>
            <a:pPr eaLnBrk="1" hangingPunct="1">
              <a:spcBef>
                <a:spcPts val="1000"/>
              </a:spcBef>
            </a:pPr>
            <a:r>
              <a:rPr lang="en-IN" altLang="en-US" dirty="0">
                <a:latin typeface="Arial" charset="0"/>
                <a:cs typeface="Arial" charset="0"/>
              </a:rPr>
              <a:t>Provided by employers with 20 or more employees on a typical working day in the previous calendar year</a:t>
            </a:r>
            <a:endParaRPr lang="en-US" altLang="en-US" dirty="0">
              <a:latin typeface="Arial" charset="0"/>
              <a:cs typeface="Arial" charset="0"/>
            </a:endParaRPr>
          </a:p>
          <a:p>
            <a:pPr eaLnBrk="1" hangingPunct="1">
              <a:spcBef>
                <a:spcPts val="1000"/>
              </a:spcBef>
            </a:pPr>
            <a:r>
              <a:rPr lang="en-US" altLang="en-US" dirty="0">
                <a:latin typeface="Arial" charset="0"/>
                <a:cs typeface="Arial" charset="0"/>
              </a:rPr>
              <a:t>18 months coverage post-termination at “retail” rates</a:t>
            </a:r>
          </a:p>
          <a:p>
            <a:pPr eaLnBrk="1" hangingPunct="1">
              <a:spcBef>
                <a:spcPts val="1000"/>
              </a:spcBef>
            </a:pPr>
            <a:r>
              <a:rPr lang="en-IN" altLang="en-US" dirty="0">
                <a:latin typeface="Arial" charset="0"/>
                <a:cs typeface="Arial" charset="0"/>
              </a:rPr>
              <a:t>Gives participants and beneficiaries the right to maintain coverage under their health plan that would be lost due to a change in circumstance</a:t>
            </a:r>
          </a:p>
          <a:p>
            <a:pPr lvl="1" eaLnBrk="1" hangingPunct="1">
              <a:spcBef>
                <a:spcPts val="1000"/>
              </a:spcBef>
            </a:pPr>
            <a:r>
              <a:rPr lang="en-US" altLang="en-US" dirty="0">
                <a:latin typeface="Arial" charset="0"/>
                <a:cs typeface="Arial" charset="0"/>
              </a:rPr>
              <a:t>Covered at the participant’s own expense</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841403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pPr eaLnBrk="1" hangingPunct="1">
              <a:defRPr/>
            </a:pPr>
            <a:r>
              <a:rPr lang="en-IN" sz="3600" dirty="0"/>
              <a:t>Health Insurance Portability and</a:t>
            </a:r>
            <a:br>
              <a:rPr lang="en-IN" sz="3600" dirty="0"/>
            </a:br>
            <a:r>
              <a:rPr lang="en-IN" sz="3600" dirty="0"/>
              <a:t>Accountability Act (HIPAA)</a:t>
            </a:r>
            <a:endParaRPr lang="en-US" sz="3600" dirty="0"/>
          </a:p>
        </p:txBody>
      </p:sp>
      <p:sp>
        <p:nvSpPr>
          <p:cNvPr id="33795" name="Rectangle 5"/>
          <p:cNvSpPr>
            <a:spLocks noGrp="1" noChangeArrowheads="1"/>
          </p:cNvSpPr>
          <p:nvPr>
            <p:ph idx="1"/>
          </p:nvPr>
        </p:nvSpPr>
        <p:spPr>
          <a:xfrm>
            <a:off x="457200" y="1600200"/>
            <a:ext cx="8382000" cy="4724400"/>
          </a:xfrm>
        </p:spPr>
        <p:txBody>
          <a:bodyPr/>
          <a:lstStyle/>
          <a:p>
            <a:pPr eaLnBrk="1" hangingPunct="1">
              <a:spcBef>
                <a:spcPts val="1000"/>
              </a:spcBef>
            </a:pPr>
            <a:r>
              <a:rPr lang="en-IN" altLang="en-US" sz="1400" dirty="0">
                <a:latin typeface="Arial" charset="0"/>
                <a:cs typeface="Arial" charset="0"/>
              </a:rPr>
              <a:t>Promotes standardization and efficiency in the health care industry</a:t>
            </a:r>
          </a:p>
          <a:p>
            <a:pPr eaLnBrk="1" hangingPunct="1">
              <a:spcBef>
                <a:spcPts val="1000"/>
              </a:spcBef>
            </a:pPr>
            <a:r>
              <a:rPr lang="en-US" altLang="en-US" sz="1400" dirty="0">
                <a:latin typeface="Arial" charset="0"/>
                <a:cs typeface="Arial" charset="0"/>
              </a:rPr>
              <a:t>Goals</a:t>
            </a:r>
          </a:p>
          <a:p>
            <a:pPr lvl="1" eaLnBrk="1" hangingPunct="1">
              <a:spcBef>
                <a:spcPts val="1000"/>
              </a:spcBef>
            </a:pPr>
            <a:r>
              <a:rPr lang="en-US" altLang="en-US" sz="1400" dirty="0">
                <a:latin typeface="Arial" charset="0"/>
                <a:cs typeface="Arial" charset="0"/>
              </a:rPr>
              <a:t>Protecting individuals </a:t>
            </a:r>
            <a:r>
              <a:rPr lang="en-IN" altLang="en-US" sz="1400" dirty="0">
                <a:latin typeface="Arial" charset="0"/>
                <a:cs typeface="Arial" charset="0"/>
              </a:rPr>
              <a:t>from discrimination based on their health status</a:t>
            </a:r>
          </a:p>
          <a:p>
            <a:pPr lvl="1" eaLnBrk="1" hangingPunct="1">
              <a:spcBef>
                <a:spcPts val="1000"/>
              </a:spcBef>
            </a:pPr>
            <a:r>
              <a:rPr lang="en-IN" altLang="en-US" sz="1400" dirty="0">
                <a:latin typeface="Arial" charset="0"/>
                <a:cs typeface="Arial" charset="0"/>
              </a:rPr>
              <a:t>Creating a uniform system for processing, retaining, and securing health care information</a:t>
            </a:r>
          </a:p>
          <a:p>
            <a:pPr lvl="1" eaLnBrk="1" hangingPunct="1">
              <a:spcBef>
                <a:spcPts val="1000"/>
              </a:spcBef>
            </a:pPr>
            <a:r>
              <a:rPr lang="en-IN" altLang="en-US" sz="1400" dirty="0">
                <a:latin typeface="Arial" charset="0"/>
                <a:cs typeface="Arial" charset="0"/>
              </a:rPr>
              <a:t>Protects the privacy of individuals with respect to their health care data, and the sharing of such data</a:t>
            </a:r>
            <a:endParaRPr lang="en-US" altLang="en-US" sz="1400" dirty="0">
              <a:latin typeface="Arial" charset="0"/>
              <a:cs typeface="Arial" charset="0"/>
            </a:endParaRPr>
          </a:p>
          <a:p>
            <a:pPr eaLnBrk="1" hangingPunct="1">
              <a:spcBef>
                <a:spcPts val="1000"/>
              </a:spcBef>
            </a:pPr>
            <a:r>
              <a:rPr lang="en-US" altLang="en-US" sz="1400" dirty="0">
                <a:latin typeface="Arial" charset="0"/>
                <a:cs typeface="Arial" charset="0"/>
              </a:rPr>
              <a:t>HIPAA privacy rules</a:t>
            </a:r>
          </a:p>
          <a:p>
            <a:pPr lvl="1" eaLnBrk="1" hangingPunct="1">
              <a:spcBef>
                <a:spcPts val="1000"/>
              </a:spcBef>
            </a:pPr>
            <a:r>
              <a:rPr lang="en-IN" altLang="en-US" sz="1400" dirty="0">
                <a:latin typeface="Arial" charset="0"/>
                <a:cs typeface="Arial" charset="0"/>
              </a:rPr>
              <a:t>Address the permitted and prohibited use(s) and disclosure(s) of health information by organizations subject to them</a:t>
            </a:r>
            <a:endParaRPr lang="en-US" altLang="en-US" sz="1400" dirty="0">
              <a:latin typeface="Arial" charset="0"/>
              <a:cs typeface="Arial" charset="0"/>
            </a:endParaRPr>
          </a:p>
          <a:p>
            <a:pPr eaLnBrk="1" hangingPunct="1">
              <a:spcBef>
                <a:spcPts val="1000"/>
              </a:spcBef>
            </a:pPr>
            <a:r>
              <a:rPr lang="en-US" altLang="en-US" sz="1400" dirty="0">
                <a:latin typeface="Arial" charset="0"/>
                <a:cs typeface="Arial" charset="0"/>
              </a:rPr>
              <a:t>General obligations of covered entities</a:t>
            </a:r>
          </a:p>
          <a:p>
            <a:pPr lvl="1" eaLnBrk="1" hangingPunct="1">
              <a:spcBef>
                <a:spcPts val="1000"/>
              </a:spcBef>
            </a:pPr>
            <a:r>
              <a:rPr lang="en-IN" altLang="en-US" sz="1400" dirty="0">
                <a:latin typeface="Arial" charset="0"/>
                <a:cs typeface="Arial" charset="0"/>
              </a:rPr>
              <a:t>Requires covered entities to:</a:t>
            </a:r>
          </a:p>
          <a:p>
            <a:pPr lvl="2" eaLnBrk="1" hangingPunct="1">
              <a:spcBef>
                <a:spcPts val="1000"/>
              </a:spcBef>
            </a:pPr>
            <a:r>
              <a:rPr lang="en-IN" altLang="en-US" sz="1400" dirty="0">
                <a:latin typeface="Arial" charset="0"/>
                <a:cs typeface="Arial" charset="0"/>
              </a:rPr>
              <a:t>Notify patients of their privacy rights</a:t>
            </a:r>
          </a:p>
          <a:p>
            <a:pPr lvl="2" eaLnBrk="1" hangingPunct="1">
              <a:spcBef>
                <a:spcPts val="1000"/>
              </a:spcBef>
            </a:pPr>
            <a:r>
              <a:rPr lang="en-IN" altLang="en-US" sz="1400" dirty="0">
                <a:latin typeface="Arial" charset="0"/>
                <a:cs typeface="Arial" charset="0"/>
              </a:rPr>
              <a:t>Explain how their personal health information can be used or disclosed by the organization or its business associates</a:t>
            </a:r>
            <a:endParaRPr lang="en-US" altLang="en-US" sz="14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540933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Enforcement of ERISA</a:t>
            </a:r>
            <a:endParaRPr lang="en-US" dirty="0"/>
          </a:p>
        </p:txBody>
      </p:sp>
      <p:sp>
        <p:nvSpPr>
          <p:cNvPr id="34819" name="Content Placeholder 2"/>
          <p:cNvSpPr>
            <a:spLocks noGrp="1"/>
          </p:cNvSpPr>
          <p:nvPr>
            <p:ph idx="1"/>
          </p:nvPr>
        </p:nvSpPr>
        <p:spPr/>
        <p:txBody>
          <a:bodyPr/>
          <a:lstStyle/>
          <a:p>
            <a:pPr eaLnBrk="1" hangingPunct="1"/>
            <a:r>
              <a:rPr lang="en-IN" altLang="en-US" dirty="0">
                <a:solidFill>
                  <a:srgbClr val="FF0000"/>
                </a:solidFill>
                <a:latin typeface="Arial" charset="0"/>
                <a:cs typeface="Arial" charset="0"/>
              </a:rPr>
              <a:t>Employers have the right to reduce or modify employee benefits</a:t>
            </a:r>
          </a:p>
          <a:p>
            <a:pPr lvl="1" eaLnBrk="1" hangingPunct="1"/>
            <a:r>
              <a:rPr lang="en-IN" altLang="en-US" dirty="0">
                <a:latin typeface="Arial" charset="0"/>
                <a:cs typeface="Arial" charset="0"/>
              </a:rPr>
              <a:t>Unless it is prohibited by contractual obligations</a:t>
            </a:r>
          </a:p>
          <a:p>
            <a:pPr lvl="1" eaLnBrk="1" hangingPunct="1"/>
            <a:r>
              <a:rPr lang="en-IN" altLang="en-US" dirty="0">
                <a:latin typeface="Arial" charset="0"/>
                <a:cs typeface="Arial" charset="0"/>
              </a:rPr>
              <a:t>Must treat similarly situated plan participants alike</a:t>
            </a:r>
          </a:p>
          <a:p>
            <a:pPr eaLnBrk="1" hangingPunct="1"/>
            <a:r>
              <a:rPr lang="en-IN" altLang="en-US" dirty="0">
                <a:latin typeface="Arial" charset="0"/>
                <a:cs typeface="Arial" charset="0"/>
              </a:rPr>
              <a:t>ERISA claims may be asserted under the Age Discrimination in Employment  Act (ADEA)</a:t>
            </a:r>
          </a:p>
          <a:p>
            <a:pPr lvl="1" eaLnBrk="1" hangingPunct="1"/>
            <a:r>
              <a:rPr lang="en-IN" altLang="en-US" dirty="0">
                <a:latin typeface="Arial" charset="0"/>
                <a:cs typeface="Arial" charset="0"/>
              </a:rPr>
              <a:t>Case: </a:t>
            </a:r>
            <a:r>
              <a:rPr lang="en-IN" altLang="en-US" i="1" dirty="0">
                <a:latin typeface="Arial" charset="0"/>
                <a:cs typeface="Arial" charset="0"/>
              </a:rPr>
              <a:t>Central </a:t>
            </a:r>
            <a:r>
              <a:rPr lang="en-IN" altLang="en-US" i="1" dirty="0" err="1">
                <a:latin typeface="Arial" charset="0"/>
                <a:cs typeface="Arial" charset="0"/>
              </a:rPr>
              <a:t>Laborers’</a:t>
            </a:r>
            <a:r>
              <a:rPr lang="en-IN" altLang="en-US" i="1" dirty="0">
                <a:latin typeface="Arial" charset="0"/>
                <a:cs typeface="Arial" charset="0"/>
              </a:rPr>
              <a:t> Pension Fund v. Heinz</a:t>
            </a:r>
            <a:endParaRPr lang="en-US" altLang="en-US"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2775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260350"/>
            <a:ext cx="8229600" cy="882650"/>
          </a:xfrm>
        </p:spPr>
        <p:txBody>
          <a:bodyPr/>
          <a:lstStyle/>
          <a:p>
            <a:pPr eaLnBrk="1" hangingPunct="1">
              <a:defRPr/>
            </a:pPr>
            <a:r>
              <a:rPr lang="en-IN" dirty="0"/>
              <a:t>Fair </a:t>
            </a:r>
            <a:r>
              <a:rPr lang="en-US" dirty="0"/>
              <a:t>Labor</a:t>
            </a:r>
            <a:r>
              <a:rPr lang="en-IN" dirty="0"/>
              <a:t> Standards Act (FLSA)</a:t>
            </a:r>
          </a:p>
        </p:txBody>
      </p:sp>
      <p:sp>
        <p:nvSpPr>
          <p:cNvPr id="5123" name="Rectangle 5"/>
          <p:cNvSpPr>
            <a:spLocks noGrp="1" noChangeArrowheads="1"/>
          </p:cNvSpPr>
          <p:nvPr>
            <p:ph idx="1"/>
          </p:nvPr>
        </p:nvSpPr>
        <p:spPr>
          <a:xfrm>
            <a:off x="457200" y="1219200"/>
            <a:ext cx="8229600" cy="5029200"/>
          </a:xfrm>
        </p:spPr>
        <p:txBody>
          <a:bodyPr/>
          <a:lstStyle/>
          <a:p>
            <a:pPr eaLnBrk="1" hangingPunct="1">
              <a:spcBef>
                <a:spcPts val="800"/>
              </a:spcBef>
            </a:pPr>
            <a:r>
              <a:rPr lang="en-US" altLang="en-US" sz="1200" dirty="0">
                <a:latin typeface="Arial" charset="0"/>
                <a:cs typeface="Arial" charset="0"/>
              </a:rPr>
              <a:t>Full circle: </a:t>
            </a:r>
            <a:r>
              <a:rPr lang="en-US" altLang="en-US" sz="1200" dirty="0">
                <a:solidFill>
                  <a:srgbClr val="0000FF"/>
                </a:solidFill>
                <a:latin typeface="Arial" charset="0"/>
                <a:cs typeface="Arial" charset="0"/>
              </a:rPr>
              <a:t>worker classification still crucial (Remember IC are not eligible, EE are)</a:t>
            </a:r>
          </a:p>
          <a:p>
            <a:pPr eaLnBrk="1" hangingPunct="1">
              <a:spcBef>
                <a:spcPts val="800"/>
              </a:spcBef>
            </a:pPr>
            <a:r>
              <a:rPr lang="en-US" altLang="en-US" sz="1200" dirty="0">
                <a:latin typeface="Arial" charset="0"/>
                <a:cs typeface="Arial" charset="0"/>
              </a:rPr>
              <a:t>FLSA was a law passed to </a:t>
            </a:r>
            <a:r>
              <a:rPr lang="en-US" altLang="en-US" sz="1200" b="1" dirty="0">
                <a:solidFill>
                  <a:srgbClr val="FF0000"/>
                </a:solidFill>
                <a:latin typeface="Arial" charset="0"/>
                <a:cs typeface="Arial" charset="0"/>
              </a:rPr>
              <a:t>regulate pay </a:t>
            </a:r>
            <a:r>
              <a:rPr lang="en-US" altLang="en-US" sz="1200" dirty="0">
                <a:latin typeface="Arial" charset="0"/>
                <a:cs typeface="Arial" charset="0"/>
              </a:rPr>
              <a:t>and </a:t>
            </a:r>
            <a:r>
              <a:rPr lang="en-US" altLang="en-US" sz="1200" b="1" dirty="0">
                <a:solidFill>
                  <a:srgbClr val="FF0000"/>
                </a:solidFill>
                <a:latin typeface="Arial" charset="0"/>
                <a:cs typeface="Arial" charset="0"/>
              </a:rPr>
              <a:t>hours worked</a:t>
            </a:r>
          </a:p>
          <a:p>
            <a:pPr lvl="1" eaLnBrk="1" hangingPunct="1">
              <a:spcBef>
                <a:spcPts val="800"/>
              </a:spcBef>
            </a:pPr>
            <a:r>
              <a:rPr lang="en-US" altLang="en-US" sz="1200" dirty="0">
                <a:latin typeface="Arial" charset="0"/>
                <a:cs typeface="Arial" charset="0"/>
              </a:rPr>
              <a:t>Passed in </a:t>
            </a:r>
            <a:r>
              <a:rPr lang="en-US" altLang="en-US" sz="1200" dirty="0">
                <a:solidFill>
                  <a:srgbClr val="FF0000"/>
                </a:solidFill>
                <a:latin typeface="Arial" charset="0"/>
                <a:cs typeface="Arial" charset="0"/>
              </a:rPr>
              <a:t>1938</a:t>
            </a:r>
            <a:r>
              <a:rPr lang="en-US" altLang="en-US" sz="1200" dirty="0">
                <a:latin typeface="Arial" charset="0"/>
                <a:cs typeface="Arial" charset="0"/>
              </a:rPr>
              <a:t>, as part of </a:t>
            </a:r>
            <a:r>
              <a:rPr lang="en-US" altLang="en-US" sz="1200" dirty="0">
                <a:solidFill>
                  <a:srgbClr val="FF0000"/>
                </a:solidFill>
                <a:latin typeface="Arial" charset="0"/>
                <a:cs typeface="Arial" charset="0"/>
              </a:rPr>
              <a:t>FDR’s New Deal</a:t>
            </a:r>
          </a:p>
          <a:p>
            <a:pPr eaLnBrk="1" hangingPunct="1">
              <a:spcBef>
                <a:spcPts val="800"/>
              </a:spcBef>
            </a:pPr>
            <a:r>
              <a:rPr lang="en-US" altLang="en-US" sz="1200" dirty="0">
                <a:latin typeface="Arial" charset="0"/>
                <a:cs typeface="Arial" charset="0"/>
              </a:rPr>
              <a:t>FLSA sets standards for </a:t>
            </a:r>
            <a:r>
              <a:rPr lang="en-US" altLang="en-US" sz="1200" b="1" i="1" dirty="0">
                <a:solidFill>
                  <a:srgbClr val="0000FF"/>
                </a:solidFill>
                <a:latin typeface="Arial" charset="0"/>
                <a:cs typeface="Arial" charset="0"/>
              </a:rPr>
              <a:t>minimum wage </a:t>
            </a:r>
            <a:r>
              <a:rPr lang="en-US" altLang="en-US" sz="1200" b="1" i="1" dirty="0">
                <a:latin typeface="Arial" charset="0"/>
                <a:cs typeface="Arial" charset="0"/>
              </a:rPr>
              <a:t>and </a:t>
            </a:r>
            <a:r>
              <a:rPr lang="en-US" altLang="en-US" sz="1200" b="1" i="1" dirty="0">
                <a:solidFill>
                  <a:srgbClr val="0000FF"/>
                </a:solidFill>
                <a:latin typeface="Arial" charset="0"/>
                <a:cs typeface="Arial" charset="0"/>
              </a:rPr>
              <a:t>overtime pay</a:t>
            </a:r>
            <a:r>
              <a:rPr lang="en-US" altLang="en-US" sz="1200" b="1" i="1" dirty="0">
                <a:latin typeface="Arial" charset="0"/>
                <a:cs typeface="Arial" charset="0"/>
              </a:rPr>
              <a:t>, regulates </a:t>
            </a:r>
            <a:r>
              <a:rPr lang="en-US" altLang="en-US" sz="1200" b="1" i="1" dirty="0">
                <a:solidFill>
                  <a:srgbClr val="0000FF"/>
                </a:solidFill>
                <a:latin typeface="Arial" charset="0"/>
                <a:cs typeface="Arial" charset="0"/>
              </a:rPr>
              <a:t>child labor</a:t>
            </a:r>
            <a:r>
              <a:rPr lang="en-US" altLang="en-US" sz="1200" b="1" i="1" dirty="0">
                <a:latin typeface="Arial" charset="0"/>
                <a:cs typeface="Arial" charset="0"/>
              </a:rPr>
              <a:t>, </a:t>
            </a:r>
            <a:r>
              <a:rPr lang="en-US" altLang="en-US" sz="1200" b="1" i="1" dirty="0">
                <a:solidFill>
                  <a:srgbClr val="0000FF"/>
                </a:solidFill>
                <a:latin typeface="Arial" charset="0"/>
                <a:cs typeface="Arial" charset="0"/>
              </a:rPr>
              <a:t>wages and hours</a:t>
            </a:r>
            <a:r>
              <a:rPr lang="en-US" altLang="en-US" sz="1200" dirty="0">
                <a:latin typeface="Arial" charset="0"/>
                <a:cs typeface="Arial" charset="0"/>
              </a:rPr>
              <a:t>:</a:t>
            </a:r>
          </a:p>
          <a:p>
            <a:pPr lvl="1" eaLnBrk="1" hangingPunct="1">
              <a:spcBef>
                <a:spcPts val="800"/>
              </a:spcBef>
            </a:pPr>
            <a:r>
              <a:rPr lang="en-US" altLang="en-US" sz="1200" b="1" dirty="0">
                <a:latin typeface="Arial" charset="0"/>
                <a:cs typeface="Arial" charset="0"/>
              </a:rPr>
              <a:t>Minimum wages</a:t>
            </a:r>
            <a:r>
              <a:rPr lang="en-US" altLang="en-US" sz="1200" dirty="0">
                <a:latin typeface="Arial" charset="0"/>
                <a:cs typeface="Arial" charset="0"/>
              </a:rPr>
              <a:t>: </a:t>
            </a:r>
            <a:r>
              <a:rPr lang="en-IN" altLang="en-US" sz="1200" u="sng" dirty="0">
                <a:latin typeface="Arial" charset="0"/>
                <a:cs typeface="Arial" charset="0"/>
              </a:rPr>
              <a:t>Least amount </a:t>
            </a:r>
            <a:r>
              <a:rPr lang="en-IN" altLang="en-US" sz="1200" dirty="0">
                <a:latin typeface="Arial" charset="0"/>
                <a:cs typeface="Arial" charset="0"/>
              </a:rPr>
              <a:t>a covered employee must be paid in </a:t>
            </a:r>
            <a:r>
              <a:rPr lang="en-IN" altLang="en-US" sz="1200" u="sng" dirty="0">
                <a:latin typeface="Arial" charset="0"/>
                <a:cs typeface="Arial" charset="0"/>
              </a:rPr>
              <a:t>hourly wages</a:t>
            </a:r>
          </a:p>
          <a:p>
            <a:pPr lvl="1" eaLnBrk="1" hangingPunct="1">
              <a:spcBef>
                <a:spcPts val="800"/>
              </a:spcBef>
            </a:pPr>
            <a:r>
              <a:rPr lang="en-IN" altLang="en-US" sz="1200" b="1" dirty="0">
                <a:latin typeface="Arial" charset="0"/>
                <a:cs typeface="Arial" charset="0"/>
              </a:rPr>
              <a:t>Minimum hours: </a:t>
            </a:r>
            <a:r>
              <a:rPr lang="en-US" altLang="en-US" sz="1200" u="sng" dirty="0">
                <a:latin typeface="Arial" charset="0"/>
                <a:cs typeface="Arial" charset="0"/>
              </a:rPr>
              <a:t>40 hours per week</a:t>
            </a:r>
            <a:r>
              <a:rPr lang="en-US" altLang="en-US" sz="1200" dirty="0">
                <a:latin typeface="Arial" charset="0"/>
                <a:cs typeface="Arial" charset="0"/>
              </a:rPr>
              <a:t>. </a:t>
            </a:r>
            <a:r>
              <a:rPr lang="en-US" altLang="en-US" sz="1200" dirty="0">
                <a:solidFill>
                  <a:srgbClr val="FF0000"/>
                </a:solidFill>
                <a:latin typeface="Arial" charset="0"/>
                <a:cs typeface="Arial" charset="0"/>
              </a:rPr>
              <a:t>(No law prevents EE from working over 40-hours per week!) </a:t>
            </a:r>
          </a:p>
          <a:p>
            <a:pPr lvl="1" eaLnBrk="1" hangingPunct="1">
              <a:spcBef>
                <a:spcPts val="800"/>
              </a:spcBef>
            </a:pPr>
            <a:r>
              <a:rPr lang="en-US" altLang="en-US" sz="1200" b="1" dirty="0">
                <a:latin typeface="Arial" charset="0"/>
                <a:cs typeface="Arial" charset="0"/>
              </a:rPr>
              <a:t>Overtime pay:  </a:t>
            </a:r>
            <a:r>
              <a:rPr lang="en-US" altLang="en-US" sz="1200" u="sng" dirty="0">
                <a:latin typeface="Arial" charset="0"/>
                <a:cs typeface="Arial" charset="0"/>
              </a:rPr>
              <a:t>Time and a half for time over 40 hours.</a:t>
            </a:r>
            <a:r>
              <a:rPr lang="en-US" altLang="en-US" sz="1200" dirty="0">
                <a:latin typeface="Arial" charset="0"/>
                <a:cs typeface="Arial" charset="0"/>
              </a:rPr>
              <a:t> Overtime pay only kicks in after 40 hours</a:t>
            </a:r>
          </a:p>
          <a:p>
            <a:pPr lvl="1" eaLnBrk="1" hangingPunct="1">
              <a:spcBef>
                <a:spcPts val="800"/>
              </a:spcBef>
            </a:pPr>
            <a:r>
              <a:rPr lang="en-IN" altLang="en-US" sz="1200" b="1" dirty="0">
                <a:latin typeface="Arial" charset="0"/>
                <a:cs typeface="Arial" charset="0"/>
              </a:rPr>
              <a:t>Minimum age for workers: </a:t>
            </a:r>
            <a:r>
              <a:rPr lang="en-IN" altLang="en-US" sz="1200" u="sng" dirty="0">
                <a:latin typeface="Arial" charset="0"/>
                <a:cs typeface="Arial" charset="0"/>
              </a:rPr>
              <a:t>16 years</a:t>
            </a:r>
            <a:r>
              <a:rPr lang="en-IN" altLang="en-US" sz="1200" dirty="0">
                <a:latin typeface="Arial" charset="0"/>
                <a:cs typeface="Arial" charset="0"/>
              </a:rPr>
              <a:t>, some exceptions</a:t>
            </a:r>
          </a:p>
          <a:p>
            <a:pPr lvl="1" eaLnBrk="1" hangingPunct="1"/>
            <a:r>
              <a:rPr lang="en-US" altLang="en-US" sz="1200" dirty="0">
                <a:latin typeface="Arial" charset="0"/>
                <a:cs typeface="Arial" charset="0"/>
              </a:rPr>
              <a:t>Requires recordkeeping on wages and hours</a:t>
            </a:r>
          </a:p>
          <a:p>
            <a:pPr lvl="1" eaLnBrk="1" hangingPunct="1"/>
            <a:r>
              <a:rPr lang="en-US" altLang="en-US" sz="1200" dirty="0">
                <a:latin typeface="Arial" charset="0"/>
                <a:cs typeface="Arial" charset="0"/>
              </a:rPr>
              <a:t>Violations are big business: small increments x many hours x many employees in class actions = $$$</a:t>
            </a:r>
          </a:p>
          <a:p>
            <a:pPr eaLnBrk="1" hangingPunct="1"/>
            <a:r>
              <a:rPr lang="en-US" altLang="en-US" sz="1200" dirty="0">
                <a:latin typeface="Arial" charset="0"/>
                <a:cs typeface="Arial" charset="0"/>
              </a:rPr>
              <a:t>FLSA administered by the </a:t>
            </a:r>
            <a:r>
              <a:rPr lang="en-US" altLang="en-US" sz="1200" u="sng" dirty="0">
                <a:solidFill>
                  <a:srgbClr val="FF0000"/>
                </a:solidFill>
                <a:latin typeface="Arial" charset="0"/>
                <a:cs typeface="Arial" charset="0"/>
              </a:rPr>
              <a:t>U.S. Department of Labor</a:t>
            </a:r>
            <a:r>
              <a:rPr lang="en-US" altLang="en-US" sz="1200" dirty="0">
                <a:solidFill>
                  <a:srgbClr val="FF0000"/>
                </a:solidFill>
                <a:latin typeface="Arial" charset="0"/>
                <a:cs typeface="Arial" charset="0"/>
              </a:rPr>
              <a:t>, Wage and Hour Division</a:t>
            </a:r>
          </a:p>
          <a:p>
            <a:pPr lvl="1" eaLnBrk="1" hangingPunct="1"/>
            <a:r>
              <a:rPr lang="en-US" altLang="en-US" sz="1200" i="1" dirty="0">
                <a:solidFill>
                  <a:srgbClr val="0000FF"/>
                </a:solidFill>
                <a:latin typeface="Arial" charset="0"/>
                <a:cs typeface="Arial" charset="0"/>
              </a:rPr>
              <a:t>Sets floor for min. wage and Overtime (OT) rules </a:t>
            </a:r>
            <a:r>
              <a:rPr lang="en-US" altLang="en-US" sz="1200" dirty="0">
                <a:latin typeface="Arial" charset="0"/>
                <a:cs typeface="Arial" charset="0"/>
              </a:rPr>
              <a:t>– states may exceed, but not undercut its provisions </a:t>
            </a:r>
            <a:r>
              <a:rPr lang="en-US" altLang="en-US" sz="1200" b="1" dirty="0">
                <a:latin typeface="Arial" charset="0"/>
                <a:cs typeface="Arial" charset="0"/>
              </a:rPr>
              <a:t>(see Exhibit 16.2)</a:t>
            </a:r>
          </a:p>
          <a:p>
            <a:pPr lvl="2" eaLnBrk="1" hangingPunct="1"/>
            <a:r>
              <a:rPr lang="en-US" altLang="en-US" sz="1200" dirty="0">
                <a:latin typeface="Arial" charset="0"/>
                <a:cs typeface="Arial" charset="0"/>
              </a:rPr>
              <a:t>Wide variation among states’ coverage</a:t>
            </a:r>
          </a:p>
          <a:p>
            <a:pPr lvl="1" eaLnBrk="1" hangingPunct="1"/>
            <a:r>
              <a:rPr lang="en-US" altLang="en-US" sz="1200" b="1" dirty="0">
                <a:latin typeface="Arial" charset="0"/>
                <a:cs typeface="Arial" charset="0"/>
              </a:rPr>
              <a:t>Anti-Retaliation Provision</a:t>
            </a:r>
          </a:p>
          <a:p>
            <a:pPr lvl="2" eaLnBrk="1" hangingPunct="1"/>
            <a:r>
              <a:rPr lang="en-US" altLang="en-US" sz="1200" dirty="0">
                <a:latin typeface="Arial" charset="0"/>
                <a:cs typeface="Arial" charset="0"/>
              </a:rPr>
              <a:t>Case: </a:t>
            </a:r>
            <a:r>
              <a:rPr lang="en-US" altLang="en-US" sz="1200" i="1" dirty="0">
                <a:latin typeface="Arial" charset="0"/>
                <a:cs typeface="Arial" charset="0"/>
              </a:rPr>
              <a:t>Mullins v. NYC Police Department</a:t>
            </a:r>
          </a:p>
          <a:p>
            <a:pPr lvl="1" eaLnBrk="1" hangingPunct="1"/>
            <a:r>
              <a:rPr lang="en-US" altLang="en-US" sz="1200" dirty="0">
                <a:latin typeface="Arial" charset="0"/>
                <a:cs typeface="Arial" charset="0"/>
              </a:rPr>
              <a:t>States also have wage and hour provisions administered by comparable state agencies)</a:t>
            </a:r>
          </a:p>
          <a:p>
            <a:pPr lvl="2" eaLnBrk="1" hangingPunct="1"/>
            <a:r>
              <a:rPr lang="en-US" altLang="en-US" sz="1200" dirty="0">
                <a:latin typeface="Arial" charset="0"/>
                <a:cs typeface="Arial" charset="0"/>
              </a:rPr>
              <a:t>Your state? </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Tips</a:t>
            </a:r>
          </a:p>
        </p:txBody>
      </p:sp>
      <p:sp>
        <p:nvSpPr>
          <p:cNvPr id="3" name="Content Placeholder 2"/>
          <p:cNvSpPr>
            <a:spLocks noGrp="1"/>
          </p:cNvSpPr>
          <p:nvPr>
            <p:ph idx="1"/>
          </p:nvPr>
        </p:nvSpPr>
        <p:spPr>
          <a:xfrm>
            <a:off x="457200" y="1600200"/>
            <a:ext cx="8229600" cy="4572000"/>
          </a:xfrm>
        </p:spPr>
        <p:txBody>
          <a:bodyPr/>
          <a:lstStyle/>
          <a:p>
            <a:pPr>
              <a:spcBef>
                <a:spcPts val="900"/>
              </a:spcBef>
            </a:pPr>
            <a:r>
              <a:rPr lang="en-IN" sz="1200" dirty="0"/>
              <a:t>Ensure that all employees are correctly classified so that the appropriate FLSA provisions are applied</a:t>
            </a:r>
          </a:p>
          <a:p>
            <a:pPr>
              <a:spcBef>
                <a:spcPts val="900"/>
              </a:spcBef>
            </a:pPr>
            <a:r>
              <a:rPr lang="en-IN" sz="1200" dirty="0"/>
              <a:t>Be sure to include all appropriate time in wages, such as donning and doffing time</a:t>
            </a:r>
          </a:p>
          <a:p>
            <a:pPr>
              <a:spcBef>
                <a:spcPts val="900"/>
              </a:spcBef>
            </a:pPr>
            <a:r>
              <a:rPr lang="en-IN" sz="1200" dirty="0"/>
              <a:t>Know that the Obama administration tightened up enforcement of wage laws, so make sure the laws are handled appropriately</a:t>
            </a:r>
          </a:p>
          <a:p>
            <a:pPr>
              <a:spcBef>
                <a:spcPts val="900"/>
              </a:spcBef>
            </a:pPr>
            <a:r>
              <a:rPr lang="en-IN" sz="1200" dirty="0"/>
              <a:t>Check the status of employees carefully before granting or denying FMLA leave</a:t>
            </a:r>
            <a:endParaRPr lang="en-US" sz="1200" dirty="0"/>
          </a:p>
          <a:p>
            <a:pPr>
              <a:spcBef>
                <a:spcPts val="1000"/>
              </a:spcBef>
            </a:pPr>
            <a:r>
              <a:rPr lang="en-IN" sz="1200" dirty="0"/>
              <a:t>Be aware that the Obama administration clarified coverage of sick child laws to gays and lesbians caring for children of the relationship</a:t>
            </a:r>
          </a:p>
          <a:p>
            <a:pPr>
              <a:spcBef>
                <a:spcPts val="1000"/>
              </a:spcBef>
            </a:pPr>
            <a:r>
              <a:rPr lang="en-IN" sz="1200" dirty="0"/>
              <a:t>Note that the Bush administration extended FMLA laws to better cover members of the military and their families being cared for during deployment or after returning with an injury</a:t>
            </a:r>
          </a:p>
          <a:p>
            <a:pPr>
              <a:spcBef>
                <a:spcPts val="1000"/>
              </a:spcBef>
            </a:pPr>
            <a:r>
              <a:rPr lang="en-IN" sz="1200" dirty="0"/>
              <a:t>Make sure that all of your communications about your benefit plans are clear and written in a way that a reasonable person would understand</a:t>
            </a:r>
            <a:endParaRPr lang="en-US" sz="1200" dirty="0"/>
          </a:p>
          <a:p>
            <a:pPr>
              <a:spcBef>
                <a:spcPts val="1600"/>
              </a:spcBef>
            </a:pPr>
            <a:r>
              <a:rPr lang="en-IN" sz="1200" dirty="0"/>
              <a:t>Under the Pension Protection Act (PPA) of 2006, you may have an additional communication requirement if you are a public company</a:t>
            </a:r>
          </a:p>
          <a:p>
            <a:pPr>
              <a:spcBef>
                <a:spcPts val="1600"/>
              </a:spcBef>
            </a:pPr>
            <a:r>
              <a:rPr lang="en-IN" sz="1200" dirty="0"/>
              <a:t>Individuals acting as officers and employees who are performing fiduciary acts on behalf of a corporation that is a fiduciary should be aware of the potential for a broad-scale adoption of an expanding definition of fiduciary that is tending to include them</a:t>
            </a:r>
            <a:endParaRPr lang="en-US" sz="1200" dirty="0"/>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59882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57200" y="260350"/>
            <a:ext cx="8229600" cy="882650"/>
          </a:xfrm>
        </p:spPr>
        <p:txBody>
          <a:bodyPr/>
          <a:lstStyle/>
          <a:p>
            <a:pPr eaLnBrk="1" hangingPunct="1">
              <a:defRPr/>
            </a:pPr>
            <a:r>
              <a:rPr lang="en-US" dirty="0"/>
              <a:t>Covered Employees</a:t>
            </a:r>
          </a:p>
        </p:txBody>
      </p:sp>
      <p:sp>
        <p:nvSpPr>
          <p:cNvPr id="7171" name="Rectangle 5"/>
          <p:cNvSpPr>
            <a:spLocks noGrp="1" noChangeArrowheads="1"/>
          </p:cNvSpPr>
          <p:nvPr>
            <p:ph idx="1"/>
          </p:nvPr>
        </p:nvSpPr>
        <p:spPr>
          <a:xfrm>
            <a:off x="457200" y="1295400"/>
            <a:ext cx="8229600" cy="5165910"/>
          </a:xfrm>
        </p:spPr>
        <p:txBody>
          <a:bodyPr/>
          <a:lstStyle/>
          <a:p>
            <a:pPr eaLnBrk="1" hangingPunct="1">
              <a:spcBef>
                <a:spcPts val="1200"/>
              </a:spcBef>
            </a:pPr>
            <a:r>
              <a:rPr lang="en-IN" altLang="en-US" sz="1500" dirty="0">
                <a:latin typeface="Arial" charset="0"/>
                <a:cs typeface="Arial" charset="0"/>
              </a:rPr>
              <a:t>Two types of coverage in the FLSA:</a:t>
            </a:r>
          </a:p>
          <a:p>
            <a:pPr lvl="1" eaLnBrk="1" hangingPunct="1">
              <a:spcBef>
                <a:spcPts val="1200"/>
              </a:spcBef>
            </a:pPr>
            <a:r>
              <a:rPr lang="en-IN" altLang="en-US" sz="1500" b="1" dirty="0">
                <a:solidFill>
                  <a:srgbClr val="FF0000"/>
                </a:solidFill>
                <a:latin typeface="Arial" charset="0"/>
                <a:cs typeface="Arial" charset="0"/>
              </a:rPr>
              <a:t>Individual coverage </a:t>
            </a:r>
            <a:r>
              <a:rPr lang="en-IN" altLang="en-US" sz="1500" dirty="0">
                <a:latin typeface="Arial" charset="0"/>
                <a:cs typeface="Arial" charset="0"/>
              </a:rPr>
              <a:t>- If the individual employee’s job involves interstate commerce directly, then the individual is covered</a:t>
            </a:r>
          </a:p>
          <a:p>
            <a:pPr lvl="1" eaLnBrk="1" hangingPunct="1">
              <a:spcBef>
                <a:spcPts val="1200"/>
              </a:spcBef>
            </a:pPr>
            <a:r>
              <a:rPr lang="en-IN" altLang="en-US" sz="1500" b="1" dirty="0">
                <a:solidFill>
                  <a:srgbClr val="FF0000"/>
                </a:solidFill>
                <a:latin typeface="Arial" charset="0"/>
                <a:cs typeface="Arial" charset="0"/>
              </a:rPr>
              <a:t>Enterprise coverage </a:t>
            </a:r>
            <a:r>
              <a:rPr lang="en-IN" altLang="en-US" sz="1500" dirty="0">
                <a:latin typeface="Arial" charset="0"/>
                <a:cs typeface="Arial" charset="0"/>
              </a:rPr>
              <a:t>- All employees of a business will be covered if the business:</a:t>
            </a:r>
          </a:p>
          <a:p>
            <a:pPr marL="1257300" lvl="2" indent="-342900" eaLnBrk="1" hangingPunct="1">
              <a:spcBef>
                <a:spcPts val="1200"/>
              </a:spcBef>
              <a:buFont typeface="+mj-lt"/>
              <a:buAutoNum type="arabicPeriod"/>
            </a:pPr>
            <a:r>
              <a:rPr lang="en-IN" altLang="en-US" sz="1500" dirty="0">
                <a:latin typeface="Arial" charset="0"/>
                <a:cs typeface="Arial" charset="0"/>
              </a:rPr>
              <a:t>Is engaged in interstate commerce or in producing goods for interstate commerce</a:t>
            </a:r>
          </a:p>
          <a:p>
            <a:pPr marL="1257300" lvl="2" indent="-342900" eaLnBrk="1" hangingPunct="1">
              <a:spcBef>
                <a:spcPts val="1200"/>
              </a:spcBef>
              <a:buFont typeface="+mj-lt"/>
              <a:buAutoNum type="arabicPeriod"/>
            </a:pPr>
            <a:r>
              <a:rPr lang="en-IN" altLang="en-US" sz="1500" dirty="0">
                <a:latin typeface="Arial" charset="0"/>
                <a:cs typeface="Arial" charset="0"/>
              </a:rPr>
              <a:t>Meets a minimum gross annual income requirement of $500,000</a:t>
            </a:r>
          </a:p>
          <a:p>
            <a:pPr lvl="3" eaLnBrk="1" hangingPunct="1">
              <a:spcBef>
                <a:spcPts val="1200"/>
              </a:spcBef>
            </a:pPr>
            <a:r>
              <a:rPr lang="en-US" altLang="en-US" sz="1500" dirty="0">
                <a:solidFill>
                  <a:schemeClr val="tx1"/>
                </a:solidFill>
                <a:latin typeface="Arial" charset="0"/>
                <a:cs typeface="Arial" charset="0"/>
              </a:rPr>
              <a:t>Hospitals, Schools (any type of school), institution who help the sick and mentally ill/disabled are considered “enterprise” and ER must comply with FLSA</a:t>
            </a:r>
          </a:p>
          <a:p>
            <a:pPr eaLnBrk="1" hangingPunct="1"/>
            <a:r>
              <a:rPr lang="en-US" altLang="en-US" sz="1500" dirty="0">
                <a:latin typeface="Arial" charset="0"/>
                <a:cs typeface="Arial" charset="0"/>
              </a:rPr>
              <a:t>FLSA applies to </a:t>
            </a:r>
            <a:r>
              <a:rPr lang="en-US" altLang="en-US" sz="1500" dirty="0">
                <a:solidFill>
                  <a:srgbClr val="FF0000"/>
                </a:solidFill>
                <a:latin typeface="Arial" charset="0"/>
                <a:cs typeface="Arial" charset="0"/>
              </a:rPr>
              <a:t>part-time </a:t>
            </a:r>
            <a:r>
              <a:rPr lang="en-US" altLang="en-US" sz="1500" dirty="0">
                <a:latin typeface="Arial" charset="0"/>
                <a:cs typeface="Arial" charset="0"/>
              </a:rPr>
              <a:t>and </a:t>
            </a:r>
            <a:r>
              <a:rPr lang="en-US" altLang="en-US" sz="1500" dirty="0">
                <a:solidFill>
                  <a:srgbClr val="FF0000"/>
                </a:solidFill>
                <a:latin typeface="Arial" charset="0"/>
                <a:cs typeface="Arial" charset="0"/>
              </a:rPr>
              <a:t>full-time</a:t>
            </a:r>
            <a:r>
              <a:rPr lang="en-US" altLang="en-US" sz="1500" dirty="0">
                <a:latin typeface="Arial" charset="0"/>
                <a:cs typeface="Arial" charset="0"/>
              </a:rPr>
              <a:t> employees</a:t>
            </a:r>
          </a:p>
          <a:p>
            <a:pPr eaLnBrk="1" hangingPunct="1"/>
            <a:r>
              <a:rPr lang="en-US" altLang="en-US" sz="1500" dirty="0">
                <a:solidFill>
                  <a:srgbClr val="FF0000"/>
                </a:solidFill>
                <a:latin typeface="Arial" charset="0"/>
                <a:cs typeface="Arial" charset="0"/>
              </a:rPr>
              <a:t>Federal, state, and local employees </a:t>
            </a:r>
            <a:r>
              <a:rPr lang="en-US" altLang="en-US" sz="1500" dirty="0">
                <a:latin typeface="Arial" charset="0"/>
                <a:cs typeface="Arial" charset="0"/>
              </a:rPr>
              <a:t>are covered</a:t>
            </a:r>
          </a:p>
          <a:p>
            <a:pPr eaLnBrk="1" hangingPunct="1"/>
            <a:r>
              <a:rPr lang="en-US" altLang="en-US" sz="1500" dirty="0">
                <a:latin typeface="Arial" charset="0"/>
                <a:cs typeface="Arial" charset="0"/>
              </a:rPr>
              <a:t>The law also covers </a:t>
            </a:r>
            <a:r>
              <a:rPr lang="en-US" altLang="en-US" sz="1500" dirty="0">
                <a:solidFill>
                  <a:srgbClr val="FF0000"/>
                </a:solidFill>
                <a:latin typeface="Arial" charset="0"/>
                <a:cs typeface="Arial" charset="0"/>
              </a:rPr>
              <a:t>domestic service workers</a:t>
            </a:r>
          </a:p>
          <a:p>
            <a:pPr eaLnBrk="1" hangingPunct="1"/>
            <a:r>
              <a:rPr lang="en-US" altLang="en-US" sz="1500" dirty="0">
                <a:solidFill>
                  <a:srgbClr val="0000FF"/>
                </a:solidFill>
                <a:latin typeface="Arial" charset="0"/>
                <a:cs typeface="Arial" charset="0"/>
              </a:rPr>
              <a:t>Are Interns considered EE</a:t>
            </a:r>
            <a:r>
              <a:rPr lang="en-US" altLang="en-US" sz="1500" dirty="0">
                <a:latin typeface="Arial" charset="0"/>
                <a:cs typeface="Arial" charset="0"/>
              </a:rPr>
              <a:t>?  Perhaps.  Interns must meet 6 criteria (see Exhibit 16.1 in ordered to be considered true interns and not EE eligible under FLSA) </a:t>
            </a:r>
          </a:p>
          <a:p>
            <a:pPr eaLnBrk="1" hangingPunct="1"/>
            <a:r>
              <a:rPr lang="en-US" altLang="en-US" sz="1500" dirty="0">
                <a:latin typeface="Arial" charset="0"/>
                <a:cs typeface="Arial" charset="0"/>
              </a:rPr>
              <a:t>Exemptions, generally </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82650"/>
          </a:xfrm>
        </p:spPr>
        <p:txBody>
          <a:bodyPr/>
          <a:lstStyle/>
          <a:p>
            <a:pPr eaLnBrk="1" hangingPunct="1">
              <a:defRPr/>
            </a:pPr>
            <a:r>
              <a:rPr lang="en-US" dirty="0"/>
              <a:t>Minimum Wages</a:t>
            </a:r>
          </a:p>
        </p:txBody>
      </p:sp>
      <p:sp>
        <p:nvSpPr>
          <p:cNvPr id="6147" name="Content Placeholder 2"/>
          <p:cNvSpPr>
            <a:spLocks noGrp="1"/>
          </p:cNvSpPr>
          <p:nvPr>
            <p:ph idx="1"/>
          </p:nvPr>
        </p:nvSpPr>
        <p:spPr>
          <a:xfrm>
            <a:off x="457200" y="1447800"/>
            <a:ext cx="8229600" cy="4800600"/>
          </a:xfrm>
        </p:spPr>
        <p:txBody>
          <a:bodyPr/>
          <a:lstStyle/>
          <a:p>
            <a:pPr eaLnBrk="1" hangingPunct="1">
              <a:spcBef>
                <a:spcPts val="1000"/>
              </a:spcBef>
            </a:pPr>
            <a:r>
              <a:rPr lang="en-US" altLang="en-US" sz="1800" dirty="0">
                <a:latin typeface="Arial" charset="0"/>
                <a:cs typeface="Arial" charset="0"/>
              </a:rPr>
              <a:t>Minimum wage laws established to protect workers in unbalanced economy (esp. after Wall Street Crash of 1929)</a:t>
            </a:r>
          </a:p>
          <a:p>
            <a:pPr eaLnBrk="1" hangingPunct="1">
              <a:spcBef>
                <a:spcPts val="1000"/>
              </a:spcBef>
            </a:pPr>
            <a:r>
              <a:rPr lang="en-IN" altLang="en-US" sz="1800" dirty="0">
                <a:latin typeface="Arial" charset="0"/>
                <a:cs typeface="Arial" charset="0"/>
              </a:rPr>
              <a:t>Under the FLSA, employers are required to pay covered employees a certain minimum hourly wage</a:t>
            </a:r>
          </a:p>
          <a:p>
            <a:pPr lvl="1" eaLnBrk="1" hangingPunct="1">
              <a:spcBef>
                <a:spcPts val="1000"/>
              </a:spcBef>
            </a:pPr>
            <a:r>
              <a:rPr lang="en-US" altLang="en-US" sz="1800" dirty="0">
                <a:solidFill>
                  <a:srgbClr val="FF0000"/>
                </a:solidFill>
                <a:latin typeface="Arial" charset="0"/>
                <a:cs typeface="Arial" charset="0"/>
              </a:rPr>
              <a:t>$7.25 per hour </a:t>
            </a:r>
            <a:r>
              <a:rPr lang="en-US" altLang="en-US" sz="1800" dirty="0">
                <a:latin typeface="Arial" charset="0"/>
                <a:cs typeface="Arial" charset="0"/>
              </a:rPr>
              <a:t>since 2009, proposal to raise to $9.00</a:t>
            </a:r>
          </a:p>
          <a:p>
            <a:pPr lvl="1" eaLnBrk="1" hangingPunct="1">
              <a:spcBef>
                <a:spcPts val="1000"/>
              </a:spcBef>
            </a:pPr>
            <a:r>
              <a:rPr lang="en-US" altLang="en-US" sz="1800" dirty="0">
                <a:latin typeface="Arial" charset="0"/>
                <a:cs typeface="Arial" charset="0"/>
              </a:rPr>
              <a:t>Since 1990: MW up 21%; Cost of Living up 67%</a:t>
            </a:r>
          </a:p>
          <a:p>
            <a:pPr eaLnBrk="1" hangingPunct="1">
              <a:spcBef>
                <a:spcPts val="1000"/>
              </a:spcBef>
            </a:pPr>
            <a:r>
              <a:rPr lang="en-IN" altLang="en-US" sz="1800" dirty="0">
                <a:latin typeface="Arial" charset="0"/>
                <a:cs typeface="Arial" charset="0"/>
              </a:rPr>
              <a:t>As of February 2014, </a:t>
            </a:r>
            <a:r>
              <a:rPr lang="en-IN" altLang="en-US" sz="1800" dirty="0">
                <a:solidFill>
                  <a:srgbClr val="0070C0"/>
                </a:solidFill>
                <a:latin typeface="Arial" charset="0"/>
                <a:cs typeface="Arial" charset="0"/>
              </a:rPr>
              <a:t>those who contract to do business with the federal government have to pay their workers a minimum wage of at least $10.10 per hour</a:t>
            </a:r>
          </a:p>
          <a:p>
            <a:pPr eaLnBrk="1" hangingPunct="1"/>
            <a:r>
              <a:rPr lang="en-US" altLang="en-US" sz="2000" dirty="0">
                <a:latin typeface="Arial" charset="0"/>
                <a:cs typeface="Arial" charset="0"/>
              </a:rPr>
              <a:t>Tipped employees or piece-rate vs. hourly rate</a:t>
            </a:r>
          </a:p>
          <a:p>
            <a:pPr lvl="1" eaLnBrk="1" hangingPunct="1"/>
            <a:r>
              <a:rPr lang="en-US" altLang="en-US" sz="1600" dirty="0">
                <a:solidFill>
                  <a:srgbClr val="FF0000"/>
                </a:solidFill>
                <a:latin typeface="Arial" charset="0"/>
                <a:cs typeface="Arial" charset="0"/>
              </a:rPr>
              <a:t>Tipped employees - $2.13 per hour</a:t>
            </a:r>
          </a:p>
          <a:p>
            <a:pPr lvl="1" eaLnBrk="1" hangingPunct="1"/>
            <a:r>
              <a:rPr lang="en-US" altLang="en-US" sz="1600" dirty="0">
                <a:solidFill>
                  <a:srgbClr val="FF0000"/>
                </a:solidFill>
                <a:latin typeface="Arial" charset="0"/>
                <a:cs typeface="Arial" charset="0"/>
              </a:rPr>
              <a:t>Regardless if EE is paid on tipped or piece-rate system, EE must receive the equivalent of the minimum wage</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260350"/>
            <a:ext cx="8229600" cy="654050"/>
          </a:xfrm>
        </p:spPr>
        <p:txBody>
          <a:bodyPr/>
          <a:lstStyle/>
          <a:p>
            <a:pPr eaLnBrk="1" hangingPunct="1">
              <a:defRPr/>
            </a:pPr>
            <a:r>
              <a:rPr lang="en-US" sz="3600" dirty="0"/>
              <a:t>Minimum Wages and Overtime  </a:t>
            </a:r>
          </a:p>
        </p:txBody>
      </p:sp>
      <p:sp>
        <p:nvSpPr>
          <p:cNvPr id="10243" name="Rectangle 5"/>
          <p:cNvSpPr>
            <a:spLocks noGrp="1" noChangeArrowheads="1"/>
          </p:cNvSpPr>
          <p:nvPr>
            <p:ph idx="1"/>
          </p:nvPr>
        </p:nvSpPr>
        <p:spPr>
          <a:xfrm>
            <a:off x="457200" y="1066800"/>
            <a:ext cx="8229600" cy="5105400"/>
          </a:xfrm>
        </p:spPr>
        <p:txBody>
          <a:bodyPr/>
          <a:lstStyle/>
          <a:p>
            <a:pPr eaLnBrk="1" hangingPunct="1">
              <a:spcBef>
                <a:spcPts val="1200"/>
              </a:spcBef>
            </a:pPr>
            <a:r>
              <a:rPr lang="en-US" altLang="en-US" sz="1200" b="1" dirty="0">
                <a:latin typeface="Arial" charset="0"/>
                <a:cs typeface="Arial" charset="0"/>
              </a:rPr>
              <a:t>FLSA overtime regulations</a:t>
            </a:r>
            <a:r>
              <a:rPr lang="en-US" altLang="en-US" sz="1200" dirty="0">
                <a:latin typeface="Arial" charset="0"/>
                <a:cs typeface="Arial" charset="0"/>
              </a:rPr>
              <a:t>, circa 2004</a:t>
            </a:r>
          </a:p>
          <a:p>
            <a:pPr lvl="1" eaLnBrk="1" hangingPunct="1">
              <a:spcBef>
                <a:spcPts val="1200"/>
              </a:spcBef>
            </a:pPr>
            <a:r>
              <a:rPr lang="en-IN" altLang="en-US" sz="1200" dirty="0">
                <a:latin typeface="Arial" charset="0"/>
                <a:cs typeface="Arial" charset="0"/>
              </a:rPr>
              <a:t>Exemption for </a:t>
            </a:r>
            <a:r>
              <a:rPr lang="en-IN" altLang="en-US" sz="1200" dirty="0">
                <a:solidFill>
                  <a:srgbClr val="0070C0"/>
                </a:solidFill>
                <a:latin typeface="Arial" charset="0"/>
                <a:cs typeface="Arial" charset="0"/>
              </a:rPr>
              <a:t>white-collar professionals </a:t>
            </a:r>
            <a:r>
              <a:rPr lang="en-IN" altLang="en-US" sz="1200" dirty="0">
                <a:latin typeface="Arial" charset="0"/>
                <a:cs typeface="Arial" charset="0"/>
              </a:rPr>
              <a:t>and other workers</a:t>
            </a:r>
          </a:p>
          <a:p>
            <a:pPr lvl="2" eaLnBrk="1" hangingPunct="1">
              <a:spcBef>
                <a:spcPts val="1200"/>
              </a:spcBef>
            </a:pPr>
            <a:r>
              <a:rPr lang="en-IN" altLang="en-US" sz="1200" dirty="0">
                <a:latin typeface="Arial" charset="0"/>
                <a:cs typeface="Arial" charset="0"/>
              </a:rPr>
              <a:t>What is White-Collar Professional? Primarily those in </a:t>
            </a:r>
            <a:r>
              <a:rPr lang="en-IN" altLang="en-US" sz="1200" dirty="0">
                <a:solidFill>
                  <a:srgbClr val="FF0000"/>
                </a:solidFill>
                <a:latin typeface="Arial" charset="0"/>
                <a:cs typeface="Arial" charset="0"/>
              </a:rPr>
              <a:t>executive</a:t>
            </a:r>
            <a:r>
              <a:rPr lang="en-IN" altLang="en-US" sz="1200" dirty="0">
                <a:latin typeface="Arial" charset="0"/>
                <a:cs typeface="Arial" charset="0"/>
              </a:rPr>
              <a:t>, </a:t>
            </a:r>
            <a:r>
              <a:rPr lang="en-IN" altLang="en-US" sz="1200" dirty="0">
                <a:solidFill>
                  <a:srgbClr val="FF0000"/>
                </a:solidFill>
                <a:latin typeface="Arial" charset="0"/>
                <a:cs typeface="Arial" charset="0"/>
              </a:rPr>
              <a:t>administrative</a:t>
            </a:r>
            <a:r>
              <a:rPr lang="en-IN" altLang="en-US" sz="1200" dirty="0">
                <a:latin typeface="Arial" charset="0"/>
                <a:cs typeface="Arial" charset="0"/>
              </a:rPr>
              <a:t>, and</a:t>
            </a:r>
            <a:r>
              <a:rPr lang="en-IN" altLang="en-US" sz="1200" dirty="0">
                <a:solidFill>
                  <a:srgbClr val="FF0000"/>
                </a:solidFill>
                <a:latin typeface="Arial" charset="0"/>
                <a:cs typeface="Arial" charset="0"/>
              </a:rPr>
              <a:t> professional </a:t>
            </a:r>
            <a:r>
              <a:rPr lang="en-IN" altLang="en-US" sz="1200" dirty="0">
                <a:latin typeface="Arial" charset="0"/>
                <a:cs typeface="Arial" charset="0"/>
              </a:rPr>
              <a:t>jobs </a:t>
            </a:r>
            <a:r>
              <a:rPr lang="en-US" altLang="en-US" sz="1200" dirty="0">
                <a:latin typeface="Arial" charset="0"/>
                <a:cs typeface="Arial" charset="0"/>
              </a:rPr>
              <a:t>(including teachers and academic administrative personnel in elementary and secondary schools), </a:t>
            </a:r>
            <a:r>
              <a:rPr lang="en-US" altLang="en-US" sz="1200" b="1" dirty="0">
                <a:solidFill>
                  <a:srgbClr val="FF0000"/>
                </a:solidFill>
                <a:latin typeface="Arial" charset="0"/>
                <a:cs typeface="Arial" charset="0"/>
              </a:rPr>
              <a:t>outside sales employees</a:t>
            </a:r>
            <a:r>
              <a:rPr lang="en-US" altLang="en-US" sz="1200" dirty="0">
                <a:latin typeface="Arial" charset="0"/>
                <a:cs typeface="Arial" charset="0"/>
              </a:rPr>
              <a:t>, and employees in certain computer-related occupations.</a:t>
            </a:r>
          </a:p>
          <a:p>
            <a:pPr lvl="2" eaLnBrk="1" hangingPunct="1">
              <a:spcBef>
                <a:spcPts val="1200"/>
              </a:spcBef>
            </a:pPr>
            <a:r>
              <a:rPr lang="en-US" altLang="en-US" sz="1200" dirty="0">
                <a:latin typeface="Arial" charset="0"/>
                <a:cs typeface="Arial" charset="0"/>
              </a:rPr>
              <a:t>EE of certain seasonal amusement or recreational establishments, employees of certain small newspapers, seamen employed on foreign vessels, employees engaged in fishing operations, and employees engaged in newspaper delivery</a:t>
            </a:r>
          </a:p>
          <a:p>
            <a:pPr lvl="2" eaLnBrk="1" hangingPunct="1">
              <a:spcBef>
                <a:spcPts val="1200"/>
              </a:spcBef>
            </a:pPr>
            <a:r>
              <a:rPr lang="en-US" altLang="en-US" sz="1200" dirty="0">
                <a:latin typeface="Arial" charset="0"/>
                <a:cs typeface="Arial" charset="0"/>
              </a:rPr>
              <a:t>Farm workers employed by anyone who used no more than 500 “man days” of farm labor in any calendar quarter of the preceding calendar year.</a:t>
            </a:r>
          </a:p>
          <a:p>
            <a:pPr lvl="2" eaLnBrk="1" hangingPunct="1">
              <a:spcBef>
                <a:spcPts val="1200"/>
              </a:spcBef>
            </a:pPr>
            <a:r>
              <a:rPr lang="en-US" altLang="en-US" sz="1200" dirty="0">
                <a:latin typeface="Arial" charset="0"/>
                <a:cs typeface="Arial" charset="0"/>
              </a:rPr>
              <a:t>Casual babysitters and persons employed as companions to the elderly or infirm.</a:t>
            </a:r>
          </a:p>
          <a:p>
            <a:pPr lvl="1" eaLnBrk="1" hangingPunct="1">
              <a:spcBef>
                <a:spcPts val="1200"/>
              </a:spcBef>
            </a:pPr>
            <a:r>
              <a:rPr lang="en-US" altLang="en-US" sz="1200" i="1" dirty="0">
                <a:solidFill>
                  <a:srgbClr val="FF0000"/>
                </a:solidFill>
                <a:latin typeface="Arial" charset="0"/>
                <a:cs typeface="Arial" charset="0"/>
              </a:rPr>
              <a:t>Employees earning up to $23,660 per year ($455/week) were automatically entitled to overtime pay (see next slide)</a:t>
            </a:r>
          </a:p>
          <a:p>
            <a:pPr lvl="1" eaLnBrk="1" hangingPunct="1">
              <a:spcBef>
                <a:spcPts val="1200"/>
              </a:spcBef>
            </a:pPr>
            <a:r>
              <a:rPr lang="en-US" altLang="en-US" sz="1200" i="1" dirty="0">
                <a:solidFill>
                  <a:srgbClr val="FF0000"/>
                </a:solidFill>
                <a:latin typeface="Arial" charset="0"/>
                <a:cs typeface="Arial" charset="0"/>
              </a:rPr>
              <a:t>Employees who earn at least $100,000 per year and perform some executive, professional, or administrative job are exempt from overtime pay (see next slide)</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57200" y="260350"/>
            <a:ext cx="8229600" cy="730250"/>
          </a:xfrm>
        </p:spPr>
        <p:txBody>
          <a:bodyPr/>
          <a:lstStyle/>
          <a:p>
            <a:pPr eaLnBrk="1" hangingPunct="1">
              <a:defRPr/>
            </a:pPr>
            <a:r>
              <a:rPr lang="en-US" dirty="0"/>
              <a:t>Salary and Overtime Provisions</a:t>
            </a:r>
          </a:p>
        </p:txBody>
      </p:sp>
      <p:sp>
        <p:nvSpPr>
          <p:cNvPr id="11267" name="Rectangle 5"/>
          <p:cNvSpPr>
            <a:spLocks noGrp="1" noChangeArrowheads="1"/>
          </p:cNvSpPr>
          <p:nvPr>
            <p:ph idx="1"/>
          </p:nvPr>
        </p:nvSpPr>
        <p:spPr>
          <a:xfrm>
            <a:off x="457200" y="1066800"/>
            <a:ext cx="8229600" cy="5638800"/>
          </a:xfrm>
        </p:spPr>
        <p:txBody>
          <a:bodyPr/>
          <a:lstStyle/>
          <a:p>
            <a:pPr eaLnBrk="1" hangingPunct="1">
              <a:spcBef>
                <a:spcPts val="1600"/>
              </a:spcBef>
            </a:pPr>
            <a:r>
              <a:rPr lang="en-US" altLang="en-US" sz="1300" dirty="0">
                <a:solidFill>
                  <a:srgbClr val="0083C4"/>
                </a:solidFill>
                <a:latin typeface="Arial" charset="0"/>
                <a:cs typeface="Arial" charset="0"/>
              </a:rPr>
              <a:t>FLSA provisions:</a:t>
            </a:r>
          </a:p>
          <a:p>
            <a:pPr lvl="1" eaLnBrk="1" hangingPunct="1">
              <a:spcBef>
                <a:spcPts val="1600"/>
              </a:spcBef>
            </a:pPr>
            <a:r>
              <a:rPr lang="en-US" altLang="en-US" sz="1300" dirty="0">
                <a:solidFill>
                  <a:srgbClr val="0083C4"/>
                </a:solidFill>
                <a:latin typeface="Arial" charset="0"/>
                <a:cs typeface="Arial" charset="0"/>
              </a:rPr>
              <a:t>Sets standards for the hours constituting a normal workweek for wage purposes</a:t>
            </a:r>
          </a:p>
          <a:p>
            <a:pPr lvl="1" eaLnBrk="1" hangingPunct="1">
              <a:spcBef>
                <a:spcPts val="1600"/>
              </a:spcBef>
            </a:pPr>
            <a:r>
              <a:rPr lang="en-US" altLang="en-US" sz="1300" dirty="0">
                <a:solidFill>
                  <a:srgbClr val="0083C4"/>
                </a:solidFill>
                <a:latin typeface="Arial" charset="0"/>
                <a:cs typeface="Arial" charset="0"/>
              </a:rPr>
              <a:t>Sets wage rates for hours worked over and above the normal week</a:t>
            </a:r>
          </a:p>
          <a:p>
            <a:pPr eaLnBrk="1" hangingPunct="1"/>
            <a:r>
              <a:rPr lang="en-US" altLang="en-US" sz="1300" b="1" dirty="0">
                <a:latin typeface="Arial" charset="0"/>
                <a:cs typeface="Arial" charset="0"/>
              </a:rPr>
              <a:t>Remember two </a:t>
            </a:r>
            <a:r>
              <a:rPr lang="en-US" altLang="en-US" sz="1300" b="1" u="sng" dirty="0">
                <a:latin typeface="Arial" charset="0"/>
                <a:cs typeface="Arial" charset="0"/>
              </a:rPr>
              <a:t>basic</a:t>
            </a:r>
            <a:r>
              <a:rPr lang="en-US" altLang="en-US" sz="1300" b="1" dirty="0">
                <a:latin typeface="Arial" charset="0"/>
                <a:cs typeface="Arial" charset="0"/>
              </a:rPr>
              <a:t> ways to compensate EE’s:  1) Hourly Wage and 2) Salary</a:t>
            </a:r>
          </a:p>
          <a:p>
            <a:pPr lvl="1" eaLnBrk="1" hangingPunct="1"/>
            <a:r>
              <a:rPr lang="en-IN" altLang="en-US" sz="1300" b="1" dirty="0">
                <a:solidFill>
                  <a:srgbClr val="FF0000"/>
                </a:solidFill>
                <a:latin typeface="Arial" charset="0"/>
                <a:cs typeface="Arial" charset="0"/>
              </a:rPr>
              <a:t>Businesses required to review their pay levels and jobs (IMPORTANT)</a:t>
            </a:r>
            <a:r>
              <a:rPr lang="mr-IN" altLang="en-US" sz="1300" b="1" dirty="0">
                <a:solidFill>
                  <a:srgbClr val="FF0000"/>
                </a:solidFill>
                <a:latin typeface="Arial" charset="0"/>
                <a:cs typeface="Arial" charset="0"/>
              </a:rPr>
              <a:t> </a:t>
            </a:r>
            <a:endParaRPr lang="en-US" altLang="en-US" sz="1300" b="1" dirty="0">
              <a:solidFill>
                <a:srgbClr val="FF0000"/>
              </a:solidFill>
              <a:latin typeface="Arial" charset="0"/>
              <a:cs typeface="Arial" charset="0"/>
            </a:endParaRPr>
          </a:p>
          <a:p>
            <a:pPr lvl="1" eaLnBrk="1" hangingPunct="1"/>
            <a:r>
              <a:rPr lang="en-US" altLang="en-US" sz="1300" dirty="0">
                <a:latin typeface="Arial" charset="0"/>
                <a:cs typeface="Arial" charset="0"/>
              </a:rPr>
              <a:t>Generally speaking, hourly wage EE are eligible to receive OT and must exceed min wage; salary level EEs typically do not receive OT pay</a:t>
            </a:r>
          </a:p>
          <a:p>
            <a:pPr lvl="1" eaLnBrk="1" hangingPunct="1"/>
            <a:r>
              <a:rPr lang="en-US" altLang="en-US" sz="1300" b="1" dirty="0">
                <a:solidFill>
                  <a:srgbClr val="0000FF"/>
                </a:solidFill>
                <a:latin typeface="Arial" charset="0"/>
                <a:cs typeface="Arial" charset="0"/>
              </a:rPr>
              <a:t>The Salary Test (i.e. is EE eligible for OT?):  IMPORTANT</a:t>
            </a:r>
          </a:p>
          <a:p>
            <a:pPr lvl="2" eaLnBrk="1" hangingPunct="1">
              <a:buFont typeface="+mj-lt"/>
              <a:buAutoNum type="arabicPeriod"/>
            </a:pPr>
            <a:r>
              <a:rPr lang="en-US" altLang="en-US" sz="1300" b="1" dirty="0">
                <a:solidFill>
                  <a:srgbClr val="FF0000"/>
                </a:solidFill>
                <a:latin typeface="Arial" charset="0"/>
                <a:cs typeface="Arial" charset="0"/>
              </a:rPr>
              <a:t>Salary Basis Test:  </a:t>
            </a:r>
            <a:r>
              <a:rPr lang="en-US" altLang="en-US" sz="1300" dirty="0">
                <a:latin typeface="Arial" charset="0"/>
                <a:cs typeface="Arial" charset="0"/>
              </a:rPr>
              <a:t>The EE must be paid a predetermined and FIXED amount that is not subject to reduction because of variations in the quality or quantity of work performed;</a:t>
            </a:r>
          </a:p>
          <a:p>
            <a:pPr lvl="2" eaLnBrk="1" hangingPunct="1">
              <a:buFont typeface="+mj-lt"/>
              <a:buAutoNum type="arabicPeriod"/>
            </a:pPr>
            <a:r>
              <a:rPr lang="en-US" altLang="en-US" sz="1300" b="1" dirty="0">
                <a:solidFill>
                  <a:srgbClr val="FF0000"/>
                </a:solidFill>
                <a:latin typeface="Arial" charset="0"/>
                <a:cs typeface="Arial" charset="0"/>
              </a:rPr>
              <a:t>Salary Level Test: </a:t>
            </a:r>
            <a:r>
              <a:rPr lang="en-US" altLang="en-US" sz="1300" dirty="0">
                <a:latin typeface="Arial" charset="0"/>
                <a:cs typeface="Arial" charset="0"/>
              </a:rPr>
              <a:t>EE earning up to $</a:t>
            </a:r>
            <a:r>
              <a:rPr lang="en-US" altLang="en-US" sz="1300" u="sng" dirty="0">
                <a:latin typeface="Arial" charset="0"/>
                <a:cs typeface="Arial" charset="0"/>
              </a:rPr>
              <a:t>23,660</a:t>
            </a:r>
            <a:r>
              <a:rPr lang="en-US" altLang="en-US" sz="1300" dirty="0">
                <a:latin typeface="Arial" charset="0"/>
                <a:cs typeface="Arial" charset="0"/>
              </a:rPr>
              <a:t> per year ($455/week) automatically entitled to overtime pay. In other words, EE earning less than $23,660 are not eligible for salary and are considered covered under FLSA to receive OT. Also “highly compensated” EE that make who make over $100k are automatically eligible for salary and duties test is not necessarily required (see next slide);</a:t>
            </a:r>
          </a:p>
          <a:p>
            <a:pPr lvl="2" eaLnBrk="1" hangingPunct="1">
              <a:buFont typeface="+mj-lt"/>
              <a:buAutoNum type="arabicPeriod"/>
            </a:pPr>
            <a:r>
              <a:rPr lang="en-US" altLang="en-US" sz="1300" b="1" dirty="0">
                <a:solidFill>
                  <a:srgbClr val="FF0000"/>
                </a:solidFill>
                <a:latin typeface="Arial" charset="0"/>
                <a:cs typeface="Arial" charset="0"/>
              </a:rPr>
              <a:t>Salary Duties Test: </a:t>
            </a:r>
            <a:r>
              <a:rPr lang="en-US" altLang="en-US" sz="1300" dirty="0">
                <a:latin typeface="Arial" charset="0"/>
                <a:cs typeface="Arial" charset="0"/>
              </a:rPr>
              <a:t>EE’s job duties must </a:t>
            </a:r>
            <a:r>
              <a:rPr lang="en-US" altLang="en-US" sz="1300" u="sng" dirty="0">
                <a:latin typeface="Arial" charset="0"/>
                <a:cs typeface="Arial" charset="0"/>
              </a:rPr>
              <a:t>primarily </a:t>
            </a:r>
            <a:r>
              <a:rPr lang="en-US" altLang="en-US" sz="1300" dirty="0">
                <a:latin typeface="Arial" charset="0"/>
                <a:cs typeface="Arial" charset="0"/>
              </a:rPr>
              <a:t>involve executive, administrative, or professional duties as defined by the DOL.</a:t>
            </a:r>
          </a:p>
          <a:p>
            <a:pPr lvl="1" eaLnBrk="1" hangingPunct="1"/>
            <a:r>
              <a:rPr lang="en-US" altLang="en-US" sz="1300" b="1" dirty="0">
                <a:latin typeface="Arial" charset="0"/>
                <a:cs typeface="Arial" charset="0"/>
              </a:rPr>
              <a:t>Analysis in-between $23,600 and $100,000</a:t>
            </a:r>
            <a:r>
              <a:rPr lang="mr-IN" altLang="en-US" sz="1300" b="1" dirty="0">
                <a:latin typeface="Arial" charset="0"/>
                <a:cs typeface="Arial" charset="0"/>
              </a:rPr>
              <a:t>…</a:t>
            </a:r>
            <a:r>
              <a:rPr lang="en-US" altLang="en-US" sz="1300" b="1" dirty="0">
                <a:latin typeface="Arial" charset="0"/>
                <a:cs typeface="Arial" charset="0"/>
              </a:rPr>
              <a:t>EE’s that make between this eligible for salary?</a:t>
            </a:r>
          </a:p>
          <a:p>
            <a:pPr eaLnBrk="1" hangingPunct="1">
              <a:spcBef>
                <a:spcPts val="1600"/>
              </a:spcBef>
            </a:pPr>
            <a:r>
              <a:rPr lang="en-IN" altLang="en-US" sz="1300" b="1" i="1" dirty="0">
                <a:solidFill>
                  <a:srgbClr val="0083C4"/>
                </a:solidFill>
                <a:latin typeface="Arial" charset="0"/>
                <a:cs typeface="Arial" charset="0"/>
              </a:rPr>
              <a:t>Covered EEs (i.e. non-exempt OT EEs) working over 40 hours per week are entitled to overtime pay of at least one and one-half times the covered employee’s regular hourly wage rate</a:t>
            </a:r>
            <a:endParaRPr lang="en-US" altLang="en-US" sz="1300" b="1" i="1" dirty="0">
              <a:solidFill>
                <a:srgbClr val="0083C4"/>
              </a:solidFill>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57200" y="260350"/>
            <a:ext cx="8229600" cy="806450"/>
          </a:xfrm>
        </p:spPr>
        <p:txBody>
          <a:bodyPr/>
          <a:lstStyle/>
          <a:p>
            <a:pPr eaLnBrk="1" hangingPunct="1">
              <a:defRPr/>
            </a:pPr>
            <a:r>
              <a:rPr lang="en-US" sz="2400" dirty="0"/>
              <a:t>Changes to Salary Threshold, Effective January 1, 2020</a:t>
            </a:r>
          </a:p>
        </p:txBody>
      </p:sp>
      <p:sp>
        <p:nvSpPr>
          <p:cNvPr id="11267" name="Rectangle 5"/>
          <p:cNvSpPr>
            <a:spLocks noGrp="1" noChangeArrowheads="1"/>
          </p:cNvSpPr>
          <p:nvPr>
            <p:ph idx="1"/>
          </p:nvPr>
        </p:nvSpPr>
        <p:spPr>
          <a:xfrm>
            <a:off x="457200" y="1143000"/>
            <a:ext cx="8229600" cy="5562600"/>
          </a:xfrm>
        </p:spPr>
        <p:txBody>
          <a:bodyPr/>
          <a:lstStyle/>
          <a:p>
            <a:pPr eaLnBrk="1" hangingPunct="1"/>
            <a:r>
              <a:rPr lang="en-US" altLang="en-US" sz="1500" dirty="0">
                <a:latin typeface="Arial" charset="0"/>
                <a:cs typeface="Arial" charset="0"/>
              </a:rPr>
              <a:t>Effective </a:t>
            </a:r>
            <a:r>
              <a:rPr lang="en-US" altLang="en-US" sz="1500" u="sng" dirty="0">
                <a:latin typeface="Arial" charset="0"/>
                <a:cs typeface="Arial" charset="0"/>
              </a:rPr>
              <a:t>January 1, 2020</a:t>
            </a:r>
            <a:r>
              <a:rPr lang="en-US" altLang="en-US" sz="1500" dirty="0">
                <a:latin typeface="Arial" charset="0"/>
                <a:cs typeface="Arial" charset="0"/>
              </a:rPr>
              <a:t>, the DOL make the following changes to the Salary Determination Test:</a:t>
            </a:r>
          </a:p>
          <a:p>
            <a:pPr marL="800100" lvl="1" indent="-342900" eaLnBrk="1" hangingPunct="1">
              <a:buFont typeface="+mj-lt"/>
              <a:buAutoNum type="arabicPeriod"/>
            </a:pPr>
            <a:r>
              <a:rPr lang="en-US" altLang="en-US" sz="1500" b="1" dirty="0">
                <a:solidFill>
                  <a:srgbClr val="FF0000"/>
                </a:solidFill>
                <a:latin typeface="Arial" charset="0"/>
                <a:cs typeface="Arial" charset="0"/>
              </a:rPr>
              <a:t>Salary Level increases to $35,568 per year</a:t>
            </a:r>
          </a:p>
          <a:p>
            <a:pPr marL="1200150" lvl="2" indent="-342900" eaLnBrk="1" hangingPunct="1"/>
            <a:r>
              <a:rPr lang="en-US" altLang="en-US" sz="1500" dirty="0">
                <a:latin typeface="Arial" charset="0"/>
                <a:cs typeface="Arial" charset="0"/>
              </a:rPr>
              <a:t>The salary level for EE to be considered exempt from OT pay increases from $23,660 per year (or $455 per week) to </a:t>
            </a:r>
            <a:r>
              <a:rPr lang="en-US" altLang="en-US" sz="1500" dirty="0">
                <a:solidFill>
                  <a:srgbClr val="0000FF"/>
                </a:solidFill>
                <a:latin typeface="Arial" charset="0"/>
                <a:cs typeface="Arial" charset="0"/>
              </a:rPr>
              <a:t>$</a:t>
            </a:r>
            <a:r>
              <a:rPr lang="en-US" altLang="en-US" sz="1500" u="sng" dirty="0">
                <a:solidFill>
                  <a:srgbClr val="0000FF"/>
                </a:solidFill>
                <a:latin typeface="Arial" charset="0"/>
                <a:cs typeface="Arial" charset="0"/>
              </a:rPr>
              <a:t>35,568 per year</a:t>
            </a:r>
            <a:r>
              <a:rPr lang="en-US" altLang="en-US" sz="1500" dirty="0">
                <a:solidFill>
                  <a:srgbClr val="0000FF"/>
                </a:solidFill>
                <a:latin typeface="Arial" charset="0"/>
                <a:cs typeface="Arial" charset="0"/>
              </a:rPr>
              <a:t> (or $</a:t>
            </a:r>
            <a:r>
              <a:rPr lang="en-US" altLang="en-US" sz="1500" u="sng" dirty="0">
                <a:solidFill>
                  <a:srgbClr val="0000FF"/>
                </a:solidFill>
                <a:latin typeface="Arial" charset="0"/>
                <a:cs typeface="Arial" charset="0"/>
              </a:rPr>
              <a:t>684 per week</a:t>
            </a:r>
            <a:r>
              <a:rPr lang="en-US" altLang="en-US" sz="1500" dirty="0">
                <a:solidFill>
                  <a:srgbClr val="0000FF"/>
                </a:solidFill>
                <a:latin typeface="Arial" charset="0"/>
                <a:cs typeface="Arial" charset="0"/>
              </a:rPr>
              <a:t>)</a:t>
            </a:r>
            <a:r>
              <a:rPr lang="en-US" altLang="en-US" sz="1500" dirty="0">
                <a:latin typeface="Arial" charset="0"/>
                <a:cs typeface="Arial" charset="0"/>
              </a:rPr>
              <a:t>.</a:t>
            </a:r>
          </a:p>
          <a:p>
            <a:pPr marL="800100" lvl="1" indent="-342900" eaLnBrk="1" hangingPunct="1">
              <a:buFont typeface="+mj-lt"/>
              <a:buAutoNum type="arabicPeriod"/>
            </a:pPr>
            <a:r>
              <a:rPr lang="en-US" altLang="en-US" sz="1500" b="1" dirty="0">
                <a:solidFill>
                  <a:srgbClr val="FF0000"/>
                </a:solidFill>
                <a:latin typeface="Arial" charset="0"/>
                <a:cs typeface="Arial" charset="0"/>
              </a:rPr>
              <a:t>Highly Compensation threshold increases to $107,432 per year</a:t>
            </a:r>
          </a:p>
          <a:p>
            <a:pPr marL="1200150" lvl="2" indent="-342900" eaLnBrk="1" hangingPunct="1"/>
            <a:r>
              <a:rPr lang="en-US" altLang="en-US" sz="1500" dirty="0">
                <a:latin typeface="Arial" charset="0"/>
                <a:cs typeface="Arial" charset="0"/>
              </a:rPr>
              <a:t>The salary level for highly compensated EE increases from $100k per year to </a:t>
            </a:r>
            <a:r>
              <a:rPr lang="en-US" altLang="en-US" sz="1500" dirty="0">
                <a:solidFill>
                  <a:srgbClr val="0000FF"/>
                </a:solidFill>
                <a:latin typeface="Arial" charset="0"/>
                <a:cs typeface="Arial" charset="0"/>
              </a:rPr>
              <a:t>$</a:t>
            </a:r>
            <a:r>
              <a:rPr lang="en-US" altLang="en-US" sz="1500" u="sng" dirty="0">
                <a:solidFill>
                  <a:srgbClr val="0000FF"/>
                </a:solidFill>
                <a:latin typeface="Arial" charset="0"/>
                <a:cs typeface="Arial" charset="0"/>
              </a:rPr>
              <a:t>107,432 per year</a:t>
            </a:r>
            <a:r>
              <a:rPr lang="en-US" altLang="en-US" sz="1500" dirty="0">
                <a:latin typeface="Arial" charset="0"/>
                <a:cs typeface="Arial" charset="0"/>
              </a:rPr>
              <a:t>.</a:t>
            </a:r>
          </a:p>
          <a:p>
            <a:pPr marL="800100" lvl="1" indent="-342900" eaLnBrk="1" hangingPunct="1">
              <a:buFont typeface="+mj-lt"/>
              <a:buAutoNum type="arabicPeriod"/>
            </a:pPr>
            <a:r>
              <a:rPr lang="en-US" altLang="en-US" sz="1500" b="1" dirty="0">
                <a:solidFill>
                  <a:srgbClr val="FF0000"/>
                </a:solidFill>
                <a:latin typeface="Arial" charset="0"/>
                <a:cs typeface="Arial" charset="0"/>
              </a:rPr>
              <a:t>ER will now be permitted to use </a:t>
            </a:r>
            <a:r>
              <a:rPr lang="en-US" altLang="en-US" sz="1500" b="1" dirty="0" err="1">
                <a:solidFill>
                  <a:srgbClr val="FF0000"/>
                </a:solidFill>
                <a:latin typeface="Arial" charset="0"/>
                <a:cs typeface="Arial" charset="0"/>
              </a:rPr>
              <a:t>nondicretionary</a:t>
            </a:r>
            <a:r>
              <a:rPr lang="en-US" altLang="en-US" sz="1500" b="1" dirty="0">
                <a:solidFill>
                  <a:srgbClr val="FF0000"/>
                </a:solidFill>
                <a:latin typeface="Arial" charset="0"/>
                <a:cs typeface="Arial" charset="0"/>
              </a:rPr>
              <a:t> bonuses, commissions, and other incentive compensation to </a:t>
            </a:r>
            <a:r>
              <a:rPr lang="en-US" altLang="en-US" sz="1500" b="1" u="sng" dirty="0">
                <a:solidFill>
                  <a:srgbClr val="FF0000"/>
                </a:solidFill>
                <a:latin typeface="Arial" charset="0"/>
                <a:cs typeface="Arial" charset="0"/>
              </a:rPr>
              <a:t>satisfy up to 10% of the salary level requirement </a:t>
            </a:r>
            <a:r>
              <a:rPr lang="en-US" altLang="en-US" sz="1500" b="1" dirty="0">
                <a:solidFill>
                  <a:srgbClr val="FF0000"/>
                </a:solidFill>
                <a:latin typeface="Arial" charset="0"/>
                <a:cs typeface="Arial" charset="0"/>
              </a:rPr>
              <a:t>(ER could not do this in the past).</a:t>
            </a:r>
          </a:p>
          <a:p>
            <a:pPr marL="800100" lvl="1" indent="-342900" eaLnBrk="1" hangingPunct="1">
              <a:buFont typeface="+mj-lt"/>
              <a:buAutoNum type="arabicPeriod"/>
            </a:pPr>
            <a:r>
              <a:rPr lang="en-US" altLang="en-US" sz="1500" b="1" dirty="0">
                <a:solidFill>
                  <a:srgbClr val="FF0000"/>
                </a:solidFill>
                <a:latin typeface="Arial" charset="0"/>
                <a:cs typeface="Arial" charset="0"/>
              </a:rPr>
              <a:t>No change to DUTIES test </a:t>
            </a:r>
          </a:p>
          <a:p>
            <a:pPr marL="1200150" lvl="2" indent="-342900" eaLnBrk="1" hangingPunct="1"/>
            <a:r>
              <a:rPr lang="en-US" altLang="en-US" sz="1500" dirty="0">
                <a:latin typeface="Arial" charset="0"/>
                <a:cs typeface="Arial" charset="0"/>
              </a:rPr>
              <a:t>“Primary duty” will continue to mean the principal, main, major or most important duty an EE performs</a:t>
            </a:r>
          </a:p>
          <a:p>
            <a:pPr marL="800100" lvl="1" indent="-342900" eaLnBrk="1" hangingPunct="1">
              <a:buFont typeface="+mj-lt"/>
              <a:buAutoNum type="arabicPeriod"/>
            </a:pPr>
            <a:r>
              <a:rPr lang="en-US" altLang="en-US" sz="1500" b="1" dirty="0">
                <a:solidFill>
                  <a:srgbClr val="FF0000"/>
                </a:solidFill>
                <a:latin typeface="Arial" charset="0"/>
                <a:cs typeface="Arial" charset="0"/>
              </a:rPr>
              <a:t>No automatic automatic increases to the minimum salary every three years</a:t>
            </a:r>
          </a:p>
          <a:p>
            <a:pPr marL="1200150" lvl="2" indent="-342900" eaLnBrk="1" hangingPunct="1"/>
            <a:r>
              <a:rPr lang="en-US" altLang="en-US" sz="1500" dirty="0">
                <a:latin typeface="Arial" charset="0"/>
                <a:cs typeface="Arial" charset="0"/>
              </a:rPr>
              <a:t>DOL originally proposed automatically updated the minimum salary levels every 3 years; future updates will require a new rule</a:t>
            </a:r>
          </a:p>
          <a:p>
            <a:pPr marL="800100" lvl="1" indent="-342900" eaLnBrk="1" hangingPunct="1">
              <a:buFont typeface="+mj-lt"/>
              <a:buAutoNum type="arabicPeriod"/>
            </a:pPr>
            <a:endParaRPr lang="en-US" altLang="en-US" sz="1500" b="1" dirty="0">
              <a:solidFill>
                <a:srgbClr val="FF0000"/>
              </a:solidFill>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20962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Retaliation</a:t>
            </a:r>
          </a:p>
        </p:txBody>
      </p:sp>
      <p:sp>
        <p:nvSpPr>
          <p:cNvPr id="3" name="Content Placeholder 2"/>
          <p:cNvSpPr>
            <a:spLocks noGrp="1"/>
          </p:cNvSpPr>
          <p:nvPr>
            <p:ph idx="1"/>
          </p:nvPr>
        </p:nvSpPr>
        <p:spPr/>
        <p:txBody>
          <a:bodyPr/>
          <a:lstStyle/>
          <a:p>
            <a:r>
              <a:rPr lang="en-IN" dirty="0">
                <a:solidFill>
                  <a:srgbClr val="FF0000"/>
                </a:solidFill>
              </a:rPr>
              <a:t>FLSA prohibits employers from retaliating against any employee who exercises his or her rights under the act</a:t>
            </a:r>
          </a:p>
          <a:p>
            <a:r>
              <a:rPr lang="en-IN" dirty="0"/>
              <a:t>Case: </a:t>
            </a:r>
            <a:r>
              <a:rPr lang="en-IN" i="1" dirty="0"/>
              <a:t>Mullins v. City of New York</a:t>
            </a:r>
            <a:endParaRPr lang="en-US" i="1" dirty="0"/>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1310"/>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899716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hapter 16&amp;#x0D;&amp;#x0A;Selected Employment Benefits and Protections&amp;quot;&quot;/&gt;&lt;property id=&quot;20307&quot; value=&quot;319&quot;/&gt;&lt;/object&gt;&lt;object type=&quot;3&quot; unique_id=&quot;10004&quot;&gt;&lt;property id=&quot;20148&quot; value=&quot;5&quot;/&gt;&lt;property id=&quot;20300&quot; value=&quot;Slide 2 - &amp;quot;Learning Objectives&amp;quot;&quot;/&gt;&lt;property id=&quot;20307&quot; value=&quot;310&quot;/&gt;&lt;/object&gt;&lt;object type=&quot;3&quot; unique_id=&quot;10005&quot;&gt;&lt;property id=&quot;20148&quot; value=&quot;5&quot;/&gt;&lt;property id=&quot;20300&quot; value=&quot;Slide 3 - &amp;quot;Learning Objectives&amp;quot;&quot;/&gt;&lt;property id=&quot;20307&quot; value=&quot;320&quot;/&gt;&lt;/object&gt;&lt;object type=&quot;3&quot; unique_id=&quot;10006&quot;&gt;&lt;property id=&quot;20148&quot; value=&quot;5&quot;/&gt;&lt;property id=&quot;20300&quot; value=&quot;Slide 4 - &amp;quot;Learning Objectives&amp;quot;&quot;/&gt;&lt;property id=&quot;20307&quot; value=&quot;321&quot;/&gt;&lt;/object&gt;&lt;object type=&quot;3&quot; unique_id=&quot;10007&quot;&gt;&lt;property id=&quot;20148&quot; value=&quot;5&quot;/&gt;&lt;property id=&quot;20300&quot; value=&quot;Slide 5 - &amp;quot;Show me the Money!&amp;quot;&quot;/&gt;&lt;property id=&quot;20307&quot; value=&quot;295&quot;/&gt;&lt;/object&gt;&lt;object type=&quot;3&quot; unique_id=&quot;10008&quot;&gt;&lt;property id=&quot;20148&quot; value=&quot;5&quot;/&gt;&lt;property id=&quot;20300&quot; value=&quot;Slide 6 - &amp;quot;Show me the Money!&amp;quot;&quot;/&gt;&lt;property id=&quot;20307&quot; value=&quot;322&quot;/&gt;&lt;/object&gt;&lt;object type=&quot;3&quot; unique_id=&quot;10009&quot;&gt;&lt;property id=&quot;20148&quot; value=&quot;5&quot;/&gt;&lt;property id=&quot;20300&quot; value=&quot;Slide 7 - &amp;quot;Covered Employees&amp;quot;&quot;/&gt;&lt;property id=&quot;20307&quot; value=&quot;296&quot;/&gt;&lt;/object&gt;&lt;object type=&quot;3&quot; unique_id=&quot;10010&quot;&gt;&lt;property id=&quot;20148&quot; value=&quot;5&quot;/&gt;&lt;property id=&quot;20300&quot; value=&quot;Slide 8 - &amp;quot;Minimum Wages&amp;quot;&quot;/&gt;&lt;property id=&quot;20307&quot; value=&quot;297&quot;/&gt;&lt;/object&gt;&lt;object type=&quot;3&quot; unique_id=&quot;10011&quot;&gt;&lt;property id=&quot;20148&quot; value=&quot;5&quot;/&gt;&lt;property id=&quot;20300&quot; value=&quot;Slide 9 - &amp;quot;Minimum Wages&amp;quot;&quot;/&gt;&lt;property id=&quot;20307&quot; value=&quot;298&quot;/&gt;&lt;/object&gt;&lt;object type=&quot;3&quot; unique_id=&quot;10012&quot;&gt;&lt;property id=&quot;20148&quot; value=&quot;5&quot;/&gt;&lt;property id=&quot;20300&quot; value=&quot;Slide 10 - &amp;quot;Minimum Wages&amp;quot;&quot;/&gt;&lt;property id=&quot;20307&quot; value=&quot;299&quot;/&gt;&lt;/object&gt;&lt;object type=&quot;3&quot; unique_id=&quot;10013&quot;&gt;&lt;property id=&quot;20148&quot; value=&quot;5&quot;/&gt;&lt;property id=&quot;20300&quot; value=&quot;Slide 11 - &amp;quot;Overtime Provisions&amp;quot;&quot;/&gt;&lt;property id=&quot;20307&quot; value=&quot;300&quot;/&gt;&lt;/object&gt;&lt;object type=&quot;3&quot; unique_id=&quot;10014&quot;&gt;&lt;property id=&quot;20148&quot; value=&quot;5&quot;/&gt;&lt;property id=&quot;20300&quot; value=&quot;Slide 12 - &amp;quot;Retaliation and Child Labor Laws&amp;quot;&quot;/&gt;&lt;property id=&quot;20307&quot; value=&quot;301&quot;/&gt;&lt;/object&gt;&lt;object type=&quot;3&quot; unique_id=&quot;10015&quot;&gt;&lt;property id=&quot;20148&quot; value=&quot;5&quot;/&gt;&lt;property id=&quot;20300&quot; value=&quot;Slide 13 - &amp;quot;Family and Medical Leave Act&amp;quot;&quot;/&gt;&lt;property id=&quot;20307&quot; value=&quot;303&quot;/&gt;&lt;/object&gt;&lt;object type=&quot;3&quot; unique_id=&quot;10016&quot;&gt;&lt;property id=&quot;20148&quot; value=&quot;5&quot;/&gt;&lt;property id=&quot;20300&quot; value=&quot;Slide 14 - &amp;quot;Occupational Safety and Health Act: Safety at Work&amp;quot;&quot;/&gt;&lt;property id=&quot;20307&quot; value=&quot;269&quot;/&gt;&lt;/object&gt;&lt;object type=&quot;3&quot; unique_id=&quot;10017&quot;&gt;&lt;property id=&quot;20148&quot; value=&quot;5&quot;/&gt;&lt;property id=&quot;20300&quot; value=&quot;Slide 15 - &amp;quot;General Provisions&amp;quot;&quot;/&gt;&lt;property id=&quot;20307&quot; value=&quot;312&quot;/&gt;&lt;/object&gt;&lt;object type=&quot;3&quot; unique_id=&quot;10018&quot;&gt;&lt;property id=&quot;20148&quot; value=&quot;5&quot;/&gt;&lt;property id=&quot;20300&quot; value=&quot;Slide 16 - &amp;quot;General Provisions&amp;quot;&quot;/&gt;&lt;property id=&quot;20307&quot; value=&quot;311&quot;/&gt;&lt;/object&gt;&lt;object type=&quot;3&quot; unique_id=&quot;10019&quot;&gt;&lt;property id=&quot;20148&quot; value=&quot;5&quot;/&gt;&lt;property id=&quot;20300&quot; value=&quot;Slide 17 - &amp;quot;General Provisions&amp;quot;&quot;/&gt;&lt;property id=&quot;20307&quot; value=&quot;323&quot;/&gt;&lt;/object&gt;&lt;object type=&quot;3&quot; unique_id=&quot;10020&quot;&gt;&lt;property id=&quot;20148&quot; value=&quot;5&quot;/&gt;&lt;property id=&quot;20300&quot; value=&quot;Slide 18 - &amp;quot;General Provisions&amp;quot;&quot;/&gt;&lt;property id=&quot;20307&quot; value=&quot;304&quot;/&gt;&lt;/object&gt;&lt;object type=&quot;3&quot; unique_id=&quot;10021&quot;&gt;&lt;property id=&quot;20148&quot; value=&quot;5&quot;/&gt;&lt;property id=&quot;20300&quot; value=&quot;Slide 19 - &amp;quot;Procedure for Enforcement&amp;quot;&quot;/&gt;&lt;property id=&quot;20307&quot; value=&quot;271&quot;/&gt;&lt;/object&gt;&lt;object type=&quot;3&quot; unique_id=&quot;10022&quot;&gt;&lt;property id=&quot;20148&quot; value=&quot;5&quot;/&gt;&lt;property id=&quot;20300&quot; value=&quot;Slide 20 - &amp;quot;Specific Regulations&amp;quot;&quot;/&gt;&lt;property id=&quot;20307&quot; value=&quot;272&quot;/&gt;&lt;/object&gt;&lt;object type=&quot;3&quot; unique_id=&quot;10023&quot;&gt;&lt;property id=&quot;20148&quot; value=&quot;5&quot;/&gt;&lt;property id=&quot;20300&quot; value=&quot;Slide 21 - &amp;quot;General Duty Clause&amp;quot;&quot;/&gt;&lt;property id=&quot;20307&quot; value=&quot;313&quot;/&gt;&lt;/object&gt;&lt;object type=&quot;3&quot; unique_id=&quot;10024&quot;&gt;&lt;property id=&quot;20148&quot; value=&quot;5&quot;/&gt;&lt;property id=&quot;20300&quot; value=&quot;Slide 22 - &amp;quot;Other Provisions&amp;quot;&quot;/&gt;&lt;property id=&quot;20307&quot; value=&quot;314&quot;/&gt;&lt;/object&gt;&lt;object type=&quot;3&quot; unique_id=&quot;10025&quot;&gt;&lt;property id=&quot;20148&quot; value=&quot;5&quot;/&gt;&lt;property id=&quot;20300&quot; value=&quot;Slide 23 - &amp;quot;Other Provisions&amp;quot;&quot;/&gt;&lt;property id=&quot;20307&quot; value=&quot;324&quot;/&gt;&lt;/object&gt;&lt;object type=&quot;3&quot; unique_id=&quot;10026&quot;&gt;&lt;property id=&quot;20148&quot; value=&quot;5&quot;/&gt;&lt;property id=&quot;20300&quot; value=&quot;Slide 24 - &amp;quot;Will It Be There When I Retire?&amp;quot;&quot;/&gt;&lt;property id=&quot;20307&quot; value=&quot;306&quot;/&gt;&lt;/object&gt;&lt;object type=&quot;3&quot; unique_id=&quot;10027&quot;&gt;&lt;property id=&quot;20148&quot; value=&quot;5&quot;/&gt;&lt;property id=&quot;20300&quot; value=&quot;Slide 25 - &amp;quot;ERISA&amp;quot;&quot;/&gt;&lt;property id=&quot;20307&quot; value=&quot;315&quot;/&gt;&lt;/object&gt;&lt;object type=&quot;3&quot; unique_id=&quot;10028&quot;&gt;&lt;property id=&quot;20148&quot; value=&quot;5&quot;/&gt;&lt;property id=&quot;20300&quot; value=&quot;Slide 26 - &amp;quot;ERISA&amp;quot;&quot;/&gt;&lt;property id=&quot;20307&quot; value=&quot;307&quot;/&gt;&lt;/object&gt;&lt;object type=&quot;3&quot; unique_id=&quot;10029&quot;&gt;&lt;property id=&quot;20148&quot; value=&quot;5&quot;/&gt;&lt;property id=&quot;20300&quot; value=&quot;Slide 27 - &amp;quot;Fiduciary Duty&amp;quot;&quot;/&gt;&lt;property id=&quot;20307&quot; value=&quot;308&quot;/&gt;&lt;/object&gt;&lt;object type=&quot;3&quot; unique_id=&quot;10030&quot;&gt;&lt;property id=&quot;20148&quot; value=&quot;5&quot;/&gt;&lt;property id=&quot;20300&quot; value=&quot;Slide 28 - &amp;quot;Fiduciary Duty&amp;quot;&quot;/&gt;&lt;property id=&quot;20307&quot; value=&quot;326&quot;/&gt;&lt;/object&gt;&lt;object type=&quot;3&quot; unique_id=&quot;10031&quot;&gt;&lt;property id=&quot;20148&quot; value=&quot;5&quot;/&gt;&lt;property id=&quot;20300&quot; value=&quot;Slide 29 - &amp;quot;Reporting and Disclosure&amp;quot;&quot;/&gt;&lt;property id=&quot;20307&quot; value=&quot;316&quot;/&gt;&lt;/object&gt;&lt;object type=&quot;3&quot; unique_id=&quot;10032&quot;&gt;&lt;property id=&quot;20148&quot; value=&quot;5&quot;/&gt;&lt;property id=&quot;20300&quot; value=&quot;Slide 30 - &amp;quot;Funding Requirements for Defined Benefit Plans&amp;quot;&quot;/&gt;&lt;property id=&quot;20307&quot; value=&quot;317&quot;/&gt;&lt;/object&gt;&lt;object type=&quot;3&quot; unique_id=&quot;10033&quot;&gt;&lt;property id=&quot;20148&quot; value=&quot;5&quot;/&gt;&lt;property id=&quot;20300&quot; value=&quot;Slide 31 - &amp;quot;COBRA and HIPAA&amp;quot;&quot;/&gt;&lt;property id=&quot;20307&quot; value=&quot;309&quot;/&gt;&lt;/object&gt;&lt;object type=&quot;3&quot; unique_id=&quot;10034&quot;&gt;&lt;property id=&quot;20148&quot; value=&quot;5&quot;/&gt;&lt;property id=&quot;20300&quot; value=&quot;Slide 32 - &amp;quot;Enforcement of ERISA&amp;quot;&quot;/&gt;&lt;property id=&quot;20307&quot; value=&quot;318&quot;/&gt;&lt;/object&gt;&lt;/object&gt;&lt;object type=&quot;8&quot; unique_id=&quot;1006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53F478-2FEE-41B6-80A2-9A3C9A43CD38}">
  <ds:schemaRefs>
    <ds:schemaRef ds:uri="http://schemas.microsoft.com/office/2006/metadata/properties"/>
    <ds:schemaRef ds:uri="http://schemas.microsoft.com/office/infopath/2007/PartnerControls"/>
    <ds:schemaRef ds:uri="aa4f5ada-9d1d-46d6-b705-f2cf90d05a91"/>
  </ds:schemaRefs>
</ds:datastoreItem>
</file>

<file path=customXml/itemProps2.xml><?xml version="1.0" encoding="utf-8"?>
<ds:datastoreItem xmlns:ds="http://schemas.openxmlformats.org/officeDocument/2006/customXml" ds:itemID="{D4CF498F-B97E-4B91-B6A8-F26EBF733A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9FBB72-4211-4325-9545-7A1D4C6B42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Template>
  <TotalTime>12536</TotalTime>
  <Words>4091</Words>
  <Application>Microsoft Macintosh PowerPoint</Application>
  <PresentationFormat>On-screen Show (4:3)</PresentationFormat>
  <Paragraphs>333</Paragraphs>
  <Slides>30</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Palatino Linotype</vt:lpstr>
      <vt:lpstr>Arial</vt:lpstr>
      <vt:lpstr>Wingdings</vt:lpstr>
      <vt:lpstr>Courier New</vt:lpstr>
      <vt:lpstr>Century Gothic</vt:lpstr>
      <vt:lpstr>Times New Roman</vt:lpstr>
      <vt:lpstr>Chapter Number</vt:lpstr>
      <vt:lpstr>Chapter 16  Selected Employment Benefits and Protections</vt:lpstr>
      <vt:lpstr>Learning Objectives</vt:lpstr>
      <vt:lpstr>Fair Labor Standards Act (FLSA)</vt:lpstr>
      <vt:lpstr>Covered Employees</vt:lpstr>
      <vt:lpstr>Minimum Wages</vt:lpstr>
      <vt:lpstr>Minimum Wages and Overtime  </vt:lpstr>
      <vt:lpstr>Salary and Overtime Provisions</vt:lpstr>
      <vt:lpstr>Changes to Salary Threshold, Effective January 1, 2020</vt:lpstr>
      <vt:lpstr>Retaliation</vt:lpstr>
      <vt:lpstr>Child Labor Laws</vt:lpstr>
      <vt:lpstr>Family and Medical Leave Act (FMLA)</vt:lpstr>
      <vt:lpstr>Family and Medical Leave Act (FMLA) and American’s with Disabilities Act (ADA)</vt:lpstr>
      <vt:lpstr>Occupational Safety and Health Act (OSHA): Safety at Work</vt:lpstr>
      <vt:lpstr>OSHA General Provisions</vt:lpstr>
      <vt:lpstr>Enforcement Procedures</vt:lpstr>
      <vt:lpstr>Specific Regulations</vt:lpstr>
      <vt:lpstr>General Duty Clause, Defenses</vt:lpstr>
      <vt:lpstr>Other Provisions</vt:lpstr>
      <vt:lpstr>Worker’s Compensation</vt:lpstr>
      <vt:lpstr>OSHA and Worker’s Compensation General Provisions</vt:lpstr>
      <vt:lpstr>ERISA: Will It Be There When I Retire?</vt:lpstr>
      <vt:lpstr>ERISA</vt:lpstr>
      <vt:lpstr>ERISA Terminology</vt:lpstr>
      <vt:lpstr>Fiduciary Duty of Administrators</vt:lpstr>
      <vt:lpstr>Reporting and Disclosure</vt:lpstr>
      <vt:lpstr>Funding Requirements for Defined Benefit Plans</vt:lpstr>
      <vt:lpstr>Consolidated Omnibus Budget Reconciliation Act of 1985 (COBRA)</vt:lpstr>
      <vt:lpstr>Health Insurance Portability and Accountability Act (HIPAA)</vt:lpstr>
      <vt:lpstr>Enforcement of ERISA</vt:lpstr>
      <vt:lpstr>Management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248</cp:revision>
  <dcterms:created xsi:type="dcterms:W3CDTF">2005-08-04T17:31:30Z</dcterms:created>
  <dcterms:modified xsi:type="dcterms:W3CDTF">2019-11-14T00:03:55Z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