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4"/>
  </p:sldMasterIdLst>
  <p:notesMasterIdLst>
    <p:notesMasterId r:id="rId27"/>
  </p:notesMasterIdLst>
  <p:sldIdLst>
    <p:sldId id="307" r:id="rId5"/>
    <p:sldId id="308" r:id="rId6"/>
    <p:sldId id="269" r:id="rId7"/>
    <p:sldId id="309" r:id="rId8"/>
    <p:sldId id="303" r:id="rId9"/>
    <p:sldId id="310" r:id="rId10"/>
    <p:sldId id="312" r:id="rId11"/>
    <p:sldId id="314" r:id="rId12"/>
    <p:sldId id="287" r:id="rId13"/>
    <p:sldId id="300" r:id="rId14"/>
    <p:sldId id="316" r:id="rId15"/>
    <p:sldId id="319" r:id="rId16"/>
    <p:sldId id="315" r:id="rId17"/>
    <p:sldId id="292" r:id="rId18"/>
    <p:sldId id="293" r:id="rId19"/>
    <p:sldId id="317" r:id="rId20"/>
    <p:sldId id="299" r:id="rId21"/>
    <p:sldId id="276" r:id="rId22"/>
    <p:sldId id="277" r:id="rId23"/>
    <p:sldId id="283" r:id="rId24"/>
    <p:sldId id="284" r:id="rId25"/>
    <p:sldId id="280"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itra Krishna" initials="SK" lastIdx="5" clrIdx="0"/>
  <p:cmAuthor id="2" name="Anisha Fernandes" initials="AMF"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3C4"/>
    <a:srgbClr val="FF9966"/>
    <a:srgbClr val="D3D3D3"/>
    <a:srgbClr val="006699"/>
    <a:srgbClr val="EAEAEA"/>
    <a:srgbClr val="F5EBD3"/>
    <a:srgbClr val="E7CE91"/>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00" autoAdjust="0"/>
    <p:restoredTop sz="86158" autoAdjust="0"/>
  </p:normalViewPr>
  <p:slideViewPr>
    <p:cSldViewPr snapToGrid="0">
      <p:cViewPr varScale="1">
        <p:scale>
          <a:sx n="117" d="100"/>
          <a:sy n="117" d="100"/>
        </p:scale>
        <p:origin x="1800" y="152"/>
      </p:cViewPr>
      <p:guideLst>
        <p:guide orient="horz" pos="2160"/>
        <p:guide pos="2880"/>
      </p:guideLst>
    </p:cSldViewPr>
  </p:slideViewPr>
  <p:outlineViewPr>
    <p:cViewPr>
      <p:scale>
        <a:sx n="33" d="100"/>
        <a:sy n="33" d="100"/>
      </p:scale>
      <p:origin x="48" y="20888"/>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728BAA7-4F2F-417E-B6F6-5C5E6AB3DF30}" type="slidenum">
              <a:rPr lang="en-US"/>
              <a:pPr>
                <a:defRPr/>
              </a:pPr>
              <a:t>‹#›</a:t>
            </a:fld>
            <a:endParaRPr lang="en-US"/>
          </a:p>
        </p:txBody>
      </p:sp>
    </p:spTree>
    <p:extLst>
      <p:ext uri="{BB962C8B-B14F-4D97-AF65-F5344CB8AC3E}">
        <p14:creationId xmlns:p14="http://schemas.microsoft.com/office/powerpoint/2010/main" val="3587159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B3CF4C-D949-4453-AB89-620352D19152}" type="slidenum">
              <a:rPr lang="en-US" smtClean="0"/>
              <a:pPr>
                <a:defRPr/>
              </a:pPr>
              <a:t>1</a:t>
            </a:fld>
            <a:endParaRPr lang="en-US"/>
          </a:p>
        </p:txBody>
      </p:sp>
    </p:spTree>
    <p:extLst>
      <p:ext uri="{BB962C8B-B14F-4D97-AF65-F5344CB8AC3E}">
        <p14:creationId xmlns:p14="http://schemas.microsoft.com/office/powerpoint/2010/main" val="2409147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6275DC-9019-4151-A7B5-E95BE001C434}" type="slidenum">
              <a:rPr lang="en-US" altLang="en-US" smtClean="0"/>
              <a:pPr eaLnBrk="1" hangingPunct="1">
                <a:spcBef>
                  <a:spcPct val="0"/>
                </a:spcBef>
              </a:pPr>
              <a:t>12</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33751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6275DC-9019-4151-A7B5-E95BE001C434}" type="slidenum">
              <a:rPr lang="en-US" altLang="en-US" smtClean="0"/>
              <a:pPr eaLnBrk="1" hangingPunct="1">
                <a:spcBef>
                  <a:spcPct val="0"/>
                </a:spcBef>
              </a:pPr>
              <a:t>13</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49716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sz="1600" dirty="0"/>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731133-F0CE-4FEB-A8D4-C521C0D1F541}" type="slidenum">
              <a:rPr lang="en-US" altLang="en-US" smtClean="0"/>
              <a:pPr eaLnBrk="1" hangingPunct="1">
                <a:spcBef>
                  <a:spcPct val="0"/>
                </a:spcBef>
              </a:pPr>
              <a:t>14</a:t>
            </a:fld>
            <a:endParaRPr lang="en-US" altLang="en-US"/>
          </a:p>
        </p:txBody>
      </p:sp>
    </p:spTree>
    <p:extLst>
      <p:ext uri="{BB962C8B-B14F-4D97-AF65-F5344CB8AC3E}">
        <p14:creationId xmlns:p14="http://schemas.microsoft.com/office/powerpoint/2010/main" val="278235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dirty="0"/>
          </a:p>
        </p:txBody>
      </p:sp>
      <p:sp>
        <p:nvSpPr>
          <p:cNvPr id="44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D19BB4-C28B-44EA-9948-2DCD1FF5768C}"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294642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dirty="0"/>
          </a:p>
        </p:txBody>
      </p:sp>
      <p:sp>
        <p:nvSpPr>
          <p:cNvPr id="440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D19BB4-C28B-44EA-9948-2DCD1FF5768C}"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2944466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dirty="0"/>
          </a:p>
        </p:txBody>
      </p:sp>
      <p:sp>
        <p:nvSpPr>
          <p:cNvPr id="450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EE9291-06BA-4D21-B6D5-7D780EEFF2AC}"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213963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DDDD13-E8EF-41EA-BB86-BE75718069CB}" type="slidenum">
              <a:rPr lang="en-US" altLang="en-US" smtClean="0"/>
              <a:pPr eaLnBrk="1" hangingPunct="1">
                <a:spcBef>
                  <a:spcPct val="0"/>
                </a:spcBef>
              </a:pPr>
              <a:t>18</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38859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3A820E-E123-490D-9916-A867A0B74E3D}" type="slidenum">
              <a:rPr lang="en-US" altLang="en-US" smtClean="0"/>
              <a:pPr eaLnBrk="1" hangingPunct="1">
                <a:spcBef>
                  <a:spcPct val="0"/>
                </a:spcBef>
              </a:pPr>
              <a:t>19</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z="1800" dirty="0"/>
          </a:p>
        </p:txBody>
      </p:sp>
    </p:spTree>
    <p:extLst>
      <p:ext uri="{BB962C8B-B14F-4D97-AF65-F5344CB8AC3E}">
        <p14:creationId xmlns:p14="http://schemas.microsoft.com/office/powerpoint/2010/main" val="2324061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67CB29-EF76-4C5C-BAEA-54CA805F1E78}" type="slidenum">
              <a:rPr lang="en-US" altLang="en-US" smtClean="0"/>
              <a:pPr eaLnBrk="1" hangingPunct="1">
                <a:spcBef>
                  <a:spcPct val="0"/>
                </a:spcBef>
              </a:pPr>
              <a:t>20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13567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08AF1C-D326-4983-B98F-552A0A5AAE4F}" type="slidenum">
              <a:rPr lang="en-US" altLang="en-US" smtClean="0"/>
              <a:pPr eaLnBrk="1" hangingPunct="1">
                <a:spcBef>
                  <a:spcPct val="0"/>
                </a:spcBef>
              </a:pPr>
              <a:t>21</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5420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eaLnBrk="1" hangingPunct="1"/>
            <a:endParaRPr lang="en-US" altLang="en-US" dirty="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49C8595-601A-43F9-8073-F95353D1439A}" type="slidenum">
              <a:rPr lang="en-US" altLang="en-US" smtClean="0"/>
              <a:pPr eaLnBrk="1" hangingPunct="1">
                <a:spcBef>
                  <a:spcPct val="0"/>
                </a:spcBef>
              </a:pPr>
              <a:t>2</a:t>
            </a:fld>
            <a:endParaRPr lang="en-US" altLang="en-US"/>
          </a:p>
        </p:txBody>
      </p:sp>
    </p:spTree>
    <p:extLst>
      <p:ext uri="{BB962C8B-B14F-4D97-AF65-F5344CB8AC3E}">
        <p14:creationId xmlns:p14="http://schemas.microsoft.com/office/powerpoint/2010/main" val="137982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37CF2C-ABB7-44A9-99BF-2FE5D2428227}" type="slidenum">
              <a:rPr lang="en-US" altLang="en-US" smtClean="0"/>
              <a:pPr eaLnBrk="1" hangingPunct="1">
                <a:spcBef>
                  <a:spcPct val="0"/>
                </a:spcBef>
              </a:pPr>
              <a:t>22</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8111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C01683-BC6D-40AA-8BBB-21FA8798BE5F}" type="slidenum">
              <a:rPr lang="en-US" altLang="en-US" smtClean="0"/>
              <a:pPr eaLnBrk="1" hangingPunct="1">
                <a:spcBef>
                  <a:spcPct val="0"/>
                </a:spcBef>
              </a:pPr>
              <a:t>3</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94682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1D5DFF-2BB9-4A95-94F8-ABAF7F318552}" type="slidenum">
              <a:rPr lang="en-US" altLang="en-US" smtClean="0"/>
              <a:pPr eaLnBrk="1" hangingPunct="1">
                <a:spcBef>
                  <a:spcPct val="0"/>
                </a:spcBef>
              </a:pPr>
              <a:t>4</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36430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0B1707-7247-41F0-8712-867E9468689F}" type="slidenum">
              <a:rPr lang="en-US" altLang="en-US" smtClean="0"/>
              <a:pPr eaLnBrk="1" hangingPunct="1">
                <a:spcBef>
                  <a:spcPct val="0"/>
                </a:spcBef>
              </a:pPr>
              <a:t>5</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0918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0B1707-7247-41F0-8712-867E9468689F}" type="slidenum">
              <a:rPr lang="en-US" altLang="en-US" smtClean="0"/>
              <a:pPr eaLnBrk="1" hangingPunct="1">
                <a:spcBef>
                  <a:spcPct val="0"/>
                </a:spcBef>
              </a:pPr>
              <a:t>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16058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6275DC-9019-4151-A7B5-E95BE001C434}" type="slidenum">
              <a:rPr lang="en-US" altLang="en-US" smtClean="0"/>
              <a:pPr eaLnBrk="1" hangingPunct="1">
                <a:spcBef>
                  <a:spcPct val="0"/>
                </a:spcBef>
              </a:pPr>
              <a:t>9</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571313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3BCF8D-613C-4E37-ACD2-A373212BE7B4}" type="slidenum">
              <a:rPr lang="en-US" altLang="en-US" smtClean="0"/>
              <a:pPr eaLnBrk="1" hangingPunct="1">
                <a:spcBef>
                  <a:spcPct val="0"/>
                </a:spcBef>
              </a:pPr>
              <a:t>10</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3876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6275DC-9019-4151-A7B5-E95BE001C434}" type="slidenum">
              <a:rPr lang="en-US" altLang="en-US" smtClean="0"/>
              <a:pPr eaLnBrk="1" hangingPunct="1">
                <a:spcBef>
                  <a:spcPct val="0"/>
                </a:spcBef>
              </a:pPr>
              <a:t>11</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7130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B3BCE2-2E85-4909-9C5E-0F1270C27615}" type="slidenum">
              <a:rPr lang="en-US"/>
              <a:pPr>
                <a:defRPr/>
              </a:pPr>
              <a:t>‹#›</a:t>
            </a:fld>
            <a:endParaRPr lang="en-US"/>
          </a:p>
        </p:txBody>
      </p:sp>
    </p:spTree>
    <p:extLst>
      <p:ext uri="{BB962C8B-B14F-4D97-AF65-F5344CB8AC3E}">
        <p14:creationId xmlns:p14="http://schemas.microsoft.com/office/powerpoint/2010/main" val="10753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052549-00A4-4939-A717-45F0874943CC}" type="slidenum">
              <a:rPr lang="en-US"/>
              <a:pPr>
                <a:defRPr/>
              </a:pPr>
              <a:t>‹#›</a:t>
            </a:fld>
            <a:endParaRPr lang="en-US"/>
          </a:p>
        </p:txBody>
      </p:sp>
    </p:spTree>
    <p:extLst>
      <p:ext uri="{BB962C8B-B14F-4D97-AF65-F5344CB8AC3E}">
        <p14:creationId xmlns:p14="http://schemas.microsoft.com/office/powerpoint/2010/main" val="114673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066FF0-8881-4881-8357-D0ED9540A800}" type="slidenum">
              <a:rPr lang="en-US"/>
              <a:pPr>
                <a:defRPr/>
              </a:pPr>
              <a:t>‹#›</a:t>
            </a:fld>
            <a:endParaRPr lang="en-US"/>
          </a:p>
        </p:txBody>
      </p:sp>
    </p:spTree>
    <p:extLst>
      <p:ext uri="{BB962C8B-B14F-4D97-AF65-F5344CB8AC3E}">
        <p14:creationId xmlns:p14="http://schemas.microsoft.com/office/powerpoint/2010/main" val="333750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ln>
            <a:solidFill>
              <a:schemeClr val="tx1"/>
            </a:solidFill>
          </a:ln>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B3948A-C733-4B1E-BF7C-FB463D26B088}" type="slidenum">
              <a:rPr lang="en-US"/>
              <a:pPr>
                <a:defRPr/>
              </a:pPr>
              <a:t>‹#›</a:t>
            </a:fld>
            <a:endParaRPr lang="en-US"/>
          </a:p>
        </p:txBody>
      </p:sp>
    </p:spTree>
    <p:extLst>
      <p:ext uri="{BB962C8B-B14F-4D97-AF65-F5344CB8AC3E}">
        <p14:creationId xmlns:p14="http://schemas.microsoft.com/office/powerpoint/2010/main" val="6919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80C44B86-BA9A-48D0-B417-B8503D29F04F}" type="slidenum">
              <a:rPr lang="en-US"/>
              <a:pPr>
                <a:defRPr/>
              </a:pPr>
              <a:t>‹#›</a:t>
            </a:fld>
            <a:endParaRPr lang="en-US"/>
          </a:p>
        </p:txBody>
      </p:sp>
    </p:spTree>
    <p:extLst>
      <p:ext uri="{BB962C8B-B14F-4D97-AF65-F5344CB8AC3E}">
        <p14:creationId xmlns:p14="http://schemas.microsoft.com/office/powerpoint/2010/main" val="71709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ABC8B9A-C431-4D60-9D92-0E47A6CDF175}" type="slidenum">
              <a:rPr lang="en-US"/>
              <a:pPr>
                <a:defRPr/>
              </a:pPr>
              <a:t>‹#›</a:t>
            </a:fld>
            <a:endParaRPr lang="en-US"/>
          </a:p>
        </p:txBody>
      </p:sp>
    </p:spTree>
    <p:extLst>
      <p:ext uri="{BB962C8B-B14F-4D97-AF65-F5344CB8AC3E}">
        <p14:creationId xmlns:p14="http://schemas.microsoft.com/office/powerpoint/2010/main" val="130256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F798AB54-F3C2-4596-863D-1FC1D93FC067}" type="slidenum">
              <a:rPr lang="en-US"/>
              <a:pPr>
                <a:defRPr/>
              </a:pPr>
              <a:t>‹#›</a:t>
            </a:fld>
            <a:endParaRPr lang="en-US"/>
          </a:p>
        </p:txBody>
      </p:sp>
    </p:spTree>
    <p:extLst>
      <p:ext uri="{BB962C8B-B14F-4D97-AF65-F5344CB8AC3E}">
        <p14:creationId xmlns:p14="http://schemas.microsoft.com/office/powerpoint/2010/main" val="17316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864332-12B8-4D45-B20E-0958496B1B78}" type="slidenum">
              <a:rPr lang="en-US"/>
              <a:pPr>
                <a:defRPr/>
              </a:pPr>
              <a:t>‹#›</a:t>
            </a:fld>
            <a:endParaRPr lang="en-US"/>
          </a:p>
        </p:txBody>
      </p:sp>
    </p:spTree>
    <p:extLst>
      <p:ext uri="{BB962C8B-B14F-4D97-AF65-F5344CB8AC3E}">
        <p14:creationId xmlns:p14="http://schemas.microsoft.com/office/powerpoint/2010/main" val="307304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C6BFA-C4C9-4BCD-8447-C4FADB3AA69A}" type="slidenum">
              <a:rPr lang="en-US"/>
              <a:pPr>
                <a:defRPr/>
              </a:pPr>
              <a:t>‹#›</a:t>
            </a:fld>
            <a:endParaRPr lang="en-US"/>
          </a:p>
        </p:txBody>
      </p:sp>
    </p:spTree>
    <p:extLst>
      <p:ext uri="{BB962C8B-B14F-4D97-AF65-F5344CB8AC3E}">
        <p14:creationId xmlns:p14="http://schemas.microsoft.com/office/powerpoint/2010/main" val="421633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2F1982-FF80-41D8-8951-FB931146F7A5}" type="slidenum">
              <a:rPr lang="en-US"/>
              <a:pPr>
                <a:defRPr/>
              </a:pPr>
              <a:t>‹#›</a:t>
            </a:fld>
            <a:endParaRPr lang="en-US"/>
          </a:p>
        </p:txBody>
      </p:sp>
    </p:spTree>
    <p:extLst>
      <p:ext uri="{BB962C8B-B14F-4D97-AF65-F5344CB8AC3E}">
        <p14:creationId xmlns:p14="http://schemas.microsoft.com/office/powerpoint/2010/main" val="44200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DEE48A-86DC-4EF5-95DB-A692CEB2E8BE}" type="slidenum">
              <a:rPr lang="en-US"/>
              <a:pPr>
                <a:defRPr/>
              </a:pPr>
              <a:t>‹#›</a:t>
            </a:fld>
            <a:endParaRPr lang="en-US"/>
          </a:p>
        </p:txBody>
      </p:sp>
    </p:spTree>
    <p:extLst>
      <p:ext uri="{BB962C8B-B14F-4D97-AF65-F5344CB8AC3E}">
        <p14:creationId xmlns:p14="http://schemas.microsoft.com/office/powerpoint/2010/main" val="272459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60350"/>
            <a:ext cx="8229600" cy="11255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57BC723A-3CBB-409B-ABDB-5DC13399E1B8}"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33" name="Rectangle 21"/>
          <p:cNvSpPr>
            <a:spLocks noChangeArrowheads="1"/>
          </p:cNvSpPr>
          <p:nvPr userDrawn="1"/>
        </p:nvSpPr>
        <p:spPr bwMode="auto">
          <a:xfrm>
            <a:off x="6934200" y="6400800"/>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r">
              <a:defRPr/>
            </a:pPr>
            <a:r>
              <a:rPr lang="en-US" sz="1000">
                <a:effectLst>
                  <a:outerShdw blurRad="38100" dist="38100" dir="2700000" algn="tl">
                    <a:srgbClr val="C0C0C0"/>
                  </a:outerShdw>
                </a:effectLst>
                <a:latin typeface="Times New Roman" pitchFamily="18" charset="0"/>
              </a:rPr>
              <a:t>15-</a:t>
            </a:r>
            <a:fld id="{080D4777-0A03-4931-B43A-5DA98E7506DC}" type="slidenum">
              <a:rPr lang="en-US" sz="1000">
                <a:effectLst>
                  <a:outerShdw blurRad="38100" dist="38100" dir="2700000" algn="tl">
                    <a:srgbClr val="C0C0C0"/>
                  </a:outerShdw>
                </a:effectLst>
                <a:latin typeface="Times New Roman" pitchFamily="18" charset="0"/>
              </a:rPr>
              <a:pPr algn="r">
                <a:defRPr/>
              </a:pPr>
              <a:t>‹#›</a:t>
            </a:fld>
            <a:endParaRPr lang="en-US" sz="1000">
              <a:effectLst>
                <a:outerShdw blurRad="38100" dist="38100" dir="2700000" algn="tl">
                  <a:srgbClr val="C0C0C0"/>
                </a:outerShdw>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56"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lnSpc>
          <a:spcPts val="5800"/>
        </a:lnSpc>
        <a:spcBef>
          <a:spcPct val="0"/>
        </a:spcBef>
        <a:spcAft>
          <a:spcPct val="0"/>
        </a:spcAft>
        <a:defRPr sz="4200" kern="1200">
          <a:solidFill>
            <a:schemeClr val="tx1"/>
          </a:solidFill>
          <a:effectLst>
            <a:outerShdw blurRad="63500" dist="38100" dir="5400000" algn="t" rotWithShape="0">
              <a:prstClr val="black">
                <a:alpha val="25000"/>
              </a:prstClr>
            </a:outerShdw>
          </a:effectLst>
          <a:latin typeface="Arial" pitchFamily="34" charset="0"/>
          <a:ea typeface="+mj-ea"/>
          <a:cs typeface="Arial" pitchFamily="34" charset="0"/>
        </a:defRPr>
      </a:lvl1pPr>
      <a:lvl2pPr algn="ctr" rtl="0" eaLnBrk="0" fontAlgn="base" hangingPunct="0">
        <a:lnSpc>
          <a:spcPts val="5800"/>
        </a:lnSpc>
        <a:spcBef>
          <a:spcPct val="0"/>
        </a:spcBef>
        <a:spcAft>
          <a:spcPct val="0"/>
        </a:spcAft>
        <a:defRPr sz="4200">
          <a:solidFill>
            <a:schemeClr val="tx1"/>
          </a:solidFill>
          <a:latin typeface="Arial" charset="0"/>
          <a:cs typeface="Arial" charset="0"/>
        </a:defRPr>
      </a:lvl2pPr>
      <a:lvl3pPr algn="ctr" rtl="0" eaLnBrk="0" fontAlgn="base" hangingPunct="0">
        <a:lnSpc>
          <a:spcPts val="5800"/>
        </a:lnSpc>
        <a:spcBef>
          <a:spcPct val="0"/>
        </a:spcBef>
        <a:spcAft>
          <a:spcPct val="0"/>
        </a:spcAft>
        <a:defRPr sz="4200">
          <a:solidFill>
            <a:schemeClr val="tx1"/>
          </a:solidFill>
          <a:latin typeface="Arial" charset="0"/>
          <a:cs typeface="Arial" charset="0"/>
        </a:defRPr>
      </a:lvl3pPr>
      <a:lvl4pPr algn="ctr" rtl="0" eaLnBrk="0" fontAlgn="base" hangingPunct="0">
        <a:lnSpc>
          <a:spcPts val="5800"/>
        </a:lnSpc>
        <a:spcBef>
          <a:spcPct val="0"/>
        </a:spcBef>
        <a:spcAft>
          <a:spcPct val="0"/>
        </a:spcAft>
        <a:defRPr sz="4200">
          <a:solidFill>
            <a:schemeClr val="tx1"/>
          </a:solidFill>
          <a:latin typeface="Arial" charset="0"/>
          <a:cs typeface="Arial" charset="0"/>
        </a:defRPr>
      </a:lvl4pPr>
      <a:lvl5pPr algn="ctr" rtl="0" eaLnBrk="0" fontAlgn="base" hangingPunct="0">
        <a:lnSpc>
          <a:spcPts val="5800"/>
        </a:lnSpc>
        <a:spcBef>
          <a:spcPct val="0"/>
        </a:spcBef>
        <a:spcAft>
          <a:spcPct val="0"/>
        </a:spcAft>
        <a:defRPr sz="4200">
          <a:solidFill>
            <a:schemeClr val="tx1"/>
          </a:solidFill>
          <a:latin typeface="Arial" charset="0"/>
          <a:cs typeface="Arial" charset="0"/>
        </a:defRPr>
      </a:lvl5pPr>
      <a:lvl6pPr marL="457200" algn="ctr" rtl="0" eaLnBrk="1" fontAlgn="base" hangingPunct="1">
        <a:lnSpc>
          <a:spcPts val="5800"/>
        </a:lnSpc>
        <a:spcBef>
          <a:spcPct val="0"/>
        </a:spcBef>
        <a:spcAft>
          <a:spcPct val="0"/>
        </a:spcAft>
        <a:defRPr sz="4200">
          <a:solidFill>
            <a:schemeClr val="tx2"/>
          </a:solidFill>
          <a:latin typeface="Arial" charset="0"/>
          <a:cs typeface="Arial" charset="0"/>
        </a:defRPr>
      </a:lvl6pPr>
      <a:lvl7pPr marL="914400" algn="ctr" rtl="0" eaLnBrk="1" fontAlgn="base" hangingPunct="1">
        <a:lnSpc>
          <a:spcPts val="5800"/>
        </a:lnSpc>
        <a:spcBef>
          <a:spcPct val="0"/>
        </a:spcBef>
        <a:spcAft>
          <a:spcPct val="0"/>
        </a:spcAft>
        <a:defRPr sz="4200">
          <a:solidFill>
            <a:schemeClr val="tx2"/>
          </a:solidFill>
          <a:latin typeface="Arial" charset="0"/>
          <a:cs typeface="Arial" charset="0"/>
        </a:defRPr>
      </a:lvl7pPr>
      <a:lvl8pPr marL="1371600" algn="ctr" rtl="0" eaLnBrk="1" fontAlgn="base" hangingPunct="1">
        <a:lnSpc>
          <a:spcPts val="5800"/>
        </a:lnSpc>
        <a:spcBef>
          <a:spcPct val="0"/>
        </a:spcBef>
        <a:spcAft>
          <a:spcPct val="0"/>
        </a:spcAft>
        <a:defRPr sz="4200">
          <a:solidFill>
            <a:schemeClr val="tx2"/>
          </a:solidFill>
          <a:latin typeface="Arial" charset="0"/>
          <a:cs typeface="Arial" charset="0"/>
        </a:defRPr>
      </a:lvl8pPr>
      <a:lvl9pPr marL="1828800" algn="ctr" rtl="0" eaLnBrk="1" fontAlgn="base" hangingPunct="1">
        <a:lnSpc>
          <a:spcPts val="5800"/>
        </a:lnSpc>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50000"/>
        </a:spcBef>
        <a:spcAft>
          <a:spcPct val="0"/>
        </a:spcAft>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50000"/>
        </a:spcBef>
        <a:spcAft>
          <a:spcPct val="0"/>
        </a:spcAft>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5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950" y="2854325"/>
            <a:ext cx="4103687" cy="1692275"/>
          </a:xfrm>
          <a:ln>
            <a:noFill/>
          </a:ln>
        </p:spPr>
        <p:txBody>
          <a:bodyPr anchor="ctr">
            <a:noAutofit/>
          </a:bodyPr>
          <a:lstStyle/>
          <a:p>
            <a:r>
              <a:rPr lang="en-US" sz="3000" dirty="0">
                <a:effectLst>
                  <a:outerShdw blurRad="38100" dist="38100" dir="2700000" algn="tl">
                    <a:srgbClr val="C0C0C0"/>
                  </a:outerShdw>
                </a:effectLst>
                <a:latin typeface="Arial" charset="0"/>
                <a:cs typeface="Arial" charset="0"/>
              </a:rPr>
              <a:t>Chapter 15 </a:t>
            </a:r>
            <a:br>
              <a:rPr lang="en-US" sz="3000" dirty="0">
                <a:effectLst>
                  <a:outerShdw blurRad="38100" dist="38100" dir="2700000" algn="tl">
                    <a:srgbClr val="C0C0C0"/>
                  </a:outerShdw>
                </a:effectLst>
                <a:latin typeface="Arial" charset="0"/>
                <a:cs typeface="Arial" charset="0"/>
              </a:rPr>
            </a:br>
            <a:r>
              <a:rPr lang="en-US" sz="3000" dirty="0">
                <a:effectLst>
                  <a:outerShdw blurRad="38100" dist="38100" dir="2700000" algn="tl">
                    <a:srgbClr val="C0C0C0"/>
                  </a:outerShdw>
                </a:effectLst>
                <a:latin typeface="Arial" charset="0"/>
                <a:cs typeface="Arial" charset="0"/>
              </a:rPr>
              <a:t>Labor Law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11" y="734217"/>
            <a:ext cx="4484083" cy="5458211"/>
          </a:xfrm>
          <a:prstGeom prst="rect">
            <a:avLst/>
          </a:prstGeom>
        </p:spPr>
      </p:pic>
      <p:sp>
        <p:nvSpPr>
          <p:cNvPr id="6" name="Content Placeholder 2">
            <a:extLst>
              <a:ext uri="{FF2B5EF4-FFF2-40B4-BE49-F238E27FC236}">
                <a16:creationId xmlns:a16="http://schemas.microsoft.com/office/drawing/2014/main" id="{515EB055-06F6-40F4-9EA5-7DAC695341FD}"/>
              </a:ext>
            </a:extLst>
          </p:cNvPr>
          <p:cNvSpPr txBox="1">
            <a:spLocks/>
          </p:cNvSpPr>
          <p:nvPr/>
        </p:nvSpPr>
        <p:spPr bwMode="auto">
          <a:xfrm>
            <a:off x="5105400" y="5638800"/>
            <a:ext cx="3787775" cy="66037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5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Arial" pitchFamily="34" charset="0"/>
              </a:defRPr>
            </a:lvl1pPr>
            <a:lvl2pPr marL="457200" indent="0" algn="l" rtl="0" eaLnBrk="0" fontAlgn="base" hangingPunct="0">
              <a:spcBef>
                <a:spcPct val="50000"/>
              </a:spcBef>
              <a:spcAft>
                <a:spcPct val="0"/>
              </a:spcAft>
              <a:buFont typeface="Arial" panose="020B0604020202020204" pitchFamily="34" charset="0"/>
              <a:buNone/>
              <a:defRPr sz="1800" kern="1200">
                <a:solidFill>
                  <a:schemeClr val="tx1">
                    <a:tint val="75000"/>
                  </a:schemeClr>
                </a:solidFill>
                <a:latin typeface="Calibri" panose="020F0502020204030204" pitchFamily="34" charset="0"/>
                <a:ea typeface="+mn-ea"/>
                <a:cs typeface="Arial" pitchFamily="34" charset="0"/>
              </a:defRPr>
            </a:lvl2pPr>
            <a:lvl3pPr marL="914400" indent="0" algn="l" rtl="0" eaLnBrk="0" fontAlgn="base" hangingPunct="0">
              <a:spcBef>
                <a:spcPct val="50000"/>
              </a:spcBef>
              <a:spcAft>
                <a:spcPct val="0"/>
              </a:spcAft>
              <a:buFont typeface="Arial" panose="020B0604020202020204" pitchFamily="34" charset="0"/>
              <a:buNone/>
              <a:defRPr sz="1600" kern="1200">
                <a:solidFill>
                  <a:schemeClr val="tx1">
                    <a:tint val="75000"/>
                  </a:schemeClr>
                </a:solidFill>
                <a:latin typeface="Calibri" panose="020F0502020204030204" pitchFamily="34" charset="0"/>
                <a:ea typeface="+mn-ea"/>
                <a:cs typeface="Arial" pitchFamily="34" charset="0"/>
              </a:defRPr>
            </a:lvl3pPr>
            <a:lvl4pPr marL="1371600" indent="0" algn="l" rtl="0" eaLnBrk="0" fontAlgn="base" hangingPunct="0">
              <a:spcBef>
                <a:spcPct val="20000"/>
              </a:spcBef>
              <a:spcAft>
                <a:spcPct val="0"/>
              </a:spcAft>
              <a:buFont typeface="Courier New" pitchFamily="49" charset="0"/>
              <a:buNone/>
              <a:defRPr sz="1400" kern="1200">
                <a:solidFill>
                  <a:schemeClr val="tx1">
                    <a:tint val="75000"/>
                  </a:schemeClr>
                </a:solidFill>
                <a:latin typeface="Arial" pitchFamily="34" charset="0"/>
                <a:ea typeface="+mn-ea"/>
                <a:cs typeface="Arial" pitchFamily="34" charset="0"/>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5034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457200" y="260350"/>
            <a:ext cx="8229600" cy="828221"/>
          </a:xfrm>
        </p:spPr>
        <p:txBody>
          <a:bodyPr/>
          <a:lstStyle/>
          <a:p>
            <a:pPr eaLnBrk="1" hangingPunct="1">
              <a:defRPr/>
            </a:pPr>
            <a:r>
              <a:rPr lang="en-IN" sz="2400" dirty="0"/>
              <a:t>The National </a:t>
            </a:r>
            <a:r>
              <a:rPr lang="en-US" sz="2400" dirty="0"/>
              <a:t>Labor</a:t>
            </a:r>
            <a:r>
              <a:rPr lang="en-IN" sz="2400" dirty="0"/>
              <a:t> Relations Act of 1935 (Wagner Act) - Concepts</a:t>
            </a:r>
            <a:endParaRPr lang="en-US" sz="3600" dirty="0"/>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graphicFrame>
        <p:nvGraphicFramePr>
          <p:cNvPr id="7" name="Content Placeholder 4">
            <a:extLst>
              <a:ext uri="{FF2B5EF4-FFF2-40B4-BE49-F238E27FC236}">
                <a16:creationId xmlns:a16="http://schemas.microsoft.com/office/drawing/2014/main" id="{A46FB04F-89BF-2F44-AA06-EDA0869AAB69}"/>
              </a:ext>
            </a:extLst>
          </p:cNvPr>
          <p:cNvGraphicFramePr>
            <a:graphicFrameLocks noGrp="1"/>
          </p:cNvGraphicFramePr>
          <p:nvPr>
            <p:ph idx="1"/>
            <p:extLst>
              <p:ext uri="{D42A27DB-BD31-4B8C-83A1-F6EECF244321}">
                <p14:modId xmlns:p14="http://schemas.microsoft.com/office/powerpoint/2010/main" val="2287822151"/>
              </p:ext>
            </p:extLst>
          </p:nvPr>
        </p:nvGraphicFramePr>
        <p:xfrm>
          <a:off x="520699" y="1168402"/>
          <a:ext cx="8153401" cy="5105400"/>
        </p:xfrm>
        <a:graphic>
          <a:graphicData uri="http://schemas.openxmlformats.org/drawingml/2006/table">
            <a:tbl>
              <a:tblPr firstRow="1" bandRow="1">
                <a:tableStyleId>{5C22544A-7EE6-4342-B048-85BDC9FD1C3A}</a:tableStyleId>
              </a:tblPr>
              <a:tblGrid>
                <a:gridCol w="2507002">
                  <a:extLst>
                    <a:ext uri="{9D8B030D-6E8A-4147-A177-3AD203B41FA5}">
                      <a16:colId xmlns:a16="http://schemas.microsoft.com/office/drawing/2014/main" val="20000"/>
                    </a:ext>
                  </a:extLst>
                </a:gridCol>
                <a:gridCol w="5646399">
                  <a:extLst>
                    <a:ext uri="{9D8B030D-6E8A-4147-A177-3AD203B41FA5}">
                      <a16:colId xmlns:a16="http://schemas.microsoft.com/office/drawing/2014/main" val="20001"/>
                    </a:ext>
                  </a:extLst>
                </a:gridCol>
              </a:tblGrid>
              <a:tr h="638175">
                <a:tc>
                  <a:txBody>
                    <a:bodyPr/>
                    <a:lstStyle/>
                    <a:p>
                      <a:pPr algn="ctr"/>
                      <a:r>
                        <a:rPr lang="en-US" sz="1400" dirty="0"/>
                        <a:t>Unions </a:t>
                      </a:r>
                    </a:p>
                  </a:txBody>
                  <a:tcPr marL="91427" marR="91427" marT="45726" marB="45726"/>
                </a:tc>
                <a:tc>
                  <a:txBody>
                    <a:bodyPr/>
                    <a:lstStyle/>
                    <a:p>
                      <a:pPr algn="ctr"/>
                      <a:r>
                        <a:rPr lang="en-US" sz="1400" dirty="0"/>
                        <a:t>Meaning</a:t>
                      </a:r>
                    </a:p>
                  </a:txBody>
                  <a:tcPr marL="91427" marR="91427" marT="45726" marB="45726"/>
                </a:tc>
                <a:extLst>
                  <a:ext uri="{0D108BD9-81ED-4DB2-BD59-A6C34878D82A}">
                    <a16:rowId xmlns:a16="http://schemas.microsoft.com/office/drawing/2014/main" val="10000"/>
                  </a:ext>
                </a:extLst>
              </a:tr>
              <a:tr h="638175">
                <a:tc>
                  <a:txBody>
                    <a:bodyPr/>
                    <a:lstStyle/>
                    <a:p>
                      <a:pPr algn="ctr"/>
                      <a:r>
                        <a:rPr lang="en-US" sz="1400" b="1" dirty="0"/>
                        <a:t>Community of interests</a:t>
                      </a:r>
                    </a:p>
                  </a:txBody>
                  <a:tcPr marL="91427" marR="91427" marT="45726" marB="45726"/>
                </a:tc>
                <a:tc>
                  <a:txBody>
                    <a:bodyPr/>
                    <a:lstStyle/>
                    <a:p>
                      <a:pPr algn="ctr"/>
                      <a:r>
                        <a:rPr lang="en-US" sz="1400" dirty="0"/>
                        <a:t>Factors employees have in common for bargaining purposes</a:t>
                      </a:r>
                    </a:p>
                  </a:txBody>
                  <a:tcPr marL="91427" marR="91427" marT="45726" marB="45726"/>
                </a:tc>
                <a:extLst>
                  <a:ext uri="{0D108BD9-81ED-4DB2-BD59-A6C34878D82A}">
                    <a16:rowId xmlns:a16="http://schemas.microsoft.com/office/drawing/2014/main" val="10001"/>
                  </a:ext>
                </a:extLst>
              </a:tr>
              <a:tr h="638175">
                <a:tc>
                  <a:txBody>
                    <a:bodyPr/>
                    <a:lstStyle/>
                    <a:p>
                      <a:pPr algn="ctr"/>
                      <a:r>
                        <a:rPr lang="en-US" sz="1400" b="1" dirty="0"/>
                        <a:t>Bargaining unit</a:t>
                      </a:r>
                    </a:p>
                  </a:txBody>
                  <a:tcPr marL="91427" marR="91427" marT="45726" marB="45726"/>
                </a:tc>
                <a:tc>
                  <a:txBody>
                    <a:bodyPr/>
                    <a:lstStyle/>
                    <a:p>
                      <a:pPr algn="ctr"/>
                      <a:r>
                        <a:rPr lang="en-US" sz="1400" dirty="0"/>
                        <a:t>The group of employees in a workplace that have the legal right to bargain with the employer</a:t>
                      </a:r>
                    </a:p>
                  </a:txBody>
                  <a:tcPr marL="91427" marR="91427" marT="45726" marB="45726"/>
                </a:tc>
                <a:extLst>
                  <a:ext uri="{0D108BD9-81ED-4DB2-BD59-A6C34878D82A}">
                    <a16:rowId xmlns:a16="http://schemas.microsoft.com/office/drawing/2014/main" val="10002"/>
                  </a:ext>
                </a:extLst>
              </a:tr>
              <a:tr h="638175">
                <a:tc>
                  <a:txBody>
                    <a:bodyPr/>
                    <a:lstStyle/>
                    <a:p>
                      <a:pPr algn="ctr"/>
                      <a:r>
                        <a:rPr lang="en-US" sz="1400" b="1" dirty="0"/>
                        <a:t>Shop steward</a:t>
                      </a:r>
                    </a:p>
                  </a:txBody>
                  <a:tcPr marL="91427" marR="91427" marT="45726" marB="45726"/>
                </a:tc>
                <a:tc>
                  <a:txBody>
                    <a:bodyPr/>
                    <a:lstStyle/>
                    <a:p>
                      <a:pPr algn="ctr"/>
                      <a:r>
                        <a:rPr lang="en-US" sz="1400" b="0" i="0" u="none" strike="noStrike" kern="1200" baseline="0" dirty="0">
                          <a:solidFill>
                            <a:schemeClr val="dk1"/>
                          </a:solidFill>
                          <a:latin typeface="+mn-lt"/>
                          <a:ea typeface="+mn-ea"/>
                          <a:cs typeface="+mn-cs"/>
                        </a:rPr>
                        <a:t>Union member chosen as intermediary between union members and employer (elected by members)</a:t>
                      </a:r>
                      <a:endParaRPr lang="en-US" sz="1400" dirty="0"/>
                    </a:p>
                  </a:txBody>
                  <a:tcPr marL="91427" marR="91427" marT="45726" marB="45726"/>
                </a:tc>
                <a:extLst>
                  <a:ext uri="{0D108BD9-81ED-4DB2-BD59-A6C34878D82A}">
                    <a16:rowId xmlns:a16="http://schemas.microsoft.com/office/drawing/2014/main" val="10003"/>
                  </a:ext>
                </a:extLst>
              </a:tr>
              <a:tr h="638175">
                <a:tc>
                  <a:txBody>
                    <a:bodyPr/>
                    <a:lstStyle/>
                    <a:p>
                      <a:pPr algn="ctr"/>
                      <a:r>
                        <a:rPr lang="en-US" sz="1400" b="1" dirty="0"/>
                        <a:t>Collective</a:t>
                      </a:r>
                      <a:r>
                        <a:rPr lang="en-US" sz="1400" b="1" baseline="0" dirty="0"/>
                        <a:t> </a:t>
                      </a:r>
                      <a:r>
                        <a:rPr lang="en-US" sz="1400" b="1" dirty="0"/>
                        <a:t>bargaining</a:t>
                      </a:r>
                      <a:r>
                        <a:rPr lang="en-US" sz="1400" b="1" baseline="0" dirty="0"/>
                        <a:t> </a:t>
                      </a:r>
                      <a:r>
                        <a:rPr lang="en-US" sz="1400" b="1" dirty="0"/>
                        <a:t>agreement</a:t>
                      </a:r>
                    </a:p>
                  </a:txBody>
                  <a:tcPr marL="91427" marR="91427" marT="45704" marB="45704"/>
                </a:tc>
                <a:tc>
                  <a:txBody>
                    <a:bodyPr/>
                    <a:lstStyle/>
                    <a:p>
                      <a:pPr algn="ctr"/>
                      <a:r>
                        <a:rPr lang="en-US" sz="1400" b="0" i="0" u="none" strike="noStrike" kern="1200" baseline="0" dirty="0">
                          <a:solidFill>
                            <a:srgbClr val="FF0000"/>
                          </a:solidFill>
                          <a:latin typeface="+mn-lt"/>
                          <a:ea typeface="+mn-ea"/>
                          <a:cs typeface="+mn-cs"/>
                        </a:rPr>
                        <a:t>Negotiated contract between labor and management</a:t>
                      </a:r>
                      <a:endParaRPr lang="en-US" sz="1400" dirty="0">
                        <a:solidFill>
                          <a:srgbClr val="FF0000"/>
                        </a:solidFill>
                      </a:endParaRPr>
                    </a:p>
                  </a:txBody>
                  <a:tcPr marL="91427" marR="91427" marT="45704" marB="45704"/>
                </a:tc>
                <a:extLst>
                  <a:ext uri="{0D108BD9-81ED-4DB2-BD59-A6C34878D82A}">
                    <a16:rowId xmlns:a16="http://schemas.microsoft.com/office/drawing/2014/main" val="10004"/>
                  </a:ext>
                </a:extLst>
              </a:tr>
              <a:tr h="638175">
                <a:tc>
                  <a:txBody>
                    <a:bodyPr/>
                    <a:lstStyle/>
                    <a:p>
                      <a:pPr algn="ctr"/>
                      <a:r>
                        <a:rPr lang="en-US" sz="1400" b="1" dirty="0"/>
                        <a:t>Industrial union</a:t>
                      </a:r>
                    </a:p>
                  </a:txBody>
                  <a:tcPr marL="91427" marR="91427" marT="45704" marB="45704"/>
                </a:tc>
                <a:tc>
                  <a:txBody>
                    <a:bodyPr/>
                    <a:lstStyle/>
                    <a:p>
                      <a:pPr algn="ctr"/>
                      <a:r>
                        <a:rPr lang="en-US" sz="1400" b="0" i="0" u="none" strike="noStrike" kern="1200" baseline="0" dirty="0">
                          <a:solidFill>
                            <a:schemeClr val="dk1"/>
                          </a:solidFill>
                          <a:latin typeface="+mn-lt"/>
                          <a:ea typeface="+mn-ea"/>
                          <a:cs typeface="+mn-cs"/>
                        </a:rPr>
                        <a:t>Union organized across an industry, regardless of members’ job type </a:t>
                      </a:r>
                      <a:r>
                        <a:rPr lang="en-US" sz="1400" b="0" i="0" u="none" strike="noStrike" kern="1200" baseline="0" dirty="0">
                          <a:solidFill>
                            <a:srgbClr val="FF0000"/>
                          </a:solidFill>
                          <a:latin typeface="+mn-lt"/>
                          <a:ea typeface="+mn-ea"/>
                          <a:cs typeface="+mn-cs"/>
                        </a:rPr>
                        <a:t>(ex. United Auto Workers (UAW))</a:t>
                      </a:r>
                      <a:endParaRPr lang="en-US" sz="1400" dirty="0">
                        <a:solidFill>
                          <a:srgbClr val="FF0000"/>
                        </a:solidFill>
                      </a:endParaRPr>
                    </a:p>
                  </a:txBody>
                  <a:tcPr marL="91427" marR="91427" marT="45704" marB="45704"/>
                </a:tc>
                <a:extLst>
                  <a:ext uri="{0D108BD9-81ED-4DB2-BD59-A6C34878D82A}">
                    <a16:rowId xmlns:a16="http://schemas.microsoft.com/office/drawing/2014/main" val="10005"/>
                  </a:ext>
                </a:extLst>
              </a:tr>
              <a:tr h="638175">
                <a:tc>
                  <a:txBody>
                    <a:bodyPr/>
                    <a:lstStyle/>
                    <a:p>
                      <a:pPr algn="ctr"/>
                      <a:r>
                        <a:rPr lang="en-US" sz="1400" b="1" dirty="0"/>
                        <a:t>Craft unions</a:t>
                      </a:r>
                    </a:p>
                  </a:txBody>
                  <a:tcPr marL="91427" marR="91427" marT="45704" marB="45704"/>
                </a:tc>
                <a:tc>
                  <a:txBody>
                    <a:bodyPr/>
                    <a:lstStyle/>
                    <a:p>
                      <a:pPr algn="ctr"/>
                      <a:r>
                        <a:rPr lang="en-US" sz="1400" b="0" i="0" u="none" strike="noStrike" kern="1200" baseline="0" dirty="0">
                          <a:solidFill>
                            <a:schemeClr val="dk1"/>
                          </a:solidFill>
                          <a:latin typeface="+mn-lt"/>
                          <a:ea typeface="+mn-ea"/>
                          <a:cs typeface="+mn-cs"/>
                        </a:rPr>
                        <a:t>Unions organized by the employee’s craft or trade </a:t>
                      </a:r>
                      <a:r>
                        <a:rPr lang="en-US" sz="1400" b="0" i="0" u="none" strike="noStrike" kern="1200" baseline="0" dirty="0">
                          <a:solidFill>
                            <a:srgbClr val="FF0000"/>
                          </a:solidFill>
                          <a:latin typeface="+mn-lt"/>
                          <a:ea typeface="+mn-ea"/>
                          <a:cs typeface="+mn-cs"/>
                        </a:rPr>
                        <a:t>(ex. International Woodworkers of America)</a:t>
                      </a:r>
                    </a:p>
                  </a:txBody>
                  <a:tcPr marL="91427" marR="91427" marT="45704" marB="45704"/>
                </a:tc>
                <a:extLst>
                  <a:ext uri="{0D108BD9-81ED-4DB2-BD59-A6C34878D82A}">
                    <a16:rowId xmlns:a16="http://schemas.microsoft.com/office/drawing/2014/main" val="10006"/>
                  </a:ext>
                </a:extLst>
              </a:tr>
              <a:tr h="638175">
                <a:tc>
                  <a:txBody>
                    <a:bodyPr/>
                    <a:lstStyle/>
                    <a:p>
                      <a:pPr algn="ctr"/>
                      <a:r>
                        <a:rPr lang="en-US" sz="1400" b="1" dirty="0"/>
                        <a:t>Business agent</a:t>
                      </a:r>
                    </a:p>
                  </a:txBody>
                  <a:tcPr marL="91427" marR="91427" marT="45704" marB="45704"/>
                </a:tc>
                <a:tc>
                  <a:txBody>
                    <a:bodyPr/>
                    <a:lstStyle/>
                    <a:p>
                      <a:pPr algn="ctr"/>
                      <a:r>
                        <a:rPr lang="en-US" sz="1400" b="0" i="0" u="none" strike="noStrike" kern="1200" baseline="0" dirty="0">
                          <a:solidFill>
                            <a:schemeClr val="dk1"/>
                          </a:solidFill>
                          <a:latin typeface="+mn-lt"/>
                          <a:ea typeface="+mn-ea"/>
                          <a:cs typeface="+mn-cs"/>
                        </a:rPr>
                        <a:t>The representative of a union, usually craft</a:t>
                      </a:r>
                    </a:p>
                  </a:txBody>
                  <a:tcPr marL="91427" marR="91427" marT="45704" marB="45704"/>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p:txBody>
          <a:bodyPr/>
          <a:lstStyle/>
          <a:p>
            <a:pPr eaLnBrk="1" hangingPunct="1">
              <a:defRPr/>
            </a:pPr>
            <a:r>
              <a:rPr lang="en-IN" sz="3600" dirty="0"/>
              <a:t>National </a:t>
            </a:r>
            <a:r>
              <a:rPr lang="en-US" sz="3600" dirty="0"/>
              <a:t>Labor</a:t>
            </a:r>
            <a:r>
              <a:rPr lang="en-IN" sz="3600" dirty="0"/>
              <a:t> Relations Act - Unions</a:t>
            </a:r>
            <a:endParaRPr lang="en-US" sz="3600" dirty="0"/>
          </a:p>
        </p:txBody>
      </p:sp>
      <p:sp>
        <p:nvSpPr>
          <p:cNvPr id="14339" name="Rectangle 4"/>
          <p:cNvSpPr>
            <a:spLocks noGrp="1" noChangeArrowheads="1"/>
          </p:cNvSpPr>
          <p:nvPr>
            <p:ph idx="1"/>
          </p:nvPr>
        </p:nvSpPr>
        <p:spPr>
          <a:xfrm>
            <a:off x="457200" y="1600200"/>
            <a:ext cx="8229600" cy="4706471"/>
          </a:xfrm>
        </p:spPr>
        <p:txBody>
          <a:bodyPr/>
          <a:lstStyle/>
          <a:p>
            <a:pPr eaLnBrk="1" hangingPunct="1">
              <a:spcBef>
                <a:spcPts val="1200"/>
              </a:spcBef>
            </a:pPr>
            <a:r>
              <a:rPr lang="en-IN" altLang="en-US" dirty="0">
                <a:latin typeface="Arial" charset="0"/>
                <a:cs typeface="Arial" charset="0"/>
              </a:rPr>
              <a:t>Composed of nonsupervisory or </a:t>
            </a:r>
            <a:r>
              <a:rPr lang="en-IN" altLang="en-US" dirty="0" err="1">
                <a:latin typeface="Arial" charset="0"/>
                <a:cs typeface="Arial" charset="0"/>
              </a:rPr>
              <a:t>nonmanagerial</a:t>
            </a:r>
            <a:r>
              <a:rPr lang="en-IN" altLang="en-US" dirty="0">
                <a:latin typeface="Arial" charset="0"/>
                <a:cs typeface="Arial" charset="0"/>
              </a:rPr>
              <a:t> employees, including part-time workers</a:t>
            </a:r>
          </a:p>
          <a:p>
            <a:pPr lvl="1" eaLnBrk="1" hangingPunct="1">
              <a:spcBef>
                <a:spcPts val="1200"/>
              </a:spcBef>
            </a:pPr>
            <a:r>
              <a:rPr lang="en-IN" altLang="en-US" dirty="0">
                <a:latin typeface="Arial" charset="0"/>
                <a:cs typeface="Arial" charset="0"/>
              </a:rPr>
              <a:t>Excluded - Agricultural and domestic workers, independent contractors, and those employed by their spouse or parent</a:t>
            </a:r>
          </a:p>
          <a:p>
            <a:pPr eaLnBrk="1" hangingPunct="1">
              <a:spcBef>
                <a:spcPts val="1200"/>
              </a:spcBef>
            </a:pPr>
            <a:r>
              <a:rPr lang="en-IN" altLang="en-US" b="1" dirty="0">
                <a:latin typeface="Arial" charset="0"/>
                <a:cs typeface="Arial" charset="0"/>
              </a:rPr>
              <a:t>Shop steward</a:t>
            </a:r>
          </a:p>
          <a:p>
            <a:pPr lvl="1" eaLnBrk="1" hangingPunct="1">
              <a:spcBef>
                <a:spcPts val="1200"/>
              </a:spcBef>
            </a:pPr>
            <a:r>
              <a:rPr lang="en-IN" altLang="en-US" dirty="0">
                <a:latin typeface="Arial" charset="0"/>
                <a:cs typeface="Arial" charset="0"/>
              </a:rPr>
              <a:t>Elected by the members</a:t>
            </a:r>
          </a:p>
          <a:p>
            <a:pPr lvl="1" eaLnBrk="1" hangingPunct="1">
              <a:spcBef>
                <a:spcPts val="1200"/>
              </a:spcBef>
            </a:pPr>
            <a:r>
              <a:rPr lang="en-IN" altLang="en-US" dirty="0">
                <a:latin typeface="Arial" charset="0"/>
                <a:cs typeface="Arial" charset="0"/>
              </a:rPr>
              <a:t>Intermediary generally between the union and the employer</a:t>
            </a:r>
          </a:p>
          <a:p>
            <a:pPr lvl="1" eaLnBrk="1" hangingPunct="1">
              <a:spcBef>
                <a:spcPts val="1200"/>
              </a:spcBef>
            </a:pPr>
            <a:r>
              <a:rPr lang="en-IN" altLang="en-US" dirty="0">
                <a:latin typeface="Arial" charset="0"/>
                <a:cs typeface="Arial" charset="0"/>
              </a:rPr>
              <a:t>Organized by industry or craft/trade</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17719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p:txBody>
          <a:bodyPr/>
          <a:lstStyle/>
          <a:p>
            <a:pPr eaLnBrk="1" hangingPunct="1">
              <a:defRPr/>
            </a:pPr>
            <a:r>
              <a:rPr lang="en-US" sz="3600" dirty="0"/>
              <a:t>What Constitutes a Labor Organization?</a:t>
            </a:r>
          </a:p>
        </p:txBody>
      </p:sp>
      <p:sp>
        <p:nvSpPr>
          <p:cNvPr id="14339" name="Rectangle 4"/>
          <p:cNvSpPr>
            <a:spLocks noGrp="1" noChangeArrowheads="1"/>
          </p:cNvSpPr>
          <p:nvPr>
            <p:ph idx="1"/>
          </p:nvPr>
        </p:nvSpPr>
        <p:spPr>
          <a:xfrm>
            <a:off x="457200" y="1600200"/>
            <a:ext cx="8229600" cy="4706471"/>
          </a:xfrm>
        </p:spPr>
        <p:txBody>
          <a:bodyPr/>
          <a:lstStyle/>
          <a:p>
            <a:pPr eaLnBrk="1" hangingPunct="1"/>
            <a:r>
              <a:rPr lang="en-US" altLang="en-US" sz="1800" b="1" dirty="0">
                <a:latin typeface="Arial" charset="0"/>
                <a:cs typeface="Arial" charset="0"/>
              </a:rPr>
              <a:t>Labor Organization Test</a:t>
            </a:r>
          </a:p>
          <a:p>
            <a:pPr marL="800100" lvl="1" indent="-342900" eaLnBrk="1" hangingPunct="1">
              <a:buFont typeface="+mj-lt"/>
              <a:buAutoNum type="arabicPeriod"/>
            </a:pPr>
            <a:r>
              <a:rPr lang="en-US" altLang="en-US" sz="1800" b="1" dirty="0">
                <a:solidFill>
                  <a:srgbClr val="FF0000"/>
                </a:solidFill>
                <a:latin typeface="Arial" charset="0"/>
                <a:cs typeface="Arial" charset="0"/>
              </a:rPr>
              <a:t>Do EE participate?</a:t>
            </a:r>
          </a:p>
          <a:p>
            <a:pPr marL="800100" lvl="1" indent="-342900" eaLnBrk="1" hangingPunct="1">
              <a:buFont typeface="+mj-lt"/>
              <a:buAutoNum type="arabicPeriod"/>
            </a:pPr>
            <a:r>
              <a:rPr lang="en-US" altLang="en-US" sz="1800" b="1" dirty="0">
                <a:solidFill>
                  <a:srgbClr val="FF0000"/>
                </a:solidFill>
                <a:latin typeface="Arial" charset="0"/>
                <a:cs typeface="Arial" charset="0"/>
              </a:rPr>
              <a:t>Does labor organization exist for the purpose of “dealing with” ER?</a:t>
            </a:r>
          </a:p>
          <a:p>
            <a:pPr marL="800100" lvl="1" indent="-342900" eaLnBrk="1" hangingPunct="1">
              <a:buFont typeface="+mj-lt"/>
              <a:buAutoNum type="arabicPeriod"/>
            </a:pPr>
            <a:r>
              <a:rPr lang="en-US" altLang="en-US" sz="1800" b="1" dirty="0">
                <a:solidFill>
                  <a:srgbClr val="FF0000"/>
                </a:solidFill>
                <a:latin typeface="Arial" charset="0"/>
                <a:cs typeface="Arial" charset="0"/>
              </a:rPr>
              <a:t>Do dealings concern wages, grievances, labor disputes, etc.?</a:t>
            </a:r>
          </a:p>
          <a:p>
            <a:pPr marL="800100" lvl="1" indent="-342900" eaLnBrk="1" hangingPunct="1">
              <a:buFont typeface="+mj-lt"/>
              <a:buAutoNum type="arabicPeriod"/>
            </a:pPr>
            <a:r>
              <a:rPr lang="en-US" altLang="en-US" sz="1800" b="1" dirty="0">
                <a:solidFill>
                  <a:srgbClr val="FF0000"/>
                </a:solidFill>
                <a:latin typeface="Arial" charset="0"/>
                <a:cs typeface="Arial" charset="0"/>
              </a:rPr>
              <a:t>Does labor organization operate in a representative manner  (does group represent EE)?</a:t>
            </a:r>
            <a:endParaRPr lang="en-US" altLang="en-US" sz="1800" dirty="0">
              <a:solidFill>
                <a:srgbClr val="0000FF"/>
              </a:solidFill>
              <a:latin typeface="Arial" charset="0"/>
              <a:cs typeface="Arial" charset="0"/>
            </a:endParaRPr>
          </a:p>
          <a:p>
            <a:pPr eaLnBrk="1" hangingPunct="1"/>
            <a:r>
              <a:rPr lang="en-US" altLang="en-US" sz="1800" dirty="0">
                <a:solidFill>
                  <a:srgbClr val="0000FF"/>
                </a:solidFill>
                <a:latin typeface="Arial" charset="0"/>
                <a:cs typeface="Arial" charset="0"/>
              </a:rPr>
              <a:t>What does this mean for ER that “deal with” committees, teams, groups, etc.?  </a:t>
            </a:r>
          </a:p>
          <a:p>
            <a:pPr eaLnBrk="1" hangingPunct="1"/>
            <a:r>
              <a:rPr lang="en-US" altLang="en-US" sz="1800" b="1" dirty="0">
                <a:latin typeface="Arial" charset="0"/>
                <a:cs typeface="Arial" charset="0"/>
              </a:rPr>
              <a:t>“Dealing With”</a:t>
            </a:r>
          </a:p>
          <a:p>
            <a:pPr lvl="1" eaLnBrk="1" hangingPunct="1"/>
            <a:r>
              <a:rPr lang="en-IN" altLang="en-US" sz="1800" dirty="0">
                <a:solidFill>
                  <a:srgbClr val="FF0000"/>
                </a:solidFill>
                <a:latin typeface="Arial" charset="0"/>
                <a:cs typeface="Arial" charset="0"/>
              </a:rPr>
              <a:t>Bilateral process by which a group of EE makes proposals to management, and management responds to those proposals by acceptance or rejection by word or deed</a:t>
            </a:r>
            <a:endParaRPr lang="en-IN" altLang="en-US" sz="1800" u="sng" dirty="0">
              <a:solidFill>
                <a:srgbClr val="0000FF"/>
              </a:solidFill>
              <a:latin typeface="Arial" charset="0"/>
              <a:cs typeface="Arial" charset="0"/>
            </a:endParaRPr>
          </a:p>
          <a:p>
            <a:pPr marL="0" indent="0" eaLnBrk="1" hangingPunct="1">
              <a:spcBef>
                <a:spcPts val="1200"/>
              </a:spcBef>
              <a:buNone/>
            </a:pPr>
            <a:endParaRPr lang="en-IN" altLang="en-US" sz="18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31674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a:xfrm>
            <a:off x="457200" y="260350"/>
            <a:ext cx="8229600" cy="762907"/>
          </a:xfrm>
        </p:spPr>
        <p:txBody>
          <a:bodyPr/>
          <a:lstStyle/>
          <a:p>
            <a:pPr eaLnBrk="1" hangingPunct="1">
              <a:defRPr/>
            </a:pPr>
            <a:r>
              <a:rPr lang="en-IN" sz="4400" dirty="0"/>
              <a:t>Good Faith Bargaining</a:t>
            </a:r>
          </a:p>
        </p:txBody>
      </p:sp>
      <p:sp>
        <p:nvSpPr>
          <p:cNvPr id="14339" name="Rectangle 4"/>
          <p:cNvSpPr>
            <a:spLocks noGrp="1" noChangeArrowheads="1"/>
          </p:cNvSpPr>
          <p:nvPr>
            <p:ph idx="1"/>
          </p:nvPr>
        </p:nvSpPr>
        <p:spPr>
          <a:xfrm>
            <a:off x="457200" y="1110343"/>
            <a:ext cx="8229600" cy="5236669"/>
          </a:xfrm>
        </p:spPr>
        <p:txBody>
          <a:bodyPr/>
          <a:lstStyle/>
          <a:p>
            <a:pPr eaLnBrk="1" hangingPunct="1"/>
            <a:r>
              <a:rPr lang="en-US" altLang="en-US" sz="1600" b="1" dirty="0">
                <a:latin typeface="Arial" charset="0"/>
                <a:cs typeface="Arial" charset="0"/>
              </a:rPr>
              <a:t>Good Faith Bargaining</a:t>
            </a:r>
          </a:p>
          <a:p>
            <a:pPr lvl="1" eaLnBrk="1" hangingPunct="1"/>
            <a:r>
              <a:rPr lang="en-US" altLang="en-US" sz="1600" b="1" dirty="0">
                <a:solidFill>
                  <a:srgbClr val="FF0000"/>
                </a:solidFill>
                <a:latin typeface="Arial" charset="0"/>
                <a:cs typeface="Arial" charset="0"/>
              </a:rPr>
              <a:t>Mandatory subjects of bargaining</a:t>
            </a:r>
            <a:r>
              <a:rPr lang="en-US" altLang="en-US" sz="1600" dirty="0">
                <a:solidFill>
                  <a:srgbClr val="FF0000"/>
                </a:solidFill>
                <a:latin typeface="Arial" charset="0"/>
                <a:cs typeface="Arial" charset="0"/>
              </a:rPr>
              <a:t>: </a:t>
            </a:r>
            <a:r>
              <a:rPr lang="en-US" altLang="en-US" sz="1600" dirty="0">
                <a:solidFill>
                  <a:srgbClr val="0000FF"/>
                </a:solidFill>
                <a:latin typeface="Arial" charset="0"/>
                <a:cs typeface="Arial" charset="0"/>
              </a:rPr>
              <a:t>Wages, hours, and other conditions of employment, which, </a:t>
            </a:r>
            <a:r>
              <a:rPr lang="en-US" altLang="en-US" sz="1600" u="sng" dirty="0">
                <a:solidFill>
                  <a:srgbClr val="0000FF"/>
                </a:solidFill>
                <a:latin typeface="Arial" charset="0"/>
                <a:cs typeface="Arial" charset="0"/>
              </a:rPr>
              <a:t>by law</a:t>
            </a:r>
            <a:r>
              <a:rPr lang="en-US" altLang="en-US" sz="1600" dirty="0">
                <a:solidFill>
                  <a:srgbClr val="0000FF"/>
                </a:solidFill>
                <a:latin typeface="Arial" charset="0"/>
                <a:cs typeface="Arial" charset="0"/>
              </a:rPr>
              <a:t>, must be negotiated between labor and management</a:t>
            </a:r>
          </a:p>
          <a:p>
            <a:pPr lvl="2" eaLnBrk="1" hangingPunct="1"/>
            <a:r>
              <a:rPr lang="en-US" altLang="en-US" sz="1600" dirty="0">
                <a:latin typeface="Arial" charset="0"/>
                <a:cs typeface="Arial" charset="0"/>
              </a:rPr>
              <a:t>Scenario 2</a:t>
            </a:r>
          </a:p>
          <a:p>
            <a:pPr lvl="1" eaLnBrk="1" hangingPunct="1"/>
            <a:r>
              <a:rPr lang="en-US" altLang="en-US" sz="1600" b="1" dirty="0">
                <a:solidFill>
                  <a:srgbClr val="FF0000"/>
                </a:solidFill>
                <a:latin typeface="Arial" charset="0"/>
                <a:cs typeface="Arial" charset="0"/>
              </a:rPr>
              <a:t>Permissive subjects of bargaining</a:t>
            </a:r>
            <a:r>
              <a:rPr lang="en-US" altLang="en-US" sz="1600" dirty="0">
                <a:solidFill>
                  <a:srgbClr val="FF0000"/>
                </a:solidFill>
                <a:latin typeface="Arial" charset="0"/>
                <a:cs typeface="Arial" charset="0"/>
              </a:rPr>
              <a:t>: </a:t>
            </a:r>
            <a:r>
              <a:rPr lang="en-US" altLang="en-US" sz="1600" u="sng" dirty="0">
                <a:latin typeface="Arial" charset="0"/>
                <a:cs typeface="Arial" charset="0"/>
              </a:rPr>
              <a:t>Non-mandatory </a:t>
            </a:r>
            <a:r>
              <a:rPr lang="en-US" altLang="en-US" sz="1600" dirty="0">
                <a:latin typeface="Arial" charset="0"/>
                <a:cs typeface="Arial" charset="0"/>
              </a:rPr>
              <a:t>subjects that can be negotiated between labor and management</a:t>
            </a:r>
          </a:p>
          <a:p>
            <a:pPr lvl="1" eaLnBrk="1" hangingPunct="1"/>
            <a:r>
              <a:rPr lang="en-US" altLang="en-US" sz="1600" dirty="0">
                <a:solidFill>
                  <a:srgbClr val="0000FF"/>
                </a:solidFill>
                <a:latin typeface="Arial" charset="0"/>
                <a:cs typeface="Arial" charset="0"/>
              </a:rPr>
              <a:t>See Exhibit 15.6 </a:t>
            </a:r>
            <a:r>
              <a:rPr lang="mr-IN" altLang="en-US" sz="1600" dirty="0">
                <a:solidFill>
                  <a:srgbClr val="0000FF"/>
                </a:solidFill>
                <a:latin typeface="Arial" charset="0"/>
                <a:cs typeface="Arial" charset="0"/>
              </a:rPr>
              <a:t>–</a:t>
            </a:r>
            <a:r>
              <a:rPr lang="en-US" altLang="en-US" sz="1600" dirty="0">
                <a:solidFill>
                  <a:srgbClr val="0000FF"/>
                </a:solidFill>
                <a:latin typeface="Arial" charset="0"/>
                <a:cs typeface="Arial" charset="0"/>
              </a:rPr>
              <a:t> Selected Collective Bargaining Agreement Clauses</a:t>
            </a:r>
          </a:p>
          <a:p>
            <a:pPr lvl="1" eaLnBrk="1" hangingPunct="1"/>
            <a:r>
              <a:rPr lang="en-US" altLang="en-US" sz="1600" b="1" dirty="0">
                <a:latin typeface="Arial" charset="0"/>
                <a:cs typeface="Arial" charset="0"/>
              </a:rPr>
              <a:t>Closed shop</a:t>
            </a:r>
            <a:r>
              <a:rPr lang="en-US" altLang="en-US" sz="1600" dirty="0">
                <a:latin typeface="Arial" charset="0"/>
                <a:cs typeface="Arial" charset="0"/>
              </a:rPr>
              <a:t>: Employer hires only union members</a:t>
            </a:r>
          </a:p>
          <a:p>
            <a:pPr lvl="2" eaLnBrk="1" hangingPunct="1"/>
            <a:r>
              <a:rPr lang="en-US" altLang="en-US" sz="1600" dirty="0">
                <a:latin typeface="Arial" charset="0"/>
                <a:cs typeface="Arial" charset="0"/>
              </a:rPr>
              <a:t>Bad-faith bargaining, ILLEGAL, and subject to unfair labor practice (note: illegal for unions to mandate this)</a:t>
            </a:r>
          </a:p>
          <a:p>
            <a:pPr lvl="2" eaLnBrk="1" hangingPunct="1"/>
            <a:r>
              <a:rPr lang="en-US" altLang="en-US" sz="1600" dirty="0">
                <a:latin typeface="Arial" charset="0"/>
                <a:cs typeface="Arial" charset="0"/>
              </a:rPr>
              <a:t>Considered bad-faith bargaining to propose it</a:t>
            </a:r>
          </a:p>
          <a:p>
            <a:pPr eaLnBrk="1" hangingPunct="1"/>
            <a:r>
              <a:rPr lang="en-US" altLang="en-US" sz="1600" b="1" dirty="0">
                <a:latin typeface="Arial" charset="0"/>
                <a:cs typeface="Arial" charset="0"/>
              </a:rPr>
              <a:t>Duty of fair representation</a:t>
            </a:r>
          </a:p>
          <a:p>
            <a:pPr lvl="1" eaLnBrk="1" hangingPunct="1"/>
            <a:r>
              <a:rPr lang="en-IN" altLang="en-US" sz="1600" dirty="0">
                <a:solidFill>
                  <a:srgbClr val="FF0000"/>
                </a:solidFill>
                <a:latin typeface="Arial" charset="0"/>
                <a:cs typeface="Arial" charset="0"/>
              </a:rPr>
              <a:t>Requires the union to represent all employees fairly and non-discriminatorily</a:t>
            </a:r>
          </a:p>
          <a:p>
            <a:pPr lvl="1" eaLnBrk="1" hangingPunct="1"/>
            <a:r>
              <a:rPr lang="en-IN" altLang="en-US" sz="1600" dirty="0">
                <a:latin typeface="Arial" charset="0"/>
                <a:cs typeface="Arial" charset="0"/>
              </a:rPr>
              <a:t>Duty of a union, even if members may not have liked the outcome</a:t>
            </a:r>
          </a:p>
          <a:p>
            <a:pPr lvl="1" eaLnBrk="1" hangingPunct="1"/>
            <a:r>
              <a:rPr lang="en-IN" altLang="en-US" sz="1600" dirty="0">
                <a:latin typeface="Arial" charset="0"/>
                <a:cs typeface="Arial" charset="0"/>
              </a:rPr>
              <a:t>Emphasis on latter – </a:t>
            </a:r>
            <a:r>
              <a:rPr lang="en-IN" altLang="en-US" sz="1600" u="sng" dirty="0">
                <a:solidFill>
                  <a:srgbClr val="0000FF"/>
                </a:solidFill>
                <a:latin typeface="Arial" charset="0"/>
                <a:cs typeface="Arial" charset="0"/>
              </a:rPr>
              <a:t>does not ensure a good deal for members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7961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a:t>Collective Bargaining Agreements</a:t>
            </a:r>
          </a:p>
        </p:txBody>
      </p:sp>
      <p:sp>
        <p:nvSpPr>
          <p:cNvPr id="16387" name="Content Placeholder 2"/>
          <p:cNvSpPr>
            <a:spLocks noGrp="1"/>
          </p:cNvSpPr>
          <p:nvPr>
            <p:ph idx="1"/>
          </p:nvPr>
        </p:nvSpPr>
        <p:spPr>
          <a:xfrm>
            <a:off x="457200" y="1600200"/>
            <a:ext cx="8229600" cy="4666129"/>
          </a:xfrm>
        </p:spPr>
        <p:txBody>
          <a:bodyPr/>
          <a:lstStyle/>
          <a:p>
            <a:pPr eaLnBrk="1" hangingPunct="1">
              <a:spcBef>
                <a:spcPts val="1200"/>
              </a:spcBef>
            </a:pPr>
            <a:r>
              <a:rPr lang="en-IN" dirty="0"/>
              <a:t>Term for the contract that is reached between the employer and the union about workplace issues</a:t>
            </a:r>
            <a:endParaRPr lang="en-US" altLang="en-US" dirty="0">
              <a:latin typeface="Arial" charset="0"/>
              <a:cs typeface="Arial" charset="0"/>
            </a:endParaRPr>
          </a:p>
          <a:p>
            <a:pPr eaLnBrk="1" hangingPunct="1">
              <a:spcBef>
                <a:spcPts val="1200"/>
              </a:spcBef>
            </a:pPr>
            <a:r>
              <a:rPr lang="en-US" altLang="en-US" b="1" dirty="0">
                <a:solidFill>
                  <a:srgbClr val="0432FF"/>
                </a:solidFill>
                <a:latin typeface="Arial" charset="0"/>
                <a:cs typeface="Arial" charset="0"/>
              </a:rPr>
              <a:t>Management security clause</a:t>
            </a:r>
            <a:r>
              <a:rPr lang="en-US" altLang="en-US" dirty="0">
                <a:solidFill>
                  <a:srgbClr val="0432FF"/>
                </a:solidFill>
                <a:latin typeface="Arial" charset="0"/>
                <a:cs typeface="Arial" charset="0"/>
              </a:rPr>
              <a:t>: </a:t>
            </a:r>
            <a:r>
              <a:rPr lang="en-IN" altLang="en-US" dirty="0">
                <a:latin typeface="Arial" charset="0"/>
                <a:cs typeface="Arial" charset="0"/>
              </a:rPr>
              <a:t>Parties agree that management has the </a:t>
            </a:r>
            <a:r>
              <a:rPr lang="en-IN" altLang="en-US" i="1" dirty="0">
                <a:latin typeface="Arial" charset="0"/>
                <a:cs typeface="Arial" charset="0"/>
              </a:rPr>
              <a:t>right to run the business</a:t>
            </a:r>
            <a:r>
              <a:rPr lang="en-IN" altLang="en-US" dirty="0">
                <a:latin typeface="Arial" charset="0"/>
                <a:cs typeface="Arial" charset="0"/>
              </a:rPr>
              <a:t> and make appropriate business decisions as long as applicable laws and </a:t>
            </a:r>
            <a:r>
              <a:rPr lang="en-IN" altLang="en-US" dirty="0">
                <a:solidFill>
                  <a:srgbClr val="0432FF"/>
                </a:solidFill>
                <a:latin typeface="Arial" charset="0"/>
                <a:cs typeface="Arial" charset="0"/>
              </a:rPr>
              <a:t>agreements are complied with</a:t>
            </a:r>
            <a:endParaRPr lang="en-US" altLang="en-US" dirty="0">
              <a:solidFill>
                <a:srgbClr val="0432FF"/>
              </a:solidFill>
              <a:latin typeface="Arial" charset="0"/>
              <a:cs typeface="Arial" charset="0"/>
            </a:endParaRPr>
          </a:p>
          <a:p>
            <a:pPr eaLnBrk="1" hangingPunct="1">
              <a:spcBef>
                <a:spcPts val="1200"/>
              </a:spcBef>
            </a:pPr>
            <a:r>
              <a:rPr lang="en-US" altLang="en-US" b="1" dirty="0">
                <a:solidFill>
                  <a:srgbClr val="0432FF"/>
                </a:solidFill>
                <a:latin typeface="Arial" charset="0"/>
                <a:cs typeface="Arial" charset="0"/>
              </a:rPr>
              <a:t>Midterm negotiations</a:t>
            </a:r>
            <a:r>
              <a:rPr lang="en-US" altLang="en-US" dirty="0">
                <a:solidFill>
                  <a:srgbClr val="0432FF"/>
                </a:solidFill>
                <a:latin typeface="Arial" charset="0"/>
                <a:cs typeface="Arial" charset="0"/>
              </a:rPr>
              <a:t>: </a:t>
            </a:r>
            <a:r>
              <a:rPr lang="en-IN" altLang="en-US" dirty="0">
                <a:latin typeface="Arial" charset="0"/>
                <a:cs typeface="Arial" charset="0"/>
              </a:rPr>
              <a:t>Collective bargaining negotiations during the term of the contract</a:t>
            </a:r>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60350"/>
            <a:ext cx="8229600" cy="762907"/>
          </a:xfrm>
        </p:spPr>
        <p:txBody>
          <a:bodyPr/>
          <a:lstStyle/>
          <a:p>
            <a:pPr eaLnBrk="1" hangingPunct="1">
              <a:defRPr/>
            </a:pPr>
            <a:r>
              <a:rPr lang="en-US" dirty="0"/>
              <a:t>Employer Unfair Labor Practices</a:t>
            </a:r>
          </a:p>
        </p:txBody>
      </p:sp>
      <p:sp>
        <p:nvSpPr>
          <p:cNvPr id="17411" name="Content Placeholder 2"/>
          <p:cNvSpPr>
            <a:spLocks noGrp="1"/>
          </p:cNvSpPr>
          <p:nvPr>
            <p:ph idx="1"/>
          </p:nvPr>
        </p:nvSpPr>
        <p:spPr>
          <a:xfrm>
            <a:off x="457200" y="1153886"/>
            <a:ext cx="8229600" cy="5072102"/>
          </a:xfrm>
        </p:spPr>
        <p:txBody>
          <a:bodyPr/>
          <a:lstStyle/>
          <a:p>
            <a:pPr eaLnBrk="1" hangingPunct="1"/>
            <a:r>
              <a:rPr lang="en-IN" altLang="en-US" sz="1600" dirty="0">
                <a:latin typeface="Arial" charset="0"/>
                <a:cs typeface="Arial" charset="0"/>
              </a:rPr>
              <a:t>Unfair </a:t>
            </a:r>
            <a:r>
              <a:rPr lang="en-IN" altLang="en-US" sz="1600" dirty="0" err="1">
                <a:latin typeface="Arial" charset="0"/>
                <a:cs typeface="Arial" charset="0"/>
              </a:rPr>
              <a:t>labor</a:t>
            </a:r>
            <a:r>
              <a:rPr lang="en-IN" altLang="en-US" sz="1600" dirty="0">
                <a:latin typeface="Arial" charset="0"/>
                <a:cs typeface="Arial" charset="0"/>
              </a:rPr>
              <a:t> practices (ULP) may include</a:t>
            </a:r>
          </a:p>
          <a:p>
            <a:pPr marL="914400" lvl="1" indent="-457200" eaLnBrk="1" hangingPunct="1">
              <a:buFont typeface="+mj-lt"/>
              <a:buAutoNum type="arabicPeriod"/>
            </a:pPr>
            <a:r>
              <a:rPr lang="en-IN" altLang="en-US" sz="1600" dirty="0">
                <a:solidFill>
                  <a:srgbClr val="0432FF"/>
                </a:solidFill>
                <a:latin typeface="Arial" charset="0"/>
                <a:cs typeface="Arial" charset="0"/>
              </a:rPr>
              <a:t>Refusal to bargain in good faith</a:t>
            </a:r>
          </a:p>
          <a:p>
            <a:pPr marL="914400" lvl="1" indent="-457200" eaLnBrk="1" hangingPunct="1">
              <a:buFont typeface="+mj-lt"/>
              <a:buAutoNum type="arabicPeriod"/>
            </a:pPr>
            <a:r>
              <a:rPr lang="en-IN" altLang="en-US" sz="1600" dirty="0">
                <a:solidFill>
                  <a:srgbClr val="0432FF"/>
                </a:solidFill>
                <a:latin typeface="Arial" charset="0"/>
                <a:cs typeface="Arial" charset="0"/>
              </a:rPr>
              <a:t>Engaging in activities that would tend to attempt to control or influence the union</a:t>
            </a:r>
          </a:p>
          <a:p>
            <a:pPr marL="914400" lvl="1" indent="-457200" eaLnBrk="1" hangingPunct="1">
              <a:buFont typeface="+mj-lt"/>
              <a:buAutoNum type="arabicPeriod"/>
            </a:pPr>
            <a:r>
              <a:rPr lang="en-IN" altLang="en-US" sz="1600" dirty="0">
                <a:solidFill>
                  <a:srgbClr val="0432FF"/>
                </a:solidFill>
                <a:latin typeface="Arial" charset="0"/>
                <a:cs typeface="Arial" charset="0"/>
              </a:rPr>
              <a:t>Interfering with union’s affairs </a:t>
            </a:r>
            <a:r>
              <a:rPr lang="en-IN" altLang="en-US" sz="1600" dirty="0">
                <a:latin typeface="Arial" charset="0"/>
                <a:cs typeface="Arial" charset="0"/>
              </a:rPr>
              <a:t>(Scenario 3)</a:t>
            </a:r>
          </a:p>
          <a:p>
            <a:pPr marL="914400" lvl="1" indent="-457200" eaLnBrk="1" hangingPunct="1">
              <a:buFont typeface="+mj-lt"/>
              <a:buAutoNum type="arabicPeriod"/>
            </a:pPr>
            <a:r>
              <a:rPr lang="en-IN" altLang="en-US" sz="1600" dirty="0">
                <a:solidFill>
                  <a:srgbClr val="0432FF"/>
                </a:solidFill>
                <a:latin typeface="Arial" charset="0"/>
                <a:cs typeface="Arial" charset="0"/>
              </a:rPr>
              <a:t>Discriminating against employees who join or assist unions</a:t>
            </a:r>
          </a:p>
          <a:p>
            <a:pPr eaLnBrk="1" hangingPunct="1"/>
            <a:r>
              <a:rPr lang="en-IN" altLang="en-US" sz="1600" dirty="0">
                <a:latin typeface="Arial" charset="0"/>
                <a:cs typeface="Arial" charset="0"/>
              </a:rPr>
              <a:t>Case</a:t>
            </a:r>
            <a:r>
              <a:rPr lang="en-IN" altLang="en-US" sz="1600" i="1" dirty="0">
                <a:latin typeface="Arial" charset="0"/>
                <a:cs typeface="Arial" charset="0"/>
              </a:rPr>
              <a:t>: Columbia Portland Cement Co. v. National </a:t>
            </a:r>
            <a:r>
              <a:rPr lang="en-US" altLang="en-US" sz="1600" i="1" dirty="0">
                <a:latin typeface="Arial" charset="0"/>
                <a:cs typeface="Arial" charset="0"/>
              </a:rPr>
              <a:t>Labor</a:t>
            </a:r>
            <a:r>
              <a:rPr lang="en-IN" altLang="en-US" sz="1600" i="1" dirty="0">
                <a:latin typeface="Arial" charset="0"/>
                <a:cs typeface="Arial" charset="0"/>
              </a:rPr>
              <a:t> Relations Board</a:t>
            </a:r>
          </a:p>
          <a:p>
            <a:pPr eaLnBrk="1" hangingPunct="1"/>
            <a:r>
              <a:rPr lang="en-US" altLang="en-US" sz="1600" dirty="0">
                <a:solidFill>
                  <a:srgbClr val="FF0000"/>
                </a:solidFill>
                <a:latin typeface="Arial" charset="0"/>
                <a:cs typeface="Arial" charset="0"/>
              </a:rPr>
              <a:t>Exhibit 15.5 and 15.8 </a:t>
            </a:r>
            <a:r>
              <a:rPr lang="mr-IN" altLang="en-US" sz="1600" dirty="0">
                <a:solidFill>
                  <a:srgbClr val="FF0000"/>
                </a:solidFill>
                <a:latin typeface="Arial" charset="0"/>
                <a:cs typeface="Arial" charset="0"/>
              </a:rPr>
              <a:t>–</a:t>
            </a:r>
            <a:r>
              <a:rPr lang="en-US" altLang="en-US" sz="1600" dirty="0">
                <a:solidFill>
                  <a:srgbClr val="FF0000"/>
                </a:solidFill>
                <a:latin typeface="Arial" charset="0"/>
                <a:cs typeface="Arial" charset="0"/>
              </a:rPr>
              <a:t> Examples of legal and illegal labor practices</a:t>
            </a:r>
          </a:p>
          <a:p>
            <a:pPr eaLnBrk="1" hangingPunct="1"/>
            <a:r>
              <a:rPr lang="en-US" altLang="en-US" sz="1600" dirty="0">
                <a:latin typeface="Arial" charset="0"/>
                <a:cs typeface="Arial" charset="0"/>
              </a:rPr>
              <a:t>Strikes and Lockouts – both legal if “primary”</a:t>
            </a:r>
          </a:p>
          <a:p>
            <a:pPr lvl="1" eaLnBrk="1" hangingPunct="1"/>
            <a:r>
              <a:rPr lang="en-US" altLang="en-US" sz="1600" dirty="0">
                <a:solidFill>
                  <a:srgbClr val="FF0000"/>
                </a:solidFill>
                <a:latin typeface="Arial" charset="0"/>
                <a:cs typeface="Arial" charset="0"/>
              </a:rPr>
              <a:t>Economic vs. ULP strikes re: rehire obligation </a:t>
            </a:r>
          </a:p>
          <a:p>
            <a:pPr lvl="2" eaLnBrk="1" hangingPunct="1"/>
            <a:r>
              <a:rPr lang="en-US" altLang="en-US" sz="1600" dirty="0">
                <a:latin typeface="Arial" charset="0"/>
                <a:cs typeface="Arial" charset="0"/>
              </a:rPr>
              <a:t>If ER hires replacement workers for economic or ULP strikers, then ER is legally obligated to reinstate ULP workers).  </a:t>
            </a:r>
          </a:p>
          <a:p>
            <a:pPr lvl="2" eaLnBrk="1" hangingPunct="1"/>
            <a:r>
              <a:rPr lang="en-US" altLang="en-US" sz="1600" i="1" dirty="0">
                <a:solidFill>
                  <a:srgbClr val="0000FF"/>
                </a:solidFill>
                <a:latin typeface="Arial" charset="0"/>
                <a:cs typeface="Arial" charset="0"/>
              </a:rPr>
              <a:t>See types of strikes in Exhibit 15.9.</a:t>
            </a:r>
          </a:p>
          <a:p>
            <a:pPr lvl="2" eaLnBrk="1" hangingPunct="1"/>
            <a:r>
              <a:rPr lang="en-US" altLang="en-US" sz="1600" dirty="0">
                <a:latin typeface="Arial" charset="0"/>
                <a:cs typeface="Arial" charset="0"/>
              </a:rPr>
              <a:t>Case: </a:t>
            </a:r>
            <a:r>
              <a:rPr lang="en-US" altLang="en-US" sz="1600" i="1" dirty="0">
                <a:latin typeface="Arial" charset="0"/>
                <a:cs typeface="Arial" charset="0"/>
              </a:rPr>
              <a:t>Columbia Portland Cement v. NLRB, </a:t>
            </a:r>
          </a:p>
          <a:p>
            <a:pPr eaLnBrk="1" hangingPunct="1"/>
            <a:endParaRPr lang="en-IN"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dirty="0"/>
              <a:t>Strikes and Lockouts</a:t>
            </a:r>
          </a:p>
        </p:txBody>
      </p:sp>
      <p:sp>
        <p:nvSpPr>
          <p:cNvPr id="17411" name="Content Placeholder 2"/>
          <p:cNvSpPr>
            <a:spLocks noGrp="1"/>
          </p:cNvSpPr>
          <p:nvPr>
            <p:ph idx="1"/>
          </p:nvPr>
        </p:nvSpPr>
        <p:spPr>
          <a:xfrm>
            <a:off x="457200" y="1600199"/>
            <a:ext cx="8229600" cy="4733365"/>
          </a:xfrm>
        </p:spPr>
        <p:txBody>
          <a:bodyPr/>
          <a:lstStyle/>
          <a:p>
            <a:pPr eaLnBrk="1" hangingPunct="1">
              <a:spcBef>
                <a:spcPts val="1000"/>
              </a:spcBef>
            </a:pPr>
            <a:r>
              <a:rPr lang="en-IN" altLang="en-US" dirty="0">
                <a:latin typeface="Arial" charset="0"/>
                <a:cs typeface="Arial" charset="0"/>
              </a:rPr>
              <a:t>NLRA permits certain strikes by employees as a legitimate bargaining approach that leverages economic and public pressure</a:t>
            </a:r>
            <a:endParaRPr lang="en-US" altLang="en-US" dirty="0">
              <a:latin typeface="Arial" charset="0"/>
              <a:cs typeface="Arial" charset="0"/>
            </a:endParaRPr>
          </a:p>
          <a:p>
            <a:pPr eaLnBrk="1" hangingPunct="1">
              <a:spcBef>
                <a:spcPts val="1000"/>
              </a:spcBef>
            </a:pPr>
            <a:r>
              <a:rPr lang="en-US" altLang="en-US" b="1" dirty="0">
                <a:solidFill>
                  <a:srgbClr val="0432FF"/>
                </a:solidFill>
                <a:latin typeface="Arial" charset="0"/>
                <a:cs typeface="Arial" charset="0"/>
              </a:rPr>
              <a:t>Picketing</a:t>
            </a:r>
            <a:r>
              <a:rPr lang="en-US" altLang="en-US" dirty="0">
                <a:solidFill>
                  <a:srgbClr val="0432FF"/>
                </a:solidFill>
                <a:latin typeface="Arial" charset="0"/>
                <a:cs typeface="Arial" charset="0"/>
              </a:rPr>
              <a:t>: </a:t>
            </a:r>
            <a:r>
              <a:rPr lang="en-IN" altLang="en-US" dirty="0">
                <a:latin typeface="Arial" charset="0"/>
                <a:cs typeface="Arial" charset="0"/>
              </a:rPr>
              <a:t>Union members carrying signs in front of the employer’s business that tell of an unfair </a:t>
            </a:r>
            <a:r>
              <a:rPr lang="en-US" altLang="en-US" dirty="0">
                <a:latin typeface="Arial" charset="0"/>
                <a:cs typeface="Arial" charset="0"/>
              </a:rPr>
              <a:t>labor</a:t>
            </a:r>
            <a:r>
              <a:rPr lang="en-IN" altLang="en-US" dirty="0">
                <a:latin typeface="Arial" charset="0"/>
                <a:cs typeface="Arial" charset="0"/>
              </a:rPr>
              <a:t> practice or strike</a:t>
            </a:r>
          </a:p>
          <a:p>
            <a:pPr eaLnBrk="1" hangingPunct="1">
              <a:spcBef>
                <a:spcPts val="1000"/>
              </a:spcBef>
            </a:pPr>
            <a:r>
              <a:rPr lang="en-US" altLang="en-US" b="1" dirty="0">
                <a:solidFill>
                  <a:srgbClr val="0432FF"/>
                </a:solidFill>
                <a:latin typeface="Arial" charset="0"/>
                <a:cs typeface="Arial" charset="0"/>
              </a:rPr>
              <a:t>Wildcat strike</a:t>
            </a:r>
            <a:r>
              <a:rPr lang="en-US" altLang="en-US" dirty="0">
                <a:solidFill>
                  <a:srgbClr val="0432FF"/>
                </a:solidFill>
                <a:latin typeface="Arial" charset="0"/>
                <a:cs typeface="Arial" charset="0"/>
              </a:rPr>
              <a:t>: </a:t>
            </a:r>
            <a:r>
              <a:rPr lang="en-US" altLang="en-US" dirty="0">
                <a:latin typeface="Arial" charset="0"/>
                <a:cs typeface="Arial" charset="0"/>
              </a:rPr>
              <a:t>Not</a:t>
            </a:r>
            <a:r>
              <a:rPr lang="en-IN" altLang="en-US" dirty="0">
                <a:latin typeface="Arial" charset="0"/>
                <a:cs typeface="Arial" charset="0"/>
              </a:rPr>
              <a:t> sanctioned by the union</a:t>
            </a:r>
          </a:p>
          <a:p>
            <a:pPr eaLnBrk="1" hangingPunct="1">
              <a:spcBef>
                <a:spcPts val="1000"/>
              </a:spcBef>
            </a:pPr>
            <a:r>
              <a:rPr lang="en-US" altLang="en-US" b="1" dirty="0">
                <a:solidFill>
                  <a:srgbClr val="0432FF"/>
                </a:solidFill>
                <a:latin typeface="Arial" charset="0"/>
                <a:cs typeface="Arial" charset="0"/>
              </a:rPr>
              <a:t>No-strike, no-lockout clause</a:t>
            </a:r>
            <a:r>
              <a:rPr lang="en-US" altLang="en-US" dirty="0">
                <a:solidFill>
                  <a:srgbClr val="0432FF"/>
                </a:solidFill>
                <a:latin typeface="Arial" charset="0"/>
                <a:cs typeface="Arial" charset="0"/>
              </a:rPr>
              <a:t>: </a:t>
            </a:r>
            <a:r>
              <a:rPr lang="en-US" altLang="en-US" dirty="0">
                <a:latin typeface="Arial" charset="0"/>
                <a:cs typeface="Arial" charset="0"/>
              </a:rPr>
              <a:t>Labor</a:t>
            </a:r>
            <a:r>
              <a:rPr lang="en-IN" altLang="en-US" dirty="0">
                <a:latin typeface="Arial" charset="0"/>
                <a:cs typeface="Arial" charset="0"/>
              </a:rPr>
              <a:t> and management agree that </a:t>
            </a:r>
            <a:r>
              <a:rPr lang="en-US" altLang="en-US" dirty="0">
                <a:latin typeface="Arial" charset="0"/>
                <a:cs typeface="Arial" charset="0"/>
              </a:rPr>
              <a:t>labor</a:t>
            </a:r>
            <a:r>
              <a:rPr lang="en-IN" altLang="en-US" dirty="0">
                <a:latin typeface="Arial" charset="0"/>
                <a:cs typeface="Arial" charset="0"/>
              </a:rPr>
              <a:t> will not strike and management will not stage a lockout</a:t>
            </a:r>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42307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817336"/>
          </a:xfrm>
        </p:spPr>
        <p:txBody>
          <a:bodyPr/>
          <a:lstStyle/>
          <a:p>
            <a:pPr eaLnBrk="1" hangingPunct="1">
              <a:defRPr/>
            </a:pPr>
            <a:r>
              <a:rPr lang="en-US" dirty="0"/>
              <a:t>Taft–Hartley Act</a:t>
            </a:r>
            <a:endParaRPr lang="en-US" sz="2400" dirty="0"/>
          </a:p>
        </p:txBody>
      </p:sp>
      <p:sp>
        <p:nvSpPr>
          <p:cNvPr id="18435" name="Content Placeholder 2"/>
          <p:cNvSpPr>
            <a:spLocks noGrp="1"/>
          </p:cNvSpPr>
          <p:nvPr>
            <p:ph idx="1"/>
          </p:nvPr>
        </p:nvSpPr>
        <p:spPr/>
        <p:txBody>
          <a:bodyPr/>
          <a:lstStyle/>
          <a:p>
            <a:pPr eaLnBrk="1" hangingPunct="1">
              <a:spcBef>
                <a:spcPts val="1400"/>
              </a:spcBef>
            </a:pPr>
            <a:r>
              <a:rPr lang="en-US" altLang="en-US" sz="1600" dirty="0">
                <a:solidFill>
                  <a:srgbClr val="FF0000"/>
                </a:solidFill>
                <a:latin typeface="Arial" charset="0"/>
                <a:cs typeface="Arial" charset="0"/>
              </a:rPr>
              <a:t>Amendment to the NLRA enacted to curb excesses by unions</a:t>
            </a:r>
            <a:r>
              <a:rPr lang="en-US" altLang="en-US" sz="1600" dirty="0">
                <a:latin typeface="Arial" charset="0"/>
                <a:cs typeface="Arial" charset="0"/>
              </a:rPr>
              <a:t>, rebalance process</a:t>
            </a:r>
          </a:p>
          <a:p>
            <a:pPr eaLnBrk="1" hangingPunct="1">
              <a:spcBef>
                <a:spcPts val="1400"/>
              </a:spcBef>
            </a:pPr>
            <a:r>
              <a:rPr lang="en-US" altLang="en-US" sz="1600" b="1" dirty="0">
                <a:latin typeface="Arial" charset="0"/>
                <a:cs typeface="Arial" charset="0"/>
              </a:rPr>
              <a:t>Under section 7, it is considered an unfair labor practice (ULP) for unions to:</a:t>
            </a:r>
          </a:p>
          <a:p>
            <a:pPr marL="800100" lvl="1" indent="-342900" eaLnBrk="1" hangingPunct="1">
              <a:spcBef>
                <a:spcPts val="1400"/>
              </a:spcBef>
              <a:buFont typeface="+mj-lt"/>
              <a:buAutoNum type="arabicPeriod"/>
            </a:pPr>
            <a:r>
              <a:rPr lang="en-US" altLang="en-US" sz="1600" dirty="0">
                <a:solidFill>
                  <a:srgbClr val="0432FF"/>
                </a:solidFill>
                <a:latin typeface="Arial" charset="0"/>
                <a:cs typeface="Arial" charset="0"/>
              </a:rPr>
              <a:t>Restrain employees in the exercise of their rights or employers in the selection of their representatives for collective bargaining</a:t>
            </a:r>
          </a:p>
          <a:p>
            <a:pPr marL="800100" lvl="1" indent="-342900" eaLnBrk="1" hangingPunct="1">
              <a:spcBef>
                <a:spcPts val="1400"/>
              </a:spcBef>
              <a:buFont typeface="+mj-lt"/>
              <a:buAutoNum type="arabicPeriod"/>
            </a:pPr>
            <a:r>
              <a:rPr lang="en-US" altLang="en-US" sz="1600" dirty="0">
                <a:solidFill>
                  <a:srgbClr val="0432FF"/>
                </a:solidFill>
                <a:latin typeface="Arial" charset="0"/>
                <a:cs typeface="Arial" charset="0"/>
              </a:rPr>
              <a:t>Cause an employer to discriminate against an employee</a:t>
            </a:r>
          </a:p>
          <a:p>
            <a:pPr marL="800100" lvl="1" indent="-342900" eaLnBrk="1" hangingPunct="1">
              <a:buFont typeface="+mj-lt"/>
              <a:buAutoNum type="arabicPeriod"/>
            </a:pPr>
            <a:r>
              <a:rPr lang="en-US" altLang="en-US" sz="1600" dirty="0">
                <a:solidFill>
                  <a:srgbClr val="0432FF"/>
                </a:solidFill>
                <a:latin typeface="Arial" charset="0"/>
                <a:cs typeface="Arial" charset="0"/>
              </a:rPr>
              <a:t>Refuse to bargain with an employer</a:t>
            </a:r>
          </a:p>
          <a:p>
            <a:pPr marL="800100" lvl="1" indent="-342900" eaLnBrk="1" hangingPunct="1">
              <a:buFont typeface="+mj-lt"/>
              <a:buAutoNum type="arabicPeriod"/>
            </a:pPr>
            <a:r>
              <a:rPr lang="en-US" altLang="en-US" sz="1600" dirty="0">
                <a:solidFill>
                  <a:srgbClr val="0432FF"/>
                </a:solidFill>
                <a:latin typeface="Arial" charset="0"/>
                <a:cs typeface="Arial" charset="0"/>
              </a:rPr>
              <a:t>Engage in jurisdictional or secondary boycotts</a:t>
            </a:r>
          </a:p>
          <a:p>
            <a:pPr marL="800100" lvl="1" indent="-342900" eaLnBrk="1" hangingPunct="1">
              <a:buFont typeface="+mj-lt"/>
              <a:buAutoNum type="arabicPeriod"/>
            </a:pPr>
            <a:r>
              <a:rPr lang="en-US" altLang="en-US" sz="1600" dirty="0">
                <a:solidFill>
                  <a:srgbClr val="0432FF"/>
                </a:solidFill>
                <a:latin typeface="Arial" charset="0"/>
                <a:cs typeface="Arial" charset="0"/>
              </a:rPr>
              <a:t>Charge excess or discriminatory initiation fees or dues</a:t>
            </a:r>
          </a:p>
          <a:p>
            <a:pPr marL="800100" lvl="1" indent="-342900" eaLnBrk="1" hangingPunct="1">
              <a:buFont typeface="+mj-lt"/>
              <a:buAutoNum type="arabicPeriod"/>
            </a:pPr>
            <a:r>
              <a:rPr lang="en-US" altLang="en-US" sz="1600" dirty="0">
                <a:solidFill>
                  <a:srgbClr val="0432FF"/>
                </a:solidFill>
                <a:latin typeface="Arial" charset="0"/>
                <a:cs typeface="Arial" charset="0"/>
              </a:rPr>
              <a:t>Cause an employee to pay for goods or services that are not provided (“featherbedding”)</a:t>
            </a:r>
          </a:p>
          <a:p>
            <a:pPr marL="457200" lvl="1" indent="0" eaLnBrk="1" hangingPunct="1">
              <a:spcBef>
                <a:spcPts val="1400"/>
              </a:spcBef>
              <a:buNone/>
            </a:pPr>
            <a:endParaRPr lang="en-US"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p:txBody>
          <a:bodyPr/>
          <a:lstStyle/>
          <a:p>
            <a:pPr eaLnBrk="1" hangingPunct="1">
              <a:defRPr/>
            </a:pPr>
            <a:r>
              <a:rPr lang="en-US" dirty="0"/>
              <a:t>Taft–Hartley Act </a:t>
            </a:r>
            <a:r>
              <a:rPr lang="en-US" sz="2400" dirty="0"/>
              <a:t>(3)</a:t>
            </a:r>
            <a:endParaRPr lang="en-US" dirty="0"/>
          </a:p>
        </p:txBody>
      </p:sp>
      <p:sp>
        <p:nvSpPr>
          <p:cNvPr id="20483" name="Text Box 9"/>
          <p:cNvSpPr txBox="1">
            <a:spLocks noChangeArrowheads="1"/>
          </p:cNvSpPr>
          <p:nvPr/>
        </p:nvSpPr>
        <p:spPr bwMode="auto">
          <a:xfrm>
            <a:off x="4648200" y="6553200"/>
            <a:ext cx="6858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50000"/>
              </a:spcBef>
              <a:buFont typeface="Wingdings" pitchFamily="2" charset="2"/>
              <a:buChar char="§"/>
              <a:defRPr sz="2800">
                <a:solidFill>
                  <a:schemeClr val="tx1"/>
                </a:solidFill>
                <a:latin typeface="Arial" charset="0"/>
                <a:cs typeface="Arial" charset="0"/>
              </a:defRPr>
            </a:lvl1pPr>
            <a:lvl2pPr marL="742950" indent="-285750" eaLnBrk="0" hangingPunct="0">
              <a:spcBef>
                <a:spcPct val="50000"/>
              </a:spcBef>
              <a:buFont typeface="Wingdings" pitchFamily="2" charset="2"/>
              <a:buChar char="§"/>
              <a:defRPr sz="2400">
                <a:solidFill>
                  <a:schemeClr val="tx1"/>
                </a:solidFill>
                <a:latin typeface="Arial" charset="0"/>
                <a:cs typeface="Arial" charset="0"/>
              </a:defRPr>
            </a:lvl2pPr>
            <a:lvl3pPr marL="1143000" indent="-228600" eaLnBrk="0" hangingPunct="0">
              <a:spcBef>
                <a:spcPct val="50000"/>
              </a:spcBef>
              <a:buFont typeface="Wingdings" pitchFamily="2" charset="2"/>
              <a:buChar char="§"/>
              <a:defRPr sz="2000">
                <a:solidFill>
                  <a:schemeClr val="tx1"/>
                </a:solidFill>
                <a:latin typeface="Arial" charset="0"/>
                <a:cs typeface="Arial" charset="0"/>
              </a:defRPr>
            </a:lvl3pPr>
            <a:lvl4pPr marL="1600200" indent="-228600" eaLnBrk="0" hangingPunct="0">
              <a:spcBef>
                <a:spcPct val="20000"/>
              </a:spcBef>
              <a:buFont typeface="Courier New" pitchFamily="49" charset="0"/>
              <a:buChar char="o"/>
              <a:defRPr sz="1600">
                <a:solidFill>
                  <a:srgbClr val="7F7F7F"/>
                </a:solidFill>
                <a:latin typeface="Arial" charset="0"/>
                <a:cs typeface="Arial" charset="0"/>
              </a:defRPr>
            </a:lvl4pPr>
            <a:lvl5pPr marL="2057400" indent="-228600" eaLnBrk="0" hangingPunct="0">
              <a:spcBef>
                <a:spcPct val="20000"/>
              </a:spcBef>
              <a:buFont typeface="Arial" charset="0"/>
              <a:buChar char="•"/>
              <a:defRPr sz="1600">
                <a:solidFill>
                  <a:srgbClr val="7F7F7F"/>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7F7F7F"/>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7F7F7F"/>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7F7F7F"/>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7F7F7F"/>
                </a:solidFill>
                <a:latin typeface="Arial" charset="0"/>
                <a:cs typeface="Arial" charset="0"/>
              </a:defRPr>
            </a:lvl9pPr>
          </a:lstStyle>
          <a:p>
            <a:pPr eaLnBrk="1" hangingPunct="1">
              <a:buFontTx/>
              <a:buNone/>
            </a:pPr>
            <a:r>
              <a:rPr lang="en-US" altLang="en-US" sz="1000"/>
              <a:t>14-</a:t>
            </a:r>
            <a:fld id="{9F908520-B55B-42D5-8816-EA4ADBED6CDF}" type="slidenum">
              <a:rPr lang="en-US" altLang="en-US" sz="1000"/>
              <a:pPr eaLnBrk="1" hangingPunct="1">
                <a:buFontTx/>
                <a:buNone/>
              </a:pPr>
              <a:t>18</a:t>
            </a:fld>
            <a:endParaRPr lang="en-US" altLang="en-US" sz="1000"/>
          </a:p>
        </p:txBody>
      </p:sp>
      <p:graphicFrame>
        <p:nvGraphicFramePr>
          <p:cNvPr id="5" name="Table 4"/>
          <p:cNvGraphicFramePr>
            <a:graphicFrameLocks noGrp="1"/>
          </p:cNvGraphicFramePr>
          <p:nvPr>
            <p:extLst>
              <p:ext uri="{D42A27DB-BD31-4B8C-83A1-F6EECF244321}">
                <p14:modId xmlns:p14="http://schemas.microsoft.com/office/powerpoint/2010/main" val="400906079"/>
              </p:ext>
            </p:extLst>
          </p:nvPr>
        </p:nvGraphicFramePr>
        <p:xfrm>
          <a:off x="500063" y="1852613"/>
          <a:ext cx="8131175" cy="4129088"/>
        </p:xfrm>
        <a:graphic>
          <a:graphicData uri="http://schemas.openxmlformats.org/drawingml/2006/table">
            <a:tbl>
              <a:tblPr firstRow="1" bandRow="1">
                <a:tableStyleId>{5C22544A-7EE6-4342-B048-85BDC9FD1C3A}</a:tableStyleId>
              </a:tblPr>
              <a:tblGrid>
                <a:gridCol w="2263595">
                  <a:extLst>
                    <a:ext uri="{9D8B030D-6E8A-4147-A177-3AD203B41FA5}">
                      <a16:colId xmlns:a16="http://schemas.microsoft.com/office/drawing/2014/main" val="20000"/>
                    </a:ext>
                  </a:extLst>
                </a:gridCol>
                <a:gridCol w="5867580">
                  <a:extLst>
                    <a:ext uri="{9D8B030D-6E8A-4147-A177-3AD203B41FA5}">
                      <a16:colId xmlns:a16="http://schemas.microsoft.com/office/drawing/2014/main" val="20001"/>
                    </a:ext>
                  </a:extLst>
                </a:gridCol>
              </a:tblGrid>
              <a:tr h="487739">
                <a:tc>
                  <a:txBody>
                    <a:bodyPr/>
                    <a:lstStyle/>
                    <a:p>
                      <a:pPr algn="ctr"/>
                      <a:r>
                        <a:rPr lang="en-US" sz="2600" dirty="0"/>
                        <a:t>Key Terms</a:t>
                      </a:r>
                    </a:p>
                  </a:txBody>
                  <a:tcPr marL="91429" marR="91429" marT="45728" marB="45728"/>
                </a:tc>
                <a:tc>
                  <a:txBody>
                    <a:bodyPr/>
                    <a:lstStyle/>
                    <a:p>
                      <a:pPr algn="ctr"/>
                      <a:r>
                        <a:rPr lang="en-US" sz="2600" dirty="0"/>
                        <a:t>Meaning</a:t>
                      </a:r>
                    </a:p>
                  </a:txBody>
                  <a:tcPr marL="91429" marR="91429" marT="45728" marB="45728"/>
                </a:tc>
                <a:extLst>
                  <a:ext uri="{0D108BD9-81ED-4DB2-BD59-A6C34878D82A}">
                    <a16:rowId xmlns:a16="http://schemas.microsoft.com/office/drawing/2014/main" val="10000"/>
                  </a:ext>
                </a:extLst>
              </a:tr>
              <a:tr h="704292">
                <a:tc>
                  <a:txBody>
                    <a:bodyPr/>
                    <a:lstStyle/>
                    <a:p>
                      <a:pPr algn="ctr"/>
                      <a:r>
                        <a:rPr lang="en-US" sz="1800" b="1" dirty="0"/>
                        <a:t>Right-to-work laws</a:t>
                      </a:r>
                    </a:p>
                  </a:txBody>
                  <a:tcPr marL="91429" marR="91429" marT="45728" marB="45728"/>
                </a:tc>
                <a:tc>
                  <a:txBody>
                    <a:bodyPr/>
                    <a:lstStyle/>
                    <a:p>
                      <a:pPr algn="ctr"/>
                      <a:r>
                        <a:rPr lang="en-IN" sz="1800" dirty="0"/>
                        <a:t>Permits employees to</a:t>
                      </a:r>
                      <a:r>
                        <a:rPr lang="en-IN" sz="1800" baseline="0" dirty="0"/>
                        <a:t> </a:t>
                      </a:r>
                      <a:r>
                        <a:rPr lang="en-IN" sz="1800" dirty="0"/>
                        <a:t>choose not to become a</a:t>
                      </a:r>
                      <a:r>
                        <a:rPr lang="en-IN" sz="1800" baseline="0" dirty="0"/>
                        <a:t> </a:t>
                      </a:r>
                      <a:r>
                        <a:rPr lang="en-IN" sz="1800" dirty="0"/>
                        <a:t>part of the union</a:t>
                      </a:r>
                      <a:endParaRPr lang="en-US" sz="1800" dirty="0"/>
                    </a:p>
                  </a:txBody>
                  <a:tcPr marL="91429" marR="91429" marT="45728" marB="45728"/>
                </a:tc>
                <a:extLst>
                  <a:ext uri="{0D108BD9-81ED-4DB2-BD59-A6C34878D82A}">
                    <a16:rowId xmlns:a16="http://schemas.microsoft.com/office/drawing/2014/main" val="10001"/>
                  </a:ext>
                </a:extLst>
              </a:tr>
              <a:tr h="744255">
                <a:tc>
                  <a:txBody>
                    <a:bodyPr/>
                    <a:lstStyle/>
                    <a:p>
                      <a:pPr algn="ctr"/>
                      <a:r>
                        <a:rPr lang="en-US" sz="1800" b="1" dirty="0"/>
                        <a:t>Union shop</a:t>
                      </a:r>
                    </a:p>
                  </a:txBody>
                  <a:tcPr marL="91429" marR="91429" marT="45728" marB="45728"/>
                </a:tc>
                <a:tc>
                  <a:txBody>
                    <a:bodyPr/>
                    <a:lstStyle/>
                    <a:p>
                      <a:pPr algn="ctr"/>
                      <a:r>
                        <a:rPr lang="en-IN" sz="1800" dirty="0"/>
                        <a:t>Union and management</a:t>
                      </a:r>
                      <a:r>
                        <a:rPr lang="en-IN" sz="1800" baseline="0" dirty="0"/>
                        <a:t> </a:t>
                      </a:r>
                      <a:r>
                        <a:rPr lang="en-IN" sz="1800" dirty="0"/>
                        <a:t>agree that employees</a:t>
                      </a:r>
                      <a:r>
                        <a:rPr lang="en-IN" sz="1800" baseline="0" dirty="0"/>
                        <a:t> </a:t>
                      </a:r>
                      <a:r>
                        <a:rPr lang="en-IN" sz="1800" dirty="0"/>
                        <a:t>must be</a:t>
                      </a:r>
                      <a:r>
                        <a:rPr lang="en-IN" sz="1800" baseline="0" dirty="0"/>
                        <a:t> </a:t>
                      </a:r>
                      <a:r>
                        <a:rPr lang="en-IN" sz="1800" dirty="0"/>
                        <a:t>members of the</a:t>
                      </a:r>
                      <a:r>
                        <a:rPr lang="en-IN" sz="1800" baseline="0" dirty="0"/>
                        <a:t> </a:t>
                      </a:r>
                      <a:r>
                        <a:rPr lang="en-IN" sz="1800" dirty="0"/>
                        <a:t>union</a:t>
                      </a:r>
                      <a:endParaRPr lang="en-US" sz="1800" dirty="0"/>
                    </a:p>
                  </a:txBody>
                  <a:tcPr marL="91429" marR="91429" marT="45728" marB="45728"/>
                </a:tc>
                <a:extLst>
                  <a:ext uri="{0D108BD9-81ED-4DB2-BD59-A6C34878D82A}">
                    <a16:rowId xmlns:a16="http://schemas.microsoft.com/office/drawing/2014/main" val="10002"/>
                  </a:ext>
                </a:extLst>
              </a:tr>
              <a:tr h="704292">
                <a:tc>
                  <a:txBody>
                    <a:bodyPr/>
                    <a:lstStyle/>
                    <a:p>
                      <a:pPr algn="ctr"/>
                      <a:r>
                        <a:rPr lang="en-US" sz="1800" b="1" dirty="0"/>
                        <a:t>Union shop clause</a:t>
                      </a:r>
                    </a:p>
                  </a:txBody>
                  <a:tcPr marL="91429" marR="91429" marT="45728" marB="45728"/>
                </a:tc>
                <a:tc>
                  <a:txBody>
                    <a:bodyPr/>
                    <a:lstStyle/>
                    <a:p>
                      <a:pPr algn="ctr"/>
                      <a:r>
                        <a:rPr lang="en-IN" sz="1800" dirty="0"/>
                        <a:t>Provision in a collective</a:t>
                      </a:r>
                      <a:r>
                        <a:rPr lang="en-IN" sz="1800" baseline="0" dirty="0"/>
                        <a:t> </a:t>
                      </a:r>
                      <a:r>
                        <a:rPr lang="en-IN" sz="1800" dirty="0"/>
                        <a:t>bargaining agreement</a:t>
                      </a:r>
                      <a:r>
                        <a:rPr lang="en-IN" sz="1800" baseline="0" dirty="0"/>
                        <a:t> </a:t>
                      </a:r>
                      <a:r>
                        <a:rPr lang="en-IN" sz="1800" dirty="0"/>
                        <a:t>allowing a union shop</a:t>
                      </a:r>
                      <a:endParaRPr lang="en-US" sz="1800" dirty="0"/>
                    </a:p>
                  </a:txBody>
                  <a:tcPr marL="91429" marR="91429" marT="45728" marB="45728"/>
                </a:tc>
                <a:extLst>
                  <a:ext uri="{0D108BD9-81ED-4DB2-BD59-A6C34878D82A}">
                    <a16:rowId xmlns:a16="http://schemas.microsoft.com/office/drawing/2014/main" val="10003"/>
                  </a:ext>
                </a:extLst>
              </a:tr>
              <a:tr h="744255">
                <a:tc>
                  <a:txBody>
                    <a:bodyPr/>
                    <a:lstStyle/>
                    <a:p>
                      <a:pPr algn="ctr"/>
                      <a:r>
                        <a:rPr lang="en-US" sz="1800" b="1" dirty="0"/>
                        <a:t>Agency shop clause</a:t>
                      </a:r>
                    </a:p>
                  </a:txBody>
                  <a:tcPr marL="91429" marR="91429" marT="45728" marB="45728"/>
                </a:tc>
                <a:tc>
                  <a:txBody>
                    <a:bodyPr/>
                    <a:lstStyle/>
                    <a:p>
                      <a:pPr algn="ctr"/>
                      <a:r>
                        <a:rPr lang="en-IN" sz="1800" dirty="0"/>
                        <a:t>Requires </a:t>
                      </a:r>
                      <a:r>
                        <a:rPr lang="en-IN" sz="1800" dirty="0" err="1"/>
                        <a:t>nonunion</a:t>
                      </a:r>
                      <a:r>
                        <a:rPr lang="en-IN" sz="1800" baseline="0" dirty="0"/>
                        <a:t> </a:t>
                      </a:r>
                      <a:r>
                        <a:rPr lang="en-IN" sz="1800" dirty="0"/>
                        <a:t>members to pay union</a:t>
                      </a:r>
                      <a:r>
                        <a:rPr lang="en-IN" sz="1800" baseline="0" dirty="0"/>
                        <a:t> </a:t>
                      </a:r>
                      <a:r>
                        <a:rPr lang="en-IN" sz="1800" dirty="0"/>
                        <a:t>dues without having to</a:t>
                      </a:r>
                      <a:r>
                        <a:rPr lang="en-IN" sz="1800" baseline="0" dirty="0"/>
                        <a:t> </a:t>
                      </a:r>
                      <a:r>
                        <a:rPr lang="en-IN" sz="1800" dirty="0"/>
                        <a:t>be subject to the union</a:t>
                      </a:r>
                      <a:r>
                        <a:rPr lang="en-IN" sz="1800" baseline="0" dirty="0"/>
                        <a:t> </a:t>
                      </a:r>
                      <a:r>
                        <a:rPr lang="en-IN" sz="1800" dirty="0"/>
                        <a:t>rules</a:t>
                      </a:r>
                      <a:endParaRPr lang="en-US" sz="1800" dirty="0"/>
                    </a:p>
                  </a:txBody>
                  <a:tcPr marL="91429" marR="91429" marT="45728" marB="45728"/>
                </a:tc>
                <a:extLst>
                  <a:ext uri="{0D108BD9-81ED-4DB2-BD59-A6C34878D82A}">
                    <a16:rowId xmlns:a16="http://schemas.microsoft.com/office/drawing/2014/main" val="10004"/>
                  </a:ext>
                </a:extLst>
              </a:tr>
              <a:tr h="744255">
                <a:tc>
                  <a:txBody>
                    <a:bodyPr/>
                    <a:lstStyle/>
                    <a:p>
                      <a:pPr algn="ctr"/>
                      <a:r>
                        <a:rPr lang="en-US" sz="1800" b="1" dirty="0"/>
                        <a:t>Free riders</a:t>
                      </a:r>
                    </a:p>
                  </a:txBody>
                  <a:tcPr marL="91429" marR="91429" marT="45728" marB="45728"/>
                </a:tc>
                <a:tc>
                  <a:txBody>
                    <a:bodyPr/>
                    <a:lstStyle/>
                    <a:p>
                      <a:pPr algn="ctr"/>
                      <a:r>
                        <a:rPr lang="en-IN" sz="1800" dirty="0"/>
                        <a:t>Bargaining unit employees</a:t>
                      </a:r>
                      <a:r>
                        <a:rPr lang="en-IN" sz="1800" baseline="0" dirty="0"/>
                        <a:t> </a:t>
                      </a:r>
                      <a:r>
                        <a:rPr lang="en-IN" sz="1800" dirty="0"/>
                        <a:t>who do not pay union dues</a:t>
                      </a:r>
                      <a:r>
                        <a:rPr lang="en-IN" sz="1800" baseline="0" dirty="0"/>
                        <a:t> </a:t>
                      </a:r>
                      <a:r>
                        <a:rPr lang="en-IN" sz="1800" dirty="0"/>
                        <a:t>but whom the union is</a:t>
                      </a:r>
                      <a:r>
                        <a:rPr lang="en-IN" sz="1800" baseline="0" dirty="0"/>
                        <a:t> </a:t>
                      </a:r>
                      <a:r>
                        <a:rPr lang="en-IN" sz="1800" dirty="0"/>
                        <a:t>still obligated to</a:t>
                      </a:r>
                      <a:r>
                        <a:rPr lang="en-IN" sz="1800" baseline="0" dirty="0"/>
                        <a:t> </a:t>
                      </a:r>
                      <a:r>
                        <a:rPr lang="en-IN" sz="1800" dirty="0"/>
                        <a:t>represent</a:t>
                      </a:r>
                      <a:endParaRPr lang="en-US" sz="1800" dirty="0"/>
                    </a:p>
                  </a:txBody>
                  <a:tcPr marL="91429" marR="91429" marT="45728" marB="45728"/>
                </a:tc>
                <a:extLst>
                  <a:ext uri="{0D108BD9-81ED-4DB2-BD59-A6C34878D82A}">
                    <a16:rowId xmlns:a16="http://schemas.microsoft.com/office/drawing/2014/main" val="10005"/>
                  </a:ext>
                </a:extLst>
              </a:tr>
            </a:tbl>
          </a:graphicData>
        </a:graphic>
      </p:graphicFrame>
      <p:sp>
        <p:nvSpPr>
          <p:cNvPr id="6"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title"/>
          </p:nvPr>
        </p:nvSpPr>
        <p:spPr/>
        <p:txBody>
          <a:bodyPr/>
          <a:lstStyle/>
          <a:p>
            <a:pPr eaLnBrk="1" hangingPunct="1">
              <a:defRPr/>
            </a:pPr>
            <a:r>
              <a:rPr lang="en-US" dirty="0"/>
              <a:t>Landrum–Griffin Act of 1959</a:t>
            </a:r>
          </a:p>
        </p:txBody>
      </p:sp>
      <p:sp>
        <p:nvSpPr>
          <p:cNvPr id="22531" name="Rectangle 4"/>
          <p:cNvSpPr>
            <a:spLocks noGrp="1" noChangeArrowheads="1"/>
          </p:cNvSpPr>
          <p:nvPr>
            <p:ph idx="1"/>
          </p:nvPr>
        </p:nvSpPr>
        <p:spPr>
          <a:xfrm>
            <a:off x="457200" y="1600200"/>
            <a:ext cx="8229600" cy="4612341"/>
          </a:xfrm>
        </p:spPr>
        <p:txBody>
          <a:bodyPr/>
          <a:lstStyle/>
          <a:p>
            <a:pPr eaLnBrk="1" hangingPunct="1">
              <a:spcBef>
                <a:spcPts val="1680"/>
              </a:spcBef>
            </a:pPr>
            <a:r>
              <a:rPr lang="en-US" altLang="en-US" sz="1600" dirty="0">
                <a:latin typeface="Arial" charset="0"/>
                <a:cs typeface="Arial" charset="0"/>
              </a:rPr>
              <a:t>Also known as the Labor Management Reporting and Disclosure Act</a:t>
            </a:r>
          </a:p>
          <a:p>
            <a:pPr eaLnBrk="1" hangingPunct="1">
              <a:spcBef>
                <a:spcPts val="1680"/>
              </a:spcBef>
            </a:pPr>
            <a:r>
              <a:rPr lang="en-US" altLang="en-US" sz="1600" dirty="0">
                <a:latin typeface="Arial" charset="0"/>
                <a:cs typeface="Arial" charset="0"/>
              </a:rPr>
              <a:t>Enacted in response to congressional investigations into union corruption from 1957 to 1959</a:t>
            </a:r>
          </a:p>
          <a:p>
            <a:pPr eaLnBrk="1" hangingPunct="1">
              <a:spcBef>
                <a:spcPts val="1680"/>
              </a:spcBef>
            </a:pPr>
            <a:r>
              <a:rPr lang="en-US" altLang="en-US" sz="1600" dirty="0">
                <a:latin typeface="Arial" charset="0"/>
                <a:cs typeface="Arial" charset="0"/>
              </a:rPr>
              <a:t>Purpose</a:t>
            </a:r>
          </a:p>
          <a:p>
            <a:pPr lvl="1" eaLnBrk="1" hangingPunct="1">
              <a:spcBef>
                <a:spcPts val="1680"/>
              </a:spcBef>
            </a:pPr>
            <a:r>
              <a:rPr lang="en-IN" altLang="en-US" sz="1600" dirty="0">
                <a:latin typeface="Arial" charset="0"/>
                <a:cs typeface="Arial" charset="0"/>
              </a:rPr>
              <a:t>Establish basic ways of unions operating to ensure a democratic process</a:t>
            </a:r>
          </a:p>
          <a:p>
            <a:pPr lvl="1" eaLnBrk="1" hangingPunct="1">
              <a:spcBef>
                <a:spcPts val="1680"/>
              </a:spcBef>
            </a:pPr>
            <a:r>
              <a:rPr lang="en-IN" altLang="en-US" sz="1600" dirty="0">
                <a:latin typeface="Arial" charset="0"/>
                <a:cs typeface="Arial" charset="0"/>
              </a:rPr>
              <a:t>Provide union members with a minimum bill of rights attached to union membership</a:t>
            </a:r>
          </a:p>
          <a:p>
            <a:pPr lvl="1" eaLnBrk="1" hangingPunct="1">
              <a:spcBef>
                <a:spcPts val="1680"/>
              </a:spcBef>
            </a:pPr>
            <a:r>
              <a:rPr lang="en-IN" altLang="en-US" sz="1600" dirty="0">
                <a:latin typeface="Arial" charset="0"/>
                <a:cs typeface="Arial" charset="0"/>
              </a:rPr>
              <a:t>Regulate the activities of union officials and the use of union funds</a:t>
            </a:r>
            <a:endParaRPr lang="en-US" altLang="en-US" sz="1600" dirty="0">
              <a:latin typeface="Arial" charset="0"/>
              <a:cs typeface="Arial" charset="0"/>
            </a:endParaRPr>
          </a:p>
          <a:p>
            <a:pPr eaLnBrk="1" hangingPunct="1">
              <a:spcBef>
                <a:spcPts val="1200"/>
              </a:spcBef>
            </a:pPr>
            <a:r>
              <a:rPr lang="en-US" altLang="en-US" sz="1600" dirty="0">
                <a:latin typeface="Arial" charset="0"/>
                <a:cs typeface="Arial" charset="0"/>
              </a:rPr>
              <a:t>Set forth specific procedures for holding union elections</a:t>
            </a:r>
          </a:p>
          <a:p>
            <a:pPr eaLnBrk="1" hangingPunct="1">
              <a:spcBef>
                <a:spcPts val="1200"/>
              </a:spcBef>
            </a:pPr>
            <a:r>
              <a:rPr lang="en-IN" altLang="en-US" sz="1600" dirty="0">
                <a:latin typeface="Arial" charset="0"/>
                <a:cs typeface="Arial" charset="0"/>
              </a:rPr>
              <a:t>Provisions were enacted to safeguard union funds</a:t>
            </a:r>
            <a:endParaRPr lang="en-US" altLang="en-US" sz="1600" dirty="0">
              <a:latin typeface="Arial" charset="0"/>
              <a:cs typeface="Arial" charset="0"/>
            </a:endParaRPr>
          </a:p>
          <a:p>
            <a:pPr lvl="1" eaLnBrk="1" hangingPunct="1">
              <a:spcBef>
                <a:spcPts val="1680"/>
              </a:spcBef>
            </a:pPr>
            <a:endParaRPr lang="en-IN"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p:txBody>
          <a:bodyPr/>
          <a:lstStyle/>
          <a:p>
            <a:pPr eaLnBrk="1" hangingPunct="1">
              <a:defRPr/>
            </a:pPr>
            <a:r>
              <a:rPr lang="en-US" dirty="0"/>
              <a:t>Learning Objectives</a:t>
            </a:r>
          </a:p>
        </p:txBody>
      </p:sp>
      <p:sp>
        <p:nvSpPr>
          <p:cNvPr id="4099" name="Content Placeholder 3"/>
          <p:cNvSpPr>
            <a:spLocks noGrp="1"/>
          </p:cNvSpPr>
          <p:nvPr>
            <p:ph idx="1"/>
          </p:nvPr>
        </p:nvSpPr>
        <p:spPr>
          <a:xfrm>
            <a:off x="457200" y="1600200"/>
            <a:ext cx="8229600" cy="4760259"/>
          </a:xfrm>
        </p:spPr>
        <p:txBody>
          <a:bodyPr/>
          <a:lstStyle/>
          <a:p>
            <a:pPr eaLnBrk="1" hangingPunct="1"/>
            <a:r>
              <a:rPr lang="en-IN" altLang="en-US" sz="1600" dirty="0">
                <a:latin typeface="Arial" charset="0"/>
                <a:cs typeface="Arial" charset="0"/>
              </a:rPr>
              <a:t>Discuss history of unions in the United States</a:t>
            </a:r>
          </a:p>
          <a:p>
            <a:pPr eaLnBrk="1" hangingPunct="1"/>
            <a:r>
              <a:rPr lang="en-IN" altLang="en-US" sz="1600" dirty="0">
                <a:latin typeface="Arial" charset="0"/>
                <a:cs typeface="Arial" charset="0"/>
              </a:rPr>
              <a:t>Identify the Norris–LaGuardia Act of 1932 and what it covers </a:t>
            </a:r>
          </a:p>
          <a:p>
            <a:pPr eaLnBrk="1" hangingPunct="1"/>
            <a:r>
              <a:rPr lang="en-IN" altLang="en-US" sz="1600" dirty="0">
                <a:latin typeface="Arial" charset="0"/>
                <a:cs typeface="Arial" charset="0"/>
              </a:rPr>
              <a:t>Identify the National </a:t>
            </a:r>
            <a:r>
              <a:rPr lang="en-US" altLang="en-US" sz="1600" dirty="0">
                <a:latin typeface="Arial" charset="0"/>
                <a:cs typeface="Arial" charset="0"/>
              </a:rPr>
              <a:t>Labor</a:t>
            </a:r>
            <a:r>
              <a:rPr lang="en-IN" altLang="en-US" sz="1600" dirty="0">
                <a:latin typeface="Arial" charset="0"/>
                <a:cs typeface="Arial" charset="0"/>
              </a:rPr>
              <a:t> Relations Act of 1935 (Wagner Act) and what it requires</a:t>
            </a:r>
          </a:p>
          <a:p>
            <a:pPr eaLnBrk="1" hangingPunct="1"/>
            <a:r>
              <a:rPr lang="en-IN" altLang="en-US" sz="1600" dirty="0">
                <a:latin typeface="Arial" charset="0"/>
                <a:cs typeface="Arial" charset="0"/>
              </a:rPr>
              <a:t>List and explain several collective bargaining agreement clauses</a:t>
            </a:r>
          </a:p>
          <a:p>
            <a:pPr eaLnBrk="1" hangingPunct="1"/>
            <a:r>
              <a:rPr lang="en-IN" altLang="en-US" sz="1600" dirty="0">
                <a:latin typeface="Arial" charset="0"/>
                <a:cs typeface="Arial" charset="0"/>
              </a:rPr>
              <a:t>Explain unfair </a:t>
            </a:r>
            <a:r>
              <a:rPr lang="en-IN" altLang="en-US" sz="1600" dirty="0" err="1">
                <a:latin typeface="Arial" charset="0"/>
                <a:cs typeface="Arial" charset="0"/>
              </a:rPr>
              <a:t>labor</a:t>
            </a:r>
            <a:r>
              <a:rPr lang="en-IN" altLang="en-US" sz="1600" dirty="0">
                <a:latin typeface="Arial" charset="0"/>
                <a:cs typeface="Arial" charset="0"/>
              </a:rPr>
              <a:t> practices and give examples</a:t>
            </a:r>
          </a:p>
          <a:p>
            <a:pPr eaLnBrk="1" hangingPunct="1"/>
            <a:r>
              <a:rPr lang="en-IN" altLang="en-US" sz="1600" dirty="0">
                <a:latin typeface="Arial" charset="0"/>
                <a:cs typeface="Arial" charset="0"/>
              </a:rPr>
              <a:t>Describe the Taft–Hartley Act of 1947 and its requirements</a:t>
            </a:r>
          </a:p>
          <a:p>
            <a:pPr eaLnBrk="1" hangingPunct="1"/>
            <a:r>
              <a:rPr lang="en-IN" altLang="en-US" sz="1600" dirty="0">
                <a:latin typeface="Arial" charset="0"/>
                <a:cs typeface="Arial" charset="0"/>
              </a:rPr>
              <a:t>Define the Landrum–Griffin Act of 1959 (</a:t>
            </a:r>
            <a:r>
              <a:rPr lang="en-US" altLang="en-US" sz="1600" dirty="0">
                <a:latin typeface="Arial" charset="0"/>
                <a:cs typeface="Arial" charset="0"/>
              </a:rPr>
              <a:t>Labor</a:t>
            </a:r>
            <a:r>
              <a:rPr lang="en-IN" altLang="en-US" sz="1600" dirty="0">
                <a:latin typeface="Arial" charset="0"/>
                <a:cs typeface="Arial" charset="0"/>
              </a:rPr>
              <a:t> Management Reporting and Disclosure Act) and its provisions</a:t>
            </a:r>
          </a:p>
          <a:p>
            <a:pPr eaLnBrk="1" hangingPunct="1"/>
            <a:r>
              <a:rPr lang="en-IN" altLang="en-US" sz="1600" dirty="0">
                <a:latin typeface="Arial" charset="0"/>
                <a:cs typeface="Arial" charset="0"/>
              </a:rPr>
              <a:t>Discuss collective bargaining in the public sector and how it differs from </a:t>
            </a:r>
            <a:r>
              <a:rPr lang="en-US" altLang="en-US" sz="1600" dirty="0">
                <a:latin typeface="Arial" charset="0"/>
                <a:cs typeface="Arial" charset="0"/>
              </a:rPr>
              <a:t>the private sector</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105045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title"/>
          </p:nvPr>
        </p:nvSpPr>
        <p:spPr/>
        <p:txBody>
          <a:bodyPr/>
          <a:lstStyle/>
          <a:p>
            <a:pPr eaLnBrk="1" hangingPunct="1">
              <a:defRPr/>
            </a:pPr>
            <a:r>
              <a:rPr lang="en-US" dirty="0"/>
              <a:t>Union Members’ Bill of Rights</a:t>
            </a:r>
          </a:p>
        </p:txBody>
      </p:sp>
      <p:sp>
        <p:nvSpPr>
          <p:cNvPr id="23555" name="Rectangle 4"/>
          <p:cNvSpPr>
            <a:spLocks noGrp="1" noChangeArrowheads="1"/>
          </p:cNvSpPr>
          <p:nvPr>
            <p:ph idx="1"/>
          </p:nvPr>
        </p:nvSpPr>
        <p:spPr/>
        <p:txBody>
          <a:bodyPr/>
          <a:lstStyle/>
          <a:p>
            <a:pPr eaLnBrk="1" hangingPunct="1"/>
            <a:r>
              <a:rPr lang="en-US" altLang="en-US" dirty="0">
                <a:latin typeface="Arial" charset="0"/>
                <a:cs typeface="Arial" charset="0"/>
              </a:rPr>
              <a:t>Right to </a:t>
            </a:r>
            <a:r>
              <a:rPr lang="en-US" altLang="en-US" i="1" dirty="0">
                <a:latin typeface="Arial" charset="0"/>
                <a:cs typeface="Arial" charset="0"/>
              </a:rPr>
              <a:t>attend</a:t>
            </a:r>
            <a:r>
              <a:rPr lang="en-US" altLang="en-US" dirty="0">
                <a:latin typeface="Arial" charset="0"/>
                <a:cs typeface="Arial" charset="0"/>
              </a:rPr>
              <a:t> union meetings, </a:t>
            </a:r>
            <a:r>
              <a:rPr lang="en-US" altLang="en-US" i="1" dirty="0">
                <a:latin typeface="Arial" charset="0"/>
                <a:cs typeface="Arial" charset="0"/>
              </a:rPr>
              <a:t>vote</a:t>
            </a:r>
            <a:r>
              <a:rPr lang="en-US" altLang="en-US" dirty="0">
                <a:latin typeface="Arial" charset="0"/>
                <a:cs typeface="Arial" charset="0"/>
              </a:rPr>
              <a:t> on union business, and nominate candidates for union</a:t>
            </a:r>
          </a:p>
          <a:p>
            <a:pPr eaLnBrk="1" hangingPunct="1"/>
            <a:r>
              <a:rPr lang="en-US" altLang="en-US" dirty="0">
                <a:latin typeface="Arial" charset="0"/>
                <a:cs typeface="Arial" charset="0"/>
              </a:rPr>
              <a:t>Right to bring an agency or court action against the union after exhausting union procedures</a:t>
            </a:r>
          </a:p>
          <a:p>
            <a:pPr eaLnBrk="1" hangingPunct="1"/>
            <a:r>
              <a:rPr lang="en-US" altLang="en-US" dirty="0">
                <a:latin typeface="Arial" charset="0"/>
                <a:cs typeface="Arial" charset="0"/>
              </a:rPr>
              <a:t>Certain procedures must be followed before any dues or initiation fee </a:t>
            </a:r>
            <a:r>
              <a:rPr lang="en-US" altLang="en-US" i="1" dirty="0">
                <a:latin typeface="Arial" charset="0"/>
                <a:cs typeface="Arial" charset="0"/>
              </a:rPr>
              <a:t>increases</a:t>
            </a:r>
          </a:p>
          <a:p>
            <a:pPr eaLnBrk="1" hangingPunct="1"/>
            <a:r>
              <a:rPr lang="en-IN" altLang="en-US" dirty="0">
                <a:latin typeface="Arial" charset="0"/>
                <a:cs typeface="Arial" charset="0"/>
              </a:rPr>
              <a:t>Except for the failure to pay dues, members must have a </a:t>
            </a:r>
            <a:r>
              <a:rPr lang="en-IN" altLang="en-US" i="1" dirty="0">
                <a:latin typeface="Arial" charset="0"/>
                <a:cs typeface="Arial" charset="0"/>
              </a:rPr>
              <a:t>full and fair hearing </a:t>
            </a:r>
            <a:r>
              <a:rPr lang="en-IN" altLang="en-US" dirty="0">
                <a:latin typeface="Arial" charset="0"/>
                <a:cs typeface="Arial" charset="0"/>
              </a:rPr>
              <a:t>when being disciplined by the union</a:t>
            </a:r>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title"/>
          </p:nvPr>
        </p:nvSpPr>
        <p:spPr>
          <a:xfrm>
            <a:off x="457200" y="260350"/>
            <a:ext cx="8229600" cy="839107"/>
          </a:xfrm>
        </p:spPr>
        <p:txBody>
          <a:bodyPr/>
          <a:lstStyle/>
          <a:p>
            <a:pPr eaLnBrk="1" hangingPunct="1">
              <a:defRPr/>
            </a:pPr>
            <a:r>
              <a:rPr lang="en-US" sz="3600" dirty="0"/>
              <a:t>Labor Relations in the Public Sector</a:t>
            </a:r>
          </a:p>
        </p:txBody>
      </p:sp>
      <p:sp>
        <p:nvSpPr>
          <p:cNvPr id="25603" name="Rectangle 4"/>
          <p:cNvSpPr>
            <a:spLocks noGrp="1" noChangeArrowheads="1"/>
          </p:cNvSpPr>
          <p:nvPr>
            <p:ph idx="1"/>
          </p:nvPr>
        </p:nvSpPr>
        <p:spPr>
          <a:xfrm>
            <a:off x="457200" y="1197430"/>
            <a:ext cx="8229600" cy="5109242"/>
          </a:xfrm>
        </p:spPr>
        <p:txBody>
          <a:bodyPr/>
          <a:lstStyle/>
          <a:p>
            <a:pPr eaLnBrk="1" hangingPunct="1">
              <a:spcBef>
                <a:spcPts val="1200"/>
              </a:spcBef>
            </a:pPr>
            <a:r>
              <a:rPr lang="en-US" altLang="en-US" sz="1600" dirty="0">
                <a:latin typeface="Arial" charset="0"/>
                <a:cs typeface="Arial" charset="0"/>
              </a:rPr>
              <a:t>Federal employees</a:t>
            </a:r>
          </a:p>
          <a:p>
            <a:pPr lvl="1" eaLnBrk="1" hangingPunct="1">
              <a:spcBef>
                <a:spcPts val="1200"/>
              </a:spcBef>
            </a:pPr>
            <a:r>
              <a:rPr lang="en-IN" altLang="en-US" sz="1600" dirty="0">
                <a:latin typeface="Arial" charset="0"/>
                <a:cs typeface="Arial" charset="0"/>
              </a:rPr>
              <a:t>Federal restrictions prevent federal unions from conducting direct bargaining over wages and benefits and from striking</a:t>
            </a:r>
          </a:p>
          <a:p>
            <a:pPr lvl="1" eaLnBrk="1" hangingPunct="1">
              <a:spcBef>
                <a:spcPts val="1200"/>
              </a:spcBef>
            </a:pPr>
            <a:r>
              <a:rPr lang="en-US" altLang="en-US" sz="1600" dirty="0">
                <a:latin typeface="Arial" charset="0"/>
                <a:cs typeface="Arial" charset="0"/>
              </a:rPr>
              <a:t>Civil Service Reform Act of 1978 </a:t>
            </a:r>
            <a:r>
              <a:rPr lang="en-IN" altLang="en-US" sz="1600" dirty="0">
                <a:latin typeface="Arial" charset="0"/>
                <a:cs typeface="Arial" charset="0"/>
              </a:rPr>
              <a:t>established the Federal </a:t>
            </a:r>
            <a:r>
              <a:rPr lang="en-US" altLang="en-US" sz="1600" dirty="0">
                <a:latin typeface="Arial" charset="0"/>
                <a:cs typeface="Arial" charset="0"/>
              </a:rPr>
              <a:t>Labor Relations Authority (FLRA) to administer federal sector labor </a:t>
            </a:r>
            <a:r>
              <a:rPr lang="en-IN" altLang="en-US" sz="1600" dirty="0">
                <a:latin typeface="Arial" charset="0"/>
                <a:cs typeface="Arial" charset="0"/>
              </a:rPr>
              <a:t>law</a:t>
            </a:r>
            <a:endParaRPr lang="en-US" altLang="en-US" sz="1600" dirty="0">
              <a:latin typeface="Arial" charset="0"/>
              <a:cs typeface="Arial" charset="0"/>
            </a:endParaRPr>
          </a:p>
          <a:p>
            <a:pPr eaLnBrk="1" hangingPunct="1">
              <a:spcBef>
                <a:spcPts val="800"/>
              </a:spcBef>
            </a:pPr>
            <a:r>
              <a:rPr lang="en-US" altLang="en-US" sz="1600" dirty="0">
                <a:latin typeface="Arial" charset="0"/>
                <a:cs typeface="Arial" charset="0"/>
              </a:rPr>
              <a:t>State, county, and municipal public employees</a:t>
            </a:r>
          </a:p>
          <a:p>
            <a:pPr lvl="1" eaLnBrk="1" hangingPunct="1">
              <a:spcBef>
                <a:spcPts val="800"/>
              </a:spcBef>
            </a:pPr>
            <a:r>
              <a:rPr lang="en-IN" altLang="en-US" sz="1600" dirty="0">
                <a:latin typeface="Arial" charset="0"/>
                <a:cs typeface="Arial" charset="0"/>
              </a:rPr>
              <a:t>Divided into three major categories:</a:t>
            </a:r>
            <a:endParaRPr lang="en-US" altLang="en-US" sz="1600" dirty="0">
              <a:latin typeface="Arial" charset="0"/>
              <a:cs typeface="Arial" charset="0"/>
            </a:endParaRPr>
          </a:p>
          <a:p>
            <a:pPr lvl="2" eaLnBrk="1" hangingPunct="1">
              <a:spcBef>
                <a:spcPts val="800"/>
              </a:spcBef>
            </a:pPr>
            <a:r>
              <a:rPr lang="en-US" altLang="en-US" sz="1600" dirty="0">
                <a:latin typeface="Arial" charset="0"/>
                <a:cs typeface="Arial" charset="0"/>
              </a:rPr>
              <a:t>Professional associations</a:t>
            </a:r>
          </a:p>
          <a:p>
            <a:pPr lvl="2" eaLnBrk="1" hangingPunct="1">
              <a:spcBef>
                <a:spcPts val="800"/>
              </a:spcBef>
            </a:pPr>
            <a:r>
              <a:rPr lang="en-US" altLang="en-US" sz="1600" dirty="0">
                <a:latin typeface="Arial" charset="0"/>
                <a:cs typeface="Arial" charset="0"/>
              </a:rPr>
              <a:t>Craft unions</a:t>
            </a:r>
          </a:p>
          <a:p>
            <a:pPr lvl="2" eaLnBrk="1" hangingPunct="1">
              <a:spcBef>
                <a:spcPts val="800"/>
              </a:spcBef>
            </a:pPr>
            <a:r>
              <a:rPr lang="en-US" altLang="en-US" sz="1600" dirty="0">
                <a:latin typeface="Arial" charset="0"/>
                <a:cs typeface="Arial" charset="0"/>
              </a:rPr>
              <a:t>Industrial-type unions</a:t>
            </a:r>
          </a:p>
          <a:p>
            <a:pPr lvl="1" eaLnBrk="1" hangingPunct="1">
              <a:spcBef>
                <a:spcPts val="800"/>
              </a:spcBef>
            </a:pPr>
            <a:r>
              <a:rPr lang="en-IN" altLang="en-US" sz="1600" dirty="0">
                <a:latin typeface="Arial" charset="0"/>
                <a:cs typeface="Arial" charset="0"/>
              </a:rPr>
              <a:t>Largest professional employee organization is the National Education Association (NEA)</a:t>
            </a:r>
          </a:p>
          <a:p>
            <a:pPr lvl="1" eaLnBrk="1" hangingPunct="1">
              <a:spcBef>
                <a:spcPts val="800"/>
              </a:spcBef>
            </a:pPr>
            <a:r>
              <a:rPr lang="en-US" altLang="en-US" sz="1600" dirty="0">
                <a:latin typeface="Arial" charset="0"/>
                <a:cs typeface="Arial" charset="0"/>
              </a:rPr>
              <a:t>Difference between public and private collective bargaining</a:t>
            </a:r>
          </a:p>
          <a:p>
            <a:pPr lvl="2" eaLnBrk="1" hangingPunct="1">
              <a:spcBef>
                <a:spcPts val="800"/>
              </a:spcBef>
            </a:pPr>
            <a:r>
              <a:rPr lang="en-IN" altLang="en-US" sz="1600" dirty="0">
                <a:latin typeface="Arial" charset="0"/>
                <a:cs typeface="Arial" charset="0"/>
              </a:rPr>
              <a:t>Federal legislation and most state statutes do not contain the right of public employees to strike</a:t>
            </a:r>
            <a:endParaRPr lang="en-US"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title"/>
          </p:nvPr>
        </p:nvSpPr>
        <p:spPr/>
        <p:txBody>
          <a:bodyPr/>
          <a:lstStyle/>
          <a:p>
            <a:pPr eaLnBrk="1" hangingPunct="1">
              <a:defRPr/>
            </a:pPr>
            <a:r>
              <a:rPr lang="en-US" dirty="0"/>
              <a:t>Management Tips</a:t>
            </a:r>
          </a:p>
        </p:txBody>
      </p:sp>
      <p:sp>
        <p:nvSpPr>
          <p:cNvPr id="26627" name="Rectangle 4"/>
          <p:cNvSpPr>
            <a:spLocks noGrp="1" noChangeArrowheads="1"/>
          </p:cNvSpPr>
          <p:nvPr>
            <p:ph idx="1"/>
          </p:nvPr>
        </p:nvSpPr>
        <p:spPr>
          <a:xfrm>
            <a:off x="457200" y="1600200"/>
            <a:ext cx="8229600" cy="4652682"/>
          </a:xfrm>
        </p:spPr>
        <p:txBody>
          <a:bodyPr/>
          <a:lstStyle/>
          <a:p>
            <a:pPr eaLnBrk="1" hangingPunct="1"/>
            <a:r>
              <a:rPr lang="en-US" altLang="en-US" sz="1600" dirty="0">
                <a:latin typeface="Arial" charset="0"/>
                <a:cs typeface="Arial" charset="0"/>
              </a:rPr>
              <a:t>If employees consider unionizing, </a:t>
            </a:r>
            <a:r>
              <a:rPr lang="en-IN" altLang="en-US" sz="1600" dirty="0">
                <a:latin typeface="Arial" charset="0"/>
                <a:cs typeface="Arial" charset="0"/>
              </a:rPr>
              <a:t>do not try to negatively influence the decision in impermissible ways</a:t>
            </a:r>
            <a:endParaRPr lang="en-US" altLang="en-US" sz="1600" dirty="0">
              <a:latin typeface="Arial" charset="0"/>
              <a:cs typeface="Arial" charset="0"/>
            </a:endParaRPr>
          </a:p>
          <a:p>
            <a:pPr eaLnBrk="1" hangingPunct="1"/>
            <a:r>
              <a:rPr lang="en-US" altLang="en-US" sz="1600" dirty="0">
                <a:latin typeface="Arial" charset="0"/>
                <a:cs typeface="Arial" charset="0"/>
              </a:rPr>
              <a:t>Do not assume any employee you speak to for the purpose of persuading employees not to unionize will keep the conversation confidential</a:t>
            </a:r>
          </a:p>
          <a:p>
            <a:pPr eaLnBrk="1" hangingPunct="1"/>
            <a:r>
              <a:rPr lang="en-IN" altLang="en-US" sz="1600" dirty="0">
                <a:latin typeface="Arial" charset="0"/>
                <a:cs typeface="Arial" charset="0"/>
              </a:rPr>
              <a:t>Know the kinds of things the employer can legally do to influence the unionizing decision, and do only those things that are permissible</a:t>
            </a:r>
          </a:p>
          <a:p>
            <a:pPr eaLnBrk="1" hangingPunct="1"/>
            <a:r>
              <a:rPr lang="en-US" altLang="en-US" sz="1600" dirty="0">
                <a:latin typeface="Arial" charset="0"/>
                <a:cs typeface="Arial" charset="0"/>
              </a:rPr>
              <a:t>Once the union is in place, conduct all negotiations only with the union representatives</a:t>
            </a:r>
          </a:p>
          <a:p>
            <a:pPr eaLnBrk="1" hangingPunct="1"/>
            <a:r>
              <a:rPr lang="en-US" altLang="en-US" sz="1600" dirty="0">
                <a:latin typeface="Arial" charset="0"/>
                <a:cs typeface="Arial" charset="0"/>
              </a:rPr>
              <a:t>Treat the collective bargaining process as one would any business activity</a:t>
            </a:r>
          </a:p>
          <a:p>
            <a:pPr eaLnBrk="1" hangingPunct="1"/>
            <a:r>
              <a:rPr lang="en-US" altLang="en-US" sz="1600" dirty="0">
                <a:latin typeface="Arial" charset="0"/>
                <a:cs typeface="Arial" charset="0"/>
              </a:rPr>
              <a:t>Know what the law requires, such as </a:t>
            </a:r>
            <a:r>
              <a:rPr lang="en-IN" altLang="en-US" sz="1600" dirty="0">
                <a:latin typeface="Arial" charset="0"/>
                <a:cs typeface="Arial" charset="0"/>
              </a:rPr>
              <a:t>what the employer can and need not do</a:t>
            </a:r>
          </a:p>
          <a:p>
            <a:pPr lvl="0" eaLnBrk="1" hangingPunct="1"/>
            <a:r>
              <a:rPr lang="en-US" altLang="en-US" sz="1600" dirty="0">
                <a:latin typeface="Arial" charset="0"/>
                <a:cs typeface="Arial" charset="0"/>
              </a:rPr>
              <a:t>Keep the lines of communication open</a:t>
            </a:r>
          </a:p>
          <a:p>
            <a:pPr eaLnBrk="1" hangingPunct="1"/>
            <a:r>
              <a:rPr lang="en-US" altLang="en-US" sz="1600" dirty="0">
                <a:latin typeface="Arial" charset="0"/>
                <a:cs typeface="Arial" charset="0"/>
              </a:rPr>
              <a:t>Try to keep “us versus them” mentality from having a negative impact on the collective bargaining process</a:t>
            </a:r>
          </a:p>
          <a:p>
            <a:pPr eaLnBrk="1" hangingPunct="1"/>
            <a:r>
              <a:rPr lang="en-IN" altLang="en-US" sz="1600" dirty="0">
                <a:latin typeface="Arial" charset="0"/>
                <a:cs typeface="Arial" charset="0"/>
              </a:rPr>
              <a:t>Play hardball without setting management up for an unfair </a:t>
            </a:r>
            <a:r>
              <a:rPr lang="en-US" altLang="en-US" sz="1600" dirty="0">
                <a:latin typeface="Arial" charset="0"/>
                <a:cs typeface="Arial" charset="0"/>
              </a:rPr>
              <a:t>labor</a:t>
            </a:r>
            <a:r>
              <a:rPr lang="en-IN" altLang="en-US" sz="1600" dirty="0">
                <a:latin typeface="Arial" charset="0"/>
                <a:cs typeface="Arial" charset="0"/>
              </a:rPr>
              <a:t> practice charge</a:t>
            </a:r>
            <a:endParaRPr lang="en-US" altLang="en-US" sz="16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p:txBody>
          <a:bodyPr/>
          <a:lstStyle/>
          <a:p>
            <a:pPr eaLnBrk="1" hangingPunct="1">
              <a:defRPr/>
            </a:pPr>
            <a:r>
              <a:rPr lang="en-US"/>
              <a:t>Coming Together on Issues</a:t>
            </a:r>
          </a:p>
        </p:txBody>
      </p:sp>
      <p:sp>
        <p:nvSpPr>
          <p:cNvPr id="5123" name="Rectangle 4"/>
          <p:cNvSpPr>
            <a:spLocks noGrp="1" noChangeArrowheads="1"/>
          </p:cNvSpPr>
          <p:nvPr>
            <p:ph idx="1"/>
          </p:nvPr>
        </p:nvSpPr>
        <p:spPr/>
        <p:txBody>
          <a:bodyPr/>
          <a:lstStyle/>
          <a:p>
            <a:pPr eaLnBrk="1" hangingPunct="1"/>
            <a:r>
              <a:rPr lang="en-US" altLang="en-US" dirty="0">
                <a:latin typeface="Arial" charset="0"/>
                <a:cs typeface="Arial" charset="0"/>
              </a:rPr>
              <a:t>Labor law – different and discrete from employment law</a:t>
            </a:r>
          </a:p>
          <a:p>
            <a:pPr eaLnBrk="1" hangingPunct="1"/>
            <a:r>
              <a:rPr lang="en-US" altLang="en-US" b="1" dirty="0">
                <a:solidFill>
                  <a:srgbClr val="FF0000"/>
                </a:solidFill>
                <a:latin typeface="Arial" charset="0"/>
                <a:cs typeface="Arial" charset="0"/>
              </a:rPr>
              <a:t>Collective bargaining</a:t>
            </a:r>
            <a:r>
              <a:rPr lang="en-US" altLang="en-US" dirty="0">
                <a:solidFill>
                  <a:srgbClr val="FF0000"/>
                </a:solidFill>
                <a:latin typeface="Arial" charset="0"/>
                <a:cs typeface="Arial" charset="0"/>
              </a:rPr>
              <a:t>: </a:t>
            </a:r>
            <a:r>
              <a:rPr lang="en-US" altLang="en-US" dirty="0">
                <a:latin typeface="Arial" charset="0"/>
                <a:cs typeface="Arial" charset="0"/>
              </a:rPr>
              <a:t>Negotiations and agreements between management and labor about wages, hours, and other terms and conditions of employment</a:t>
            </a:r>
          </a:p>
          <a:p>
            <a:pPr lvl="1" eaLnBrk="1" hangingPunct="1"/>
            <a:r>
              <a:rPr lang="en-US" altLang="en-US" dirty="0">
                <a:latin typeface="Arial" charset="0"/>
                <a:cs typeface="Arial" charset="0"/>
              </a:rPr>
              <a:t>Replaces employment “at-will” for those workers</a:t>
            </a:r>
          </a:p>
          <a:p>
            <a:pPr lvl="1" eaLnBrk="1" hangingPunct="1"/>
            <a:r>
              <a:rPr lang="en-US" altLang="en-US" dirty="0">
                <a:latin typeface="Arial" charset="0"/>
                <a:cs typeface="Arial" charset="0"/>
              </a:rPr>
              <a:t>Defines ‘other terms and conditions,’ by contract</a:t>
            </a:r>
          </a:p>
          <a:p>
            <a:pPr marL="0" indent="0" eaLnBrk="1" hangingPunct="1">
              <a:buNone/>
            </a:pPr>
            <a:endParaRPr lang="en-US" altLang="en-US"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457200" y="260350"/>
            <a:ext cx="8229600" cy="795564"/>
          </a:xfrm>
        </p:spPr>
        <p:txBody>
          <a:bodyPr/>
          <a:lstStyle/>
          <a:p>
            <a:pPr eaLnBrk="1" hangingPunct="1">
              <a:defRPr/>
            </a:pPr>
            <a:r>
              <a:rPr lang="en-US" dirty="0"/>
              <a:t>Historical Accounting</a:t>
            </a:r>
          </a:p>
        </p:txBody>
      </p:sp>
      <p:sp>
        <p:nvSpPr>
          <p:cNvPr id="8195" name="Rectangle 4"/>
          <p:cNvSpPr>
            <a:spLocks noGrp="1" noChangeArrowheads="1"/>
          </p:cNvSpPr>
          <p:nvPr>
            <p:ph idx="1"/>
          </p:nvPr>
        </p:nvSpPr>
        <p:spPr>
          <a:xfrm>
            <a:off x="457200" y="1132114"/>
            <a:ext cx="8229600" cy="5192486"/>
          </a:xfrm>
        </p:spPr>
        <p:txBody>
          <a:bodyPr/>
          <a:lstStyle/>
          <a:p>
            <a:pPr eaLnBrk="1" hangingPunct="1">
              <a:spcBef>
                <a:spcPct val="45000"/>
              </a:spcBef>
              <a:defRPr/>
            </a:pPr>
            <a:r>
              <a:rPr lang="en-US" sz="1200" dirty="0">
                <a:latin typeface="Arial" charset="0"/>
                <a:cs typeface="Arial" charset="0"/>
              </a:rPr>
              <a:t>Shift of the American economy from agrarian to industrial</a:t>
            </a:r>
          </a:p>
          <a:p>
            <a:pPr eaLnBrk="1" hangingPunct="1">
              <a:spcBef>
                <a:spcPct val="45000"/>
              </a:spcBef>
              <a:defRPr/>
            </a:pPr>
            <a:r>
              <a:rPr lang="en-US" sz="1200" dirty="0">
                <a:latin typeface="Arial" charset="0"/>
                <a:cs typeface="Arial" charset="0"/>
              </a:rPr>
              <a:t>Criminal conspiracy laws – </a:t>
            </a:r>
            <a:r>
              <a:rPr lang="en-US" sz="1200" dirty="0">
                <a:solidFill>
                  <a:srgbClr val="0000FF"/>
                </a:solidFill>
                <a:latin typeface="Arial" charset="0"/>
                <a:cs typeface="Arial" charset="0"/>
              </a:rPr>
              <a:t>Early union activity considered to be common law criminal conspiracies</a:t>
            </a:r>
          </a:p>
          <a:p>
            <a:pPr lvl="1" eaLnBrk="1" hangingPunct="1">
              <a:spcBef>
                <a:spcPct val="45000"/>
              </a:spcBef>
              <a:defRPr/>
            </a:pPr>
            <a:r>
              <a:rPr lang="en-US" sz="1200" dirty="0">
                <a:latin typeface="Arial" charset="0"/>
                <a:cs typeface="Arial" charset="0"/>
              </a:rPr>
              <a:t>Case</a:t>
            </a:r>
            <a:r>
              <a:rPr lang="en-US" sz="1200" i="1" dirty="0">
                <a:latin typeface="Arial" charset="0"/>
                <a:cs typeface="Arial" charset="0"/>
              </a:rPr>
              <a:t>: Commonwealth v. Hunt, 1842 </a:t>
            </a:r>
          </a:p>
          <a:p>
            <a:pPr eaLnBrk="1" hangingPunct="1">
              <a:spcBef>
                <a:spcPct val="45000"/>
              </a:spcBef>
              <a:defRPr/>
            </a:pPr>
            <a:r>
              <a:rPr lang="en-US" sz="1200" b="1" dirty="0">
                <a:solidFill>
                  <a:srgbClr val="FF0000"/>
                </a:solidFill>
                <a:latin typeface="Arial" charset="0"/>
                <a:cs typeface="Arial" charset="0"/>
              </a:rPr>
              <a:t>Injunctions</a:t>
            </a:r>
            <a:r>
              <a:rPr lang="en-US" sz="1200" dirty="0">
                <a:solidFill>
                  <a:srgbClr val="FF0000"/>
                </a:solidFill>
                <a:latin typeface="Arial" charset="0"/>
                <a:cs typeface="Arial" charset="0"/>
              </a:rPr>
              <a:t>: </a:t>
            </a:r>
            <a:r>
              <a:rPr lang="en-IN" sz="1200" dirty="0">
                <a:latin typeface="Arial" charset="0"/>
                <a:cs typeface="Arial" charset="0"/>
              </a:rPr>
              <a:t>Court order requiring individuals or groups of persons to refrain from performing certain acts (like striking) that the court has determined will do irreparable harm</a:t>
            </a:r>
          </a:p>
          <a:p>
            <a:pPr marL="342900" lvl="1" indent="-342900" eaLnBrk="1" hangingPunct="1">
              <a:spcBef>
                <a:spcPct val="45000"/>
              </a:spcBef>
              <a:defRPr/>
            </a:pPr>
            <a:r>
              <a:rPr lang="en-US" sz="1200" b="1" dirty="0">
                <a:solidFill>
                  <a:srgbClr val="FF0000"/>
                </a:solidFill>
                <a:latin typeface="Arial" charset="0"/>
                <a:cs typeface="Arial" charset="0"/>
              </a:rPr>
              <a:t>Yellow dog contract</a:t>
            </a:r>
            <a:r>
              <a:rPr lang="en-US" sz="1200" dirty="0">
                <a:solidFill>
                  <a:srgbClr val="FF0000"/>
                </a:solidFill>
                <a:latin typeface="Arial" charset="0"/>
                <a:cs typeface="Arial" charset="0"/>
              </a:rPr>
              <a:t>: </a:t>
            </a:r>
            <a:r>
              <a:rPr lang="en-US" sz="1200" dirty="0">
                <a:latin typeface="Arial" charset="0"/>
                <a:cs typeface="Arial" charset="0"/>
              </a:rPr>
              <a:t>Agreements with provision </a:t>
            </a:r>
            <a:r>
              <a:rPr lang="en-IN" sz="1200" dirty="0">
                <a:latin typeface="Arial" charset="0"/>
                <a:cs typeface="Arial" charset="0"/>
              </a:rPr>
              <a:t>that employee does not belong to a union and will not join one; </a:t>
            </a:r>
            <a:r>
              <a:rPr lang="en-IN" sz="1200" dirty="0">
                <a:solidFill>
                  <a:srgbClr val="0000FF"/>
                </a:solidFill>
                <a:latin typeface="Arial" charset="0"/>
                <a:cs typeface="Arial" charset="0"/>
              </a:rPr>
              <a:t>now </a:t>
            </a:r>
            <a:r>
              <a:rPr lang="en-US" sz="1200" dirty="0">
                <a:solidFill>
                  <a:srgbClr val="0000FF"/>
                </a:solidFill>
                <a:latin typeface="Arial" charset="0"/>
                <a:cs typeface="Arial" charset="0"/>
              </a:rPr>
              <a:t>illegal</a:t>
            </a:r>
          </a:p>
          <a:p>
            <a:pPr eaLnBrk="1" hangingPunct="1">
              <a:defRPr/>
            </a:pPr>
            <a:r>
              <a:rPr lang="en-US" sz="1200" dirty="0">
                <a:latin typeface="Arial" charset="0"/>
                <a:cs typeface="Arial" charset="0"/>
              </a:rPr>
              <a:t>Antitrust attacks</a:t>
            </a:r>
          </a:p>
          <a:p>
            <a:pPr lvl="1" eaLnBrk="1" hangingPunct="1">
              <a:defRPr/>
            </a:pPr>
            <a:r>
              <a:rPr lang="en-US" sz="1200" dirty="0">
                <a:solidFill>
                  <a:srgbClr val="0000FF"/>
                </a:solidFill>
                <a:latin typeface="Arial" charset="0"/>
                <a:cs typeface="Arial" charset="0"/>
              </a:rPr>
              <a:t>Sherman Antitrust Act (1890)</a:t>
            </a:r>
          </a:p>
          <a:p>
            <a:pPr lvl="2" eaLnBrk="1" hangingPunct="1">
              <a:defRPr/>
            </a:pPr>
            <a:r>
              <a:rPr lang="en-US" sz="1200" dirty="0">
                <a:latin typeface="Arial" charset="0"/>
                <a:cs typeface="Arial" charset="0"/>
              </a:rPr>
              <a:t>Purpose of law was to prevent monopolies, however under this law Unions were also considered as “Conspiracies in restraint of trade” (ANTI-UNION SENTIMENT)</a:t>
            </a:r>
          </a:p>
          <a:p>
            <a:pPr lvl="2" eaLnBrk="1" hangingPunct="1">
              <a:defRPr/>
            </a:pPr>
            <a:r>
              <a:rPr lang="en-US" sz="1200" dirty="0">
                <a:latin typeface="Arial" charset="0"/>
                <a:cs typeface="Arial" charset="0"/>
              </a:rPr>
              <a:t>In 1908, Supreme Court held </a:t>
            </a:r>
            <a:r>
              <a:rPr lang="en-US" sz="1200" dirty="0"/>
              <a:t>applied to labor unions, giving business a new weapon to combat unionism</a:t>
            </a:r>
          </a:p>
          <a:p>
            <a:pPr lvl="2" eaLnBrk="1" hangingPunct="1">
              <a:defRPr/>
            </a:pPr>
            <a:r>
              <a:rPr lang="en-US" sz="1200" b="1" dirty="0">
                <a:solidFill>
                  <a:srgbClr val="FF0000"/>
                </a:solidFill>
                <a:latin typeface="Arial" charset="0"/>
                <a:cs typeface="Arial" charset="0"/>
              </a:rPr>
              <a:t>Secondary Boycotts </a:t>
            </a:r>
            <a:r>
              <a:rPr lang="en-US" sz="1200" dirty="0">
                <a:latin typeface="Arial" charset="0"/>
                <a:cs typeface="Arial" charset="0"/>
              </a:rPr>
              <a:t>(union pressure on management created by getting others who do business  with management to cease) outlawed</a:t>
            </a:r>
            <a:r>
              <a:rPr lang="mr-IN" sz="1200" dirty="0">
                <a:latin typeface="Arial" charset="0"/>
                <a:cs typeface="Arial" charset="0"/>
              </a:rPr>
              <a:t>…</a:t>
            </a:r>
            <a:r>
              <a:rPr lang="en-US" sz="1200" dirty="0">
                <a:latin typeface="Arial" charset="0"/>
                <a:cs typeface="Arial" charset="0"/>
              </a:rPr>
              <a:t>this led to unions supporting Woodrow Wilson’ in 1912</a:t>
            </a:r>
          </a:p>
          <a:p>
            <a:pPr lvl="1" eaLnBrk="1" hangingPunct="1">
              <a:defRPr/>
            </a:pPr>
            <a:r>
              <a:rPr lang="en-US" sz="1200" dirty="0">
                <a:solidFill>
                  <a:srgbClr val="0000FF"/>
                </a:solidFill>
                <a:latin typeface="Arial" charset="0"/>
                <a:cs typeface="Arial" charset="0"/>
              </a:rPr>
              <a:t>Clayton Act (1914)</a:t>
            </a:r>
          </a:p>
          <a:p>
            <a:pPr lvl="2" eaLnBrk="1" hangingPunct="1">
              <a:defRPr/>
            </a:pPr>
            <a:r>
              <a:rPr lang="en-US" sz="1200" u="sng" dirty="0">
                <a:latin typeface="Arial" charset="0"/>
                <a:cs typeface="Arial" charset="0"/>
              </a:rPr>
              <a:t>Exempted </a:t>
            </a:r>
            <a:r>
              <a:rPr lang="en-US" sz="1200" dirty="0">
                <a:latin typeface="Arial" charset="0"/>
                <a:cs typeface="Arial" charset="0"/>
              </a:rPr>
              <a:t>labor union activity from Antitrust coverage (PRO UNION SENTIMENT)</a:t>
            </a:r>
          </a:p>
          <a:p>
            <a:pPr lvl="2" eaLnBrk="1" hangingPunct="1">
              <a:defRPr/>
            </a:pPr>
            <a:r>
              <a:rPr lang="en-US" sz="1200" dirty="0">
                <a:latin typeface="Arial" charset="0"/>
                <a:cs typeface="Arial" charset="0"/>
              </a:rPr>
              <a:t>Made it harder for courts to issue injunctions</a:t>
            </a:r>
            <a:r>
              <a:rPr lang="mr-IN" sz="1200" dirty="0">
                <a:latin typeface="Arial" charset="0"/>
                <a:cs typeface="Arial" charset="0"/>
              </a:rPr>
              <a:t>…</a:t>
            </a:r>
            <a:r>
              <a:rPr lang="en-US" sz="1200" dirty="0">
                <a:latin typeface="Arial" charset="0"/>
                <a:cs typeface="Arial" charset="0"/>
              </a:rPr>
              <a:t>injunctions now were regulated in “procedure”</a:t>
            </a:r>
          </a:p>
          <a:p>
            <a:pPr eaLnBrk="1" hangingPunct="1">
              <a:defRPr/>
            </a:pPr>
            <a:r>
              <a:rPr lang="en-US" sz="1200" dirty="0">
                <a:latin typeface="Arial" charset="0"/>
                <a:cs typeface="Arial" charset="0"/>
              </a:rPr>
              <a:t>Constitutional challenges to early congressional labor laws – no federal “interstate commerce” power to regulate, as it was then defined</a:t>
            </a:r>
          </a:p>
          <a:p>
            <a:pPr eaLnBrk="1" hangingPunct="1">
              <a:spcBef>
                <a:spcPts val="1000"/>
              </a:spcBef>
              <a:defRPr/>
            </a:pPr>
            <a:endParaRPr lang="en-IN" sz="1200" dirty="0">
              <a:latin typeface="Arial" charset="0"/>
              <a:cs typeface="Arial" charset="0"/>
            </a:endParaRP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857527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p:txBody>
          <a:bodyPr/>
          <a:lstStyle/>
          <a:p>
            <a:pPr eaLnBrk="1" hangingPunct="1">
              <a:defRPr/>
            </a:pPr>
            <a:r>
              <a:rPr lang="en-IN" dirty="0"/>
              <a:t>Out of Necessity Comes Change</a:t>
            </a:r>
            <a:endParaRPr lang="en-US" sz="2400" dirty="0"/>
          </a:p>
        </p:txBody>
      </p:sp>
      <p:sp>
        <p:nvSpPr>
          <p:cNvPr id="9219" name="Rectangle 4"/>
          <p:cNvSpPr>
            <a:spLocks noGrp="1" noChangeArrowheads="1"/>
          </p:cNvSpPr>
          <p:nvPr>
            <p:ph idx="1"/>
          </p:nvPr>
        </p:nvSpPr>
        <p:spPr/>
        <p:txBody>
          <a:bodyPr/>
          <a:lstStyle/>
          <a:p>
            <a:pPr eaLnBrk="1" hangingPunct="1">
              <a:spcBef>
                <a:spcPts val="1000"/>
              </a:spcBef>
            </a:pPr>
            <a:r>
              <a:rPr lang="en-IN" altLang="en-US" sz="1600" dirty="0">
                <a:solidFill>
                  <a:srgbClr val="0083C4"/>
                </a:solidFill>
                <a:latin typeface="Arial" charset="0"/>
                <a:cs typeface="Arial" charset="0"/>
              </a:rPr>
              <a:t>World War I </a:t>
            </a:r>
            <a:r>
              <a:rPr lang="en-IN" altLang="en-US" sz="1600" dirty="0">
                <a:latin typeface="Arial" charset="0"/>
                <a:cs typeface="Arial" charset="0"/>
              </a:rPr>
              <a:t>saw the first real movement away from antiunion sentiment</a:t>
            </a:r>
          </a:p>
          <a:p>
            <a:pPr lvl="1" eaLnBrk="1" hangingPunct="1">
              <a:spcBef>
                <a:spcPts val="1000"/>
              </a:spcBef>
            </a:pPr>
            <a:r>
              <a:rPr lang="en-IN" altLang="en-US" sz="1600" dirty="0">
                <a:solidFill>
                  <a:srgbClr val="0083C4"/>
                </a:solidFill>
                <a:latin typeface="Arial" charset="0"/>
                <a:cs typeface="Arial" charset="0"/>
              </a:rPr>
              <a:t>National War </a:t>
            </a:r>
            <a:r>
              <a:rPr lang="en-US" altLang="en-US" sz="1600" dirty="0">
                <a:solidFill>
                  <a:srgbClr val="0083C4"/>
                </a:solidFill>
                <a:latin typeface="Arial" charset="0"/>
                <a:cs typeface="Arial" charset="0"/>
              </a:rPr>
              <a:t>Labor</a:t>
            </a:r>
            <a:r>
              <a:rPr lang="en-IN" altLang="en-US" sz="1600" dirty="0">
                <a:solidFill>
                  <a:srgbClr val="0083C4"/>
                </a:solidFill>
                <a:latin typeface="Arial" charset="0"/>
                <a:cs typeface="Arial" charset="0"/>
              </a:rPr>
              <a:t> Board </a:t>
            </a:r>
            <a:r>
              <a:rPr lang="en-IN" altLang="en-US" sz="1600" dirty="0">
                <a:latin typeface="Arial" charset="0"/>
                <a:cs typeface="Arial" charset="0"/>
              </a:rPr>
              <a:t>was created for the purpose of </a:t>
            </a:r>
            <a:r>
              <a:rPr lang="en-IN" altLang="en-US" sz="1600" u="sng" dirty="0">
                <a:latin typeface="Arial" charset="0"/>
                <a:cs typeface="Arial" charset="0"/>
              </a:rPr>
              <a:t>peacefully resolving </a:t>
            </a:r>
            <a:r>
              <a:rPr lang="en-US" altLang="en-US" sz="1600" u="sng" dirty="0">
                <a:latin typeface="Arial" charset="0"/>
                <a:cs typeface="Arial" charset="0"/>
              </a:rPr>
              <a:t>labor</a:t>
            </a:r>
            <a:r>
              <a:rPr lang="en-IN" altLang="en-US" sz="1600" u="sng" dirty="0">
                <a:latin typeface="Arial" charset="0"/>
                <a:cs typeface="Arial" charset="0"/>
              </a:rPr>
              <a:t> disputes</a:t>
            </a:r>
            <a:endParaRPr lang="en-US" altLang="en-US" sz="1600" u="sng" dirty="0">
              <a:latin typeface="Arial" charset="0"/>
              <a:cs typeface="Arial" charset="0"/>
            </a:endParaRPr>
          </a:p>
          <a:p>
            <a:pPr eaLnBrk="1" hangingPunct="1">
              <a:spcBef>
                <a:spcPts val="1000"/>
              </a:spcBef>
            </a:pPr>
            <a:r>
              <a:rPr lang="en-US" altLang="en-US" sz="1600" dirty="0">
                <a:solidFill>
                  <a:srgbClr val="0083C4"/>
                </a:solidFill>
                <a:latin typeface="Arial" charset="0"/>
                <a:cs typeface="Arial" charset="0"/>
              </a:rPr>
              <a:t>National Industrial Recovery Act (NIRA) – New Deal</a:t>
            </a:r>
          </a:p>
          <a:p>
            <a:pPr lvl="1" eaLnBrk="1" hangingPunct="1">
              <a:spcBef>
                <a:spcPts val="1000"/>
              </a:spcBef>
            </a:pPr>
            <a:r>
              <a:rPr lang="en-US" altLang="en-US" sz="1600" dirty="0">
                <a:latin typeface="Arial" charset="0"/>
                <a:cs typeface="Arial" charset="0"/>
              </a:rPr>
              <a:t>Put business in charge of regulating prices and production</a:t>
            </a:r>
          </a:p>
          <a:p>
            <a:pPr lvl="1" eaLnBrk="1" hangingPunct="1">
              <a:spcBef>
                <a:spcPts val="1000"/>
              </a:spcBef>
            </a:pPr>
            <a:r>
              <a:rPr lang="en-US" altLang="en-US" sz="1600" dirty="0">
                <a:latin typeface="Arial" charset="0"/>
                <a:cs typeface="Arial" charset="0"/>
              </a:rPr>
              <a:t>Established a minimum wage </a:t>
            </a:r>
          </a:p>
          <a:p>
            <a:pPr lvl="1" eaLnBrk="1" hangingPunct="1">
              <a:spcBef>
                <a:spcPts val="1000"/>
              </a:spcBef>
            </a:pPr>
            <a:r>
              <a:rPr lang="en-US" altLang="en-US" sz="1600" dirty="0">
                <a:latin typeface="Arial" charset="0"/>
                <a:cs typeface="Arial" charset="0"/>
              </a:rPr>
              <a:t>Gave workers collective bargaining and other rights</a:t>
            </a:r>
          </a:p>
          <a:p>
            <a:pPr lvl="1" eaLnBrk="1" hangingPunct="1">
              <a:spcBef>
                <a:spcPts val="1000"/>
              </a:spcBef>
            </a:pPr>
            <a:r>
              <a:rPr lang="en-US" altLang="en-US" sz="1600" i="1" dirty="0">
                <a:solidFill>
                  <a:srgbClr val="FF0000"/>
                </a:solidFill>
                <a:latin typeface="Arial" charset="0"/>
                <a:cs typeface="Arial" charset="0"/>
              </a:rPr>
              <a:t>Declared unconstitutional in 1935</a:t>
            </a:r>
          </a:p>
          <a:p>
            <a:pPr eaLnBrk="1" hangingPunct="1"/>
            <a:r>
              <a:rPr lang="en-IN" altLang="en-US" sz="1600" dirty="0">
                <a:latin typeface="Arial" charset="0"/>
                <a:cs typeface="Arial" charset="0"/>
              </a:rPr>
              <a:t>Congress was able to enact legislation that has formed the basis of what we know as organized </a:t>
            </a:r>
            <a:r>
              <a:rPr lang="en-US" altLang="en-US" sz="1600" dirty="0">
                <a:latin typeface="Arial" charset="0"/>
                <a:cs typeface="Arial" charset="0"/>
              </a:rPr>
              <a:t>labor</a:t>
            </a:r>
          </a:p>
          <a:p>
            <a:pPr eaLnBrk="1" hangingPunct="1"/>
            <a:r>
              <a:rPr lang="en-US" altLang="en-US" sz="1600" dirty="0">
                <a:latin typeface="Arial" charset="0"/>
                <a:cs typeface="Arial" charset="0"/>
              </a:rPr>
              <a:t>Labor</a:t>
            </a:r>
            <a:r>
              <a:rPr lang="en-IN" altLang="en-US" sz="1600" dirty="0">
                <a:latin typeface="Arial" charset="0"/>
                <a:cs typeface="Arial" charset="0"/>
              </a:rPr>
              <a:t> unions remain an important part of the workplace</a:t>
            </a:r>
          </a:p>
          <a:p>
            <a:pPr lvl="1" eaLnBrk="1" hangingPunct="1"/>
            <a:r>
              <a:rPr lang="en-US" altLang="en-US" sz="1600" dirty="0">
                <a:latin typeface="Arial" charset="0"/>
                <a:cs typeface="Arial" charset="0"/>
              </a:rPr>
              <a:t>Currently have 16 million members</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title"/>
          </p:nvPr>
        </p:nvSpPr>
        <p:spPr>
          <a:xfrm>
            <a:off x="457200" y="260350"/>
            <a:ext cx="8229600" cy="871764"/>
          </a:xfrm>
        </p:spPr>
        <p:txBody>
          <a:bodyPr/>
          <a:lstStyle/>
          <a:p>
            <a:pPr eaLnBrk="1" hangingPunct="1">
              <a:defRPr/>
            </a:pPr>
            <a:r>
              <a:rPr lang="en-US" dirty="0"/>
              <a:t>Labor</a:t>
            </a:r>
            <a:r>
              <a:rPr lang="en-IN" dirty="0"/>
              <a:t> Laws</a:t>
            </a:r>
            <a:endParaRPr lang="en-US" sz="2400" dirty="0"/>
          </a:p>
        </p:txBody>
      </p:sp>
      <p:sp>
        <p:nvSpPr>
          <p:cNvPr id="9219" name="Rectangle 4"/>
          <p:cNvSpPr>
            <a:spLocks noGrp="1" noChangeArrowheads="1"/>
          </p:cNvSpPr>
          <p:nvPr>
            <p:ph idx="1"/>
          </p:nvPr>
        </p:nvSpPr>
        <p:spPr>
          <a:xfrm>
            <a:off x="457200" y="1240971"/>
            <a:ext cx="8229600" cy="4985017"/>
          </a:xfrm>
        </p:spPr>
        <p:txBody>
          <a:bodyPr/>
          <a:lstStyle/>
          <a:p>
            <a:pPr eaLnBrk="1" hangingPunct="1">
              <a:spcBef>
                <a:spcPts val="1200"/>
              </a:spcBef>
            </a:pPr>
            <a:r>
              <a:rPr lang="en-IN" altLang="en-US" sz="1600" dirty="0">
                <a:latin typeface="Arial" charset="0"/>
                <a:cs typeface="Arial" charset="0"/>
              </a:rPr>
              <a:t>Until the Norris–LaGuardia Act of 1932 and the </a:t>
            </a:r>
            <a:r>
              <a:rPr lang="en-IN" altLang="en-US" sz="1600" dirty="0">
                <a:solidFill>
                  <a:srgbClr val="FF0000"/>
                </a:solidFill>
                <a:latin typeface="Arial" charset="0"/>
                <a:cs typeface="Arial" charset="0"/>
              </a:rPr>
              <a:t>Wagner Act of 1935 (National </a:t>
            </a:r>
            <a:r>
              <a:rPr lang="en-US" altLang="en-US" sz="1600" dirty="0">
                <a:solidFill>
                  <a:srgbClr val="FF0000"/>
                </a:solidFill>
                <a:latin typeface="Arial" charset="0"/>
                <a:cs typeface="Arial" charset="0"/>
              </a:rPr>
              <a:t>Labor</a:t>
            </a:r>
            <a:r>
              <a:rPr lang="en-IN" altLang="en-US" sz="1600" dirty="0">
                <a:solidFill>
                  <a:srgbClr val="FF0000"/>
                </a:solidFill>
                <a:latin typeface="Arial" charset="0"/>
                <a:cs typeface="Arial" charset="0"/>
              </a:rPr>
              <a:t> Relations Act of 1935</a:t>
            </a:r>
            <a:r>
              <a:rPr lang="en-IN" altLang="en-US" sz="1600" dirty="0">
                <a:latin typeface="Arial" charset="0"/>
                <a:cs typeface="Arial" charset="0"/>
              </a:rPr>
              <a:t>), </a:t>
            </a:r>
            <a:r>
              <a:rPr lang="en-IN" altLang="en-US" sz="1600" u="sng" dirty="0">
                <a:latin typeface="Arial" charset="0"/>
                <a:cs typeface="Arial" charset="0"/>
              </a:rPr>
              <a:t>employers</a:t>
            </a:r>
            <a:r>
              <a:rPr lang="en-IN" altLang="en-US" sz="1600" dirty="0">
                <a:latin typeface="Arial" charset="0"/>
                <a:cs typeface="Arial" charset="0"/>
              </a:rPr>
              <a:t> had held virtually all the power</a:t>
            </a:r>
          </a:p>
          <a:p>
            <a:pPr eaLnBrk="1" hangingPunct="1">
              <a:spcBef>
                <a:spcPts val="1200"/>
              </a:spcBef>
              <a:buFont typeface="+mj-lt"/>
              <a:buAutoNum type="arabicPeriod"/>
            </a:pPr>
            <a:r>
              <a:rPr lang="en-IN" altLang="en-US" sz="1600" b="1" dirty="0">
                <a:solidFill>
                  <a:srgbClr val="FF0000"/>
                </a:solidFill>
                <a:latin typeface="Arial" charset="0"/>
                <a:cs typeface="Arial" charset="0"/>
              </a:rPr>
              <a:t>National </a:t>
            </a:r>
            <a:r>
              <a:rPr lang="en-IN" altLang="en-US" sz="1600" b="1" dirty="0" err="1">
                <a:solidFill>
                  <a:srgbClr val="FF0000"/>
                </a:solidFill>
                <a:latin typeface="Arial" charset="0"/>
                <a:cs typeface="Arial" charset="0"/>
              </a:rPr>
              <a:t>Labor</a:t>
            </a:r>
            <a:r>
              <a:rPr lang="en-IN" altLang="en-US" sz="1600" b="1" dirty="0">
                <a:solidFill>
                  <a:srgbClr val="FF0000"/>
                </a:solidFill>
                <a:latin typeface="Arial" charset="0"/>
                <a:cs typeface="Arial" charset="0"/>
              </a:rPr>
              <a:t> Relations Act of 1935 (i.e. Wagner Act)</a:t>
            </a:r>
          </a:p>
          <a:p>
            <a:pPr lvl="2" eaLnBrk="1" hangingPunct="1"/>
            <a:r>
              <a:rPr lang="en-US" altLang="en-US" sz="1600" dirty="0">
                <a:solidFill>
                  <a:srgbClr val="0000FF"/>
                </a:solidFill>
                <a:latin typeface="Arial" charset="0"/>
                <a:cs typeface="Arial" charset="0"/>
              </a:rPr>
              <a:t>Guaranteed rights to organize and bargain</a:t>
            </a:r>
          </a:p>
          <a:p>
            <a:pPr lvl="2" eaLnBrk="1" hangingPunct="1"/>
            <a:r>
              <a:rPr lang="en-US" altLang="en-US" sz="1600" dirty="0">
                <a:solidFill>
                  <a:srgbClr val="0000FF"/>
                </a:solidFill>
                <a:latin typeface="Arial" charset="0"/>
                <a:cs typeface="Arial" charset="0"/>
              </a:rPr>
              <a:t>Established NLRB to oversee unionization elections and bargaining </a:t>
            </a:r>
          </a:p>
          <a:p>
            <a:pPr lvl="2" eaLnBrk="1" hangingPunct="1"/>
            <a:r>
              <a:rPr lang="en-US" altLang="en-US" sz="1600" dirty="0">
                <a:solidFill>
                  <a:srgbClr val="0000FF"/>
                </a:solidFill>
                <a:latin typeface="Arial" charset="0"/>
                <a:cs typeface="Arial" charset="0"/>
              </a:rPr>
              <a:t>Management Unfair Labor Practices (none for Labor, yet)</a:t>
            </a:r>
          </a:p>
          <a:p>
            <a:pPr eaLnBrk="1" hangingPunct="1">
              <a:spcBef>
                <a:spcPts val="1200"/>
              </a:spcBef>
            </a:pPr>
            <a:r>
              <a:rPr lang="en-IN" altLang="en-US" sz="1600" dirty="0">
                <a:latin typeface="Arial" charset="0"/>
                <a:cs typeface="Arial" charset="0"/>
              </a:rPr>
              <a:t>Once the right to bargain collectively was created, </a:t>
            </a:r>
            <a:r>
              <a:rPr lang="en-IN" altLang="en-US" sz="1600" dirty="0">
                <a:solidFill>
                  <a:srgbClr val="0083C4"/>
                </a:solidFill>
                <a:latin typeface="Arial" charset="0"/>
                <a:cs typeface="Arial" charset="0"/>
              </a:rPr>
              <a:t>unions started overusing their power</a:t>
            </a:r>
          </a:p>
          <a:p>
            <a:pPr eaLnBrk="1" hangingPunct="1">
              <a:spcBef>
                <a:spcPts val="1200"/>
              </a:spcBef>
            </a:pPr>
            <a:r>
              <a:rPr lang="en-IN" altLang="en-US" sz="1600" dirty="0">
                <a:solidFill>
                  <a:srgbClr val="0083C4"/>
                </a:solidFill>
                <a:latin typeface="Arial" charset="0"/>
                <a:cs typeface="Arial" charset="0"/>
              </a:rPr>
              <a:t>Two legislative measures were created to address the evolution of collective bargaining</a:t>
            </a:r>
          </a:p>
          <a:p>
            <a:pPr marL="1257300" lvl="2" indent="-342900" eaLnBrk="1" hangingPunct="1">
              <a:spcBef>
                <a:spcPts val="1200"/>
              </a:spcBef>
              <a:buFont typeface="+mj-lt"/>
              <a:buAutoNum type="arabicPeriod" startAt="2"/>
            </a:pPr>
            <a:r>
              <a:rPr lang="en-US" altLang="en-US" sz="1600" b="1" dirty="0">
                <a:solidFill>
                  <a:srgbClr val="FF0000"/>
                </a:solidFill>
                <a:latin typeface="Arial" charset="0"/>
                <a:cs typeface="Arial" charset="0"/>
              </a:rPr>
              <a:t>Taft–Hartley Act of 1947</a:t>
            </a:r>
          </a:p>
          <a:p>
            <a:pPr lvl="3" eaLnBrk="1" hangingPunct="1"/>
            <a:r>
              <a:rPr lang="en-US" altLang="en-US" dirty="0">
                <a:solidFill>
                  <a:srgbClr val="0000FF"/>
                </a:solidFill>
                <a:latin typeface="Arial" charset="0"/>
                <a:cs typeface="Arial" charset="0"/>
              </a:rPr>
              <a:t>Union Unfair Labor Practices (symmetry)</a:t>
            </a:r>
          </a:p>
          <a:p>
            <a:pPr lvl="3" eaLnBrk="1" hangingPunct="1"/>
            <a:r>
              <a:rPr lang="en-US" altLang="en-US" dirty="0">
                <a:solidFill>
                  <a:srgbClr val="0000FF"/>
                </a:solidFill>
                <a:latin typeface="Arial" charset="0"/>
                <a:cs typeface="Arial" charset="0"/>
              </a:rPr>
              <a:t>Right-to-work states </a:t>
            </a:r>
          </a:p>
          <a:p>
            <a:pPr lvl="3" eaLnBrk="1" hangingPunct="1"/>
            <a:r>
              <a:rPr lang="en-US" altLang="en-US" dirty="0">
                <a:solidFill>
                  <a:srgbClr val="0000FF"/>
                </a:solidFill>
                <a:latin typeface="Arial" charset="0"/>
                <a:cs typeface="Arial" charset="0"/>
              </a:rPr>
              <a:t>Cooling-off period </a:t>
            </a:r>
          </a:p>
          <a:p>
            <a:pPr lvl="2" eaLnBrk="1" hangingPunct="1">
              <a:spcBef>
                <a:spcPts val="1200"/>
              </a:spcBef>
            </a:pPr>
            <a:r>
              <a:rPr lang="en-US" altLang="en-US" sz="1600" dirty="0">
                <a:latin typeface="Arial" charset="0"/>
                <a:cs typeface="Arial" charset="0"/>
              </a:rPr>
              <a:t>Landrum–Griffin Act of 1959</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533246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Norris–LaGuardia Act of 1932</a:t>
            </a:r>
          </a:p>
        </p:txBody>
      </p:sp>
      <p:sp>
        <p:nvSpPr>
          <p:cNvPr id="3" name="Content Placeholder 2"/>
          <p:cNvSpPr>
            <a:spLocks noGrp="1"/>
          </p:cNvSpPr>
          <p:nvPr>
            <p:ph idx="1"/>
          </p:nvPr>
        </p:nvSpPr>
        <p:spPr>
          <a:xfrm>
            <a:off x="457200" y="1600200"/>
            <a:ext cx="8229600" cy="4585447"/>
          </a:xfrm>
        </p:spPr>
        <p:txBody>
          <a:bodyPr/>
          <a:lstStyle/>
          <a:p>
            <a:pPr>
              <a:spcBef>
                <a:spcPts val="600"/>
              </a:spcBef>
            </a:pPr>
            <a:r>
              <a:rPr lang="en-IN" sz="1600" dirty="0"/>
              <a:t>First major </a:t>
            </a:r>
            <a:r>
              <a:rPr lang="en-US" sz="1600" dirty="0"/>
              <a:t>labor</a:t>
            </a:r>
            <a:r>
              <a:rPr lang="en-IN" sz="1600" dirty="0"/>
              <a:t> law statute enacted in the United States</a:t>
            </a:r>
          </a:p>
          <a:p>
            <a:pPr>
              <a:spcBef>
                <a:spcPts val="600"/>
              </a:spcBef>
            </a:pPr>
            <a:r>
              <a:rPr lang="en-IN" sz="1600" dirty="0"/>
              <a:t>Established that government recognized that the job is more important to a worker than a worker is to a corporation</a:t>
            </a:r>
          </a:p>
          <a:p>
            <a:pPr>
              <a:spcBef>
                <a:spcPts val="600"/>
              </a:spcBef>
            </a:pPr>
            <a:r>
              <a:rPr lang="en-IN" sz="1600" dirty="0"/>
              <a:t>Endorsed collective bargaining as a matter of public policy</a:t>
            </a:r>
          </a:p>
          <a:p>
            <a:pPr>
              <a:spcBef>
                <a:spcPts val="600"/>
              </a:spcBef>
            </a:pPr>
            <a:r>
              <a:rPr lang="en-IN" sz="1600" dirty="0"/>
              <a:t>Did not give </a:t>
            </a:r>
            <a:r>
              <a:rPr lang="en-US" sz="1600" dirty="0"/>
              <a:t>labor</a:t>
            </a:r>
            <a:r>
              <a:rPr lang="en-IN" sz="1600" dirty="0"/>
              <a:t> unions any new legal rights</a:t>
            </a:r>
          </a:p>
          <a:p>
            <a:pPr lvl="1">
              <a:spcBef>
                <a:spcPts val="600"/>
              </a:spcBef>
            </a:pPr>
            <a:r>
              <a:rPr lang="en-IN" sz="1600" dirty="0"/>
              <a:t>Allowed them more freedom to operate free from court control and interference</a:t>
            </a:r>
            <a:endParaRPr lang="en-US" sz="1600" dirty="0"/>
          </a:p>
          <a:p>
            <a:pPr>
              <a:spcBef>
                <a:spcPts val="600"/>
              </a:spcBef>
            </a:pPr>
            <a:r>
              <a:rPr lang="en-IN" sz="1600" dirty="0"/>
              <a:t>Allows a union to act in </a:t>
            </a:r>
            <a:r>
              <a:rPr lang="en-US" sz="1600" dirty="0"/>
              <a:t>defense</a:t>
            </a:r>
            <a:r>
              <a:rPr lang="en-IN" sz="1600" dirty="0"/>
              <a:t> of a person prosecuted for his or her actions or to prosecute an action under the worker’s contract</a:t>
            </a:r>
          </a:p>
          <a:p>
            <a:pPr>
              <a:spcBef>
                <a:spcPts val="600"/>
              </a:spcBef>
            </a:pPr>
            <a:r>
              <a:rPr lang="en-IN" sz="1600" dirty="0"/>
              <a:t>Protected any “</a:t>
            </a:r>
            <a:r>
              <a:rPr lang="en-US" sz="1600" dirty="0"/>
              <a:t>labor</a:t>
            </a:r>
            <a:r>
              <a:rPr lang="en-IN" sz="1600" dirty="0"/>
              <a:t> dispute” even though parties did not stand as employer–employee with each other</a:t>
            </a:r>
          </a:p>
          <a:p>
            <a:pPr>
              <a:spcBef>
                <a:spcPts val="600"/>
              </a:spcBef>
            </a:pPr>
            <a:r>
              <a:rPr lang="en-IN" sz="1600" dirty="0"/>
              <a:t>Declared that yellow dog contracts were inconsistent with U.S. public policy and not enforceable in any court in the United States</a:t>
            </a:r>
            <a:endParaRPr lang="en-US" sz="1600" dirty="0"/>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75711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8229600" cy="447221"/>
          </a:xfrm>
        </p:spPr>
        <p:txBody>
          <a:bodyPr/>
          <a:lstStyle/>
          <a:p>
            <a:r>
              <a:rPr lang="en-IN" sz="2800" dirty="0"/>
              <a:t>National </a:t>
            </a:r>
            <a:r>
              <a:rPr lang="en-US" sz="2800" dirty="0"/>
              <a:t>Labor</a:t>
            </a:r>
            <a:r>
              <a:rPr lang="en-IN" sz="2800" dirty="0"/>
              <a:t> Relations Act of 1935 (Wagner Act)</a:t>
            </a:r>
            <a:endParaRPr lang="en-US" sz="2800" dirty="0"/>
          </a:p>
        </p:txBody>
      </p:sp>
      <p:sp>
        <p:nvSpPr>
          <p:cNvPr id="3" name="Content Placeholder 2"/>
          <p:cNvSpPr>
            <a:spLocks noGrp="1"/>
          </p:cNvSpPr>
          <p:nvPr>
            <p:ph idx="1"/>
          </p:nvPr>
        </p:nvSpPr>
        <p:spPr>
          <a:xfrm>
            <a:off x="457200" y="783771"/>
            <a:ext cx="8229600" cy="5464629"/>
          </a:xfrm>
        </p:spPr>
        <p:txBody>
          <a:bodyPr/>
          <a:lstStyle/>
          <a:p>
            <a:pPr eaLnBrk="1" hangingPunct="1"/>
            <a:r>
              <a:rPr lang="en-US" altLang="en-US" sz="1100" b="1" dirty="0">
                <a:latin typeface="Arial" charset="0"/>
                <a:cs typeface="Arial" charset="0"/>
              </a:rPr>
              <a:t>The National Labor Relations Act of 1935 is considered to be the</a:t>
            </a:r>
            <a:r>
              <a:rPr lang="en-US" altLang="en-US" sz="1100" b="1" dirty="0">
                <a:solidFill>
                  <a:srgbClr val="0000FF"/>
                </a:solidFill>
                <a:latin typeface="Arial" charset="0"/>
                <a:cs typeface="Arial" charset="0"/>
              </a:rPr>
              <a:t> LANDMARK </a:t>
            </a:r>
            <a:r>
              <a:rPr lang="en-US" altLang="en-US" sz="1100" b="1" dirty="0">
                <a:latin typeface="Arial" charset="0"/>
                <a:cs typeface="Arial" charset="0"/>
              </a:rPr>
              <a:t>statute that deals with labor relations and unions</a:t>
            </a:r>
          </a:p>
          <a:p>
            <a:pPr eaLnBrk="1" hangingPunct="1"/>
            <a:r>
              <a:rPr lang="en-US" altLang="en-US" sz="1100" dirty="0">
                <a:latin typeface="Arial" charset="0"/>
                <a:cs typeface="Arial" charset="0"/>
              </a:rPr>
              <a:t>Statutory Basis, </a:t>
            </a:r>
            <a:r>
              <a:rPr lang="en-US" altLang="en-US" sz="1100" b="1" dirty="0">
                <a:solidFill>
                  <a:srgbClr val="0000FF"/>
                </a:solidFill>
                <a:latin typeface="Arial" charset="0"/>
                <a:cs typeface="Arial" charset="0"/>
              </a:rPr>
              <a:t>Section 7 of NLRA</a:t>
            </a:r>
          </a:p>
          <a:p>
            <a:pPr lvl="1" eaLnBrk="1" hangingPunct="1"/>
            <a:r>
              <a:rPr lang="en-US" altLang="en-US" sz="1100" dirty="0">
                <a:solidFill>
                  <a:srgbClr val="FF0000"/>
                </a:solidFill>
                <a:latin typeface="Arial" charset="0"/>
                <a:cs typeface="Arial" charset="0"/>
              </a:rPr>
              <a:t>“Employees shall have the right to self-organization, to form, join, or assist labor organizations, to bargain collectively through representatives of their own choosing, and to engage in other concerted activities for the purpose of collectively bargaining or other mutual aid or protection, and shall also have the right to refrain from any or all such activities.”</a:t>
            </a:r>
          </a:p>
          <a:p>
            <a:r>
              <a:rPr lang="en-US" altLang="en-US" sz="1100" b="1" u="sng" dirty="0">
                <a:latin typeface="Arial" charset="0"/>
                <a:cs typeface="Arial" charset="0"/>
              </a:rPr>
              <a:t>Section 7 of NLRA gave EE right to</a:t>
            </a:r>
            <a:r>
              <a:rPr lang="en-US" altLang="en-US" sz="1100" dirty="0">
                <a:latin typeface="Arial" charset="0"/>
                <a:cs typeface="Arial" charset="0"/>
              </a:rPr>
              <a:t>:</a:t>
            </a:r>
          </a:p>
          <a:p>
            <a:pPr lvl="1">
              <a:buFont typeface="+mj-lt"/>
              <a:buAutoNum type="arabicPeriod"/>
            </a:pPr>
            <a:r>
              <a:rPr lang="en-IN" sz="1100" dirty="0">
                <a:solidFill>
                  <a:srgbClr val="0432FF"/>
                </a:solidFill>
              </a:rPr>
              <a:t>Form unions (</a:t>
            </a:r>
            <a:r>
              <a:rPr lang="en-IN" sz="1100" i="1" dirty="0">
                <a:solidFill>
                  <a:srgbClr val="0432FF"/>
                </a:solidFill>
              </a:rPr>
              <a:t>specifically to </a:t>
            </a:r>
            <a:r>
              <a:rPr lang="en-US" sz="1100" i="1" dirty="0">
                <a:solidFill>
                  <a:srgbClr val="0432FF"/>
                </a:solidFill>
                <a:latin typeface="Arial" charset="0"/>
                <a:cs typeface="Arial" charset="0"/>
              </a:rPr>
              <a:t>e</a:t>
            </a:r>
            <a:r>
              <a:rPr lang="en-US" altLang="en-US" sz="1100" i="1" dirty="0">
                <a:solidFill>
                  <a:srgbClr val="0432FF"/>
                </a:solidFill>
                <a:latin typeface="Arial" charset="0"/>
                <a:cs typeface="Arial" charset="0"/>
              </a:rPr>
              <a:t>ngage in </a:t>
            </a:r>
            <a:r>
              <a:rPr lang="en-US" altLang="en-US" sz="1100" i="1" u="sng" dirty="0">
                <a:solidFill>
                  <a:srgbClr val="0432FF"/>
                </a:solidFill>
                <a:latin typeface="Arial" charset="0"/>
                <a:cs typeface="Arial" charset="0"/>
              </a:rPr>
              <a:t>concerted activity</a:t>
            </a:r>
            <a:r>
              <a:rPr lang="en-US" altLang="en-US" sz="1100" i="1" dirty="0">
                <a:solidFill>
                  <a:srgbClr val="0432FF"/>
                </a:solidFill>
                <a:latin typeface="Arial" charset="0"/>
                <a:cs typeface="Arial" charset="0"/>
              </a:rPr>
              <a:t> for mutual aid or protection; in other words it is legal for EE TO FORM or DISCUSS FORMING A UNION</a:t>
            </a:r>
            <a:r>
              <a:rPr lang="mr-IN" altLang="en-US" sz="1100" i="1" dirty="0">
                <a:solidFill>
                  <a:srgbClr val="0432FF"/>
                </a:solidFill>
                <a:latin typeface="Arial" charset="0"/>
                <a:cs typeface="Arial" charset="0"/>
              </a:rPr>
              <a:t>…</a:t>
            </a:r>
            <a:r>
              <a:rPr lang="en-US" altLang="en-US" sz="1100" i="1" dirty="0">
                <a:solidFill>
                  <a:srgbClr val="0432FF"/>
                </a:solidFill>
                <a:latin typeface="Arial" charset="0"/>
                <a:cs typeface="Arial" charset="0"/>
              </a:rPr>
              <a:t>EE can participate, join, discuss, communicate unionizing activity</a:t>
            </a:r>
            <a:r>
              <a:rPr lang="en-US" altLang="en-US" sz="1100" dirty="0">
                <a:solidFill>
                  <a:srgbClr val="0432FF"/>
                </a:solidFill>
                <a:latin typeface="Arial" charset="0"/>
                <a:cs typeface="Arial" charset="0"/>
              </a:rPr>
              <a:t>),</a:t>
            </a:r>
            <a:endParaRPr lang="en-IN" sz="1100" dirty="0">
              <a:solidFill>
                <a:srgbClr val="0432FF"/>
              </a:solidFill>
            </a:endParaRPr>
          </a:p>
          <a:p>
            <a:pPr lvl="1">
              <a:buFont typeface="+mj-lt"/>
              <a:buAutoNum type="arabicPeriod"/>
            </a:pPr>
            <a:r>
              <a:rPr lang="en-IN" sz="1100" dirty="0">
                <a:solidFill>
                  <a:srgbClr val="0432FF"/>
                </a:solidFill>
              </a:rPr>
              <a:t>Bargain collectively (in good faith), </a:t>
            </a:r>
          </a:p>
          <a:p>
            <a:pPr lvl="1">
              <a:buFont typeface="+mj-lt"/>
              <a:buAutoNum type="arabicPeriod"/>
            </a:pPr>
            <a:r>
              <a:rPr lang="en-IN" sz="1100" dirty="0">
                <a:solidFill>
                  <a:srgbClr val="0432FF"/>
                </a:solidFill>
              </a:rPr>
              <a:t>Strike</a:t>
            </a:r>
          </a:p>
          <a:p>
            <a:r>
              <a:rPr lang="en-IN" sz="1100" dirty="0"/>
              <a:t>Placed the administration of the act in the hands of the </a:t>
            </a:r>
            <a:r>
              <a:rPr lang="en-IN" sz="1100" b="1" dirty="0">
                <a:solidFill>
                  <a:srgbClr val="FF0000"/>
                </a:solidFill>
              </a:rPr>
              <a:t>National </a:t>
            </a:r>
            <a:r>
              <a:rPr lang="en-US" sz="1100" b="1" dirty="0">
                <a:solidFill>
                  <a:srgbClr val="FF0000"/>
                </a:solidFill>
              </a:rPr>
              <a:t>Labor</a:t>
            </a:r>
            <a:r>
              <a:rPr lang="en-IN" sz="1100" b="1" dirty="0">
                <a:solidFill>
                  <a:srgbClr val="FF0000"/>
                </a:solidFill>
              </a:rPr>
              <a:t> Relations Board (NLRB)</a:t>
            </a:r>
          </a:p>
          <a:p>
            <a:pPr lvl="1"/>
            <a:r>
              <a:rPr lang="en-US" altLang="en-US" sz="1100" b="1" i="1" dirty="0">
                <a:solidFill>
                  <a:srgbClr val="0432FF"/>
                </a:solidFill>
                <a:latin typeface="Arial" charset="0"/>
                <a:cs typeface="Arial" charset="0"/>
              </a:rPr>
              <a:t>The NLRB is the independent federal agency that enforces labor laws in the private sector</a:t>
            </a:r>
            <a:endParaRPr lang="en-IN" sz="1100" b="1" i="1" dirty="0">
              <a:solidFill>
                <a:srgbClr val="0432FF"/>
              </a:solidFill>
            </a:endParaRPr>
          </a:p>
          <a:p>
            <a:r>
              <a:rPr lang="en-IN" sz="1100" dirty="0"/>
              <a:t>Set up standards to govern the exercise of power delegated to that administrative agency</a:t>
            </a:r>
          </a:p>
          <a:p>
            <a:r>
              <a:rPr lang="en-IN" sz="1100" dirty="0"/>
              <a:t>Provided for the judicial enforcement of the orders of that agency</a:t>
            </a:r>
            <a:endParaRPr lang="en-US" sz="1100" dirty="0"/>
          </a:p>
          <a:p>
            <a:r>
              <a:rPr lang="en-US" altLang="en-US" sz="1100" b="1" u="sng" dirty="0">
                <a:latin typeface="Arial" charset="0"/>
                <a:cs typeface="Arial" charset="0"/>
              </a:rPr>
              <a:t>Section 8 of the NLRA established Unfair Labor Practices (ULP) and makes it illegal for ER to</a:t>
            </a:r>
            <a:r>
              <a:rPr lang="en-US" altLang="en-US" sz="1100" dirty="0">
                <a:latin typeface="Arial" charset="0"/>
                <a:cs typeface="Arial" charset="0"/>
              </a:rPr>
              <a:t>:</a:t>
            </a:r>
          </a:p>
          <a:p>
            <a:pPr lvl="1">
              <a:buFont typeface="+mj-lt"/>
              <a:buAutoNum type="arabicPeriod"/>
            </a:pPr>
            <a:r>
              <a:rPr lang="en-IN" sz="1100" dirty="0">
                <a:solidFill>
                  <a:srgbClr val="0432FF"/>
                </a:solidFill>
              </a:rPr>
              <a:t>Interfere with, restrain, or coerce employees in the exercise of their rights</a:t>
            </a:r>
          </a:p>
          <a:p>
            <a:pPr lvl="1">
              <a:buFont typeface="+mj-lt"/>
              <a:buAutoNum type="arabicPeriod"/>
            </a:pPr>
            <a:r>
              <a:rPr lang="en-IN" sz="1100" dirty="0">
                <a:solidFill>
                  <a:srgbClr val="0432FF"/>
                </a:solidFill>
              </a:rPr>
              <a:t>Interfere with the formation of a </a:t>
            </a:r>
            <a:r>
              <a:rPr lang="en-US" sz="1100" dirty="0">
                <a:solidFill>
                  <a:srgbClr val="0432FF"/>
                </a:solidFill>
              </a:rPr>
              <a:t>labor</a:t>
            </a:r>
            <a:r>
              <a:rPr lang="en-IN" sz="1100" dirty="0">
                <a:solidFill>
                  <a:srgbClr val="0432FF"/>
                </a:solidFill>
              </a:rPr>
              <a:t> organization</a:t>
            </a:r>
          </a:p>
          <a:p>
            <a:pPr lvl="1">
              <a:buFont typeface="+mj-lt"/>
              <a:buAutoNum type="arabicPeriod"/>
            </a:pPr>
            <a:r>
              <a:rPr lang="en-IN" sz="1100" dirty="0">
                <a:solidFill>
                  <a:srgbClr val="0432FF"/>
                </a:solidFill>
              </a:rPr>
              <a:t>Discriminate in the hiring or tenure of employment or discourage membership in a </a:t>
            </a:r>
            <a:r>
              <a:rPr lang="en-US" sz="1100" dirty="0">
                <a:solidFill>
                  <a:srgbClr val="0432FF"/>
                </a:solidFill>
              </a:rPr>
              <a:t>labor</a:t>
            </a:r>
            <a:r>
              <a:rPr lang="en-IN" sz="1100" dirty="0">
                <a:solidFill>
                  <a:srgbClr val="0432FF"/>
                </a:solidFill>
              </a:rPr>
              <a:t> organization</a:t>
            </a:r>
          </a:p>
          <a:p>
            <a:pPr lvl="1">
              <a:buFont typeface="+mj-lt"/>
              <a:buAutoNum type="arabicPeriod"/>
            </a:pPr>
            <a:r>
              <a:rPr lang="en-IN" sz="1100" dirty="0">
                <a:solidFill>
                  <a:srgbClr val="0432FF"/>
                </a:solidFill>
              </a:rPr>
              <a:t>Retaliate for filing charges or testifying under the act</a:t>
            </a:r>
          </a:p>
          <a:p>
            <a:pPr lvl="1">
              <a:buFont typeface="+mj-lt"/>
              <a:buAutoNum type="arabicPeriod"/>
            </a:pPr>
            <a:r>
              <a:rPr lang="en-IN" sz="1100" dirty="0">
                <a:solidFill>
                  <a:srgbClr val="0432FF"/>
                </a:solidFill>
              </a:rPr>
              <a:t>Refuse to bargain with the representatives of the employees</a:t>
            </a:r>
            <a:endParaRPr lang="en-US" sz="1100" dirty="0">
              <a:solidFill>
                <a:srgbClr val="0432FF"/>
              </a:solidFill>
            </a:endParaRPr>
          </a:p>
          <a:p>
            <a:r>
              <a:rPr lang="en-US" altLang="en-US" sz="1100" dirty="0">
                <a:latin typeface="Arial" charset="0"/>
                <a:cs typeface="Arial" charset="0"/>
              </a:rPr>
              <a:t>It is LEGAL for an ER to discourage unionization, however ER can’t interfere with EE’s right to unionize </a:t>
            </a:r>
            <a:r>
              <a:rPr lang="en-US" altLang="en-US" sz="1100" dirty="0">
                <a:solidFill>
                  <a:srgbClr val="0000FF"/>
                </a:solidFill>
                <a:latin typeface="Arial" charset="0"/>
                <a:cs typeface="Arial" charset="0"/>
              </a:rPr>
              <a:t>(see Exhibits 15.5 and 15.8)</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20935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title"/>
          </p:nvPr>
        </p:nvSpPr>
        <p:spPr/>
        <p:txBody>
          <a:bodyPr/>
          <a:lstStyle/>
          <a:p>
            <a:pPr eaLnBrk="1" hangingPunct="1">
              <a:defRPr/>
            </a:pPr>
            <a:r>
              <a:rPr lang="en-IN" sz="3600" dirty="0"/>
              <a:t>National </a:t>
            </a:r>
            <a:r>
              <a:rPr lang="en-IN" sz="3600" dirty="0" err="1"/>
              <a:t>Labor</a:t>
            </a:r>
            <a:r>
              <a:rPr lang="en-IN" sz="3600" dirty="0"/>
              <a:t> Relations Act - Concerted Activity</a:t>
            </a:r>
            <a:endParaRPr lang="en-US" sz="3600" dirty="0"/>
          </a:p>
        </p:txBody>
      </p:sp>
      <p:sp>
        <p:nvSpPr>
          <p:cNvPr id="14339" name="Rectangle 4"/>
          <p:cNvSpPr>
            <a:spLocks noGrp="1" noChangeArrowheads="1"/>
          </p:cNvSpPr>
          <p:nvPr>
            <p:ph idx="1"/>
          </p:nvPr>
        </p:nvSpPr>
        <p:spPr>
          <a:xfrm>
            <a:off x="457200" y="1600200"/>
            <a:ext cx="8229600" cy="4639235"/>
          </a:xfrm>
        </p:spPr>
        <p:txBody>
          <a:bodyPr/>
          <a:lstStyle/>
          <a:p>
            <a:r>
              <a:rPr lang="en-US" sz="1600" dirty="0"/>
              <a:t>Section 7 of the NLRA guarantees EE the right to engage in concerted activities for mutual aid and protection.  </a:t>
            </a:r>
          </a:p>
          <a:p>
            <a:r>
              <a:rPr lang="en-US" sz="1600" dirty="0"/>
              <a:t>Typical protected concerted activities include:</a:t>
            </a:r>
          </a:p>
          <a:p>
            <a:pPr lvl="1"/>
            <a:r>
              <a:rPr lang="en-US" sz="1600" dirty="0"/>
              <a:t>Union organizing</a:t>
            </a:r>
          </a:p>
          <a:p>
            <a:pPr lvl="1"/>
            <a:r>
              <a:rPr lang="en-US" sz="1600" dirty="0"/>
              <a:t>The Discussion of unionization among employees</a:t>
            </a:r>
          </a:p>
          <a:p>
            <a:pPr lvl="1"/>
            <a:r>
              <a:rPr lang="en-US" sz="1600" dirty="0"/>
              <a:t>The attempt by one employee to solicit union support from another employee.</a:t>
            </a:r>
          </a:p>
          <a:p>
            <a:pPr lvl="1"/>
            <a:r>
              <a:rPr lang="en-US" sz="1600" dirty="0"/>
              <a:t>EEs going on (or discussing going on) STRIKE</a:t>
            </a:r>
          </a:p>
          <a:p>
            <a:r>
              <a:rPr lang="en-US" sz="1600" dirty="0"/>
              <a:t>Concerted activity also covers activity by a </a:t>
            </a:r>
            <a:r>
              <a:rPr lang="en-US" sz="1600" u="sng" dirty="0"/>
              <a:t>single</a:t>
            </a:r>
            <a:r>
              <a:rPr lang="en-US" sz="1600" dirty="0"/>
              <a:t> employee, even if no other employee joins him or her. The reasoning is that the protected status of such activity should not turn on whether another employee decides to join the activity.</a:t>
            </a:r>
          </a:p>
          <a:p>
            <a:r>
              <a:rPr lang="en-US" sz="1600" dirty="0"/>
              <a:t>Acts or threats of violence are not protected.</a:t>
            </a:r>
          </a:p>
        </p:txBody>
      </p:sp>
      <p:sp>
        <p:nvSpPr>
          <p:cNvPr id="4" name="Content Placeholder 2">
            <a:extLst>
              <a:ext uri="{FF2B5EF4-FFF2-40B4-BE49-F238E27FC236}">
                <a16:creationId xmlns:a16="http://schemas.microsoft.com/office/drawing/2014/main" id="{92B5EC02-E41D-4C4E-B4C3-62DF6C1CEF31}"/>
              </a:ext>
            </a:extLst>
          </p:cNvPr>
          <p:cNvSpPr txBox="1">
            <a:spLocks/>
          </p:cNvSpPr>
          <p:nvPr/>
        </p:nvSpPr>
        <p:spPr bwMode="auto">
          <a:xfrm>
            <a:off x="457200" y="6477894"/>
            <a:ext cx="8229600" cy="24429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lgn="l" eaLnBrk="1" fontAlgn="auto" hangingPunct="1">
              <a:spcBef>
                <a:spcPct val="0"/>
              </a:spcBef>
              <a:spcAft>
                <a:spcPts val="0"/>
              </a:spcAft>
            </a:pPr>
            <a:r>
              <a:rPr lang="en-US" altLang="en-US" sz="1100" b="1" dirty="0">
                <a:solidFill>
                  <a:prstClr val="black"/>
                </a:solidFill>
                <a:cs typeface="+mn-cs"/>
              </a:rPr>
              <a:t>            </a:t>
            </a:r>
            <a:r>
              <a:rPr lang="en-US" altLang="en-US" sz="800" b="1" dirty="0">
                <a:solidFill>
                  <a:prstClr val="black"/>
                </a:solidFill>
                <a:cs typeface="+mn-cs"/>
              </a:rPr>
              <a:t>Copyright 2019 McGraw-Hill Education. All rights reserved. No reproduction or distribution without the prior written consent of McGraw-Hill Education.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2316&quot;&gt;&lt;object type=&quot;3&quot; unique_id=&quot;12317&quot;&gt;&lt;property id=&quot;20148&quot; value=&quot;5&quot;/&gt;&lt;property id=&quot;20300&quot; value=&quot;Slide 1 - &amp;quot;Chapter 15&amp;#x0D;&amp;#x0A;Labor Law &amp;quot;&quot;/&gt;&lt;property id=&quot;20307&quot; value=&quot;296&quot;/&gt;&lt;/object&gt;&lt;object type=&quot;3&quot; unique_id=&quot;12318&quot;&gt;&lt;property id=&quot;20148&quot; value=&quot;5&quot;/&gt;&lt;property id=&quot;20300&quot; value=&quot;Slide 2 - &amp;quot;Learning Objectives&amp;quot;&quot;/&gt;&lt;property id=&quot;20307&quot; value=&quot;289&quot;/&gt;&lt;/object&gt;&lt;object type=&quot;3&quot; unique_id=&quot;12319&quot;&gt;&lt;property id=&quot;20148&quot; value=&quot;5&quot;/&gt;&lt;property id=&quot;20300&quot; value=&quot;Slide 3 - &amp;quot;Learning Objectives&amp;quot;&quot;/&gt;&lt;property id=&quot;20307&quot; value=&quot;297&quot;/&gt;&lt;/object&gt;&lt;object type=&quot;3&quot; unique_id=&quot;12320&quot;&gt;&lt;property id=&quot;20148&quot; value=&quot;5&quot;/&gt;&lt;property id=&quot;20300&quot; value=&quot;Slide 4 - &amp;quot;Learning Objectives&amp;quot;&quot;/&gt;&lt;property id=&quot;20307&quot; value=&quot;298&quot;/&gt;&lt;/object&gt;&lt;object type=&quot;3&quot; unique_id=&quot;12321&quot;&gt;&lt;property id=&quot;20148&quot; value=&quot;5&quot;/&gt;&lt;property id=&quot;20300&quot; value=&quot;Slide 5 - &amp;quot;Coming Together on Issues&amp;quot;&quot;/&gt;&lt;property id=&quot;20307&quot; value=&quot;269&quot;/&gt;&lt;/object&gt;&lt;object type=&quot;3&quot; unique_id=&quot;12322&quot;&gt;&lt;property id=&quot;20148&quot; value=&quot;5&quot;/&gt;&lt;property id=&quot;20300&quot; value=&quot;Slide 6 - &amp;quot;A Historical Accounting&amp;quot;&quot;/&gt;&lt;property id=&quot;20307&quot; value=&quot;270&quot;/&gt;&lt;/object&gt;&lt;object type=&quot;3&quot; unique_id=&quot;12323&quot;&gt;&lt;property id=&quot;20148&quot; value=&quot;5&quot;/&gt;&lt;property id=&quot;20300&quot; value=&quot;Slide 7 - &amp;quot;A Historical Accounting&amp;quot;&quot;/&gt;&lt;property id=&quot;20307&quot; value=&quot;290&quot;/&gt;&lt;/object&gt;&lt;object type=&quot;3&quot; unique_id=&quot;12324&quot;&gt;&lt;property id=&quot;20148&quot; value=&quot;5&quot;/&gt;&lt;property id=&quot;20300&quot; value=&quot;Slide 8 - &amp;quot;Out of Necessity Comes Change&amp;quot;&quot;/&gt;&lt;property id=&quot;20307&quot; value=&quot;271&quot;/&gt;&lt;/object&gt;&lt;object type=&quot;3&quot; unique_id=&quot;12325&quot;&gt;&lt;property id=&quot;20148&quot; value=&quot;5&quot;/&gt;&lt;property id=&quot;20300&quot; value=&quot;Slide 9 - &amp;quot;Out of Necessity Comes Change&amp;quot;&quot;/&gt;&lt;property id=&quot;20307&quot; value=&quot;281&quot;/&gt;&lt;/object&gt;&lt;object type=&quot;3&quot; unique_id=&quot;12326&quot;&gt;&lt;property id=&quot;20148&quot; value=&quot;5&quot;/&gt;&lt;property id=&quot;20300&quot; value=&quot;Slide 10 - &amp;quot;Labor Laws&amp;quot;&quot;/&gt;&lt;property id=&quot;20307&quot; value=&quot;272&quot;/&gt;&lt;/object&gt;&lt;object type=&quot;3&quot; unique_id=&quot;12327&quot;&gt;&lt;property id=&quot;20148&quot; value=&quot;5&quot;/&gt;&lt;property id=&quot;20300&quot; value=&quot;Slide 11 - &amp;quot;The Norris-Laguardia Act&amp;quot;&quot;/&gt;&lt;property id=&quot;20307&quot; value=&quot;273&quot;/&gt;&lt;/object&gt;&lt;object type=&quot;3&quot; unique_id=&quot;12328&quot;&gt;&lt;property id=&quot;20148&quot; value=&quot;5&quot;/&gt;&lt;property id=&quot;20300&quot; value=&quot;Slide 12 - &amp;quot;The National Labor Relations Act of 1935 (Wagner Act)&amp;quot;&quot;/&gt;&lt;property id=&quot;20307&quot; value=&quot;274&quot;/&gt;&lt;/object&gt;&lt;object type=&quot;3&quot; unique_id=&quot;12329&quot;&gt;&lt;property id=&quot;20148&quot; value=&quot;5&quot;/&gt;&lt;property id=&quot;20300&quot; value=&quot;Slide 13 - &amp;quot;The National Labor Relations Act of 1935 (Wagner Act)&amp;quot;&quot;/&gt;&lt;property id=&quot;20307&quot; value=&quot;291&quot;/&gt;&lt;/object&gt;&lt;object type=&quot;3&quot; unique_id=&quot;12330&quot;&gt;&lt;property id=&quot;20148&quot; value=&quot;5&quot;/&gt;&lt;property id=&quot;20300&quot; value=&quot;Slide 14 - &amp;quot;The National Labor Relations Act of 1935 (Wagner Act)&amp;quot;&quot;/&gt;&lt;property id=&quot;20307&quot; value=&quot;300&quot;/&gt;&lt;/object&gt;&lt;object type=&quot;3&quot; unique_id=&quot;12331&quot;&gt;&lt;property id=&quot;20148&quot; value=&quot;5&quot;/&gt;&lt;property id=&quot;20300&quot; value=&quot;Slide 15 - &amp;quot;The National Labor Relations Act of 1935 (Wagner Act)&amp;quot;&quot;/&gt;&lt;property id=&quot;20307&quot; value=&quot;301&quot;/&gt;&lt;/object&gt;&lt;object type=&quot;3&quot; unique_id=&quot;12332&quot;&gt;&lt;property id=&quot;20148&quot; value=&quot;5&quot;/&gt;&lt;property id=&quot;20300&quot; value=&quot;Slide 16 - &amp;quot;The National Labor Relations Act of 1935 (Wagner Act)&amp;quot;&quot;/&gt;&lt;property id=&quot;20307&quot; value=&quot;287&quot;/&gt;&lt;/object&gt;&lt;object type=&quot;3&quot; unique_id=&quot;12333&quot;&gt;&lt;property id=&quot;20148&quot; value=&quot;5&quot;/&gt;&lt;property id=&quot;20300&quot; value=&quot;Slide 17 - &amp;quot;The National Labor Relations Act of 1935 (Wagner Act)&amp;quot;&quot;/&gt;&lt;property id=&quot;20307&quot; value=&quot;302&quot;/&gt;&lt;/object&gt;&lt;object type=&quot;3&quot; unique_id=&quot;12334&quot;&gt;&lt;property id=&quot;20148&quot; value=&quot;5&quot;/&gt;&lt;property id=&quot;20300&quot; value=&quot;Slide 18 - &amp;quot;Collective Bargaining Agreements&amp;quot;&quot;/&gt;&lt;property id=&quot;20307&quot; value=&quot;292&quot;/&gt;&lt;/object&gt;&lt;object type=&quot;3&quot; unique_id=&quot;12335&quot;&gt;&lt;property id=&quot;20148&quot; value=&quot;5&quot;/&gt;&lt;property id=&quot;20300&quot; value=&quot;Slide 19 - &amp;quot;Unfair Labor Practices&amp;quot;&quot;/&gt;&lt;property id=&quot;20307&quot; value=&quot;293&quot;/&gt;&lt;/object&gt;&lt;object type=&quot;3&quot; unique_id=&quot;12336&quot;&gt;&lt;property id=&quot;20148&quot; value=&quot;5&quot;/&gt;&lt;property id=&quot;20300&quot; value=&quot;Slide 20 - &amp;quot;The Taft-Hartley Act&amp;quot;&quot;/&gt;&lt;property id=&quot;20307&quot; value=&quot;299&quot;/&gt;&lt;/object&gt;&lt;object type=&quot;3&quot; unique_id=&quot;12337&quot;&gt;&lt;property id=&quot;20148&quot; value=&quot;5&quot;/&gt;&lt;property id=&quot;20300&quot; value=&quot;Slide 21 - &amp;quot;The Taft-Hartley Act&amp;quot;&quot;/&gt;&lt;property id=&quot;20307&quot; value=&quot;294&quot;/&gt;&lt;/object&gt;&lt;object type=&quot;3&quot; unique_id=&quot;12338&quot;&gt;&lt;property id=&quot;20148&quot; value=&quot;5&quot;/&gt;&lt;property id=&quot;20300&quot; value=&quot;Slide 22 - &amp;quot;The Taft-Hartley Act&amp;quot;&quot;/&gt;&lt;property id=&quot;20307&quot; value=&quot;276&quot;/&gt;&lt;/object&gt;&lt;object type=&quot;3&quot; unique_id=&quot;12339&quot;&gt;&lt;property id=&quot;20148&quot; value=&quot;5&quot;/&gt;&lt;property id=&quot;20300&quot; value=&quot;Slide 23 - &amp;quot;The Landrum-Griffin Act&amp;quot;&quot;/&gt;&lt;property id=&quot;20307&quot; value=&quot;277&quot;/&gt;&lt;/object&gt;&lt;object type=&quot;3&quot; unique_id=&quot;12340&quot;&gt;&lt;property id=&quot;20148&quot; value=&quot;5&quot;/&gt;&lt;property id=&quot;20300&quot; value=&quot;Slide 24 - &amp;quot;Union Members’ Bill of Rights&amp;quot;&quot;/&gt;&lt;property id=&quot;20307&quot; value=&quot;283&quot;/&gt;&lt;/object&gt;&lt;object type=&quot;3&quot; unique_id=&quot;12341&quot;&gt;&lt;property id=&quot;20148&quot; value=&quot;5&quot;/&gt;&lt;property id=&quot;20300&quot; value=&quot;Slide 25 - &amp;quot;Labor Relations in the Public Sector&amp;quot;&quot;/&gt;&lt;property id=&quot;20307&quot; value=&quot;278&quot;/&gt;&lt;/object&gt;&lt;object type=&quot;3&quot; unique_id=&quot;12342&quot;&gt;&lt;property id=&quot;20148&quot; value=&quot;5&quot;/&gt;&lt;property id=&quot;20300&quot; value=&quot;Slide 26 - &amp;quot;Labor Relations in the Public Sector&amp;quot;&quot;/&gt;&lt;property id=&quot;20307&quot; value=&quot;284&quot;/&gt;&lt;/object&gt;&lt;object type=&quot;3&quot; unique_id=&quot;12343&quot;&gt;&lt;property id=&quot;20148&quot; value=&quot;5&quot;/&gt;&lt;property id=&quot;20300&quot; value=&quot;Slide 27 - &amp;quot;Management Tips&amp;quot;&quot;/&gt;&lt;property id=&quot;20307&quot; value=&quot;280&quot;/&gt;&lt;/object&gt;&lt;object type=&quot;3&quot; unique_id=&quot;12344&quot;&gt;&lt;property id=&quot;20148&quot; value=&quot;5&quot;/&gt;&lt;property id=&quot;20300&quot; value=&quot;Slide 28 - &amp;quot;Management Tips&amp;quot;&quot;/&gt;&lt;property id=&quot;20307&quot; value=&quot;285&quot;/&gt;&lt;/object&gt;&lt;object type=&quot;3&quot; unique_id=&quot;12345&quot;&gt;&lt;property id=&quot;20148&quot; value=&quot;5&quot;/&gt;&lt;property id=&quot;20300&quot; value=&quot;Slide 29 - &amp;quot;Management Tips&amp;quot;&quot;/&gt;&lt;property id=&quot;20307&quot; value=&quot;295&quot;/&gt;&lt;/object&gt;&lt;/object&gt;&lt;object type=&quot;8&quot; unique_id=&quot;12376&quot;&gt;&lt;/object&gt;&lt;/object&gt;&lt;/database&gt;"/>
  <p:tag name="MMPROD_NEXTUNIQUEID" val="10021"/>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 Number">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6" ma:contentTypeDescription="Create a new document." ma:contentTypeScope="" ma:versionID="4796dbcb31bea3d0fd02e4ee949330af">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7776fb78729b9f75e026cc4e6f0874e2"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FF909-B277-4A75-B59B-FA016D3989BB}">
  <ds:schemaRefs>
    <ds:schemaRef ds:uri="http://schemas.microsoft.com/office/2006/metadata/properties"/>
    <ds:schemaRef ds:uri="http://schemas.microsoft.com/office/infopath/2007/PartnerControls"/>
    <ds:schemaRef ds:uri="aa4f5ada-9d1d-46d6-b705-f2cf90d05a91"/>
  </ds:schemaRefs>
</ds:datastoreItem>
</file>

<file path=customXml/itemProps2.xml><?xml version="1.0" encoding="utf-8"?>
<ds:datastoreItem xmlns:ds="http://schemas.openxmlformats.org/officeDocument/2006/customXml" ds:itemID="{9A106881-08B1-4DD8-A130-3ED259CF5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E18BEC-0498-4461-97C6-60BEBFB547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Template>
  <TotalTime>2414</TotalTime>
  <Words>2954</Words>
  <Application>Microsoft Macintosh PowerPoint</Application>
  <PresentationFormat>On-screen Show (4:3)</PresentationFormat>
  <Paragraphs>260</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Courier New</vt:lpstr>
      <vt:lpstr>Century Gothic</vt:lpstr>
      <vt:lpstr>Times New Roman</vt:lpstr>
      <vt:lpstr>Calibri</vt:lpstr>
      <vt:lpstr>Palatino Linotype</vt:lpstr>
      <vt:lpstr>Arial</vt:lpstr>
      <vt:lpstr>Wingdings</vt:lpstr>
      <vt:lpstr>Chapter Number</vt:lpstr>
      <vt:lpstr>Chapter 15  Labor Law</vt:lpstr>
      <vt:lpstr>Learning Objectives</vt:lpstr>
      <vt:lpstr>Coming Together on Issues</vt:lpstr>
      <vt:lpstr>Historical Accounting</vt:lpstr>
      <vt:lpstr>Out of Necessity Comes Change</vt:lpstr>
      <vt:lpstr>Labor Laws</vt:lpstr>
      <vt:lpstr>Norris–LaGuardia Act of 1932</vt:lpstr>
      <vt:lpstr>National Labor Relations Act of 1935 (Wagner Act)</vt:lpstr>
      <vt:lpstr>National Labor Relations Act - Concerted Activity</vt:lpstr>
      <vt:lpstr>The National Labor Relations Act of 1935 (Wagner Act) - Concepts</vt:lpstr>
      <vt:lpstr>National Labor Relations Act - Unions</vt:lpstr>
      <vt:lpstr>What Constitutes a Labor Organization?</vt:lpstr>
      <vt:lpstr>Good Faith Bargaining</vt:lpstr>
      <vt:lpstr>Collective Bargaining Agreements</vt:lpstr>
      <vt:lpstr>Employer Unfair Labor Practices</vt:lpstr>
      <vt:lpstr>Strikes and Lockouts</vt:lpstr>
      <vt:lpstr>Taft–Hartley Act</vt:lpstr>
      <vt:lpstr>Taft–Hartley Act (3)</vt:lpstr>
      <vt:lpstr>Landrum–Griffin Act of 1959</vt:lpstr>
      <vt:lpstr>Union Members’ Bill of Rights</vt:lpstr>
      <vt:lpstr>Labor Relations in the Public Sector</vt:lpstr>
      <vt:lpstr>Management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Cushing</dc:creator>
  <cp:lastModifiedBy>Eric Belk</cp:lastModifiedBy>
  <cp:revision>206</cp:revision>
  <dcterms:created xsi:type="dcterms:W3CDTF">2005-08-04T17:31:30Z</dcterms:created>
  <dcterms:modified xsi:type="dcterms:W3CDTF">2019-11-21T00:19:53Z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0x010100581ABAF118341F49B3F97BCD1E57DDE2</vt:lpwstr>
  </property>
</Properties>
</file>